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8" r:id="rId3"/>
    <p:sldId id="270" r:id="rId4"/>
    <p:sldId id="275" r:id="rId5"/>
    <p:sldId id="277" r:id="rId6"/>
    <p:sldId id="278" r:id="rId7"/>
    <p:sldId id="284" r:id="rId8"/>
    <p:sldId id="285" r:id="rId9"/>
    <p:sldId id="286" r:id="rId10"/>
    <p:sldId id="271" r:id="rId11"/>
    <p:sldId id="272" r:id="rId12"/>
    <p:sldId id="279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74" r:id="rId22"/>
    <p:sldId id="276" r:id="rId23"/>
    <p:sldId id="309" r:id="rId24"/>
    <p:sldId id="302" r:id="rId25"/>
    <p:sldId id="303" r:id="rId26"/>
    <p:sldId id="282" r:id="rId27"/>
    <p:sldId id="283" r:id="rId28"/>
    <p:sldId id="308" r:id="rId29"/>
    <p:sldId id="304" r:id="rId30"/>
    <p:sldId id="296" r:id="rId31"/>
    <p:sldId id="297" r:id="rId32"/>
    <p:sldId id="307" r:id="rId33"/>
    <p:sldId id="299" r:id="rId34"/>
    <p:sldId id="300" r:id="rId35"/>
    <p:sldId id="301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AD"/>
    <a:srgbClr val="C50023"/>
    <a:srgbClr val="F1A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-114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5.jpeg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J:\&#20154;&#25945;&#20061;&#19979;&#23398;&#32451;&#32771;\9RJ51.EPS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J:\&#20154;&#25945;&#20061;&#19979;&#23398;&#32451;&#32771;\9RJ52.EPS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917963" y="2259683"/>
            <a:ext cx="92531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latin typeface="微软雅黑" panose="020B0503020204020204" charset="-122"/>
                <a:ea typeface="微软雅黑" panose="020B0503020204020204" charset="-122"/>
              </a:rPr>
              <a:t>第二十二章  能源与可持续发展</a:t>
            </a:r>
            <a:endParaRPr lang="zh-CN" altLang="en-US" sz="6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712" y="2236814"/>
            <a:ext cx="379412" cy="1127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7682" y="956711"/>
            <a:ext cx="4290680" cy="696726"/>
            <a:chOff x="37578" y="944185"/>
            <a:chExt cx="3106455" cy="696726"/>
          </a:xfrm>
        </p:grpSpPr>
        <p:pic>
          <p:nvPicPr>
            <p:cNvPr id="13" name="图片 12" descr="图标-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78" y="944185"/>
              <a:ext cx="3106455" cy="696726"/>
            </a:xfrm>
            <a:prstGeom prst="rect">
              <a:avLst/>
            </a:prstGeom>
          </p:spPr>
        </p:pic>
        <p:sp>
          <p:nvSpPr>
            <p:cNvPr id="14" name="文本框 2"/>
            <p:cNvSpPr txBox="1"/>
            <p:nvPr/>
          </p:nvSpPr>
          <p:spPr>
            <a:xfrm>
              <a:off x="458662" y="1064895"/>
              <a:ext cx="1693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科学方法概览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17838" y="1762690"/>
          <a:ext cx="10775092" cy="4114800"/>
        </p:xfrm>
        <a:graphic>
          <a:graphicData uri="http://schemas.openxmlformats.org/drawingml/2006/table">
            <a:tbl>
              <a:tblPr/>
              <a:tblGrid>
                <a:gridCol w="2070979"/>
                <a:gridCol w="8704113"/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物理研究方法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该方法在本章的应用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比较法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学习本章知识，应该与前面学习的能量知识相比较，如学习能量的转化和转移有一定的方向性时，可与前面学习的能量守恒定律作比较，通过比较我们可以加强对能量转化和转移方向性的认识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4548" y="969905"/>
            <a:ext cx="4240644" cy="675005"/>
            <a:chOff x="183" y="1646"/>
            <a:chExt cx="4986" cy="1063"/>
          </a:xfrm>
        </p:grpSpPr>
        <p:pic>
          <p:nvPicPr>
            <p:cNvPr id="7" name="图片 6" descr="图标-0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" y="1646"/>
              <a:ext cx="4986" cy="1063"/>
            </a:xfrm>
            <a:prstGeom prst="rect">
              <a:avLst/>
            </a:prstGeom>
          </p:spPr>
        </p:pic>
        <p:sp>
          <p:nvSpPr>
            <p:cNvPr id="8" name="文本框 3"/>
            <p:cNvSpPr txBox="1"/>
            <p:nvPr/>
          </p:nvSpPr>
          <p:spPr>
            <a:xfrm>
              <a:off x="878" y="1767"/>
              <a:ext cx="2750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科学应用示例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35685" y="1643633"/>
            <a:ext cx="3587842" cy="559769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夯基专训</a:t>
            </a:r>
            <a:r>
              <a:rPr lang="en-US" altLang="zh-CN" sz="2400" b="1" dirty="0" smtClean="0">
                <a:solidFill>
                  <a:srgbClr val="00A6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400" b="1" dirty="0" smtClean="0">
                <a:solidFill>
                  <a:srgbClr val="00A6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易错概念辨析</a:t>
            </a:r>
            <a:endParaRPr lang="zh-CN" altLang="en-US" sz="2400" b="1" dirty="0">
              <a:solidFill>
                <a:srgbClr val="00A6A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317" y="1778253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93125" y="2224216"/>
            <a:ext cx="10614454" cy="35548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判断下列说法的正误，并对错误的说法分析指正。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)1.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太阳能、风能、天然气是可再生能源。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分析指正：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___________________________________________________________________________________________________________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53763" y="4312508"/>
            <a:ext cx="10256108" cy="11137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太阳能、风能是可再生能源，而天然气消耗后不能在短时间内从自然界得到补充，属于不可再生能源</a:t>
            </a:r>
          </a:p>
        </p:txBody>
      </p:sp>
      <p:sp>
        <p:nvSpPr>
          <p:cNvPr id="12" name="Rectangle 140"/>
          <p:cNvSpPr>
            <a:spLocks noChangeArrowheads="1"/>
          </p:cNvSpPr>
          <p:nvPr/>
        </p:nvSpPr>
        <p:spPr bwMode="auto">
          <a:xfrm>
            <a:off x="1039714" y="3052111"/>
            <a:ext cx="494046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193" grpId="0"/>
      <p:bldP spid="819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8412" y="1532238"/>
            <a:ext cx="10614454" cy="36471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)2.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水能、风能、潮汐能、太阳能是绿色能源，应大力开发利用。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分析指正：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___________________________________________________________________________________________________________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Rectangle 141"/>
          <p:cNvSpPr>
            <a:spLocks noChangeArrowheads="1"/>
          </p:cNvSpPr>
          <p:nvPr/>
        </p:nvSpPr>
        <p:spPr bwMode="auto">
          <a:xfrm>
            <a:off x="955355" y="1760063"/>
            <a:ext cx="494046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8412" y="1532238"/>
            <a:ext cx="10614454" cy="290848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)3.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核电站是利用原子核聚变所释放的能量来发电的。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分析指正：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___________________________________________________________________________________________________________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136822" y="2990335"/>
            <a:ext cx="6681637" cy="5745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核电站是利用原子核裂变所释放的能量来发电的</a:t>
            </a:r>
          </a:p>
        </p:txBody>
      </p:sp>
      <p:sp>
        <p:nvSpPr>
          <p:cNvPr id="5" name="Rectangle 140"/>
          <p:cNvSpPr>
            <a:spLocks noChangeArrowheads="1"/>
          </p:cNvSpPr>
          <p:nvPr/>
        </p:nvSpPr>
        <p:spPr bwMode="auto">
          <a:xfrm>
            <a:off x="1052071" y="1779365"/>
            <a:ext cx="494046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93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8412" y="1532238"/>
            <a:ext cx="10614454" cy="290848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)4.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原子弹爆炸时发生的链式反应是不加控制的。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分析指正：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___________________________________________________________________________________________________________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Rectangle 141"/>
          <p:cNvSpPr>
            <a:spLocks noChangeArrowheads="1"/>
          </p:cNvSpPr>
          <p:nvPr/>
        </p:nvSpPr>
        <p:spPr bwMode="auto">
          <a:xfrm>
            <a:off x="955355" y="1760063"/>
            <a:ext cx="494046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8412" y="1532238"/>
            <a:ext cx="10614454" cy="290848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)5.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处理核废料的方法是把它深埋在人烟稀少的地方。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分析指正：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___________________________________________________________________________________________________________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Rectangle 141"/>
          <p:cNvSpPr>
            <a:spLocks noChangeArrowheads="1"/>
          </p:cNvSpPr>
          <p:nvPr/>
        </p:nvSpPr>
        <p:spPr bwMode="auto">
          <a:xfrm>
            <a:off x="955355" y="1760063"/>
            <a:ext cx="494046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8412" y="1532238"/>
            <a:ext cx="10614454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)6.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太阳能是太阳内部的氢原子核发生裂变释放出的核能。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分析指正：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___________________________________________________________________________________________________________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934994" y="2871057"/>
            <a:ext cx="8666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太阳能是太阳内部的氢原子核在超高温下发生聚变释放的核能</a:t>
            </a:r>
          </a:p>
        </p:txBody>
      </p:sp>
      <p:sp>
        <p:nvSpPr>
          <p:cNvPr id="5" name="Rectangle 140"/>
          <p:cNvSpPr>
            <a:spLocks noChangeArrowheads="1"/>
          </p:cNvSpPr>
          <p:nvPr/>
        </p:nvSpPr>
        <p:spPr bwMode="auto">
          <a:xfrm>
            <a:off x="1052071" y="1779365"/>
            <a:ext cx="494046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8412" y="1532238"/>
            <a:ext cx="10614454" cy="290848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)7.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核电站是把释放的核能直接转化为电能。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分析指正：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___________________________________________________________________________________________________________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54908" y="3076832"/>
            <a:ext cx="10490886" cy="11137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根据核电站的发电过程可知，核能发电的能量传递和转化过程是：核能→水和蒸汽的内能→发电机转子的机械能→电能</a:t>
            </a:r>
          </a:p>
        </p:txBody>
      </p:sp>
      <p:sp>
        <p:nvSpPr>
          <p:cNvPr id="6" name="Rectangle 140"/>
          <p:cNvSpPr>
            <a:spLocks noChangeArrowheads="1"/>
          </p:cNvSpPr>
          <p:nvPr/>
        </p:nvSpPr>
        <p:spPr bwMode="auto">
          <a:xfrm>
            <a:off x="1052071" y="1779365"/>
            <a:ext cx="494046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841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8412" y="1532238"/>
            <a:ext cx="10614454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)8.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能源的利用过程，实质上是能量的转化和转移过程。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分析指正：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___________________________________________________________________________________________________________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Rectangle 141"/>
          <p:cNvSpPr>
            <a:spLocks noChangeArrowheads="1"/>
          </p:cNvSpPr>
          <p:nvPr/>
        </p:nvSpPr>
        <p:spPr bwMode="auto">
          <a:xfrm>
            <a:off x="955355" y="1760063"/>
            <a:ext cx="494046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8412" y="1532238"/>
            <a:ext cx="10614454" cy="36471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)9.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能量在转化和转移过程中总量保持不变，故节约能源没有必要。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分析指正：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___________________________________________________________________________________________________________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91979" y="3756454"/>
            <a:ext cx="10490886" cy="11137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能量在转化和转移过程中总量保持不变，但是能量的转移和转化具有方向性，所以需要节约能源</a:t>
            </a:r>
          </a:p>
        </p:txBody>
      </p:sp>
      <p:sp>
        <p:nvSpPr>
          <p:cNvPr id="5" name="Rectangle 140"/>
          <p:cNvSpPr>
            <a:spLocks noChangeArrowheads="1"/>
          </p:cNvSpPr>
          <p:nvPr/>
        </p:nvSpPr>
        <p:spPr bwMode="auto">
          <a:xfrm>
            <a:off x="1052071" y="1779365"/>
            <a:ext cx="494046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79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02669" y="3203347"/>
            <a:ext cx="6080013" cy="1007745"/>
            <a:chOff x="5164" y="4732"/>
            <a:chExt cx="7955" cy="1587"/>
          </a:xfrm>
        </p:grpSpPr>
        <p:pic>
          <p:nvPicPr>
            <p:cNvPr id="9" name="图片 8" descr="图标-0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4" y="4732"/>
              <a:ext cx="7955" cy="1587"/>
            </a:xfrm>
            <a:prstGeom prst="rect">
              <a:avLst/>
            </a:prstGeom>
          </p:spPr>
        </p:pic>
        <p:sp>
          <p:nvSpPr>
            <p:cNvPr id="4" name="文本框 3">
              <a:hlinkClick r:id="rId2" action="ppaction://hlinksldjump"/>
            </p:cNvPr>
            <p:cNvSpPr txBox="1"/>
            <p:nvPr/>
          </p:nvSpPr>
          <p:spPr>
            <a:xfrm>
              <a:off x="5980" y="4920"/>
              <a:ext cx="5622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科学知识梳理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699216" y="1316781"/>
            <a:ext cx="5779327" cy="1038225"/>
            <a:chOff x="4926" y="6850"/>
            <a:chExt cx="9349" cy="1635"/>
          </a:xfrm>
        </p:grpSpPr>
        <p:pic>
          <p:nvPicPr>
            <p:cNvPr id="10" name="图片 9" descr="图标-0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6" y="6850"/>
              <a:ext cx="9349" cy="1635"/>
            </a:xfrm>
            <a:prstGeom prst="rect">
              <a:avLst/>
            </a:prstGeom>
          </p:spPr>
        </p:pic>
        <p:sp>
          <p:nvSpPr>
            <p:cNvPr id="5" name="文本框 4">
              <a:hlinkClick r:id="rId4" action="ppaction://hlinksldjump"/>
            </p:cNvPr>
            <p:cNvSpPr txBox="1"/>
            <p:nvPr/>
          </p:nvSpPr>
          <p:spPr>
            <a:xfrm>
              <a:off x="5980" y="7119"/>
              <a:ext cx="5999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/>
              <a:r>
                <a:rPr lang="zh-CN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科学方法概览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322556" y="2189595"/>
            <a:ext cx="6142774" cy="1007745"/>
            <a:chOff x="5164" y="4732"/>
            <a:chExt cx="7955" cy="1587"/>
          </a:xfrm>
        </p:grpSpPr>
        <p:pic>
          <p:nvPicPr>
            <p:cNvPr id="20" name="图片 19" descr="图标-0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4" y="4732"/>
              <a:ext cx="7955" cy="1587"/>
            </a:xfrm>
            <a:prstGeom prst="rect">
              <a:avLst/>
            </a:prstGeom>
          </p:spPr>
        </p:pic>
        <p:sp>
          <p:nvSpPr>
            <p:cNvPr id="21" name="文本框 3">
              <a:hlinkClick r:id="rId6" action="ppaction://hlinksldjump"/>
            </p:cNvPr>
            <p:cNvSpPr txBox="1"/>
            <p:nvPr/>
          </p:nvSpPr>
          <p:spPr>
            <a:xfrm>
              <a:off x="5980" y="4920"/>
              <a:ext cx="4834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科学应用示例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768790" y="4119616"/>
            <a:ext cx="5779327" cy="1038225"/>
            <a:chOff x="4926" y="6850"/>
            <a:chExt cx="9349" cy="1635"/>
          </a:xfrm>
        </p:grpSpPr>
        <p:pic>
          <p:nvPicPr>
            <p:cNvPr id="15" name="图片 14" descr="图标-0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6" y="6850"/>
              <a:ext cx="9349" cy="1635"/>
            </a:xfrm>
            <a:prstGeom prst="rect">
              <a:avLst/>
            </a:prstGeom>
          </p:spPr>
        </p:pic>
        <p:sp>
          <p:nvSpPr>
            <p:cNvPr id="17" name="文本框 4">
              <a:hlinkClick r:id="rId4" action="ppaction://hlinksldjump"/>
            </p:cNvPr>
            <p:cNvSpPr txBox="1"/>
            <p:nvPr/>
          </p:nvSpPr>
          <p:spPr>
            <a:xfrm>
              <a:off x="5980" y="7119"/>
              <a:ext cx="5775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本章中考链接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8412" y="1532238"/>
            <a:ext cx="10614454" cy="290848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)10.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推广利用太阳能、风能，可以缓解温室效应。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分析指正：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___________________________________________________________________________________________________________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Rectangle 141"/>
          <p:cNvSpPr>
            <a:spLocks noChangeArrowheads="1"/>
          </p:cNvSpPr>
          <p:nvPr/>
        </p:nvSpPr>
        <p:spPr bwMode="auto">
          <a:xfrm>
            <a:off x="955355" y="1760063"/>
            <a:ext cx="494046" cy="4616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746443" y="1062583"/>
            <a:ext cx="3587842" cy="559769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提能专训</a:t>
            </a:r>
            <a:r>
              <a:rPr lang="en-US" altLang="zh-CN" sz="2400" b="1" dirty="0" smtClean="0">
                <a:solidFill>
                  <a:srgbClr val="00A6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400" b="1" dirty="0" smtClean="0">
                <a:solidFill>
                  <a:srgbClr val="00A6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重点考点剖析</a:t>
            </a:r>
            <a:endParaRPr lang="zh-CN" altLang="en-US" sz="2400" b="1" dirty="0">
              <a:solidFill>
                <a:srgbClr val="00A6A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075" y="1197203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784043" y="1773399"/>
            <a:ext cx="295465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考点一　能源的分类</a:t>
            </a:r>
          </a:p>
        </p:txBody>
      </p:sp>
      <p:sp>
        <p:nvSpPr>
          <p:cNvPr id="6" name="矩形 5"/>
          <p:cNvSpPr/>
          <p:nvPr/>
        </p:nvSpPr>
        <p:spPr>
          <a:xfrm>
            <a:off x="777120" y="2440168"/>
            <a:ext cx="1038103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 smtClean="0">
                <a:latin typeface="仿宋" panose="02010609060101010101" charset="-122"/>
                <a:ea typeface="仿宋" panose="02010609060101010101" charset="-122"/>
              </a:rPr>
              <a:t>近年来的中考对能源的考查有增多的趋势。考查的重点是能源的分类、能源的利用与环境保护等内容。试题题型以选择题、填空题和简答题为主，部分试题与其他知识相互渗透，综合性较强。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54908" y="1210962"/>
            <a:ext cx="10738022" cy="35548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3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下列有关能源的说法正确的是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．石油是可再生能源  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．核能是不可再生能源  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．电能是一次能源  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．太阳能是二次能源</a:t>
            </a:r>
          </a:p>
        </p:txBody>
      </p:sp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6937256" y="1385123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755118" y="1636880"/>
            <a:ext cx="10518498" cy="2893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煤、石油、天然气等化石能源在地球上的储量是有限的，消耗后不能再生，属于不可再生能源；核能在地球上的储量是有限的，消耗后不能再生，属于不可再生能源；电能是由其他能源转化来的，属于二次能源；一次能源是指可以从自然界直接获取的能源，太阳能是一次能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42552" y="1655806"/>
            <a:ext cx="10775092" cy="24929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6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6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方法技巧</a:t>
            </a:r>
            <a:r>
              <a:rPr lang="en-US" altLang="zh-CN" sz="26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600" b="1" dirty="0" smtClean="0">
                <a:latin typeface="仿宋" panose="02010609060101010101" charset="-122"/>
                <a:ea typeface="仿宋" panose="02010609060101010101" charset="-122"/>
              </a:rPr>
              <a:t>能源及其分类</a:t>
            </a:r>
          </a:p>
          <a:p>
            <a:pPr marR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600" b="1" dirty="0" smtClean="0">
                <a:latin typeface="仿宋" panose="02010609060101010101" charset="-122"/>
                <a:ea typeface="仿宋" panose="02010609060101010101" charset="-122"/>
              </a:rPr>
              <a:t>能源家族成员繁多，而且新成员也在不断加入，只要能为人类利用以获取有用能量的各种能源都可以加入能源家族。能源家族的成员按照不同的分类标准可以划分为不同的类别，具体有以下几种划分方式：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67265" y="1231505"/>
          <a:ext cx="10663880" cy="4160520"/>
        </p:xfrm>
        <a:graphic>
          <a:graphicData uri="http://schemas.openxmlformats.org/drawingml/2006/table">
            <a:tbl>
              <a:tblPr/>
              <a:tblGrid>
                <a:gridCol w="1755153"/>
                <a:gridCol w="2393389"/>
                <a:gridCol w="6515338"/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600" b="1" kern="1200" dirty="0" smtClean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+mn-cs"/>
                        </a:rPr>
                        <a:t>分类标准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600" b="1" kern="1200" dirty="0" smtClean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+mn-cs"/>
                        </a:rPr>
                        <a:t>类型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600" b="1" kern="1200" dirty="0" smtClean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+mn-cs"/>
                        </a:rPr>
                        <a:t>实例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600" b="1" kern="1200" dirty="0" smtClean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+mn-cs"/>
                        </a:rPr>
                        <a:t>获取方式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600" b="1" kern="1200" dirty="0" smtClean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+mn-cs"/>
                        </a:rPr>
                        <a:t>一次能源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600" b="1" kern="1200" dirty="0" smtClean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+mn-cs"/>
                        </a:rPr>
                        <a:t>　化石能源、地热能、核能、生物质能等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600" b="1" kern="1200" dirty="0" smtClean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+mn-cs"/>
                        </a:rPr>
                        <a:t>二次能源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600" b="1" kern="1200" dirty="0" smtClean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+mn-cs"/>
                        </a:rPr>
                        <a:t>　电能、焦炭等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600" b="1" kern="1200" dirty="0" smtClean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+mn-cs"/>
                        </a:rPr>
                        <a:t>是否可再生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600" b="1" kern="1200" dirty="0" smtClean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+mn-cs"/>
                        </a:rPr>
                        <a:t>可再生能源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600" b="1" kern="1200" dirty="0" smtClean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+mn-cs"/>
                        </a:rPr>
                        <a:t>　水能、风能、太阳能、生物质能等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600" b="1" kern="1200" dirty="0" smtClean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+mn-cs"/>
                        </a:rPr>
                        <a:t>不可再生能源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600" b="1" kern="1200" dirty="0" smtClean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+mn-cs"/>
                        </a:rPr>
                        <a:t>　化石能源、核能等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600" b="1" kern="1200" dirty="0" smtClean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+mn-cs"/>
                        </a:rPr>
                        <a:t>开发的年代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600" b="1" kern="1200" dirty="0" smtClean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+mn-cs"/>
                        </a:rPr>
                        <a:t>常规能源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600" b="1" kern="1200" dirty="0" smtClean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+mn-cs"/>
                        </a:rPr>
                        <a:t>　煤、石油、天然气、水能等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600" b="1" kern="1200" dirty="0" smtClean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+mn-cs"/>
                        </a:rPr>
                        <a:t>新能源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600" b="1" kern="1200" dirty="0" smtClean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+mn-cs"/>
                        </a:rPr>
                        <a:t>　太阳能、潮汐能、核能等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70684" y="1084467"/>
            <a:ext cx="203132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考点二　核能</a:t>
            </a:r>
          </a:p>
        </p:txBody>
      </p:sp>
      <p:sp>
        <p:nvSpPr>
          <p:cNvPr id="4" name="矩形 3"/>
          <p:cNvSpPr/>
          <p:nvPr/>
        </p:nvSpPr>
        <p:spPr>
          <a:xfrm>
            <a:off x="700217" y="1944299"/>
            <a:ext cx="10074876" cy="24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 smtClean="0">
                <a:latin typeface="仿宋" panose="02010609060101010101" charset="-122"/>
                <a:ea typeface="仿宋" panose="02010609060101010101" charset="-122"/>
              </a:rPr>
              <a:t>中考对核能的考查不是很多，主要是对核能的概念、获得核能的途径和核电站进行考查，试题题型多以选择题和填空题为主。随着能源问题的日益突出，以核电站为背景综合考查能量转化的题目有所增多，特别是在常规能源相对短缺的沿海地区更是考查的热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54908" y="1210962"/>
            <a:ext cx="10651524" cy="42473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3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为缓解电力紧张的状况，某省正在加大核电站的建设。下列说法正确的是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．核电站将核能最终转化为电能  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．核反应堆中发生的是不可控制的核裂变  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．核能发电使用的燃料是天然气  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．核电站利用的核能属于可再生能源</a:t>
            </a:r>
          </a:p>
        </p:txBody>
      </p:sp>
      <p:sp>
        <p:nvSpPr>
          <p:cNvPr id="4" name="Rectangle 59"/>
          <p:cNvSpPr>
            <a:spLocks noChangeArrowheads="1"/>
          </p:cNvSpPr>
          <p:nvPr/>
        </p:nvSpPr>
        <p:spPr bwMode="auto">
          <a:xfrm>
            <a:off x="3915889" y="2030377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755118" y="1636880"/>
            <a:ext cx="10518498" cy="22491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核电站使用的是核燃料，先将核能转化为内能，再通过汽轮机将内能转化为机械能，然后通过发电机将机械能转化为电能；核反应堆中发生的是可控制的核裂变；核能在地球上的储量是有限的，消耗后不能再生，属于不可再生能源。综上分析，</a:t>
            </a:r>
            <a:r>
              <a:rPr lang="en-US" altLang="en-US" sz="26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选项说法正确。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0334" y="1020119"/>
            <a:ext cx="7221849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en-US" sz="26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6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易混辨析</a:t>
            </a:r>
            <a:r>
              <a:rPr lang="en-US" altLang="en-US" sz="26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从获取核能的两条途径来认识核能：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15547" y="1810419"/>
          <a:ext cx="10738020" cy="4754880"/>
        </p:xfrm>
        <a:graphic>
          <a:graphicData uri="http://schemas.openxmlformats.org/drawingml/2006/table">
            <a:tbl>
              <a:tblPr/>
              <a:tblGrid>
                <a:gridCol w="916762"/>
                <a:gridCol w="2295994"/>
                <a:gridCol w="3472248"/>
                <a:gridCol w="4053016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/>
                        </a:rPr>
                        <a:t>获取核能的两条途径</a:t>
                      </a:r>
                      <a:endParaRPr lang="zh-CN" sz="2600" b="1" kern="100">
                        <a:latin typeface="仿宋" panose="02010609060101010101" charset="-122"/>
                        <a:ea typeface="仿宋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/>
                        </a:rPr>
                        <a:t>重核裂变</a:t>
                      </a:r>
                      <a:endParaRPr lang="zh-CN" sz="2600" b="1" kern="100">
                        <a:latin typeface="仿宋" panose="02010609060101010101" charset="-122"/>
                        <a:ea typeface="仿宋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/>
                        </a:rPr>
                        <a:t>轻核聚变</a:t>
                      </a:r>
                      <a:endParaRPr lang="zh-CN" sz="2600" b="1" kern="100">
                        <a:latin typeface="仿宋" panose="02010609060101010101" charset="-122"/>
                        <a:ea typeface="仿宋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/>
                        </a:rPr>
                        <a:t>不同点</a:t>
                      </a:r>
                      <a:endParaRPr lang="zh-CN" sz="2600" b="1" kern="100">
                        <a:latin typeface="仿宋" panose="02010609060101010101" charset="-122"/>
                        <a:ea typeface="仿宋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/>
                        </a:rPr>
                        <a:t>概念</a:t>
                      </a:r>
                      <a:endParaRPr lang="zh-CN" sz="2600" b="1" kern="100" dirty="0">
                        <a:latin typeface="仿宋" panose="02010609060101010101" charset="-122"/>
                        <a:ea typeface="仿宋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/>
                        </a:rPr>
                        <a:t>　较重的原子核裂变成较轻的原子核并释放出核能的一种核反应</a:t>
                      </a:r>
                      <a:endParaRPr lang="zh-CN" sz="2600" b="1" kern="100" dirty="0">
                        <a:latin typeface="仿宋" panose="02010609060101010101" charset="-122"/>
                        <a:ea typeface="仿宋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/>
                        </a:rPr>
                        <a:t>　较轻的原子核结合为较重的原子核并释放出核能的一种核反应</a:t>
                      </a:r>
                      <a:endParaRPr lang="zh-CN" sz="2600" b="1" kern="100">
                        <a:latin typeface="仿宋" panose="02010609060101010101" charset="-122"/>
                        <a:ea typeface="仿宋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/>
                        </a:rPr>
                        <a:t>反应方式</a:t>
                      </a:r>
                      <a:endParaRPr lang="zh-CN" sz="2600" b="1" kern="100">
                        <a:latin typeface="仿宋" panose="02010609060101010101" charset="-122"/>
                        <a:ea typeface="仿宋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/>
                        </a:rPr>
                        <a:t>链式反应</a:t>
                      </a:r>
                      <a:endParaRPr lang="zh-CN" sz="2600" b="1" kern="100">
                        <a:latin typeface="仿宋" panose="02010609060101010101" charset="-122"/>
                        <a:ea typeface="仿宋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/>
                        </a:rPr>
                        <a:t>热核反应</a:t>
                      </a:r>
                      <a:endParaRPr lang="zh-CN" sz="2600" b="1" kern="100">
                        <a:latin typeface="仿宋" panose="02010609060101010101" charset="-122"/>
                        <a:ea typeface="仿宋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/>
                        </a:rPr>
                        <a:t>控制过程</a:t>
                      </a:r>
                      <a:endParaRPr lang="zh-CN" sz="2600" b="1" kern="100">
                        <a:latin typeface="仿宋" panose="02010609060101010101" charset="-122"/>
                        <a:ea typeface="仿宋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/>
                        </a:rPr>
                        <a:t>可以控制</a:t>
                      </a:r>
                      <a:endParaRPr lang="zh-CN" sz="2600" b="1" kern="100">
                        <a:latin typeface="仿宋" panose="02010609060101010101" charset="-122"/>
                        <a:ea typeface="仿宋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/>
                        </a:rPr>
                        <a:t>不可控制</a:t>
                      </a:r>
                      <a:endParaRPr lang="zh-CN" sz="2600" b="1" kern="100">
                        <a:latin typeface="仿宋" panose="02010609060101010101" charset="-122"/>
                        <a:ea typeface="仿宋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/>
                        </a:rPr>
                        <a:t>实际应用</a:t>
                      </a:r>
                      <a:endParaRPr lang="zh-CN" sz="2600" b="1" kern="100">
                        <a:latin typeface="仿宋" panose="02010609060101010101" charset="-122"/>
                        <a:ea typeface="仿宋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/>
                        </a:rPr>
                        <a:t>原子弹、核能发电</a:t>
                      </a:r>
                      <a:endParaRPr lang="zh-CN" sz="2600" b="1" kern="100">
                        <a:latin typeface="仿宋" panose="02010609060101010101" charset="-122"/>
                        <a:ea typeface="仿宋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/>
                        </a:rPr>
                        <a:t>氢弹</a:t>
                      </a:r>
                      <a:endParaRPr lang="zh-CN" sz="2600" b="1" kern="100">
                        <a:latin typeface="仿宋" panose="02010609060101010101" charset="-122"/>
                        <a:ea typeface="仿宋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/>
                        </a:rPr>
                        <a:t>相同点</a:t>
                      </a:r>
                      <a:endParaRPr lang="zh-CN" sz="2600" b="1" kern="100">
                        <a:latin typeface="仿宋" panose="02010609060101010101" charset="-122"/>
                        <a:ea typeface="仿宋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/>
                        </a:rPr>
                        <a:t>能量释放</a:t>
                      </a:r>
                      <a:endParaRPr lang="zh-CN" sz="2600" b="1" kern="100">
                        <a:latin typeface="仿宋" panose="02010609060101010101" charset="-122"/>
                        <a:ea typeface="仿宋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/>
                        </a:rPr>
                        <a:t>巨大的能量</a:t>
                      </a:r>
                      <a:endParaRPr lang="zh-CN" sz="2600" b="1" kern="100" dirty="0">
                        <a:latin typeface="仿宋" panose="02010609060101010101" charset="-122"/>
                        <a:ea typeface="仿宋" panose="02010609060101010101" charset="-122"/>
                        <a:cs typeface="Courier New" panose="020703090202050204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6203" y="1045210"/>
            <a:ext cx="4240644" cy="675005"/>
            <a:chOff x="183" y="1646"/>
            <a:chExt cx="4986" cy="1063"/>
          </a:xfrm>
        </p:grpSpPr>
        <p:pic>
          <p:nvPicPr>
            <p:cNvPr id="9" name="图片 8" descr="图标-0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" y="1646"/>
              <a:ext cx="4986" cy="106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8" y="1767"/>
              <a:ext cx="3069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科学知识梳理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6161" name="Rectangle 10"/>
          <p:cNvSpPr/>
          <p:nvPr/>
        </p:nvSpPr>
        <p:spPr>
          <a:xfrm>
            <a:off x="633730" y="1785925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知识框架</a:t>
            </a:r>
            <a:endParaRPr lang="zh-CN" altLang="en-US" sz="2400" b="1" dirty="0">
              <a:solidFill>
                <a:srgbClr val="F1A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075" y="1785925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 Box 116"/>
          <p:cNvSpPr txBox="1">
            <a:spLocks noChangeArrowheads="1"/>
          </p:cNvSpPr>
          <p:nvPr/>
        </p:nvSpPr>
        <p:spPr bwMode="auto">
          <a:xfrm>
            <a:off x="783848" y="3282521"/>
            <a:ext cx="1341514" cy="12926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能源与可持续发展</a:t>
            </a:r>
          </a:p>
        </p:txBody>
      </p:sp>
      <p:sp>
        <p:nvSpPr>
          <p:cNvPr id="10" name="AutoShape 61"/>
          <p:cNvSpPr/>
          <p:nvPr/>
        </p:nvSpPr>
        <p:spPr bwMode="auto">
          <a:xfrm>
            <a:off x="2069958" y="2387922"/>
            <a:ext cx="277826" cy="3592747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Text Box 116"/>
          <p:cNvSpPr txBox="1">
            <a:spLocks noChangeArrowheads="1"/>
          </p:cNvSpPr>
          <p:nvPr/>
        </p:nvSpPr>
        <p:spPr bwMode="auto">
          <a:xfrm>
            <a:off x="2456128" y="2112748"/>
            <a:ext cx="3487471" cy="4924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人类利用能源的历程</a:t>
            </a:r>
            <a:endParaRPr lang="zh-CN" altLang="en-US" sz="2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Text Box 116"/>
          <p:cNvSpPr txBox="1">
            <a:spLocks noChangeArrowheads="1"/>
          </p:cNvSpPr>
          <p:nvPr/>
        </p:nvSpPr>
        <p:spPr bwMode="auto">
          <a:xfrm>
            <a:off x="2620884" y="3735601"/>
            <a:ext cx="1543343" cy="4924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能源分类</a:t>
            </a:r>
          </a:p>
        </p:txBody>
      </p:sp>
      <p:sp>
        <p:nvSpPr>
          <p:cNvPr id="14" name="AutoShape 61"/>
          <p:cNvSpPr/>
          <p:nvPr/>
        </p:nvSpPr>
        <p:spPr bwMode="auto">
          <a:xfrm>
            <a:off x="4174724" y="3034592"/>
            <a:ext cx="459059" cy="232824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Text Box 116"/>
          <p:cNvSpPr txBox="1">
            <a:spLocks noChangeArrowheads="1"/>
          </p:cNvSpPr>
          <p:nvPr/>
        </p:nvSpPr>
        <p:spPr bwMode="auto">
          <a:xfrm>
            <a:off x="4700938" y="2911817"/>
            <a:ext cx="1543343" cy="4924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获取方式</a:t>
            </a:r>
          </a:p>
        </p:txBody>
      </p:sp>
      <p:sp>
        <p:nvSpPr>
          <p:cNvPr id="16" name="AutoShape 61"/>
          <p:cNvSpPr/>
          <p:nvPr/>
        </p:nvSpPr>
        <p:spPr bwMode="auto">
          <a:xfrm>
            <a:off x="6242422" y="2717436"/>
            <a:ext cx="281945" cy="80424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Rectangle 123"/>
          <p:cNvSpPr>
            <a:spLocks noChangeArrowheads="1"/>
          </p:cNvSpPr>
          <p:nvPr/>
        </p:nvSpPr>
        <p:spPr bwMode="auto">
          <a:xfrm>
            <a:off x="6592030" y="2522924"/>
            <a:ext cx="1524776" cy="49244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一次能源</a:t>
            </a:r>
          </a:p>
        </p:txBody>
      </p:sp>
      <p:sp>
        <p:nvSpPr>
          <p:cNvPr id="18" name="Rectangle 126"/>
          <p:cNvSpPr>
            <a:spLocks noChangeArrowheads="1"/>
          </p:cNvSpPr>
          <p:nvPr/>
        </p:nvSpPr>
        <p:spPr bwMode="auto">
          <a:xfrm>
            <a:off x="6663467" y="3092236"/>
            <a:ext cx="1524776" cy="49244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二次能源</a:t>
            </a:r>
          </a:p>
        </p:txBody>
      </p:sp>
      <p:sp>
        <p:nvSpPr>
          <p:cNvPr id="19" name="Text Box 116"/>
          <p:cNvSpPr txBox="1">
            <a:spLocks noChangeArrowheads="1"/>
          </p:cNvSpPr>
          <p:nvPr/>
        </p:nvSpPr>
        <p:spPr bwMode="auto">
          <a:xfrm>
            <a:off x="4729771" y="4139255"/>
            <a:ext cx="1543343" cy="4924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能否再生</a:t>
            </a:r>
          </a:p>
        </p:txBody>
      </p:sp>
      <p:sp>
        <p:nvSpPr>
          <p:cNvPr id="20" name="AutoShape 61"/>
          <p:cNvSpPr/>
          <p:nvPr/>
        </p:nvSpPr>
        <p:spPr bwMode="auto">
          <a:xfrm>
            <a:off x="6271255" y="4031371"/>
            <a:ext cx="281945" cy="80424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Rectangle 123"/>
          <p:cNvSpPr>
            <a:spLocks noChangeArrowheads="1"/>
          </p:cNvSpPr>
          <p:nvPr/>
        </p:nvSpPr>
        <p:spPr bwMode="auto">
          <a:xfrm>
            <a:off x="6620863" y="3836859"/>
            <a:ext cx="1859805" cy="49244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可再生能源</a:t>
            </a:r>
          </a:p>
        </p:txBody>
      </p:sp>
      <p:sp>
        <p:nvSpPr>
          <p:cNvPr id="22" name="Rectangle 126"/>
          <p:cNvSpPr>
            <a:spLocks noChangeArrowheads="1"/>
          </p:cNvSpPr>
          <p:nvPr/>
        </p:nvSpPr>
        <p:spPr bwMode="auto">
          <a:xfrm>
            <a:off x="6692300" y="4406171"/>
            <a:ext cx="2194832" cy="49244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不可再生能源</a:t>
            </a:r>
          </a:p>
        </p:txBody>
      </p:sp>
      <p:sp>
        <p:nvSpPr>
          <p:cNvPr id="27" name="Text Box 116"/>
          <p:cNvSpPr txBox="1">
            <a:spLocks noChangeArrowheads="1"/>
          </p:cNvSpPr>
          <p:nvPr/>
        </p:nvSpPr>
        <p:spPr bwMode="auto">
          <a:xfrm>
            <a:off x="4709177" y="4921850"/>
            <a:ext cx="1543343" cy="8925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开发的年代</a:t>
            </a:r>
          </a:p>
        </p:txBody>
      </p:sp>
      <p:sp>
        <p:nvSpPr>
          <p:cNvPr id="28" name="AutoShape 61"/>
          <p:cNvSpPr/>
          <p:nvPr/>
        </p:nvSpPr>
        <p:spPr bwMode="auto">
          <a:xfrm>
            <a:off x="6250661" y="5110528"/>
            <a:ext cx="281945" cy="80424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Rectangle 123"/>
          <p:cNvSpPr>
            <a:spLocks noChangeArrowheads="1"/>
          </p:cNvSpPr>
          <p:nvPr/>
        </p:nvSpPr>
        <p:spPr bwMode="auto">
          <a:xfrm>
            <a:off x="6600269" y="4916016"/>
            <a:ext cx="1524776" cy="49244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常规能源</a:t>
            </a:r>
          </a:p>
        </p:txBody>
      </p:sp>
      <p:sp>
        <p:nvSpPr>
          <p:cNvPr id="30" name="Rectangle 126"/>
          <p:cNvSpPr>
            <a:spLocks noChangeArrowheads="1"/>
          </p:cNvSpPr>
          <p:nvPr/>
        </p:nvSpPr>
        <p:spPr bwMode="auto">
          <a:xfrm>
            <a:off x="2532192" y="5856031"/>
            <a:ext cx="2531462" cy="49244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21</a:t>
            </a: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世纪能源趋势</a:t>
            </a:r>
          </a:p>
        </p:txBody>
      </p:sp>
      <p:sp>
        <p:nvSpPr>
          <p:cNvPr id="31" name="Rectangle 123"/>
          <p:cNvSpPr>
            <a:spLocks noChangeArrowheads="1"/>
          </p:cNvSpPr>
          <p:nvPr/>
        </p:nvSpPr>
        <p:spPr bwMode="auto">
          <a:xfrm>
            <a:off x="6678528" y="5439118"/>
            <a:ext cx="1189749" cy="49244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新能源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8" grpId="0"/>
      <p:bldP spid="10" grpId="0" animBg="1"/>
      <p:bldP spid="11" grpId="0"/>
      <p:bldP spid="12" grpId="0"/>
      <p:bldP spid="14" grpId="0" animBg="1"/>
      <p:bldP spid="15" grpId="0"/>
      <p:bldP spid="16" grpId="0" animBg="1"/>
      <p:bldP spid="17" grpId="0"/>
      <p:bldP spid="18" grpId="0"/>
      <p:bldP spid="19" grpId="0"/>
      <p:bldP spid="20" grpId="0" animBg="1"/>
      <p:bldP spid="21" grpId="0"/>
      <p:bldP spid="22" grpId="0"/>
      <p:bldP spid="27" grpId="0"/>
      <p:bldP spid="28" grpId="0" animBg="1"/>
      <p:bldP spid="29" grpId="0"/>
      <p:bldP spid="30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70684" y="1084467"/>
            <a:ext cx="233910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考点三　太阳能</a:t>
            </a:r>
          </a:p>
        </p:txBody>
      </p:sp>
      <p:sp>
        <p:nvSpPr>
          <p:cNvPr id="4" name="矩形 3"/>
          <p:cNvSpPr/>
          <p:nvPr/>
        </p:nvSpPr>
        <p:spPr>
          <a:xfrm>
            <a:off x="700217" y="1944299"/>
            <a:ext cx="10074876" cy="182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 smtClean="0">
                <a:latin typeface="仿宋" panose="02010609060101010101" charset="-122"/>
                <a:ea typeface="仿宋" panose="02010609060101010101" charset="-122"/>
              </a:rPr>
              <a:t>近几年中考中，侧重于考查太阳能的来源、太阳能对其他形式能的贡献、太阳能的利用方式等。综合题主要以光热综合及光电综合为主，此类题特别注意转换效率的计算。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05481" y="1136822"/>
            <a:ext cx="10676238" cy="42473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3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关于太阳能的下列说法中，错误的是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．太阳能是可供人类利用的一种新能源，它是二次能源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．太阳能分布广阔，获取方便，处处可以利用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．太阳能安全、清洁，利用太阳能不会给环境带来污染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．对于人类来说，太阳能几乎可以说是一种取之不尽、用之不竭的永久性能源</a:t>
            </a:r>
          </a:p>
        </p:txBody>
      </p:sp>
      <p:sp>
        <p:nvSpPr>
          <p:cNvPr id="4" name="Rectangle 59"/>
          <p:cNvSpPr>
            <a:spLocks noChangeArrowheads="1"/>
          </p:cNvSpPr>
          <p:nvPr/>
        </p:nvSpPr>
        <p:spPr bwMode="auto">
          <a:xfrm>
            <a:off x="8018332" y="1288972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755118" y="1636880"/>
            <a:ext cx="10518498" cy="2893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太阳能能够源源不断地从自然界得到，是可再生能源，也属于一次能源，故</a:t>
            </a:r>
            <a:r>
              <a:rPr lang="en-US" altLang="en-US" sz="26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选项说法错误。太阳能分布广阔，获取方便，处处可以利用；太阳能清洁无污染，是人类能源的宝库，故</a:t>
            </a:r>
            <a:r>
              <a:rPr lang="en-US" altLang="en-US" sz="26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en-US" sz="26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两选项说法正确。对于人类来说，太阳能几乎可以说是一种取之不尽、用之不竭的能源，</a:t>
            </a:r>
            <a:r>
              <a:rPr lang="en-US" altLang="en-US" sz="26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选项说法正确。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70684" y="1084467"/>
            <a:ext cx="387798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考点四　能源与可持续发展</a:t>
            </a:r>
          </a:p>
        </p:txBody>
      </p:sp>
      <p:sp>
        <p:nvSpPr>
          <p:cNvPr id="4" name="矩形 3"/>
          <p:cNvSpPr/>
          <p:nvPr/>
        </p:nvSpPr>
        <p:spPr>
          <a:xfrm>
            <a:off x="700217" y="1944299"/>
            <a:ext cx="10074876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 smtClean="0">
                <a:latin typeface="仿宋" panose="02010609060101010101" charset="-122"/>
                <a:ea typeface="仿宋" panose="02010609060101010101" charset="-122"/>
              </a:rPr>
              <a:t>中考对能源与可持续发展的考查不是很多，往往从节能、环保的角度进行综合考查，题型往往以填空题、选择题为主。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17837" y="939114"/>
            <a:ext cx="10626811" cy="563231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3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 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2017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日美国总统特朗普宣布退出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巴黎协定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。但节能减排、保护环境是全人类的共同责任。日常生活中以下做法合理的是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．随意把废旧电池丢到垃圾桶中  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．家中的电视机可以长时间处于待机状态  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．为了节能减排、保护环境，郴州市决定关停所有高能耗、高污染的工厂  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．废水直接排放到江河</a:t>
            </a:r>
          </a:p>
        </p:txBody>
      </p:sp>
      <p:sp>
        <p:nvSpPr>
          <p:cNvPr id="4" name="Rectangle 59"/>
          <p:cNvSpPr>
            <a:spLocks noChangeArrowheads="1"/>
          </p:cNvSpPr>
          <p:nvPr/>
        </p:nvSpPr>
        <p:spPr bwMode="auto">
          <a:xfrm>
            <a:off x="3050916" y="2487577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755118" y="1636880"/>
            <a:ext cx="10518498" cy="2893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将废旧电池随手丢到垃圾桶中，会污染水体和土壤，不利于环境保护。电视机处于待机状态时仍有部分元件在工作，如指示灯电路中会有电流，从而会消耗电能。关停高能耗、高污染的工厂，既可以节能减排，也可以保护环境。废水直接排放到江河，会污染水资源，不利于环境保护。综上所述，</a:t>
            </a:r>
            <a:r>
              <a:rPr lang="en-US" altLang="en-US" sz="26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2600" b="1" dirty="0" smtClean="0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  <a:cs typeface="Times New Roman" panose="02020603050405020304" pitchFamily="18" charset="0"/>
              </a:rPr>
              <a:t>选项做法合理。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/>
          <p:nvPr/>
        </p:nvSpPr>
        <p:spPr>
          <a:xfrm>
            <a:off x="1539600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本章中考链接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61" name="Rectangle 10"/>
          <p:cNvSpPr/>
          <p:nvPr/>
        </p:nvSpPr>
        <p:spPr>
          <a:xfrm>
            <a:off x="633730" y="1122013"/>
            <a:ext cx="280237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考点</a:t>
            </a:r>
            <a:r>
              <a:rPr lang="en-US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能源的分类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075" y="1122013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9"/>
          <p:cNvGrpSpPr/>
          <p:nvPr/>
        </p:nvGrpSpPr>
        <p:grpSpPr>
          <a:xfrm>
            <a:off x="580768" y="1495168"/>
            <a:ext cx="10873946" cy="3874485"/>
            <a:chOff x="580768" y="1495168"/>
            <a:chExt cx="10873946" cy="3874485"/>
          </a:xfrm>
        </p:grpSpPr>
        <p:sp>
          <p:nvSpPr>
            <p:cNvPr id="18434" name="Rectangle 2"/>
            <p:cNvSpPr>
              <a:spLocks noChangeArrowheads="1"/>
            </p:cNvSpPr>
            <p:nvPr/>
          </p:nvSpPr>
          <p:spPr bwMode="auto">
            <a:xfrm>
              <a:off x="580768" y="1495168"/>
              <a:ext cx="10873946" cy="136915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1.2018·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乐山 在我国西部建有不同类型的发电站，下列发电站在发电过程中，利用不可再生能源发电的是（　　）</a:t>
              </a:r>
            </a:p>
          </p:txBody>
        </p:sp>
        <p:pic>
          <p:nvPicPr>
            <p:cNvPr id="18433" name="Picture 1" descr="J:\人教九下学练考\9RJ51.EPS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2224216" y="2977976"/>
              <a:ext cx="6806784" cy="1470455"/>
            </a:xfrm>
            <a:prstGeom prst="rect">
              <a:avLst/>
            </a:prstGeom>
            <a:noFill/>
          </p:spPr>
        </p:pic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4547286" y="4692993"/>
              <a:ext cx="2119491" cy="6766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22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L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</a:p>
          </p:txBody>
        </p:sp>
      </p:grp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526162" y="2236573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1126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/>
          <p:nvPr/>
        </p:nvSpPr>
        <p:spPr>
          <a:xfrm>
            <a:off x="1539600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本章中考链接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700080" y="1482798"/>
            <a:ext cx="10344157" cy="35548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2.2018·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海南 今年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23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日，科学家在海南琼北成功完成了第一口干热岩钻井，干热岩是地热能中最具有开发潜力的一种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（选填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可再生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不可再生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）的清洁能源。为建设美丽、生态海南，我省鼓励使用电动汽车，电动汽车在行驶过程中是将电能转化为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能。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96314" y="3027405"/>
            <a:ext cx="111280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可再生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6595" y="4436076"/>
            <a:ext cx="803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机械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/>
          <p:nvPr/>
        </p:nvSpPr>
        <p:spPr>
          <a:xfrm>
            <a:off x="1539600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本章中考链接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61" name="Rectangle 10"/>
          <p:cNvSpPr/>
          <p:nvPr/>
        </p:nvSpPr>
        <p:spPr>
          <a:xfrm>
            <a:off x="633730" y="1250605"/>
            <a:ext cx="2042547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考点 </a:t>
            </a:r>
            <a:r>
              <a:rPr lang="en-US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核能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075" y="1250605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813615" y="1665212"/>
            <a:ext cx="10372726" cy="50321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3.2018·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宜昌 我国核动力潜艇的相关技术已十分成熟，目前正在加紧研究将大功率核动力用于航空母舰的技术。关于核动力航母，下列说法中正确的是（　　）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航母使用的核能属于可再生能源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航母核反应堆里发生的是核聚变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C.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航母核反应堆中发生的链式反应是可以控制的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航母核反应堆产生的核废料对环境没有污染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919784" y="3225113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3094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/>
          <p:nvPr/>
        </p:nvSpPr>
        <p:spPr>
          <a:xfrm>
            <a:off x="1539600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本章中考链接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657225" y="1217715"/>
            <a:ext cx="10372726" cy="20616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4.2018·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聊城 在原子、原子核、电子、中子、质子中，带负电的有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，核反应堆是通过可控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（选填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裂变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聚变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）反应释放核能的设备。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6000" y="1964724"/>
            <a:ext cx="803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电子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97113" y="1989438"/>
            <a:ext cx="803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裂变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 Box 116"/>
          <p:cNvSpPr txBox="1">
            <a:spLocks noChangeArrowheads="1"/>
          </p:cNvSpPr>
          <p:nvPr/>
        </p:nvSpPr>
        <p:spPr bwMode="auto">
          <a:xfrm>
            <a:off x="783848" y="2825312"/>
            <a:ext cx="1341514" cy="12926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能源与可持续发展</a:t>
            </a:r>
          </a:p>
        </p:txBody>
      </p:sp>
      <p:sp>
        <p:nvSpPr>
          <p:cNvPr id="4" name="AutoShape 61"/>
          <p:cNvSpPr/>
          <p:nvPr/>
        </p:nvSpPr>
        <p:spPr bwMode="auto">
          <a:xfrm>
            <a:off x="2069958" y="1930713"/>
            <a:ext cx="277826" cy="3592747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 Box 116"/>
          <p:cNvSpPr txBox="1">
            <a:spLocks noChangeArrowheads="1"/>
          </p:cNvSpPr>
          <p:nvPr/>
        </p:nvSpPr>
        <p:spPr bwMode="auto">
          <a:xfrm>
            <a:off x="2559102" y="1869722"/>
            <a:ext cx="925504" cy="4924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核能</a:t>
            </a:r>
          </a:p>
        </p:txBody>
      </p:sp>
      <p:sp>
        <p:nvSpPr>
          <p:cNvPr id="6" name="AutoShape 61"/>
          <p:cNvSpPr/>
          <p:nvPr/>
        </p:nvSpPr>
        <p:spPr bwMode="auto">
          <a:xfrm>
            <a:off x="3495103" y="1304639"/>
            <a:ext cx="298420" cy="152505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Rectangle 131"/>
          <p:cNvSpPr>
            <a:spLocks noChangeArrowheads="1"/>
          </p:cNvSpPr>
          <p:nvPr/>
        </p:nvSpPr>
        <p:spPr bwMode="auto">
          <a:xfrm>
            <a:off x="3836945" y="1054006"/>
            <a:ext cx="1524776" cy="49244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原子结构</a:t>
            </a:r>
          </a:p>
        </p:txBody>
      </p:sp>
      <p:sp>
        <p:nvSpPr>
          <p:cNvPr id="8" name="Rectangle 135"/>
          <p:cNvSpPr>
            <a:spLocks noChangeArrowheads="1"/>
          </p:cNvSpPr>
          <p:nvPr/>
        </p:nvSpPr>
        <p:spPr bwMode="auto">
          <a:xfrm>
            <a:off x="3846793" y="1636887"/>
            <a:ext cx="3344839" cy="49244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获得核能的两种方式</a:t>
            </a:r>
          </a:p>
        </p:txBody>
      </p:sp>
      <p:sp>
        <p:nvSpPr>
          <p:cNvPr id="9" name="Rectangle 138"/>
          <p:cNvSpPr>
            <a:spLocks noChangeArrowheads="1"/>
          </p:cNvSpPr>
          <p:nvPr/>
        </p:nvSpPr>
        <p:spPr bwMode="auto">
          <a:xfrm>
            <a:off x="3848186" y="2360647"/>
            <a:ext cx="2194832" cy="49244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核废料的处理</a:t>
            </a:r>
          </a:p>
        </p:txBody>
      </p:sp>
      <p:sp>
        <p:nvSpPr>
          <p:cNvPr id="10" name="AutoShape 61"/>
          <p:cNvSpPr/>
          <p:nvPr/>
        </p:nvSpPr>
        <p:spPr bwMode="auto">
          <a:xfrm>
            <a:off x="7045611" y="1494108"/>
            <a:ext cx="281945" cy="80424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Rectangle 123"/>
          <p:cNvSpPr>
            <a:spLocks noChangeArrowheads="1"/>
          </p:cNvSpPr>
          <p:nvPr/>
        </p:nvSpPr>
        <p:spPr bwMode="auto">
          <a:xfrm>
            <a:off x="7395219" y="1299596"/>
            <a:ext cx="1189749" cy="49244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核裂变</a:t>
            </a:r>
          </a:p>
        </p:txBody>
      </p:sp>
      <p:sp>
        <p:nvSpPr>
          <p:cNvPr id="12" name="Rectangle 126"/>
          <p:cNvSpPr>
            <a:spLocks noChangeArrowheads="1"/>
          </p:cNvSpPr>
          <p:nvPr/>
        </p:nvSpPr>
        <p:spPr bwMode="auto">
          <a:xfrm>
            <a:off x="7466656" y="1868908"/>
            <a:ext cx="1189749" cy="49244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核聚变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328087" y="3641111"/>
            <a:ext cx="1255369" cy="4924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太阳能</a:t>
            </a:r>
          </a:p>
        </p:txBody>
      </p:sp>
      <p:sp>
        <p:nvSpPr>
          <p:cNvPr id="19" name="AutoShape 61"/>
          <p:cNvSpPr/>
          <p:nvPr/>
        </p:nvSpPr>
        <p:spPr bwMode="auto">
          <a:xfrm>
            <a:off x="3474508" y="3186985"/>
            <a:ext cx="306660" cy="1335579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752464" y="3049494"/>
            <a:ext cx="854721" cy="49244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来源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816950" y="3546080"/>
            <a:ext cx="2682704" cy="49244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人类能源的宝库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857994" y="4056092"/>
            <a:ext cx="2196816" cy="49244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太阳能的利用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381633" y="5128041"/>
            <a:ext cx="1609599" cy="8925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能源与可持续发展</a:t>
            </a:r>
          </a:p>
        </p:txBody>
      </p:sp>
      <p:sp>
        <p:nvSpPr>
          <p:cNvPr id="24" name="AutoShape 61"/>
          <p:cNvSpPr/>
          <p:nvPr/>
        </p:nvSpPr>
        <p:spPr bwMode="auto">
          <a:xfrm>
            <a:off x="3956422" y="4867504"/>
            <a:ext cx="298420" cy="152505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450964" y="4697242"/>
            <a:ext cx="4050485" cy="49244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能量转移和转化的方向性 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460617" y="5353479"/>
            <a:ext cx="3534204" cy="49244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能源消耗对环境的影响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515606" y="5955200"/>
            <a:ext cx="3022016" cy="49244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zh-CN" altLang="en-US" sz="2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能源与可持续发展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/>
      <p:bldP spid="9" grpId="0"/>
      <p:bldP spid="10" grpId="0" animBg="1"/>
      <p:bldP spid="11" grpId="0"/>
      <p:bldP spid="12" grpId="0"/>
      <p:bldP spid="14" grpId="0"/>
      <p:bldP spid="19" grpId="0" animBg="1"/>
      <p:bldP spid="20" grpId="0"/>
      <p:bldP spid="21" grpId="0"/>
      <p:bldP spid="22" grpId="0"/>
      <p:bldP spid="23" grpId="0"/>
      <p:bldP spid="24" grpId="0" animBg="1"/>
      <p:bldP spid="25" grpId="0"/>
      <p:bldP spid="26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/>
          <p:nvPr/>
        </p:nvSpPr>
        <p:spPr>
          <a:xfrm>
            <a:off x="1539600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本章中考链接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61" name="Rectangle 10"/>
          <p:cNvSpPr/>
          <p:nvPr/>
        </p:nvSpPr>
        <p:spPr>
          <a:xfrm>
            <a:off x="605155" y="964855"/>
            <a:ext cx="234551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考点 </a:t>
            </a:r>
            <a:r>
              <a:rPr lang="en-US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太阳能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500" y="964855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842963" y="1625683"/>
            <a:ext cx="10372726" cy="50321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5.2018·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常德 许多城市都在推广利用太阳能，城市交通指示灯及路灯照明系统已大量使用太阳能，下列关于太阳能的说法中不正确的是（　　）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太阳是一个巨大的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核能火炉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zh-CN" altLang="en-US" sz="3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太阳能为二次能源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C.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太阳能属于可再生能源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太阳能清洁、无污染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26011" y="3163330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/>
          <p:nvPr/>
        </p:nvSpPr>
        <p:spPr>
          <a:xfrm>
            <a:off x="1539600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本章中考链接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593124" y="914400"/>
            <a:ext cx="10713308" cy="5632311"/>
            <a:chOff x="593124" y="914400"/>
            <a:chExt cx="10713308" cy="5632311"/>
          </a:xfrm>
        </p:grpSpPr>
        <p:sp>
          <p:nvSpPr>
            <p:cNvPr id="8194" name="Rectangle 2"/>
            <p:cNvSpPr>
              <a:spLocks noChangeArrowheads="1"/>
            </p:cNvSpPr>
            <p:nvPr/>
          </p:nvSpPr>
          <p:spPr bwMode="auto">
            <a:xfrm>
              <a:off x="593124" y="914400"/>
              <a:ext cx="10713308" cy="563231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6.2018·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无锡 电影纪录片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《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厉害了，我的国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》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中介绍：“在无锡的国家重点实验室里，年轻的双手刚刚创造出全球晶硅太阳能电池效率的世界纪录。”太阳能电池能直接将光能转化为电能，以下说法错误的是（　　）</a:t>
              </a:r>
            </a:p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A.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太阳能只能转化为电能</a:t>
              </a:r>
            </a:p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B.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太阳能是可再生能源</a:t>
              </a:r>
            </a:p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C.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硅是制作太阳能电池的重要材料</a:t>
              </a:r>
            </a:p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D.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太阳能电池给我们提供了新的电能来源</a:t>
              </a:r>
            </a:p>
          </p:txBody>
        </p:sp>
        <p:pic>
          <p:nvPicPr>
            <p:cNvPr id="8193" name="Picture 1" descr="J:\人教九下学练考\9RJ52.EPS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7710617" y="3274540"/>
              <a:ext cx="2658520" cy="2038865"/>
            </a:xfrm>
            <a:prstGeom prst="rect">
              <a:avLst/>
            </a:prstGeom>
            <a:noFill/>
          </p:spPr>
        </p:pic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7797113" y="5284058"/>
              <a:ext cx="2119491" cy="6766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22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L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165124" y="3138616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/>
          <p:nvPr/>
        </p:nvSpPr>
        <p:spPr>
          <a:xfrm>
            <a:off x="1539600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本章中考链接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828675" y="1228698"/>
            <a:ext cx="10815637" cy="20616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7.2018·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滨州太阳核心的温度高达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1500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万摄氏度，在太阳内部，氢原子核在超高温下发生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（选填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裂变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聚变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），释放出巨大的核能。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622324" y="2051222"/>
            <a:ext cx="803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聚变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/>
          <p:nvPr/>
        </p:nvSpPr>
        <p:spPr>
          <a:xfrm>
            <a:off x="1539600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本章中考链接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61" name="Rectangle 10"/>
          <p:cNvSpPr/>
          <p:nvPr/>
        </p:nvSpPr>
        <p:spPr>
          <a:xfrm>
            <a:off x="605155" y="964855"/>
            <a:ext cx="3744936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考点 </a:t>
            </a:r>
            <a:r>
              <a:rPr lang="en-US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 </a:t>
            </a:r>
            <a:r>
              <a:rPr lang="zh-CN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能源与可持续发展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500" y="964855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93896" y="1789410"/>
            <a:ext cx="10815637" cy="36009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8.2018·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黄石 列关于能量转化与能源的说法中不正确的是（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电风扇通过电动机，能将电能转化为风能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电磁感应现象中，有其他形式的能量转化为电能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C.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地热、天然气、电能都属于二次能源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虽然能量是守恒的，但是我们仍需节约能源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861589" y="2014151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/>
          <p:nvPr/>
        </p:nvSpPr>
        <p:spPr>
          <a:xfrm>
            <a:off x="1539600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本章中考链接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7"/>
          <p:cNvGrpSpPr/>
          <p:nvPr/>
        </p:nvGrpSpPr>
        <p:grpSpPr>
          <a:xfrm>
            <a:off x="642551" y="1186249"/>
            <a:ext cx="10824519" cy="5004356"/>
            <a:chOff x="642551" y="1186249"/>
            <a:chExt cx="10824519" cy="5004356"/>
          </a:xfrm>
        </p:grpSpPr>
        <p:sp>
          <p:nvSpPr>
            <p:cNvPr id="6146" name="Rectangle 2"/>
            <p:cNvSpPr>
              <a:spLocks noChangeArrowheads="1"/>
            </p:cNvSpPr>
            <p:nvPr/>
          </p:nvSpPr>
          <p:spPr bwMode="auto">
            <a:xfrm>
              <a:off x="642551" y="1186249"/>
              <a:ext cx="10824519" cy="136915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9. 2018·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广州 对比图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22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L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中我国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2017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年发电量和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2030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年预测发电量，预测（    ）</a:t>
              </a:r>
            </a:p>
          </p:txBody>
        </p:sp>
        <p:pic>
          <p:nvPicPr>
            <p:cNvPr id="6145" name="图片 68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79373" y="2767913"/>
              <a:ext cx="7234525" cy="2780270"/>
            </a:xfrm>
            <a:prstGeom prst="rect">
              <a:avLst/>
            </a:prstGeom>
            <a:noFill/>
          </p:spPr>
        </p:pic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4596714" y="5513945"/>
              <a:ext cx="2119491" cy="6766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22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L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36076" y="1952368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/>
          <p:nvPr/>
        </p:nvSpPr>
        <p:spPr>
          <a:xfrm>
            <a:off x="1539600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本章中考链接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6119" y="1544595"/>
            <a:ext cx="6753772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火电发电量将减少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发电量将增加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C.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我国将以核能发电为主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D.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风电发电量占总发电量的比例将减小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/>
          <p:nvPr/>
        </p:nvSpPr>
        <p:spPr>
          <a:xfrm>
            <a:off x="1539600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本章中考链接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5"/>
          <p:cNvGrpSpPr/>
          <p:nvPr/>
        </p:nvGrpSpPr>
        <p:grpSpPr>
          <a:xfrm>
            <a:off x="617838" y="1075038"/>
            <a:ext cx="10700951" cy="4238368"/>
            <a:chOff x="617838" y="1075038"/>
            <a:chExt cx="10700951" cy="4238368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617838" y="1075038"/>
              <a:ext cx="10700951" cy="136915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10.2018·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玉林 保护环境，人人有责。如图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22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L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所示，哪种现象更有利于对环境的保护（    ）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  <a:endPara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2049" name="图片 68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1157" y="2594920"/>
              <a:ext cx="7394282" cy="2718486"/>
            </a:xfrm>
            <a:prstGeom prst="rect">
              <a:avLst/>
            </a:prstGeom>
            <a:noFill/>
          </p:spPr>
        </p:pic>
      </p:grp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8859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635578" y="1791730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0"/>
          <p:cNvSpPr/>
          <p:nvPr/>
        </p:nvSpPr>
        <p:spPr>
          <a:xfrm>
            <a:off x="483418" y="1096993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重点突破</a:t>
            </a:r>
            <a:endParaRPr lang="zh-CN" altLang="en-US" sz="2400" b="1" dirty="0">
              <a:solidFill>
                <a:srgbClr val="F1A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763" y="1096993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81914" y="1507530"/>
            <a:ext cx="10849232" cy="51663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一、两种新能源</a:t>
            </a:r>
          </a:p>
          <a:p>
            <a:pPr marR="0" lvl="0" indent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．核能：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内部蕴藏着的巨大能量，叫做核能。释放核能的方式有两种：一种是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，它是质量较大的原子核变为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的原子核的一种核反应，其中原子弹爆炸和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就是核裂变释放能量的主要应用；另一种是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，它是在超高温条件下将两种质量很小的原子核，聚合成一个质量较大的原子核的一种核反应。核聚变比核裂变释放的能量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496065" y="2224216"/>
            <a:ext cx="111280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原子核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29200" y="2903838"/>
            <a:ext cx="111280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核裂变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33384" y="3484605"/>
            <a:ext cx="204094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质量中等大小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297459" y="4090086"/>
            <a:ext cx="142218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核能发电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29048" y="4782065"/>
            <a:ext cx="111280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核聚变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644345" y="6042454"/>
            <a:ext cx="49404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11265" grpId="0"/>
      <p:bldP spid="11266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68410" y="1025611"/>
            <a:ext cx="10861589" cy="49398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．太阳能：太阳能是太阳内部的氢原子核不断连续发生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产生的能量。从能源分类上，太阳能属于可再生能源，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能源，还属于新能源。它具有安全、清洁、无污染等优点，但受天气影响，不便于储存。现在人类利用太阳能的方式主要有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转换，即将太阳能转化为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能；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转换，即将太阳能转化为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能；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转换，即将太阳能转换为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能。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52616" y="1878227"/>
            <a:ext cx="111280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核聚变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50324" y="2570205"/>
            <a:ext cx="803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一次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57849" y="3904735"/>
            <a:ext cx="803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光热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550875" y="3966519"/>
            <a:ext cx="49404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25610" y="4621427"/>
            <a:ext cx="803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光电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944498" y="4609070"/>
            <a:ext cx="49404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045146" y="4621427"/>
            <a:ext cx="803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光化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151870" y="5251622"/>
            <a:ext cx="803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化学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27903" y="1896915"/>
          <a:ext cx="10552669" cy="4800600"/>
        </p:xfrm>
        <a:graphic>
          <a:graphicData uri="http://schemas.openxmlformats.org/drawingml/2006/table">
            <a:tbl>
              <a:tblPr/>
              <a:tblGrid>
                <a:gridCol w="2610761"/>
                <a:gridCol w="2871718"/>
                <a:gridCol w="2871718"/>
                <a:gridCol w="2198472"/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分类方法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定义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常见种类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按获取方式分类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一次能源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zh-CN" altLang="en-US" sz="3000" b="1" kern="12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可以</a:t>
                      </a:r>
                      <a:r>
                        <a:rPr lang="en-US" altLang="en-US" sz="3000" b="1" kern="12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______________</a:t>
                      </a: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的能源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风能、太阳能、核能、化石能源等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通过</a:t>
                      </a:r>
                      <a:r>
                        <a:rPr lang="en-US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______________</a:t>
                      </a: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而得到的能源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电能、汽油、酒精等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04336" y="1000897"/>
            <a:ext cx="4047903" cy="676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二、三种能源分类方法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388443" y="3262184"/>
            <a:ext cx="270613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直接从自然界获得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42951" y="5189838"/>
            <a:ext cx="803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二次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685005" y="5214551"/>
            <a:ext cx="204094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消耗一次能源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66119" y="1226099"/>
          <a:ext cx="10441459" cy="4800600"/>
        </p:xfrm>
        <a:graphic>
          <a:graphicData uri="http://schemas.openxmlformats.org/drawingml/2006/table">
            <a:tbl>
              <a:tblPr/>
              <a:tblGrid>
                <a:gridCol w="2583248"/>
                <a:gridCol w="2841454"/>
                <a:gridCol w="2841454"/>
                <a:gridCol w="2175303"/>
              </a:tblGrid>
              <a:tr h="0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按能否再生分类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不可再生能源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消耗后</a:t>
                      </a:r>
                      <a:r>
                        <a:rPr lang="en-US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在短时间内从自然界中得到补充的能源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化石能源、核能等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从自然界中源源不断得到的能源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水能、风能、太阳能等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635578" y="2001795"/>
            <a:ext cx="803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不能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57600" y="4744995"/>
            <a:ext cx="111280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可再生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018638" y="4114800"/>
            <a:ext cx="803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584484" y="110491"/>
            <a:ext cx="26468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基础知识再现</a:t>
            </a:r>
            <a:endParaRPr lang="zh-CN" altLang="en-US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53759" y="1031941"/>
          <a:ext cx="10527956" cy="4800600"/>
        </p:xfrm>
        <a:graphic>
          <a:graphicData uri="http://schemas.openxmlformats.org/drawingml/2006/table">
            <a:tbl>
              <a:tblPr/>
              <a:tblGrid>
                <a:gridCol w="2604646"/>
                <a:gridCol w="2864993"/>
                <a:gridCol w="2864993"/>
                <a:gridCol w="2193324"/>
              </a:tblGrid>
              <a:tr h="0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按开发的年代分类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常规能源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指当前已被人们广泛利用的能源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煤、石油、天然气、水、植物燃料等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8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指目前尚未被人们广泛利用，而正在研究推广应用的能源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000" b="1" kern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太阳能、风能、地热能、核能、潮汐能等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29448" y="4226011"/>
            <a:ext cx="49404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1916</Words>
  <Application>Microsoft Office PowerPoint</Application>
  <PresentationFormat>自定义</PresentationFormat>
  <Paragraphs>299</Paragraphs>
  <Slides>46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4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China</cp:lastModifiedBy>
  <cp:revision>55</cp:revision>
  <dcterms:created xsi:type="dcterms:W3CDTF">2018-02-07T00:47:00Z</dcterms:created>
  <dcterms:modified xsi:type="dcterms:W3CDTF">2018-11-21T10:49:21Z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