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3"/>
  </p:handoutMasterIdLst>
  <p:sldIdLst>
    <p:sldId id="409" r:id="rId3"/>
    <p:sldId id="468" r:id="rId4"/>
    <p:sldId id="485" r:id="rId5"/>
    <p:sldId id="522" r:id="rId7"/>
    <p:sldId id="523" r:id="rId8"/>
    <p:sldId id="486" r:id="rId9"/>
    <p:sldId id="524" r:id="rId10"/>
    <p:sldId id="489" r:id="rId11"/>
    <p:sldId id="525" r:id="rId12"/>
    <p:sldId id="526" r:id="rId13"/>
    <p:sldId id="491" r:id="rId14"/>
    <p:sldId id="527" r:id="rId15"/>
    <p:sldId id="528" r:id="rId16"/>
    <p:sldId id="529" r:id="rId17"/>
    <p:sldId id="530" r:id="rId18"/>
    <p:sldId id="531" r:id="rId19"/>
    <p:sldId id="532" r:id="rId20"/>
    <p:sldId id="533" r:id="rId21"/>
    <p:sldId id="534" r:id="rId22"/>
    <p:sldId id="535" r:id="rId23"/>
    <p:sldId id="536" r:id="rId24"/>
    <p:sldId id="537" r:id="rId25"/>
    <p:sldId id="538" r:id="rId26"/>
    <p:sldId id="539" r:id="rId27"/>
    <p:sldId id="540" r:id="rId28"/>
    <p:sldId id="542" r:id="rId29"/>
    <p:sldId id="543" r:id="rId30"/>
    <p:sldId id="544" r:id="rId31"/>
    <p:sldId id="541" r:id="rId32"/>
  </p:sldIdLst>
  <p:sldSz cx="1219073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74" d="100"/>
          <a:sy n="74" d="100"/>
        </p:scale>
        <p:origin x="-540" y="-102"/>
      </p:cViewPr>
      <p:guideLst>
        <p:guide orient="horz" pos="227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9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tiff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6805" y="4614350"/>
            <a:ext cx="5435034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6805" y="5739996"/>
            <a:ext cx="5435034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860" y="952508"/>
            <a:ext cx="1085110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8726" y="4290060"/>
            <a:ext cx="4425489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8725" y="5540698"/>
            <a:ext cx="4425349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rgbClr val="2747B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12" y="952508"/>
            <a:ext cx="1085110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16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218" y="4400550"/>
            <a:ext cx="9360512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675" y="2790825"/>
            <a:ext cx="5219156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560" y="3503613"/>
            <a:ext cx="5464271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560" y="2856230"/>
            <a:ext cx="5464271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600" y="2383625"/>
            <a:ext cx="5464231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227" y="952508"/>
            <a:ext cx="528269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60" y="952508"/>
            <a:ext cx="528269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55" y="1406525"/>
            <a:ext cx="528265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100" y="952508"/>
            <a:ext cx="528269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100" y="1406525"/>
            <a:ext cx="528269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  <p:pic>
        <p:nvPicPr>
          <p:cNvPr id="2051" name="图片 4" descr="哈哈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12150" y="-47625"/>
            <a:ext cx="3489325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面对面logo4（四色）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27965" y="260350"/>
            <a:ext cx="1691640" cy="56388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60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275" y="952508"/>
            <a:ext cx="528269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0034" y="952508"/>
            <a:ext cx="950885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55" y="952500"/>
            <a:ext cx="9827077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9" Type="http://schemas.openxmlformats.org/officeDocument/2006/relationships/tags" Target="../tags/tag76.xml"/><Relationship Id="rId48" Type="http://schemas.openxmlformats.org/officeDocument/2006/relationships/tags" Target="../tags/tag75.xml"/><Relationship Id="rId47" Type="http://schemas.openxmlformats.org/officeDocument/2006/relationships/tags" Target="../tags/tag74.xml"/><Relationship Id="rId46" Type="http://schemas.openxmlformats.org/officeDocument/2006/relationships/tags" Target="../tags/tag73.xml"/><Relationship Id="rId45" Type="http://schemas.openxmlformats.org/officeDocument/2006/relationships/tags" Target="../tags/tag72.xml"/><Relationship Id="rId44" Type="http://schemas.openxmlformats.org/officeDocument/2006/relationships/tags" Target="../tags/tag71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4"/>
            </p:custDataLst>
          </p:nvPr>
        </p:nvSpPr>
        <p:spPr bwMode="auto">
          <a:xfrm>
            <a:off x="669855" y="442913"/>
            <a:ext cx="1085102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5"/>
            </p:custDataLst>
          </p:nvPr>
        </p:nvSpPr>
        <p:spPr bwMode="auto">
          <a:xfrm>
            <a:off x="669855" y="952500"/>
            <a:ext cx="1085102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6"/>
            </p:custDataLst>
          </p:nvPr>
        </p:nvSpPr>
        <p:spPr>
          <a:xfrm>
            <a:off x="87938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7"/>
            </p:custDataLst>
          </p:nvPr>
        </p:nvSpPr>
        <p:spPr>
          <a:xfrm>
            <a:off x="4115959" y="6350000"/>
            <a:ext cx="3958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8"/>
            </p:custDataLst>
          </p:nvPr>
        </p:nvSpPr>
        <p:spPr>
          <a:xfrm>
            <a:off x="860970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4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0.png"/><Relationship Id="rId1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3.xml"/><Relationship Id="rId2" Type="http://schemas.openxmlformats.org/officeDocument/2006/relationships/tags" Target="../tags/tag85.xml"/><Relationship Id="rId1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6.xml"/><Relationship Id="rId1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87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7.xml"/><Relationship Id="rId2" Type="http://schemas.openxmlformats.org/officeDocument/2006/relationships/tags" Target="../tags/tag88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9.xml"/><Relationship Id="rId2" Type="http://schemas.openxmlformats.org/officeDocument/2006/relationships/tags" Target="../tags/tag89.xml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0.xml"/><Relationship Id="rId2" Type="http://schemas.openxmlformats.org/officeDocument/2006/relationships/tags" Target="../tags/tag90.xml"/><Relationship Id="rId1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31.xml"/><Relationship Id="rId6" Type="http://schemas.openxmlformats.org/officeDocument/2006/relationships/tags" Target="../tags/tag91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5.png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slide" Target="slide13.xml"/><Relationship Id="rId7" Type="http://schemas.openxmlformats.org/officeDocument/2006/relationships/tags" Target="../tags/tag80.xml"/><Relationship Id="rId6" Type="http://schemas.openxmlformats.org/officeDocument/2006/relationships/slide" Target="slide19.xml"/><Relationship Id="rId5" Type="http://schemas.openxmlformats.org/officeDocument/2006/relationships/tags" Target="../tags/tag79.xml"/><Relationship Id="rId4" Type="http://schemas.openxmlformats.org/officeDocument/2006/relationships/slide" Target="slide6.xml"/><Relationship Id="rId3" Type="http://schemas.openxmlformats.org/officeDocument/2006/relationships/image" Target="../media/image3.png"/><Relationship Id="rId2" Type="http://schemas.openxmlformats.org/officeDocument/2006/relationships/tags" Target="../tags/tag78.xml"/><Relationship Id="rId10" Type="http://schemas.openxmlformats.org/officeDocument/2006/relationships/slideLayout" Target="../slideLayouts/slideLayout14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2.xml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33.xml"/><Relationship Id="rId5" Type="http://schemas.openxmlformats.org/officeDocument/2006/relationships/tags" Target="../tags/tag92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7.png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20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22.png"/><Relationship Id="rId2" Type="http://schemas.openxmlformats.org/officeDocument/2006/relationships/image" Target="../media/image21.wmf"/><Relationship Id="rId1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24.png"/><Relationship Id="rId2" Type="http://schemas.openxmlformats.org/officeDocument/2006/relationships/image" Target="../media/image23.wmf"/><Relationship Id="rId1" Type="http://schemas.openxmlformats.org/officeDocument/2006/relationships/oleObject" Target="../embeddings/oleObject9.bin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26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28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30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32.png"/><Relationship Id="rId2" Type="http://schemas.openxmlformats.org/officeDocument/2006/relationships/image" Target="../media/image31.wmf"/><Relationship Id="rId1" Type="http://schemas.openxmlformats.org/officeDocument/2006/relationships/oleObject" Target="../embeddings/oleObject13.bin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34.png"/><Relationship Id="rId2" Type="http://schemas.openxmlformats.org/officeDocument/2006/relationships/image" Target="../media/image33.wmf"/><Relationship Id="rId1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5.xml"/><Relationship Id="rId6" Type="http://schemas.openxmlformats.org/officeDocument/2006/relationships/tags" Target="../tags/tag8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83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0.xml"/><Relationship Id="rId3" Type="http://schemas.openxmlformats.org/officeDocument/2006/relationships/tags" Target="../tags/tag8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985645" y="2071370"/>
            <a:ext cx="832485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第六章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物质的物理属性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3095" y="3418205"/>
            <a:ext cx="594995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测量物质的密度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62635" y="1260475"/>
            <a:ext cx="107168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在两个烧杯中倒入等量的水，分别放在已调平衡的天平的左右盘中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图丙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将拴着细线的吊坠浸没在左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盘烧杯的水中，不碰烧杯底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图丁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，用量筒向右盘的烧杯中加水到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处时天平平衡，记下加水的体积为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将吊坠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用量筒继续向右盘的烧杯中加水，直到天平平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衡，并记下再次加入水的体积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④</a:t>
            </a:r>
            <a:r>
              <a:rPr lang="zh-CN" sz="2400">
                <a:ea typeface="宋体" panose="02010600030101010101" pitchFamily="2" charset="-122"/>
              </a:rPr>
              <a:t>吊坠密度的表达式为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>
                <a:ea typeface="宋体" panose="02010600030101010101" pitchFamily="2" charset="-122"/>
              </a:rPr>
              <a:t>＝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056765" y="3007995"/>
            <a:ext cx="4923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直接放在左盘烧杯的水中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72034" b="-12381"/>
          <a:stretch>
            <a:fillRect/>
          </a:stretch>
        </p:blipFill>
        <p:spPr>
          <a:xfrm>
            <a:off x="4667250" y="4811395"/>
            <a:ext cx="1478915" cy="8991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43010" y="536194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7" name="图片 -2147482315"/>
          <p:cNvPicPr>
            <a:picLocks noChangeAspect="1"/>
          </p:cNvPicPr>
          <p:nvPr/>
        </p:nvPicPr>
        <p:blipFill>
          <a:blip r:embed="rId2"/>
          <a:srcRect l="47820" t="17621" b="933"/>
          <a:stretch>
            <a:fillRect/>
          </a:stretch>
        </p:blipFill>
        <p:spPr>
          <a:xfrm>
            <a:off x="7511415" y="3192780"/>
            <a:ext cx="3896995" cy="1972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19505" y="158242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975995" y="2080260"/>
            <a:ext cx="104203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若该同学在实验时将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中两个步骤先后顺序对调，那么用这种方法测得的密度与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中得到的密度值相比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仍然准确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另一同学在测量时不小心打碎了量筒，在老师的指导下，他添加了一个烧杯也测出了吊坠的密度，实验步骤如下：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用天平测出吊坠的质量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824855" y="2751455"/>
            <a:ext cx="1027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86155" y="2289175"/>
            <a:ext cx="104203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在烧杯中装适量的水，用天平测出烧杯和水的总质量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将吊坠浸没在水中，在烧杯的水面处做一个标记；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④</a:t>
            </a:r>
            <a:r>
              <a:rPr lang="zh-CN" sz="2400">
                <a:ea typeface="宋体" panose="02010600030101010101" pitchFamily="2" charset="-122"/>
              </a:rPr>
              <a:t>取出吊坠，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，用天平测出此时烧杯和水的总质量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；此方法测得吊坠密度的表达式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水的密度为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979420" y="352393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在烧杯中加水，直至标记处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9603" r="76177"/>
          <a:stretch>
            <a:fillRect/>
          </a:stretch>
        </p:blipFill>
        <p:spPr>
          <a:xfrm>
            <a:off x="5913120" y="4329430"/>
            <a:ext cx="1259840" cy="7232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212215" y="1201420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测量液体的密度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近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年未考，课标要求必做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62990" y="1870710"/>
            <a:ext cx="8841740" cy="3968750"/>
            <a:chOff x="1362" y="3605"/>
            <a:chExt cx="13924" cy="6250"/>
          </a:xfrm>
        </p:grpSpPr>
        <p:sp>
          <p:nvSpPr>
            <p:cNvPr id="101" name="文本框 100"/>
            <p:cNvSpPr txBox="1"/>
            <p:nvPr/>
          </p:nvSpPr>
          <p:spPr>
            <a:xfrm>
              <a:off x="1362" y="3605"/>
              <a:ext cx="13925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命题点【设计和进行实验】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1. </a:t>
              </a:r>
              <a:r>
                <a:rPr lang="zh-CN" sz="2400">
                  <a:ea typeface="宋体" panose="02010600030101010101" pitchFamily="2" charset="-122"/>
                </a:rPr>
                <a:t>实验原理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 u="sng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u="sng">
                  <a:ea typeface="宋体" panose="02010600030101010101" pitchFamily="2" charset="-122"/>
                </a:rPr>
                <a:t>＝       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2. </a:t>
              </a:r>
              <a:r>
                <a:rPr lang="zh-CN" sz="2400">
                  <a:ea typeface="宋体" panose="02010600030101010101" pitchFamily="2" charset="-122"/>
                </a:rPr>
                <a:t>天平的使用和读数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3. </a:t>
              </a:r>
              <a:r>
                <a:rPr lang="zh-CN" sz="2400">
                  <a:ea typeface="宋体" panose="02010600030101010101" pitchFamily="2" charset="-122"/>
                </a:rPr>
                <a:t>量筒的使用和读数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4. </a:t>
              </a:r>
              <a:r>
                <a:rPr lang="zh-CN" sz="2400">
                  <a:ea typeface="宋体" panose="02010600030101010101" pitchFamily="2" charset="-122"/>
                </a:rPr>
                <a:t>实验步骤的补充、排序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5. </a:t>
              </a:r>
              <a:r>
                <a:rPr lang="zh-CN" sz="2400">
                  <a:ea typeface="宋体" panose="02010600030101010101" pitchFamily="2" charset="-122"/>
                </a:rPr>
                <a:t>设计表格及数据补充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①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物理量齐全；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②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物理量必须带单位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 sz="2400"/>
            </a:p>
          </p:txBody>
        </p:sp>
        <p:graphicFrame>
          <p:nvGraphicFramePr>
            <p:cNvPr id="10" name="对象 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838" y="5339"/>
            <a:ext cx="526" cy="10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2" imgW="190500" imgH="393700" progId="Equation.KSEE3">
                    <p:embed/>
                  </p:oleObj>
                </mc:Choice>
                <mc:Fallback>
                  <p:oleObj name="" r:id="rId2" imgW="1905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838" y="5339"/>
                          <a:ext cx="526" cy="10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29"/>
          <p:cNvGrpSpPr/>
          <p:nvPr/>
        </p:nvGrpSpPr>
        <p:grpSpPr>
          <a:xfrm>
            <a:off x="8948420" y="273177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08685" y="735330"/>
            <a:ext cx="107010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6. </a:t>
            </a:r>
            <a:r>
              <a:rPr lang="zh-CN" sz="2400">
                <a:sym typeface="+mn-ea"/>
              </a:rPr>
              <a:t>整理实验器材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写密度表达式或计算密度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实验误差分析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测体积后，</a:t>
            </a:r>
            <a:r>
              <a:rPr lang="zh-CN" sz="2400" u="sng">
                <a:ea typeface="宋体" panose="02010600030101010101" pitchFamily="2" charset="-122"/>
              </a:rPr>
              <a:t>把量筒中的液体全部倒入烧杯测质量时</a:t>
            </a:r>
            <a:r>
              <a:rPr lang="zh-CN" sz="2400">
                <a:ea typeface="宋体" panose="02010600030101010101" pitchFamily="2" charset="-122"/>
              </a:rPr>
              <a:t>，量筒壁上会残留少许液体，</a:t>
            </a:r>
            <a:r>
              <a:rPr lang="zh-CN" sz="2400" u="sng">
                <a:ea typeface="宋体" panose="02010600030101010101" pitchFamily="2" charset="-122"/>
              </a:rPr>
              <a:t>使质量测量值偏小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 u="sng">
                <a:ea typeface="宋体" panose="02010600030101010101" pitchFamily="2" charset="-122"/>
              </a:rPr>
              <a:t>所测密度会偏小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测质量后，</a:t>
            </a:r>
            <a:r>
              <a:rPr lang="zh-CN" sz="2400" u="sng">
                <a:ea typeface="宋体" panose="02010600030101010101" pitchFamily="2" charset="-122"/>
              </a:rPr>
              <a:t>把烧杯中的液体全部倒入量筒测体积时</a:t>
            </a:r>
            <a:r>
              <a:rPr lang="zh-CN" sz="2400">
                <a:ea typeface="宋体" panose="02010600030101010101" pitchFamily="2" charset="-122"/>
              </a:rPr>
              <a:t>，烧杯上会残留少许液体，</a:t>
            </a:r>
            <a:r>
              <a:rPr lang="zh-CN" sz="2400" u="sng">
                <a:ea typeface="宋体" panose="02010600030101010101" pitchFamily="2" charset="-122"/>
              </a:rPr>
              <a:t>使体积测量值偏小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u="sng">
                <a:ea typeface="宋体" panose="02010600030101010101" pitchFamily="2" charset="-122"/>
              </a:rPr>
              <a:t>所测密度偏大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特殊方法测液体密度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25550" y="98488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75335" y="1722755"/>
            <a:ext cx="109740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j-ea"/>
                <a:ea typeface="+mj-ea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学完质量和密度后，小明和小军利用托盘天平和量筒测某种油的密度．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他们把天平放在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上，当游码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移至零刻度处时，指针偏向分度盘的右侧．</a:t>
            </a:r>
            <a:r>
              <a:rPr lang="zh-CN" sz="2400">
                <a:ea typeface="宋体" panose="02010600030101010101" pitchFamily="2" charset="-122"/>
              </a:rPr>
              <a:t>这时他们应将平衡螺母向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调，使横梁平衡．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天平平衡后，他们开始测量，测量步骤如下：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A. </a:t>
            </a:r>
            <a:r>
              <a:rPr lang="zh-CN" sz="2400">
                <a:sym typeface="+mn-ea"/>
              </a:rPr>
              <a:t>用天平测出烧杯和剩余油的总质量；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B. </a:t>
            </a:r>
            <a:r>
              <a:rPr lang="zh-CN" sz="2400">
                <a:sym typeface="+mn-ea"/>
              </a:rPr>
              <a:t>将待测油倒入烧杯中，用天平测出烧杯和油的总质量；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C. </a:t>
            </a:r>
            <a:r>
              <a:rPr lang="zh-CN" sz="2400">
                <a:sym typeface="+mn-ea"/>
              </a:rPr>
              <a:t>将烧杯中油的一部分倒入量筒，测出倒入量筒的这部分油的体积．请根据以上步骤，写出正确的操作顺序：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_______(</a:t>
            </a:r>
            <a:r>
              <a:rPr lang="zh-CN" sz="2400">
                <a:sym typeface="+mn-ea"/>
              </a:rPr>
              <a:t>填字母代号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412490" y="2371090"/>
            <a:ext cx="1459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水平桌面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78400" y="2924810"/>
            <a:ext cx="615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15405" y="5670550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85825" y="1010920"/>
            <a:ext cx="105149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若在步骤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中测得烧杯和油的总质量为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55.8 g</a:t>
            </a:r>
            <a:r>
              <a:rPr lang="zh-CN" sz="2400">
                <a:ea typeface="宋体" panose="02010600030101010101" pitchFamily="2" charset="-122"/>
              </a:rPr>
              <a:t>，其余步骤数据如图所示，则倒出到量筒的这部分油的质量是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______g</a:t>
            </a:r>
            <a:r>
              <a:rPr lang="zh-CN" sz="2400">
                <a:ea typeface="宋体" panose="02010600030101010101" pitchFamily="2" charset="-122"/>
              </a:rPr>
              <a:t>，体积是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(4)</a:t>
            </a:r>
            <a:r>
              <a:rPr lang="zh-CN" sz="2400">
                <a:ea typeface="宋体" panose="02010600030101010101" pitchFamily="2" charset="-122"/>
              </a:rPr>
              <a:t>根据密度的计算公式可以算出，该油的密度是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288280" y="1689100"/>
            <a:ext cx="1043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18.4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50175" y="1689100"/>
            <a:ext cx="574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37450" y="2205990"/>
            <a:ext cx="1553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0.92×10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49925" y="565658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5" name="图片 -2147482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6095" y="2980690"/>
            <a:ext cx="4166870" cy="2675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44575" y="141732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01065" y="1891665"/>
            <a:ext cx="103886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实验中若先测出空烧杯的质量，再测烧杯和油的总质量，最后将烧杯中的油全部倒入量筒中测出体积，则所测油的密度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小明和小军只用天平也测量出了油的密度．添加两个完全相同的烧杯和适量的水，设计了如下实验步骤，请你补充完整：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调节好天平，用天平测出空烧杯质量为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075805" y="2529205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33805" y="1617980"/>
            <a:ext cx="103886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将一个烧杯装满水，用天平测出烧杯和水的总质量为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用另一个烧杯装满油，用天平测出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的质量为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④</a:t>
            </a:r>
            <a:r>
              <a:rPr lang="zh-CN" sz="2400">
                <a:ea typeface="宋体" panose="02010600030101010101" pitchFamily="2" charset="-122"/>
              </a:rPr>
              <a:t>根据测得的物理量求出了该食用油的密度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用测量物理量表示，水的密度为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(7)</a:t>
            </a:r>
            <a:r>
              <a:rPr lang="zh-CN" sz="2400">
                <a:ea typeface="宋体" panose="02010600030101010101" pitchFamily="2" charset="-122"/>
              </a:rPr>
              <a:t>对以上实验操作进行评估，你认为实验操作中存在的不足是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280150" y="2597785"/>
            <a:ext cx="1569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烧杯和油　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8830" r="71218"/>
          <a:stretch>
            <a:fillRect/>
          </a:stretch>
        </p:blipFill>
        <p:spPr>
          <a:xfrm>
            <a:off x="7710805" y="3072765"/>
            <a:ext cx="1522095" cy="810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92555" y="500284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烧杯装满液体易洒出，不方便操作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344" y="101854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测量物质的密度实验设计</a:t>
              </a:r>
              <a:endParaRPr 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5320" y="1691640"/>
            <a:ext cx="9034780" cy="737235"/>
            <a:chOff x="894" y="2929"/>
            <a:chExt cx="14228" cy="1161"/>
          </a:xfrm>
        </p:grpSpPr>
        <p:sp>
          <p:nvSpPr>
            <p:cNvPr id="3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测量特殊物质的密度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5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8" name="图片 -2147482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0990" y="3449955"/>
            <a:ext cx="1858645" cy="19577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655320" y="2564130"/>
            <a:ext cx="7979410" cy="3536950"/>
            <a:chOff x="1032" y="3812"/>
            <a:chExt cx="12566" cy="5570"/>
          </a:xfrm>
        </p:grpSpPr>
        <p:sp>
          <p:nvSpPr>
            <p:cNvPr id="9" name="文本框 8"/>
            <p:cNvSpPr txBox="1"/>
            <p:nvPr/>
          </p:nvSpPr>
          <p:spPr>
            <a:xfrm>
              <a:off x="1032" y="3812"/>
              <a:ext cx="12567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1. </a:t>
              </a:r>
              <a:r>
                <a:rPr lang="zh-CN" sz="2400">
                  <a:ea typeface="黑体" panose="02010609060101010101" pitchFamily="49" charset="-122"/>
                </a:rPr>
                <a:t>密度小于水的固体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sz="2400">
                  <a:ea typeface="黑体" panose="02010609060101010101" pitchFamily="49" charset="-122"/>
                </a:rPr>
                <a:t>针压法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用天平测量物体的质量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endParaRPr 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ea typeface="宋体" panose="02010600030101010101" pitchFamily="2" charset="-122"/>
                </a:rPr>
                <a:t>向量筒中倒入适量的水，读出体积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用细铁丝将待测物体压入水中，使其完全浸入，读出体积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物体密度的表达式：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17" name="对象 16"/>
            <p:cNvGraphicFramePr/>
            <p:nvPr/>
          </p:nvGraphicFramePr>
          <p:xfrm>
            <a:off x="6228" y="8144"/>
            <a:ext cx="1546" cy="12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4" imgW="1550670" imgH="953770" progId="Equation.KSEE3">
                    <p:embed/>
                  </p:oleObj>
                </mc:Choice>
                <mc:Fallback>
                  <p:oleObj name="" r:id="rId4" imgW="1550670" imgH="953770" progId="Equation.KSEE3">
                    <p:embed/>
                    <p:pic>
                      <p:nvPicPr>
                        <p:cNvPr id="0" name="图片 17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228" y="8144"/>
                          <a:ext cx="1546" cy="123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49758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802255" y="1842135"/>
            <a:ext cx="6491929" cy="822325"/>
            <a:chOff x="3671" y="4200"/>
            <a:chExt cx="10223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818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02255" y="280098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802255" y="430847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测量物质的密度实验设计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4290060" y="3684905"/>
            <a:ext cx="124777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8" action="ppaction://hlinksldjump"/>
          </p:cNvPr>
          <p:cNvSpPr/>
          <p:nvPr/>
        </p:nvSpPr>
        <p:spPr>
          <a:xfrm>
            <a:off x="6166485" y="3684905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35330" y="685800"/>
            <a:ext cx="10784840" cy="5700395"/>
            <a:chOff x="1206" y="991"/>
            <a:chExt cx="16984" cy="8977"/>
          </a:xfrm>
        </p:grpSpPr>
        <p:sp>
          <p:nvSpPr>
            <p:cNvPr id="101" name="文本框 100"/>
            <p:cNvSpPr txBox="1"/>
            <p:nvPr/>
          </p:nvSpPr>
          <p:spPr>
            <a:xfrm>
              <a:off x="1206" y="991"/>
              <a:ext cx="16985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2. </a:t>
              </a:r>
              <a:r>
                <a:rPr lang="zh-CN" sz="2400">
                  <a:ea typeface="黑体" panose="02010609060101010101" pitchFamily="49" charset="-122"/>
                </a:rPr>
                <a:t>吸水性物体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用天平测出物体的质量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用量筒间接测体积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ea typeface="宋体" panose="02010600030101010101" pitchFamily="2" charset="-122"/>
                </a:rPr>
                <a:t>时，可采取水浸法先使物体吸足水再测量，或用排粉末法、保鲜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膜包裹法等；物体密度的表达式：</a:t>
              </a:r>
              <a:r>
                <a:rPr lang="en-US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endParaRPr 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3. </a:t>
              </a:r>
              <a:r>
                <a:rPr lang="zh-CN" sz="2400">
                  <a:ea typeface="黑体" panose="02010609060101010101" pitchFamily="49" charset="-122"/>
                </a:rPr>
                <a:t>固体小颗粒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sz="2400">
                  <a:ea typeface="黑体" panose="02010609060101010101" pitchFamily="49" charset="-122"/>
                </a:rPr>
                <a:t>或粉末状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zh-CN" sz="2400">
                  <a:ea typeface="黑体" panose="02010609060101010101" pitchFamily="49" charset="-122"/>
                </a:rPr>
                <a:t>物质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用天平测量物体的质量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测量体积时可直接用量筒测量小颗粒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或粉末状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 </a:t>
              </a:r>
              <a:r>
                <a:rPr lang="zh-CN" sz="2400">
                  <a:ea typeface="宋体" panose="02010600030101010101" pitchFamily="2" charset="-122"/>
                </a:rPr>
                <a:t>物质的体积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ea typeface="宋体" panose="02010600030101010101" pitchFamily="2" charset="-122"/>
                </a:rPr>
                <a:t>，测量体积时要注意将量筒中的小颗粒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或粉末状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物质尽量压实并抹平，以减小测量误差；物体密度的表达式：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10" name="对象 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307" y="4284"/>
            <a:ext cx="552" cy="1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190500" imgH="393700" progId="Equation.KSEE3">
                    <p:embed/>
                  </p:oleObj>
                </mc:Choice>
                <mc:Fallback>
                  <p:oleObj name="" r:id="rId1" imgW="1905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307" y="4284"/>
                          <a:ext cx="552" cy="13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435" y="8676"/>
            <a:ext cx="625" cy="1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190500" imgH="393700" progId="Equation.KSEE3">
                    <p:embed/>
                  </p:oleObj>
                </mc:Choice>
                <mc:Fallback>
                  <p:oleObj name="" r:id="rId3" imgW="1905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435" y="8676"/>
                          <a:ext cx="625" cy="12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64210" y="929005"/>
            <a:ext cx="9034780" cy="737235"/>
            <a:chOff x="894" y="2929"/>
            <a:chExt cx="14228" cy="1161"/>
          </a:xfrm>
        </p:grpSpPr>
        <p:sp>
          <p:nvSpPr>
            <p:cNvPr id="3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特殊方法测密度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5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8" name="图片 -2147482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380" y="3081655"/>
            <a:ext cx="5350510" cy="1298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511810" y="1666875"/>
            <a:ext cx="10402570" cy="4570730"/>
            <a:chOff x="1145" y="2750"/>
            <a:chExt cx="16382" cy="7198"/>
          </a:xfrm>
        </p:grpSpPr>
        <p:sp>
          <p:nvSpPr>
            <p:cNvPr id="101" name="文本框 100"/>
            <p:cNvSpPr txBox="1"/>
            <p:nvPr/>
          </p:nvSpPr>
          <p:spPr>
            <a:xfrm>
              <a:off x="1145" y="2750"/>
              <a:ext cx="16383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1. </a:t>
              </a:r>
              <a:r>
                <a:rPr lang="zh-CN" sz="2400">
                  <a:ea typeface="黑体" panose="02010609060101010101" pitchFamily="49" charset="-122"/>
                </a:rPr>
                <a:t>特殊方法测量固体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sz="2400">
                  <a:ea typeface="黑体" panose="02010609060101010101" pitchFamily="49" charset="-122"/>
                </a:rPr>
                <a:t>不吸水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zh-CN" sz="2400">
                  <a:ea typeface="黑体" panose="02010609060101010101" pitchFamily="49" charset="-122"/>
                </a:rPr>
                <a:t>的密度</a:t>
              </a:r>
              <a:r>
                <a:rPr lang="en-US" sz="2400">
                  <a:latin typeface="宋体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Ⅰ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有天平、无量筒测量密度大于水的固体密度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 (1)</a:t>
              </a:r>
              <a:r>
                <a:rPr lang="zh-CN" sz="2400">
                  <a:ea typeface="宋体" panose="02010600030101010101" pitchFamily="2" charset="-122"/>
                </a:rPr>
                <a:t>用天平测出被测物的质量为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将烧杯中装适量的水，用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天平称出其</a:t>
              </a:r>
              <a:endParaRPr 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质量为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把用细线拴好的被测物放入烧杯中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浸没但不要触底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，用天平测出其质量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物体密度的表达式：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10" name="对象 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386" y="8758"/>
            <a:ext cx="2149" cy="1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" r:id="rId3" imgW="711200" imgH="393700" progId="Equation.KSEE3">
                    <p:embed/>
                  </p:oleObj>
                </mc:Choice>
                <mc:Fallback>
                  <p:oleObj name="" r:id="rId3" imgW="711200" imgH="393700" progId="Equation.KSEE3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386" y="8758"/>
                          <a:ext cx="2149" cy="11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-2147482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0465" y="2552700"/>
            <a:ext cx="2715895" cy="19126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974090" y="945515"/>
            <a:ext cx="9433560" cy="5132070"/>
            <a:chOff x="1519" y="1363"/>
            <a:chExt cx="14856" cy="8082"/>
          </a:xfrm>
        </p:grpSpPr>
        <p:sp>
          <p:nvSpPr>
            <p:cNvPr id="101" name="文本框 100"/>
            <p:cNvSpPr txBox="1"/>
            <p:nvPr/>
          </p:nvSpPr>
          <p:spPr>
            <a:xfrm>
              <a:off x="1519" y="1363"/>
              <a:ext cx="14856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Ⅱ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有量筒、无天平测量固体密度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测量密度小于水的固体密度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①</a:t>
              </a:r>
              <a:r>
                <a:rPr lang="zh-CN" sz="2400">
                  <a:ea typeface="宋体" panose="02010600030101010101" pitchFamily="2" charset="-122"/>
                </a:rPr>
                <a:t>在量筒内盛适量的水，记下此时量筒内水的体积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②</a:t>
              </a:r>
              <a:r>
                <a:rPr lang="zh-CN" sz="2400">
                  <a:ea typeface="宋体" panose="02010600030101010101" pitchFamily="2" charset="-122"/>
                </a:rPr>
                <a:t>将大小合适的被测物放入量筒内，被测物漂浮，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记下量筒内水面达到的刻度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③</a:t>
              </a:r>
              <a:r>
                <a:rPr lang="zh-CN" sz="2400">
                  <a:ea typeface="宋体" panose="02010600030101010101" pitchFamily="2" charset="-122"/>
                </a:rPr>
                <a:t>用细铁丝将被测物压没水中，记下量筒内水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面到达的刻度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物体密度的表达式：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833" y="8319"/>
            <a:ext cx="2000" cy="11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7" name="" r:id="rId2" imgW="698500" imgH="393700" progId="Equation.KSEE3">
                    <p:embed/>
                  </p:oleObj>
                </mc:Choice>
                <mc:Fallback>
                  <p:oleObj name="" r:id="rId2" imgW="698500" imgH="393700" progId="Equation.KSEE3">
                    <p:embed/>
                    <p:pic>
                      <p:nvPicPr>
                        <p:cNvPr id="0" name="图片 4096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6833" y="8319"/>
                          <a:ext cx="2000" cy="11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56310" y="968375"/>
            <a:ext cx="10623550" cy="5139690"/>
            <a:chOff x="1018" y="1594"/>
            <a:chExt cx="16730" cy="8094"/>
          </a:xfrm>
        </p:grpSpPr>
        <p:sp>
          <p:nvSpPr>
            <p:cNvPr id="101" name="文本框 100"/>
            <p:cNvSpPr txBox="1"/>
            <p:nvPr/>
          </p:nvSpPr>
          <p:spPr>
            <a:xfrm>
              <a:off x="1018" y="1594"/>
              <a:ext cx="16730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ea typeface="宋体" panose="02010600030101010101" pitchFamily="2" charset="-122"/>
                </a:rPr>
                <a:t>测量密度大于水的固体密度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 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①</a:t>
              </a:r>
              <a:r>
                <a:rPr lang="zh-CN" sz="2400">
                  <a:ea typeface="宋体" panose="02010600030101010101" pitchFamily="2" charset="-122"/>
                </a:rPr>
                <a:t>在量筒内盛适量的水，记下此时量筒内水的体积为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②</a:t>
              </a:r>
              <a:r>
                <a:rPr lang="zh-CN" sz="2400">
                  <a:ea typeface="宋体" panose="02010600030101010101" pitchFamily="2" charset="-122"/>
                </a:rPr>
                <a:t>将大小合适的被测物放入量筒内，记下量筒内水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面达到的刻度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③</a:t>
              </a:r>
              <a:r>
                <a:rPr lang="zh-CN" sz="2400">
                  <a:ea typeface="宋体" panose="02010600030101010101" pitchFamily="2" charset="-122"/>
                </a:rPr>
                <a:t>在量筒内盛适量的水，水面上放置塑料盒，记下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量筒内水面到达的刻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④</a:t>
              </a:r>
              <a:r>
                <a:rPr lang="zh-CN" sz="2400">
                  <a:ea typeface="宋体" panose="02010600030101010101" pitchFamily="2" charset="-122"/>
                </a:rPr>
                <a:t>将被测物轻轻放入塑料盒内，量筒的读数为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如图丁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物体密度的表达式：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258" y="8406"/>
            <a:ext cx="2276" cy="1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" r:id="rId1" imgW="698500" imgH="393700" progId="Equation.KSEE3">
                    <p:embed/>
                  </p:oleObj>
                </mc:Choice>
                <mc:Fallback>
                  <p:oleObj name="" r:id="rId1" imgW="698500" imgH="393700" progId="Equation.KSEE3">
                    <p:embed/>
                    <p:pic>
                      <p:nvPicPr>
                        <p:cNvPr id="0" name="图片 512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58" y="8406"/>
                          <a:ext cx="2276" cy="12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" name="图片 -2147482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880" y="3056255"/>
            <a:ext cx="2994025" cy="232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96595" y="909955"/>
            <a:ext cx="10915015" cy="5212715"/>
            <a:chOff x="1003" y="1402"/>
            <a:chExt cx="17189" cy="8209"/>
          </a:xfrm>
        </p:grpSpPr>
        <p:sp>
          <p:nvSpPr>
            <p:cNvPr id="101" name="文本框 100"/>
            <p:cNvSpPr txBox="1"/>
            <p:nvPr/>
          </p:nvSpPr>
          <p:spPr>
            <a:xfrm>
              <a:off x="1003" y="1402"/>
              <a:ext cx="17189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有量筒、有天平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sz="2400">
                  <a:ea typeface="黑体" panose="02010609060101010101" pitchFamily="49" charset="-122"/>
                </a:rPr>
                <a:t>缺砝码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zh-CN" sz="2400">
                  <a:ea typeface="黑体" panose="02010609060101010101" pitchFamily="49" charset="-122"/>
                </a:rPr>
                <a:t>测量固体密度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在量筒内盛适量的水，记下此时量筒内水的体积为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将大小合适的被测物放入量筒内，记下量筒内水面达到的刻度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将两个相同的烧杯分别放在天平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左、右托盘中，调节天平平衡，将被测物轻轻放入左盘烧杯中，向右盘中加水直</a:t>
              </a:r>
              <a:endParaRPr 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到天平平衡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(4)</a:t>
              </a:r>
              <a:r>
                <a:rPr lang="zh-CN" sz="2400">
                  <a:ea typeface="宋体" panose="02010600030101010101" pitchFamily="2" charset="-122"/>
                </a:rPr>
                <a:t>将烧杯中的水全部倒入空量筒中，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记下量筒内水面达到的刻度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如图丁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物体密度的表达式：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243" y="8338"/>
            <a:ext cx="2218" cy="1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5" name="" r:id="rId1" imgW="685800" imgH="393700" progId="Equation.KSEE3">
                    <p:embed/>
                  </p:oleObj>
                </mc:Choice>
                <mc:Fallback>
                  <p:oleObj name="" r:id="rId1" imgW="685800" imgH="393700" progId="Equation.KSEE3">
                    <p:embed/>
                    <p:pic>
                      <p:nvPicPr>
                        <p:cNvPr id="0" name="图片 614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43" y="8338"/>
                          <a:ext cx="2218" cy="12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" name="图片 -21474822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365" y="3381375"/>
            <a:ext cx="4759960" cy="2428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-21474822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550" y="2235200"/>
            <a:ext cx="1934845" cy="29165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376045" y="1619885"/>
            <a:ext cx="7724140" cy="3968750"/>
            <a:chOff x="1434" y="1548"/>
            <a:chExt cx="12164" cy="6250"/>
          </a:xfrm>
        </p:grpSpPr>
        <p:sp>
          <p:nvSpPr>
            <p:cNvPr id="3" name="文本框 2"/>
            <p:cNvSpPr txBox="1"/>
            <p:nvPr/>
          </p:nvSpPr>
          <p:spPr>
            <a:xfrm>
              <a:off x="1434" y="1548"/>
              <a:ext cx="12165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无天平、无量筒测量密度大于水的固体密度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 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ea typeface="宋体" panose="02010600030101010101" pitchFamily="2" charset="-122"/>
                </a:rPr>
                <a:t>测物体的重力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测物体浸没在水中时受到的拉力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ea typeface="宋体" panose="02010600030101010101" pitchFamily="2" charset="-122"/>
                </a:rPr>
                <a:t>拉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物体密度的表达式：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V </a:t>
              </a:r>
              <a:r>
                <a:rPr lang="zh-CN" sz="2400">
                  <a:ea typeface="黑体" panose="02010609060101010101" pitchFamily="49" charset="-122"/>
                </a:rPr>
                <a:t>替代法测密度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物体放在盐水中，改变盐水浓度使物体悬浮；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测量盐水的密度，即物体的密度．</a:t>
              </a:r>
              <a:endParaRPr lang="zh-CN" altLang="en-US"/>
            </a:p>
          </p:txBody>
        </p:sp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700" y="4142"/>
            <a:ext cx="2251" cy="1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9" name="" r:id="rId2" imgW="711200" imgH="405765" progId="Equation.KSEE3">
                    <p:embed/>
                  </p:oleObj>
                </mc:Choice>
                <mc:Fallback>
                  <p:oleObj name="" r:id="rId2" imgW="711200" imgH="405765" progId="Equation.KSEE3">
                    <p:embed/>
                    <p:pic>
                      <p:nvPicPr>
                        <p:cNvPr id="0" name="图片 7168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6700" y="4142"/>
                          <a:ext cx="2251" cy="128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-21474822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055" y="4464685"/>
            <a:ext cx="6172200" cy="1730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730885" y="888365"/>
            <a:ext cx="10872470" cy="3554730"/>
            <a:chOff x="1217" y="1423"/>
            <a:chExt cx="17122" cy="5598"/>
          </a:xfrm>
        </p:grpSpPr>
        <p:sp>
          <p:nvSpPr>
            <p:cNvPr id="101" name="文本框 100"/>
            <p:cNvSpPr txBox="1"/>
            <p:nvPr/>
          </p:nvSpPr>
          <p:spPr>
            <a:xfrm>
              <a:off x="1217" y="1423"/>
              <a:ext cx="17122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2. </a:t>
              </a:r>
              <a:r>
                <a:rPr lang="zh-CN" sz="2400">
                  <a:ea typeface="黑体" panose="02010609060101010101" pitchFamily="49" charset="-122"/>
                </a:rPr>
                <a:t>特殊方法测量液体的密度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Ⅰ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有天平、无量筒测量液体密度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 (1)</a:t>
              </a:r>
              <a:r>
                <a:rPr lang="zh-CN" sz="2400">
                  <a:ea typeface="宋体" panose="02010600030101010101" pitchFamily="2" charset="-122"/>
                </a:rPr>
                <a:t>用天平测量空烧杯的质量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将烧杯盛满水测出烧杯和水的总质量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将烧杯内水倒尽，盛满待测液体，用天平测出烧杯和液体的总质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液体密度的表达式：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481" y="5763"/>
            <a:ext cx="2315" cy="1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3" name="" r:id="rId2" imgW="723900" imgH="393700" progId="Equation.KSEE3">
                    <p:embed/>
                  </p:oleObj>
                </mc:Choice>
                <mc:Fallback>
                  <p:oleObj name="" r:id="rId2" imgW="723900" imgH="393700" progId="Equation.KSEE3">
                    <p:embed/>
                    <p:pic>
                      <p:nvPicPr>
                        <p:cNvPr id="0" name="图片 8192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6481" y="5763"/>
                          <a:ext cx="2315" cy="125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-21474822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32800" y="2433955"/>
            <a:ext cx="3040380" cy="26295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652780" y="1185545"/>
            <a:ext cx="7708265" cy="4649470"/>
            <a:chOff x="1460" y="1664"/>
            <a:chExt cx="12139" cy="7322"/>
          </a:xfrm>
        </p:grpSpPr>
        <p:sp>
          <p:nvSpPr>
            <p:cNvPr id="101" name="文本框 100"/>
            <p:cNvSpPr txBox="1"/>
            <p:nvPr/>
          </p:nvSpPr>
          <p:spPr>
            <a:xfrm>
              <a:off x="1460" y="1664"/>
              <a:ext cx="12139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Ⅱ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有量筒、无天平测量液体密度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在量筒内盛适量的水，将小空杯放入量筒内漂浮，记下此时量筒内水面到达的刻度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将适量待测液体倒入杯内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杯漂浮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，记下此时量筒内水面到达的刻度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将量筒内水倒尽，再将杯内液体倒入量筒内测出体积为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液体密度的表达式：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648" y="7581"/>
            <a:ext cx="2374" cy="14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7" name="" r:id="rId2" imgW="685800" imgH="405765" progId="Equation.KSEE3">
                    <p:embed/>
                  </p:oleObj>
                </mc:Choice>
                <mc:Fallback>
                  <p:oleObj name="" r:id="rId2" imgW="685800" imgH="405765" progId="Equation.KSEE3">
                    <p:embed/>
                    <p:pic>
                      <p:nvPicPr>
                        <p:cNvPr id="0" name="图片 9216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6648" y="7581"/>
                          <a:ext cx="2374" cy="140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41985" y="1210310"/>
            <a:ext cx="11000740" cy="4682490"/>
            <a:chOff x="983" y="1457"/>
            <a:chExt cx="17324" cy="7374"/>
          </a:xfrm>
        </p:grpSpPr>
        <p:sp>
          <p:nvSpPr>
            <p:cNvPr id="101" name="文本框 100"/>
            <p:cNvSpPr txBox="1"/>
            <p:nvPr/>
          </p:nvSpPr>
          <p:spPr>
            <a:xfrm>
              <a:off x="983" y="1457"/>
              <a:ext cx="17324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无天平、无量筒测量液体密度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用细线系住金属块，用调整好的弹簧测力计测得金属块的重力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将烧杯中装入足够多的水，用弹簧测力计悬挂着金属块浸没在水中，不触及烧杯侧壁和底部，此时示数为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将烧杯中装入足够多的待测液体，用弹簧测力计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悬挂着金属块浸没在待测液体中，不触及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烧杯侧壁</a:t>
              </a:r>
              <a:endParaRPr 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和底部，此时示数为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液体密度的表达式：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229" y="7492"/>
            <a:ext cx="2504" cy="13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1" name="" r:id="rId1" imgW="736600" imgH="393700" progId="Equation.KSEE3">
                    <p:embed/>
                  </p:oleObj>
                </mc:Choice>
                <mc:Fallback>
                  <p:oleObj name="" r:id="rId1" imgW="736600" imgH="393700" progId="Equation.KSEE3">
                    <p:embed/>
                    <p:pic>
                      <p:nvPicPr>
                        <p:cNvPr id="0" name="图片 1024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29" y="7492"/>
                          <a:ext cx="2504" cy="133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" name="图片 -21474822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955" y="3272790"/>
            <a:ext cx="3188335" cy="2294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838200" y="1016635"/>
            <a:ext cx="10957560" cy="5175250"/>
            <a:chOff x="957" y="1523"/>
            <a:chExt cx="17256" cy="8150"/>
          </a:xfrm>
        </p:grpSpPr>
        <p:sp>
          <p:nvSpPr>
            <p:cNvPr id="101" name="文本框 100"/>
            <p:cNvSpPr txBox="1"/>
            <p:nvPr/>
          </p:nvSpPr>
          <p:spPr>
            <a:xfrm>
              <a:off x="957" y="1523"/>
              <a:ext cx="17256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等浮力法测密度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 (1)</a:t>
              </a:r>
              <a:r>
                <a:rPr lang="zh-CN" sz="2400">
                  <a:ea typeface="宋体" panose="02010600030101010101" pitchFamily="2" charset="-122"/>
                </a:rPr>
                <a:t>在量筒内盛适量的水，记下此时量筒内水面到达的刻度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如图甲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ea typeface="宋体" panose="02010600030101010101" pitchFamily="2" charset="-122"/>
                </a:rPr>
                <a:t>将一密度较小的物体放入盛水的量筒中，记下此时量筒内水面到达的刻度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ea typeface="宋体" panose="02010600030101010101" pitchFamily="2" charset="-122"/>
                </a:rPr>
                <a:t>在另一量筒内盛适量待测液体，记下此时量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筒内液面到达的刻度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如图丙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(4)</a:t>
              </a:r>
              <a:r>
                <a:rPr lang="zh-CN" sz="2400">
                  <a:ea typeface="宋体" panose="02010600030101010101" pitchFamily="2" charset="-122"/>
                </a:rPr>
                <a:t>将该物体从水中拿出，擦干后放入图丙量筒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中，记下此时量筒内液面到达的刻度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如图丁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，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宋体" panose="02010600030101010101" pitchFamily="2" charset="-122"/>
                </a:rPr>
                <a:t>液体密度表达式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169" y="8457"/>
            <a:ext cx="2197" cy="1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65" name="" r:id="rId1" imgW="711200" imgH="393700" progId="Equation.KSEE3">
                    <p:embed/>
                  </p:oleObj>
                </mc:Choice>
                <mc:Fallback>
                  <p:oleObj name="" r:id="rId1" imgW="711200" imgH="393700" progId="Equation.KSEE3">
                    <p:embed/>
                    <p:pic>
                      <p:nvPicPr>
                        <p:cNvPr id="0" name="图片 1126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169" y="8457"/>
                          <a:ext cx="2197" cy="12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" name="图片 -21474822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2920" y="3067050"/>
            <a:ext cx="2889885" cy="247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84034" y="135318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631950" y="5346065"/>
            <a:ext cx="1556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r>
              <a:rPr lang="en-US" altLang="zh-CN" sz="1800">
                <a:cs typeface="楷体_GB2312" charset="0"/>
              </a:rPr>
              <a:t>-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0330" y="5346065"/>
            <a:ext cx="18637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r>
              <a:rPr lang="en-US" altLang="zh-CN" sz="1800">
                <a:cs typeface="楷体_GB2312" charset="0"/>
              </a:rPr>
              <a:t>-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2195" y="5346065"/>
            <a:ext cx="1445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r>
              <a:rPr lang="en-US" altLang="zh-CN" sz="1800">
                <a:cs typeface="楷体_GB2312" charset="0"/>
              </a:rPr>
              <a:t>-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89620" y="5346065"/>
            <a:ext cx="26835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r>
              <a:rPr lang="en-US" altLang="zh-CN" sz="1800">
                <a:cs typeface="楷体_GB2312" charset="0"/>
              </a:rPr>
              <a:t>-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895" y="2428875"/>
            <a:ext cx="9848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物理小组测量一个不规则小石块的密度．</a:t>
            </a:r>
            <a:endParaRPr lang="zh-CN" altLang="en-US"/>
          </a:p>
        </p:txBody>
      </p:sp>
      <p:pic>
        <p:nvPicPr>
          <p:cNvPr id="2" name="图片 -21474823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3263265"/>
            <a:ext cx="2668905" cy="1916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3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645" y="3262630"/>
            <a:ext cx="1256030" cy="1917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3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2845" y="3225800"/>
            <a:ext cx="1377950" cy="2023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23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2455" y="3225165"/>
            <a:ext cx="2773680" cy="20237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4850" y="1003300"/>
            <a:ext cx="11021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将天平放在水平工作台上．天平调平时，把游码移到标尺的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处，观察到指针偏向分度盘中央刻线的右侧，应将平衡螺母向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调节．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如图－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所示小石块的质量为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______g</a:t>
            </a:r>
            <a:r>
              <a:rPr lang="zh-CN" sz="2400">
                <a:ea typeface="宋体" panose="02010600030101010101" pitchFamily="2" charset="-122"/>
              </a:rPr>
              <a:t>，用图－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所示方法测得小石块的体积为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，则小石块的密度为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(3)</a:t>
            </a:r>
            <a:r>
              <a:rPr lang="zh-CN" sz="2400">
                <a:ea typeface="宋体" panose="02010600030101010101" pitchFamily="2" charset="-122"/>
              </a:rPr>
              <a:t>如果天平的砝码缺失，如何测量小石块的质量？小组设计了下列两种测量方案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已知水的密度为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：方案一，如图－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所示．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在量筒中倒入适量的水，水面上放置塑料盒，此时量筒的读数为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277985" y="1103630"/>
            <a:ext cx="1758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587740" y="1661160"/>
            <a:ext cx="632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41900" y="2740660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23.2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2325" y="3314065"/>
            <a:ext cx="1708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10.0(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77560" y="3296285"/>
            <a:ext cx="1369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32×10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33500" y="1073785"/>
            <a:ext cx="98958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400">
                <a:sym typeface="+mn-ea"/>
              </a:rPr>
              <a:t>将小石块轻轻放入塑料盒内，量筒的读数为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ym typeface="+mn-ea"/>
              </a:rPr>
              <a:t>；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上述方法测得小石块的质量为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_______________(</a:t>
            </a:r>
            <a:r>
              <a:rPr lang="zh-CN" sz="2400">
                <a:ea typeface="宋体" panose="02010600030101010101" pitchFamily="2" charset="-122"/>
              </a:rPr>
              <a:t>用物理符号表示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方案二，如图－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所示．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将两个相同的烧杯分别放在天平左、右托盘中，调节天平平衡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向右盘烧杯中加水直到天平平衡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将烧杯中的水全部倒入空量筒中，测出体积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④</a:t>
            </a:r>
            <a:r>
              <a:rPr lang="zh-CN" sz="2400">
                <a:ea typeface="宋体" panose="02010600030101010101" pitchFamily="2" charset="-122"/>
              </a:rPr>
              <a:t>将小石块轻轻放入左盘烧杯中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⑤</a:t>
            </a:r>
            <a:r>
              <a:rPr lang="zh-CN" sz="2400">
                <a:ea typeface="宋体" panose="02010600030101010101" pitchFamily="2" charset="-122"/>
              </a:rPr>
              <a:t>计算小石块的质量上述实验步骤正确的顺序为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>
                <a:ea typeface="宋体" panose="02010600030101010101" pitchFamily="2" charset="-122"/>
              </a:rPr>
              <a:t>填序号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55335" y="1657985"/>
            <a:ext cx="215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47310" y="5496560"/>
            <a:ext cx="1755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①④②③⑤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13804" y="88455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14095" y="1476375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测量固体的密度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(2019.31)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36625" y="2217420"/>
            <a:ext cx="8842375" cy="4225925"/>
            <a:chOff x="1701" y="3266"/>
            <a:chExt cx="13925" cy="6655"/>
          </a:xfrm>
        </p:grpSpPr>
        <p:sp>
          <p:nvSpPr>
            <p:cNvPr id="101" name="文本框 100"/>
            <p:cNvSpPr txBox="1"/>
            <p:nvPr/>
          </p:nvSpPr>
          <p:spPr>
            <a:xfrm>
              <a:off x="1701" y="3266"/>
              <a:ext cx="13925" cy="66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2400">
                  <a:ea typeface="黑体" panose="02010609060101010101" pitchFamily="49" charset="-122"/>
                </a:rPr>
                <a:t>命题点【设计和进行实验】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1. </a:t>
              </a:r>
              <a:r>
                <a:rPr lang="zh-CN" sz="2400">
                  <a:ea typeface="宋体" panose="02010600030101010101" pitchFamily="2" charset="-122"/>
                </a:rPr>
                <a:t>实验原理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 u="sng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u="sng">
                  <a:ea typeface="宋体" panose="02010600030101010101" pitchFamily="2" charset="-122"/>
                </a:rPr>
                <a:t>＝       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2. </a:t>
              </a:r>
              <a:r>
                <a:rPr lang="zh-CN" sz="2400">
                  <a:ea typeface="宋体" panose="02010600030101010101" pitchFamily="2" charset="-122"/>
                </a:rPr>
                <a:t>天平的使用和读数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见考前必备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P5)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[2019.31(1)</a:t>
              </a:r>
              <a:r>
                <a:rPr lang="zh-CN" sz="2400">
                  <a:cs typeface="仿宋_GB2312" charset="0"/>
                </a:rPr>
                <a:t>、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(2)</a:t>
              </a:r>
              <a:r>
                <a:rPr lang="zh-CN" sz="2400">
                  <a:cs typeface="仿宋_GB2312" charset="0"/>
                </a:rPr>
                <a:t>第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1</a:t>
              </a:r>
              <a:r>
                <a:rPr lang="zh-CN" sz="2400">
                  <a:cs typeface="仿宋_GB2312" charset="0"/>
                </a:rPr>
                <a:t>空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]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3. </a:t>
              </a:r>
              <a:r>
                <a:rPr lang="zh-CN" sz="2400">
                  <a:ea typeface="宋体" panose="02010600030101010101" pitchFamily="2" charset="-122"/>
                </a:rPr>
                <a:t>量筒的使用和读数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见考前必备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P5)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[2019.31(2)</a:t>
              </a:r>
              <a:r>
                <a:rPr lang="zh-CN" sz="2400">
                  <a:cs typeface="仿宋_GB2312" charset="0"/>
                </a:rPr>
                <a:t>第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2</a:t>
              </a:r>
              <a:r>
                <a:rPr lang="zh-CN" sz="2400">
                  <a:cs typeface="仿宋_GB2312" charset="0"/>
                </a:rPr>
                <a:t>空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]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4. </a:t>
              </a:r>
              <a:r>
                <a:rPr lang="zh-CN" sz="2400">
                  <a:ea typeface="宋体" panose="02010600030101010101" pitchFamily="2" charset="-122"/>
                </a:rPr>
                <a:t>实验步骤的补充或排序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[2019.31(3)</a:t>
              </a:r>
              <a:r>
                <a:rPr lang="zh-CN" sz="2400">
                  <a:cs typeface="仿宋_GB2312" charset="0"/>
                </a:rPr>
                <a:t>方案二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]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5. </a:t>
              </a:r>
              <a:r>
                <a:rPr lang="zh-CN" sz="2400">
                  <a:ea typeface="宋体" panose="02010600030101010101" pitchFamily="2" charset="-122"/>
                </a:rPr>
                <a:t>设计表格及数据补充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①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物理量齐全；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②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物理量必须带单位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>
                  <a:latin typeface="Times New Roman" panose="02020603050405020304" pitchFamily="18" charset="0"/>
                  <a:sym typeface="+mn-ea"/>
                </a:rPr>
                <a:t>6. </a:t>
              </a:r>
              <a:r>
                <a:rPr lang="zh-CN" sz="2400">
                  <a:sym typeface="+mn-ea"/>
                </a:rPr>
                <a:t>整理实验器材</a:t>
              </a:r>
              <a:endParaRPr lang="zh-CN" altLang="en-US" sz="2400"/>
            </a:p>
          </p:txBody>
        </p:sp>
        <p:graphicFrame>
          <p:nvGraphicFramePr>
            <p:cNvPr id="10" name="对象 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177" y="4863"/>
            <a:ext cx="526" cy="10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3" imgW="190500" imgH="393700" progId="Equation.KSEE3">
                    <p:embed/>
                  </p:oleObj>
                </mc:Choice>
                <mc:Fallback>
                  <p:oleObj name="" r:id="rId3" imgW="1905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177" y="4863"/>
                          <a:ext cx="526" cy="10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29"/>
          <p:cNvGrpSpPr/>
          <p:nvPr/>
        </p:nvGrpSpPr>
        <p:grpSpPr>
          <a:xfrm>
            <a:off x="9611360" y="393954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222375" y="772160"/>
            <a:ext cx="10118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写待测量的表达式或计算密度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[2019.31(2)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(3)</a:t>
            </a:r>
            <a:r>
              <a:rPr lang="zh-CN" sz="2400">
                <a:cs typeface="仿宋_GB2312" charset="0"/>
              </a:rPr>
              <a:t>方案一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吸水性物质体积测量时的误差分析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实验误差分析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先测固体体积，再测固体质量，固体上会沾水，所测固体密度会偏大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砝码有磨损，导致测量的物体密度偏大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量筒读数不正确引起的误差分析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特殊方法测固体密度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2019.31(3)]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>
                <a:ea typeface="宋体" panose="02010600030101010101" pitchFamily="2" charset="-122"/>
              </a:rPr>
              <a:t>测量特殊物质的密度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64210" y="1596390"/>
            <a:ext cx="10809605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葫芦岛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小爽同学有一块琥珀吊坠，她想利用学过的物理知识测量其密度．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把天平放在水平桌面上，当游码调到标尺左端零刻度线处时，发现左盘比右盘高，她应向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调节平衡螺母，使天平平衡．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将吊坠放在天平左盘中，向右盘中加砝码，当加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最小是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g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的砝码时，指针偏向分度盘的右侧，这时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小爽应该先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，然后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直到天平平衡．此时，右盘中的砝码和游码的位置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如图甲所示，则吊坠的质量为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________g.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87450" y="93218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36990" y="5548630"/>
            <a:ext cx="14732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图甲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-2147482315"/>
          <p:cNvPicPr>
            <a:picLocks noChangeAspect="1"/>
          </p:cNvPicPr>
          <p:nvPr/>
        </p:nvPicPr>
        <p:blipFill>
          <a:blip r:embed="rId2"/>
          <a:srcRect l="-369" t="27076" r="72211" b="12267"/>
          <a:stretch>
            <a:fillRect/>
          </a:stretch>
        </p:blipFill>
        <p:spPr>
          <a:xfrm>
            <a:off x="8230235" y="3449320"/>
            <a:ext cx="2712720" cy="1894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860040" y="3192780"/>
            <a:ext cx="682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91715" y="4730750"/>
            <a:ext cx="2202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取下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g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砝码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47615" y="4730750"/>
            <a:ext cx="2473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向右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调节游码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77130" y="5771515"/>
            <a:ext cx="965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32.2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36600" y="1680845"/>
            <a:ext cx="83693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往量筒中倒入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mL</a:t>
            </a:r>
            <a:r>
              <a:rPr lang="zh-CN" sz="2400">
                <a:ea typeface="宋体" panose="02010600030101010101" pitchFamily="2" charset="-122"/>
              </a:rPr>
              <a:t>水，将吊坠浸没在水中，液面位置如图乙所示，则吊坠的体积是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密度是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(4)</a:t>
            </a:r>
            <a:r>
              <a:rPr lang="zh-CN" sz="2400">
                <a:ea typeface="宋体" panose="02010600030101010101" pitchFamily="2" charset="-122"/>
              </a:rPr>
              <a:t>整理实验器材时发现，使用的砝码有磨损，则测得的密度值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(5)</a:t>
            </a:r>
            <a:r>
              <a:rPr lang="zh-CN" sz="2400">
                <a:ea typeface="宋体" panose="02010600030101010101" pitchFamily="2" charset="-122"/>
              </a:rPr>
              <a:t>小爽同学利用缺少砝码的天平，两个相同的烧杯，量筒和水也测出了吊坠的密度．请将她的实验步骤补充完整．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已知水的密度为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51655" y="2341245"/>
            <a:ext cx="680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18910" y="2326005"/>
            <a:ext cx="1679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82065" y="3422015"/>
            <a:ext cx="1028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736138" y="477393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7" name="图片 -2147482315"/>
          <p:cNvPicPr>
            <a:picLocks noChangeAspect="1"/>
          </p:cNvPicPr>
          <p:nvPr/>
        </p:nvPicPr>
        <p:blipFill>
          <a:blip r:embed="rId1"/>
          <a:srcRect l="28238" r="51658" b="14049"/>
          <a:stretch>
            <a:fillRect/>
          </a:stretch>
        </p:blipFill>
        <p:spPr>
          <a:xfrm>
            <a:off x="9402445" y="1919605"/>
            <a:ext cx="1966595" cy="2726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SLIDE_ITEM_CNT" val="4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9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81.xml><?xml version="1.0" encoding="utf-8"?>
<p:tagLst xmlns:p="http://schemas.openxmlformats.org/presentationml/2006/main">
  <p:tag name="KSO_WM_SLIDE_ITEM_CNT" val="4"/>
</p:tagLst>
</file>

<file path=ppt/tags/tag82.xml><?xml version="1.0" encoding="utf-8"?>
<p:tagLst xmlns:p="http://schemas.openxmlformats.org/presentationml/2006/main">
  <p:tag name="KSO_WM_SLIDE_ITEM_CNT" val="1"/>
  <p:tag name="KSO_WM_SLIDE_MODEL_TYPE" val="timeline"/>
</p:tagLst>
</file>

<file path=ppt/tags/tag83.xml><?xml version="1.0" encoding="utf-8"?>
<p:tagLst xmlns:p="http://schemas.openxmlformats.org/presentationml/2006/main">
  <p:tag name="KSO_WM_SLIDE_ITEM_CNT" val="1"/>
  <p:tag name="KSO_WM_SLIDE_MODEL_TYPE" val="timeline"/>
</p:tagLst>
</file>

<file path=ppt/tags/tag84.xml><?xml version="1.0" encoding="utf-8"?>
<p:tagLst xmlns:p="http://schemas.openxmlformats.org/presentationml/2006/main">
  <p:tag name="KSO_WM_SLIDE_ITEM_CNT" val="1"/>
  <p:tag name="KSO_WM_SLIDE_MODEL_TYPE" val="timeline"/>
</p:tagLst>
</file>

<file path=ppt/tags/tag85.xml><?xml version="1.0" encoding="utf-8"?>
<p:tagLst xmlns:p="http://schemas.openxmlformats.org/presentationml/2006/main">
  <p:tag name="KSO_WM_SLIDE_ITEM_CNT" val="1"/>
  <p:tag name="KSO_WM_SLIDE_MODEL_TYPE" val="timeline"/>
</p:tagLst>
</file>

<file path=ppt/tags/tag86.xml><?xml version="1.0" encoding="utf-8"?>
<p:tagLst xmlns:p="http://schemas.openxmlformats.org/presentationml/2006/main">
  <p:tag name="KSO_WM_SLIDE_ITEM_CNT" val="1"/>
  <p:tag name="KSO_WM_SLIDE_MODEL_TYPE" val="timeline"/>
</p:tagLst>
</file>

<file path=ppt/tags/tag87.xml><?xml version="1.0" encoding="utf-8"?>
<p:tagLst xmlns:p="http://schemas.openxmlformats.org/presentationml/2006/main">
  <p:tag name="KSO_WM_SLIDE_ITEM_CNT" val="1"/>
  <p:tag name="KSO_WM_SLIDE_MODEL_TYPE" val="timeline"/>
</p:tagLst>
</file>

<file path=ppt/tags/tag88.xml><?xml version="1.0" encoding="utf-8"?>
<p:tagLst xmlns:p="http://schemas.openxmlformats.org/presentationml/2006/main">
  <p:tag name="KSO_WM_SLIDE_ITEM_CNT" val="1"/>
  <p:tag name="KSO_WM_SLIDE_MODEL_TYPE" val="timeline"/>
</p:tagLst>
</file>

<file path=ppt/tags/tag89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TEM_CNT" val="1"/>
  <p:tag name="KSO_WM_SLIDE_MODEL_TYPE" val="timeline"/>
</p:tagLst>
</file>

<file path=ppt/tags/tag91.xml><?xml version="1.0" encoding="utf-8"?>
<p:tagLst xmlns:p="http://schemas.openxmlformats.org/presentationml/2006/main">
  <p:tag name="KSO_WM_SLIDE_ITEM_CNT" val="1"/>
  <p:tag name="KSO_WM_SLIDE_MODEL_TYPE" val="timeline"/>
</p:tagLst>
</file>

<file path=ppt/tags/tag92.xml><?xml version="1.0" encoding="utf-8"?>
<p:tagLst xmlns:p="http://schemas.openxmlformats.org/presentationml/2006/main">
  <p:tag name="KSO_WM_SLIDE_ITEM_CNT" val="1"/>
  <p:tag name="KSO_WM_SLIDE_MODEL_TYPE" val="timeline"/>
</p:tagLst>
</file>

<file path=ppt/tags/tag93.xml><?xml version="1.0" encoding="utf-8"?>
<p:tagLst xmlns:p="http://schemas.openxmlformats.org/presentationml/2006/main">
  <p:tag name="KSO_WM_DOC_GUID" val="{7c98234e-252d-4894-86df-c67ef64b4968}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4807</Words>
  <Application>WPS 演示</Application>
  <PresentationFormat>自定义</PresentationFormat>
  <Paragraphs>329</Paragraphs>
  <Slides>29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29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楷体_GB2312</vt:lpstr>
      <vt:lpstr>新宋体</vt:lpstr>
      <vt:lpstr>仿宋_GB2312</vt:lpstr>
      <vt:lpstr>仿宋</vt:lpstr>
      <vt:lpstr>123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2018-06-26T07:00:00Z</dcterms:created>
  <dcterms:modified xsi:type="dcterms:W3CDTF">2019-12-27T14:00:28Z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