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73" r:id="rId2"/>
    <p:sldId id="299" r:id="rId3"/>
    <p:sldId id="285" r:id="rId4"/>
    <p:sldId id="308" r:id="rId5"/>
    <p:sldId id="298" r:id="rId6"/>
    <p:sldId id="309" r:id="rId7"/>
    <p:sldId id="310" r:id="rId8"/>
    <p:sldId id="311" r:id="rId9"/>
    <p:sldId id="312" r:id="rId10"/>
    <p:sldId id="326" r:id="rId11"/>
    <p:sldId id="301" r:id="rId12"/>
    <p:sldId id="300" r:id="rId13"/>
    <p:sldId id="313" r:id="rId14"/>
    <p:sldId id="314" r:id="rId15"/>
    <p:sldId id="315" r:id="rId16"/>
    <p:sldId id="303" r:id="rId17"/>
    <p:sldId id="316" r:id="rId18"/>
    <p:sldId id="302" r:id="rId19"/>
    <p:sldId id="307" r:id="rId20"/>
    <p:sldId id="317" r:id="rId21"/>
    <p:sldId id="319" r:id="rId22"/>
    <p:sldId id="320" r:id="rId23"/>
    <p:sldId id="321" r:id="rId24"/>
    <p:sldId id="322" r:id="rId25"/>
    <p:sldId id="325" r:id="rId26"/>
    <p:sldId id="323" r:id="rId27"/>
    <p:sldId id="324" r:id="rId2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58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96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80A6C559-DA15-4C3F-8A8E-5BE44F54E11B}"/>
              </a:ext>
            </a:extLst>
          </p:cNvPr>
          <p:cNvSpPr txBox="1"/>
          <p:nvPr/>
        </p:nvSpPr>
        <p:spPr>
          <a:xfrm>
            <a:off x="2381497" y="1895527"/>
            <a:ext cx="4740648" cy="68113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第一章</a:t>
            </a:r>
            <a:r>
              <a:rPr lang="zh-CN" altLang="en-US" sz="3600" b="1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走进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物理世界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:a16="http://schemas.microsoft.com/office/drawing/2014/main" xmlns="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818446" y="356034"/>
            <a:ext cx="78299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1-4</a:t>
            </a:r>
            <a:r>
              <a:rPr lang="zh-CN" altLang="en-US" dirty="0" smtClean="0"/>
              <a:t>所示是测量铅笔长度的方法，图中视线正确的是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，刻度尺的分度值是</a:t>
            </a:r>
            <a:r>
              <a:rPr lang="zh-CN" altLang="en-US" u="sng" dirty="0" smtClean="0"/>
              <a:t>　　     　</a:t>
            </a:r>
            <a:r>
              <a:rPr lang="zh-CN" altLang="en-US" dirty="0" smtClean="0"/>
              <a:t>，铅笔的长度是</a:t>
            </a:r>
            <a:r>
              <a:rPr lang="zh-CN" altLang="en-US" u="sng" dirty="0" smtClean="0"/>
              <a:t>　　　</a:t>
            </a:r>
            <a:r>
              <a:rPr lang="en-US" dirty="0" smtClean="0"/>
              <a:t>cm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964100" y="32652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156838" y="736429"/>
            <a:ext cx="93948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0.1cm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740589" y="76338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9.50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3" name="G3.EPS" descr="id:214749883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930" y="1346077"/>
            <a:ext cx="6489132" cy="1659881"/>
          </a:xfrm>
          <a:prstGeom prst="rect">
            <a:avLst/>
          </a:prstGeom>
        </p:spPr>
      </p:pic>
      <p:sp>
        <p:nvSpPr>
          <p:cNvPr id="34" name="矩形 33"/>
          <p:cNvSpPr/>
          <p:nvPr/>
        </p:nvSpPr>
        <p:spPr>
          <a:xfrm>
            <a:off x="3994761" y="3384024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1-4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正确记录长度测量结果</a:t>
            </a:r>
            <a:endParaRPr lang="zh-CN" altLang="en-US" sz="2000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4143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测量结果包括数值和单位，数值包括准确值和估计值，估计值指的是估读到分度值的下一位，没有估计值的测量结果是错误的。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注：初中阶段，刻度尺是唯一一个需要估读两测量的工具。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如图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1-5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所示，物体的长度是</a:t>
            </a:r>
            <a:r>
              <a:rPr lang="zh-CN" altLang="en-US" u="sng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   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cm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2970" y="1090980"/>
            <a:ext cx="4374139" cy="1687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TextBox 33"/>
          <p:cNvSpPr txBox="1"/>
          <p:nvPr/>
        </p:nvSpPr>
        <p:spPr>
          <a:xfrm>
            <a:off x="4081763" y="2899330"/>
            <a:ext cx="93145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1-5</a:t>
            </a:r>
            <a:endParaRPr lang="zh-CN" altLang="en-US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412989" y="301662"/>
            <a:ext cx="256572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en-US" b="1" i="1" dirty="0" smtClean="0">
                <a:solidFill>
                  <a:srgbClr val="C00000"/>
                </a:solidFill>
                <a:latin typeface="+mn-ea"/>
              </a:rPr>
              <a:t>.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64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（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en-US" b="1" i="1" dirty="0" smtClean="0">
                <a:solidFill>
                  <a:srgbClr val="C00000"/>
                </a:solidFill>
                <a:latin typeface="+mn-ea"/>
              </a:rPr>
              <a:t>.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61</a:t>
            </a:r>
            <a:r>
              <a:rPr lang="en-US" b="1" i="1" dirty="0" smtClean="0">
                <a:solidFill>
                  <a:srgbClr val="C00000"/>
                </a:solidFill>
                <a:latin typeface="+mn-ea"/>
              </a:rPr>
              <a:t>~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en-US" b="1" i="1" dirty="0" smtClean="0">
                <a:solidFill>
                  <a:srgbClr val="C00000"/>
                </a:solidFill>
                <a:latin typeface="+mn-ea"/>
              </a:rPr>
              <a:t>.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65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均可）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停表的读数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9" y="729830"/>
            <a:ext cx="5584592" cy="2981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如图</a:t>
            </a:r>
            <a:r>
              <a:rPr lang="en-US" dirty="0" smtClean="0"/>
              <a:t>1-6</a:t>
            </a:r>
            <a:r>
              <a:rPr lang="zh-CN" altLang="en-US" dirty="0" smtClean="0"/>
              <a:t>所示，首先明确机械停表小表盘的短针是分针，转一周是</a:t>
            </a:r>
            <a:r>
              <a:rPr lang="en-US" dirty="0" smtClean="0"/>
              <a:t>15 min</a:t>
            </a:r>
            <a:r>
              <a:rPr lang="zh-CN" altLang="en-US" dirty="0" smtClean="0"/>
              <a:t>；大表盘的长针是秒针，转一周是</a:t>
            </a:r>
            <a:r>
              <a:rPr lang="en-US" dirty="0" smtClean="0"/>
              <a:t>30 s</a:t>
            </a:r>
            <a:r>
              <a:rPr lang="zh-CN" altLang="en-US" dirty="0" smtClean="0"/>
              <a:t>。然后根据小表盘短针的位置读停表长针的第一圈或第二圈，当分针在前</a:t>
            </a:r>
            <a:r>
              <a:rPr lang="en-US" dirty="0" smtClean="0"/>
              <a:t>0.5 min</a:t>
            </a:r>
            <a:r>
              <a:rPr lang="zh-CN" altLang="en-US" dirty="0" smtClean="0"/>
              <a:t>内时，秒针在</a:t>
            </a:r>
            <a:r>
              <a:rPr lang="en-US" dirty="0" smtClean="0"/>
              <a:t>0~30 s</a:t>
            </a:r>
            <a:r>
              <a:rPr lang="zh-CN" altLang="en-US" dirty="0" smtClean="0"/>
              <a:t>内读数；当分针在后</a:t>
            </a:r>
            <a:r>
              <a:rPr lang="en-US" dirty="0" smtClean="0"/>
              <a:t>0.5 min</a:t>
            </a:r>
            <a:r>
              <a:rPr lang="zh-CN" altLang="en-US" dirty="0" smtClean="0"/>
              <a:t>内时，秒针在</a:t>
            </a:r>
            <a:r>
              <a:rPr lang="en-US" dirty="0" smtClean="0"/>
              <a:t>30~60 s</a:t>
            </a:r>
            <a:r>
              <a:rPr lang="zh-CN" altLang="en-US" dirty="0" smtClean="0"/>
              <a:t>内读数。不用估读到分度值的下一位。</a:t>
            </a:r>
          </a:p>
        </p:txBody>
      </p:sp>
      <p:pic>
        <p:nvPicPr>
          <p:cNvPr id="9" name="TWZL1.EPS" descr="id:214749887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5595" y="3813353"/>
            <a:ext cx="4550200" cy="727116"/>
          </a:xfrm>
          <a:prstGeom prst="rect">
            <a:avLst/>
          </a:prstGeom>
        </p:spPr>
      </p:pic>
      <p:pic>
        <p:nvPicPr>
          <p:cNvPr id="10" name="19LZ150.EPS" descr="id:2147498883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92597" y="881650"/>
            <a:ext cx="2297733" cy="2881053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115378" y="4140988"/>
            <a:ext cx="7841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图</a:t>
            </a:r>
            <a:r>
              <a:rPr lang="en-US" dirty="0" smtClean="0"/>
              <a:t>1-6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17625" y="346365"/>
            <a:ext cx="7917872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</a:t>
            </a:r>
            <a:r>
              <a:rPr lang="en-US" dirty="0" smtClean="0"/>
              <a:t>  </a:t>
            </a:r>
            <a:r>
              <a:rPr lang="zh-CN" altLang="en-US" dirty="0" smtClean="0"/>
              <a:t>如图</a:t>
            </a:r>
            <a:r>
              <a:rPr lang="en-US" dirty="0" smtClean="0"/>
              <a:t>1-7</a:t>
            </a:r>
            <a:r>
              <a:rPr lang="zh-CN" altLang="en-US" dirty="0" smtClean="0"/>
              <a:t>所示，停表的读数为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min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s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18398" y="4255164"/>
            <a:ext cx="931451" cy="35778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1-7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613475" y="299294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18LW1.EPS" descr="id:214749889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2088" y="1007930"/>
            <a:ext cx="3937181" cy="3174264"/>
          </a:xfrm>
          <a:prstGeom prst="rect">
            <a:avLst/>
          </a:prstGeom>
        </p:spPr>
      </p:pic>
      <p:sp>
        <p:nvSpPr>
          <p:cNvPr id="1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770942" y="31819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40.6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12089" y="180110"/>
            <a:ext cx="7917872" cy="53436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突破三　减小误差的方法 </a:t>
            </a:r>
            <a:r>
              <a:rPr lang="en-US" altLang="zh-CN" sz="2000" b="1" dirty="0" smtClean="0">
                <a:solidFill>
                  <a:srgbClr val="409E8A"/>
                </a:solidFill>
              </a:rPr>
              <a:t>—— 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多次测量求平均值</a:t>
            </a:r>
            <a:endParaRPr lang="zh-CN" altLang="en-US" sz="2000" b="1" dirty="0" smtClean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13448" y="758524"/>
            <a:ext cx="7919471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　　</a:t>
            </a:r>
            <a:r>
              <a:rPr lang="en-US" dirty="0" smtClean="0"/>
              <a:t>①</a:t>
            </a:r>
            <a:r>
              <a:rPr lang="zh-CN" altLang="en-US" dirty="0" smtClean="0"/>
              <a:t>对比多次测量值中的准确值判断有无错误数据，若有则舍去；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②</a:t>
            </a:r>
            <a:r>
              <a:rPr lang="zh-CN" altLang="en-US" dirty="0" smtClean="0"/>
              <a:t>求出多次正确测量值的平均值。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注意：实际求解平均值的小数位数通常会比测量值的位数多，此时计算平均值时，其有效数字的位数要比测量值的位数多取一位，然后用“四舍五入法”去掉它。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53293"/>
            <a:ext cx="7839761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3 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【</a:t>
            </a:r>
            <a:r>
              <a:rPr lang="en-US" dirty="0" smtClean="0">
                <a:solidFill>
                  <a:srgbClr val="409E8A"/>
                </a:solidFill>
                <a:latin typeface="+mn-ea"/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  <a:latin typeface="+mn-ea"/>
              </a:rPr>
              <a:t>柳州模拟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】</a:t>
            </a:r>
            <a:r>
              <a:rPr lang="zh-CN" altLang="en-US" dirty="0" smtClean="0">
                <a:latin typeface="+mn-ea"/>
              </a:rPr>
              <a:t>小明利用分度值为</a:t>
            </a:r>
            <a:r>
              <a:rPr lang="en-US" dirty="0" smtClean="0">
                <a:latin typeface="+mn-ea"/>
              </a:rPr>
              <a:t>1 mm</a:t>
            </a:r>
            <a:r>
              <a:rPr lang="zh-CN" altLang="en-US" dirty="0" smtClean="0">
                <a:latin typeface="+mn-ea"/>
              </a:rPr>
              <a:t>的刻度尺测量一个物体的长度，四次测量的数据分别为</a:t>
            </a:r>
            <a:r>
              <a:rPr lang="en-US" dirty="0" smtClean="0">
                <a:latin typeface="+mn-ea"/>
              </a:rPr>
              <a:t>2.35 cm</a:t>
            </a:r>
            <a:r>
              <a:rPr lang="zh-CN" altLang="en-US" dirty="0" smtClean="0">
                <a:latin typeface="+mn-ea"/>
              </a:rPr>
              <a:t>、</a:t>
            </a:r>
            <a:r>
              <a:rPr lang="en-US" dirty="0" smtClean="0">
                <a:latin typeface="+mn-ea"/>
              </a:rPr>
              <a:t>2.36 cm</a:t>
            </a:r>
            <a:r>
              <a:rPr lang="zh-CN" altLang="en-US" dirty="0" smtClean="0">
                <a:latin typeface="+mn-ea"/>
              </a:rPr>
              <a:t>、</a:t>
            </a:r>
            <a:r>
              <a:rPr lang="en-US" dirty="0" smtClean="0">
                <a:latin typeface="+mn-ea"/>
              </a:rPr>
              <a:t>2.63 cm</a:t>
            </a:r>
            <a:r>
              <a:rPr lang="zh-CN" altLang="en-US" dirty="0" smtClean="0">
                <a:latin typeface="+mn-ea"/>
              </a:rPr>
              <a:t>、</a:t>
            </a:r>
            <a:r>
              <a:rPr lang="en-US" dirty="0" smtClean="0">
                <a:latin typeface="+mn-ea"/>
              </a:rPr>
              <a:t>2.36 cm</a:t>
            </a:r>
            <a:r>
              <a:rPr lang="zh-CN" altLang="en-US" dirty="0" smtClean="0">
                <a:latin typeface="+mn-ea"/>
              </a:rPr>
              <a:t>，则测量结果应记为</a:t>
            </a:r>
            <a:r>
              <a:rPr lang="en-US" dirty="0" smtClean="0">
                <a:latin typeface="+mn-ea"/>
              </a:rPr>
              <a:t>	</a:t>
            </a:r>
            <a:r>
              <a:rPr lang="zh-CN" altLang="en-US" dirty="0" smtClean="0">
                <a:latin typeface="+mn-ea"/>
              </a:rPr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+mn-ea"/>
              </a:rPr>
              <a:t>A.2.36 cm 	B.2.357 cm </a:t>
            </a:r>
            <a:endParaRPr lang="zh-CN" altLang="en-US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+mn-ea"/>
              </a:rPr>
              <a:t>C.2.35 cm	D.2.4 cm</a:t>
            </a:r>
            <a:endParaRPr lang="zh-CN" altLang="en-US" dirty="0" smtClean="0">
              <a:latin typeface="+mn-ea"/>
            </a:endParaRPr>
          </a:p>
        </p:txBody>
      </p:sp>
      <p:sp>
        <p:nvSpPr>
          <p:cNvPr id="3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622371" y="1182707"/>
            <a:ext cx="37957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78722" y="279720"/>
            <a:ext cx="4728700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  <a:latin typeface="+mn-ea"/>
              </a:rPr>
              <a:t>4 </a:t>
            </a:r>
            <a:r>
              <a:rPr lang="zh-CN" altLang="en-US" dirty="0" smtClean="0"/>
              <a:t>要测量一枚</a:t>
            </a:r>
            <a:r>
              <a:rPr lang="en-US" dirty="0" smtClean="0"/>
              <a:t>1</a:t>
            </a:r>
            <a:r>
              <a:rPr lang="zh-CN" altLang="en-US" dirty="0" smtClean="0"/>
              <a:t>元硬币的厚度</a:t>
            </a:r>
            <a:r>
              <a:rPr lang="en-US" dirty="0" smtClean="0"/>
              <a:t>,</a:t>
            </a:r>
            <a:r>
              <a:rPr lang="zh-CN" altLang="en-US" dirty="0" smtClean="0"/>
              <a:t>使测量结果的误差较小</a:t>
            </a:r>
            <a:r>
              <a:rPr lang="en-US" dirty="0" smtClean="0"/>
              <a:t>,</a:t>
            </a:r>
            <a:r>
              <a:rPr lang="zh-CN" altLang="en-US" dirty="0" smtClean="0"/>
              <a:t>下列方法中最佳的选项是</a:t>
            </a:r>
            <a:r>
              <a:rPr lang="en-US" dirty="0" smtClean="0"/>
              <a:t>	(</a:t>
            </a:r>
            <a:r>
              <a:rPr lang="zh-CN" altLang="en-US" i="1" dirty="0" smtClean="0"/>
              <a:t>　　</a:t>
            </a:r>
            <a:r>
              <a:rPr lang="en-US" dirty="0" smtClean="0"/>
              <a:t>)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</a:t>
            </a:r>
            <a:r>
              <a:rPr lang="en-US" i="1" dirty="0" smtClean="0"/>
              <a:t>.</a:t>
            </a:r>
            <a:r>
              <a:rPr lang="zh-CN" altLang="en-US" dirty="0" smtClean="0"/>
              <a:t>用刻度尺仔细地测量硬币的厚度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</a:t>
            </a:r>
            <a:r>
              <a:rPr lang="en-US" i="1" dirty="0" smtClean="0"/>
              <a:t>.</a:t>
            </a:r>
            <a:r>
              <a:rPr lang="zh-CN" altLang="en-US" dirty="0" smtClean="0"/>
              <a:t>用刻度尺多次测量硬币的厚度</a:t>
            </a:r>
            <a:r>
              <a:rPr lang="en-US" dirty="0" smtClean="0"/>
              <a:t>,</a:t>
            </a:r>
            <a:r>
              <a:rPr lang="zh-CN" altLang="en-US" dirty="0" smtClean="0"/>
              <a:t>求平均值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</a:t>
            </a:r>
            <a:r>
              <a:rPr lang="en-US" i="1" dirty="0" smtClean="0"/>
              <a:t>.</a:t>
            </a:r>
            <a:r>
              <a:rPr lang="zh-CN" altLang="en-US" dirty="0" smtClean="0"/>
              <a:t>用刻度尺分别测出</a:t>
            </a:r>
            <a:r>
              <a:rPr lang="en-US" dirty="0" smtClean="0"/>
              <a:t>10</a:t>
            </a:r>
            <a:r>
              <a:rPr lang="zh-CN" altLang="en-US" dirty="0" smtClean="0"/>
              <a:t>枚</a:t>
            </a:r>
            <a:r>
              <a:rPr lang="en-US" dirty="0" smtClean="0"/>
              <a:t>1</a:t>
            </a:r>
            <a:r>
              <a:rPr lang="zh-CN" altLang="en-US" dirty="0" smtClean="0"/>
              <a:t>元硬币的厚度</a:t>
            </a:r>
            <a:r>
              <a:rPr lang="en-US" dirty="0" smtClean="0"/>
              <a:t>,</a:t>
            </a:r>
            <a:r>
              <a:rPr lang="zh-CN" altLang="en-US" dirty="0" smtClean="0"/>
              <a:t>求平均值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</a:t>
            </a:r>
            <a:r>
              <a:rPr lang="en-US" i="1" dirty="0" smtClean="0"/>
              <a:t>.</a:t>
            </a:r>
            <a:r>
              <a:rPr lang="zh-CN" altLang="en-US" dirty="0" smtClean="0"/>
              <a:t>用刻度尺测出</a:t>
            </a:r>
            <a:r>
              <a:rPr lang="en-US" dirty="0" smtClean="0"/>
              <a:t>10</a:t>
            </a:r>
            <a:r>
              <a:rPr lang="zh-CN" altLang="en-US" dirty="0" smtClean="0"/>
              <a:t>枚</a:t>
            </a:r>
            <a:r>
              <a:rPr lang="en-US" dirty="0" smtClean="0"/>
              <a:t>1</a:t>
            </a:r>
            <a:r>
              <a:rPr lang="zh-CN" altLang="en-US" dirty="0" smtClean="0"/>
              <a:t>元硬币叠加起来的总厚度</a:t>
            </a:r>
            <a:r>
              <a:rPr lang="en-US" dirty="0" smtClean="0"/>
              <a:t>,</a:t>
            </a:r>
            <a:r>
              <a:rPr lang="zh-CN" altLang="en-US" dirty="0" smtClean="0"/>
              <a:t>再除以</a:t>
            </a:r>
            <a:r>
              <a:rPr lang="en-US" dirty="0" smtClean="0"/>
              <a:t>10,</a:t>
            </a:r>
            <a:r>
              <a:rPr lang="zh-CN" altLang="en-US" dirty="0" smtClean="0"/>
              <a:t>求得一枚</a:t>
            </a:r>
            <a:r>
              <a:rPr lang="en-US" dirty="0" smtClean="0"/>
              <a:t>1</a:t>
            </a:r>
            <a:r>
              <a:rPr lang="zh-CN" altLang="en-US" dirty="0" smtClean="0"/>
              <a:t>元硬币的厚度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675180" y="703464"/>
            <a:ext cx="379572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5549462" y="350349"/>
            <a:ext cx="3178902" cy="38121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由于一枚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元硬币的厚度很小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不易直接测量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若直接测量则误差会很大；同理可知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也不能多次测量一枚硬币的厚度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再求平均值。为使测量结果的误差较小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需要用累积法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即用刻度尺测出</a:t>
            </a:r>
            <a:r>
              <a:rPr lang="en-US" dirty="0" smtClean="0">
                <a:solidFill>
                  <a:srgbClr val="C00000"/>
                </a:solidFill>
              </a:rPr>
              <a:t>10</a:t>
            </a:r>
            <a:r>
              <a:rPr lang="zh-CN" altLang="en-US" dirty="0" smtClean="0">
                <a:solidFill>
                  <a:srgbClr val="C00000"/>
                </a:solidFill>
              </a:rPr>
              <a:t>枚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元硬币叠加起来的总厚度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再除以</a:t>
            </a:r>
            <a:r>
              <a:rPr lang="en-US" dirty="0" smtClean="0">
                <a:solidFill>
                  <a:srgbClr val="C00000"/>
                </a:solidFill>
              </a:rPr>
              <a:t>10,</a:t>
            </a:r>
            <a:r>
              <a:rPr lang="zh-CN" altLang="en-US" dirty="0" smtClean="0">
                <a:solidFill>
                  <a:srgbClr val="C00000"/>
                </a:solidFill>
              </a:rPr>
              <a:t>求得一枚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元硬币的厚度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正确。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en-US" altLang="zh-CN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[2018·</a:t>
            </a:r>
            <a:r>
              <a:rPr lang="zh-CN" altLang="en-US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广州</a:t>
            </a:r>
            <a:r>
              <a:rPr lang="en-US" altLang="zh-CN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如图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1-8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所示是常用的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号电池的示意图，其型号的另一种表示方法为“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14500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”，前两位数是直径，后三位数是高度，则该型号电池高度为（      ）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algn="just">
              <a:lnSpc>
                <a:spcPct val="150000"/>
              </a:lnSpc>
              <a:buAutoNum type="alphaUcPeriod"/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14mm			B.  145mm</a:t>
            </a:r>
          </a:p>
          <a:p>
            <a:pPr marL="342900" indent="-342900" algn="just">
              <a:lnSpc>
                <a:spcPct val="150000"/>
              </a:lnSpc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C.  500mm			D.  50.0mm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49656" y="1991990"/>
            <a:ext cx="965489" cy="159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3345873" y="3103418"/>
            <a:ext cx="581891" cy="35778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1-8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5722972" y="327706"/>
            <a:ext cx="2998464" cy="2565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前两位数“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”表示直径，故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错误；表示高度的后三位数是“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500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”，根据日常生活经验可知，应为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5cm=50.0mm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，故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错误，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正确。</a:t>
            </a:r>
            <a:endParaRPr lang="zh-CN" altLang="en-US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700588" y="1556476"/>
            <a:ext cx="36571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22137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1-9</a:t>
            </a:r>
            <a:r>
              <a:rPr lang="zh-CN" altLang="en-US" dirty="0" smtClean="0"/>
              <a:t>所示，小明用一端磨损的刻度尺测量橡皮的长度，长度为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A.3.15 cm	B.3.150 cm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C.2.15 cm	D.2.150 cm</a:t>
            </a:r>
            <a:endParaRPr lang="zh-CN" alt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4212887" y="2468491"/>
            <a:ext cx="581891" cy="35778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1-9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8104268" y="364572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18LW3.EPS" descr="id:214749893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8784" y="981996"/>
            <a:ext cx="3473910" cy="1334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10491" y="823768"/>
          <a:ext cx="7890164" cy="288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582"/>
                <a:gridCol w="3346589"/>
                <a:gridCol w="3455993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17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【</a:t>
                      </a:r>
                      <a:r>
                        <a:rPr lang="zh-CN" altLang="en-US" sz="17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柳州考情分析</a:t>
                      </a:r>
                      <a:r>
                        <a:rPr lang="en-US" altLang="zh-CN" sz="17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】</a:t>
                      </a:r>
                      <a:endParaRPr lang="zh-CN" altLang="en-US" sz="17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知识内容</a:t>
                      </a:r>
                      <a:endParaRPr lang="zh-CN" altLang="en-US" sz="17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考试要求</a:t>
                      </a:r>
                      <a:endParaRPr lang="zh-CN" altLang="en-US" sz="17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考情分析</a:t>
                      </a:r>
                      <a:endParaRPr lang="zh-CN" altLang="en-US" sz="17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500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走进物理世界</a:t>
                      </a:r>
                      <a:endParaRPr lang="zh-CN" altLang="en-US" sz="17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1.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会根据生活经验估测长度和时间；</a:t>
                      </a:r>
                      <a:endParaRPr lang="en-US" altLang="zh-CN" sz="1700" dirty="0" smtClean="0"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2.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会选用适当的工具测量时间和长度；</a:t>
                      </a:r>
                      <a:endParaRPr lang="en-US" altLang="zh-CN" sz="1700" dirty="0" smtClean="0"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3.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了解科学探究的方法</a:t>
                      </a:r>
                      <a:endParaRPr lang="zh-CN" altLang="en-US" sz="17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18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年：科学探究方法；（</a:t>
                      </a: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3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分）</a:t>
                      </a:r>
                      <a:endParaRPr lang="en-US" altLang="zh-CN" sz="1700" dirty="0" smtClean="0"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17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年：估测身高；（</a:t>
                      </a: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3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分）</a:t>
                      </a:r>
                      <a:endParaRPr lang="en-US" altLang="zh-CN" sz="1700" dirty="0" smtClean="0"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17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年：用刻度尺测长度；（</a:t>
                      </a: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1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分）</a:t>
                      </a:r>
                      <a:endParaRPr lang="en-US" altLang="zh-CN" sz="1700" dirty="0" smtClean="0"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17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年：用停表测时间；（</a:t>
                      </a: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3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分）</a:t>
                      </a:r>
                      <a:endParaRPr lang="en-US" altLang="zh-CN" sz="1700" dirty="0" smtClean="0"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14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年：时间测量仪器（</a:t>
                      </a:r>
                      <a:r>
                        <a:rPr lang="en-US" altLang="zh-CN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3</a:t>
                      </a:r>
                      <a:r>
                        <a:rPr lang="zh-CN" altLang="en-US" sz="1700" dirty="0" smtClean="0">
                          <a:latin typeface="微软雅黑" pitchFamily="34" charset="-122"/>
                          <a:ea typeface="微软雅黑" pitchFamily="34" charset="-122"/>
                        </a:rPr>
                        <a:t>分）</a:t>
                      </a:r>
                      <a:endParaRPr lang="zh-CN" altLang="en-US" sz="17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764483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小明用刻度尺测得一支水性笔的长度为</a:t>
            </a:r>
            <a:r>
              <a:rPr lang="en-US" dirty="0" smtClean="0"/>
              <a:t>15.10</a:t>
            </a:r>
            <a:r>
              <a:rPr lang="zh-CN" altLang="en-US" dirty="0" smtClean="0"/>
              <a:t>，但漏写了单位，这个单位应是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A.cm	B.km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C.m</a:t>
            </a:r>
            <a:r>
              <a:rPr lang="en-US" dirty="0" smtClean="0"/>
              <a:t>		D.mm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700330" y="768201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01448" y="2324150"/>
            <a:ext cx="7911627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下列说法中不正确的是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测量需要达到的准确度，跟测量的要求有关，跟测量的人和工具无关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在记录测量结果时，只写数字不写单位是毫无意义的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在记录测量结果时，小数点后面数字的位数越多，说明测量结果越准确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在记录测量结果时，数值的大小与所用的单位有关系</a:t>
            </a: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908600" y="2344752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4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796013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 </a:t>
            </a:r>
            <a:r>
              <a:rPr lang="en-US" altLang="zh-CN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柳南区二模</a:t>
            </a:r>
            <a:r>
              <a:rPr lang="en-US" altLang="zh-CN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1-10</a:t>
            </a:r>
            <a:r>
              <a:rPr lang="zh-CN" altLang="en-US" dirty="0" smtClean="0"/>
              <a:t>所示的刻度尺的分度值是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cm</a:t>
            </a:r>
            <a:r>
              <a:rPr lang="zh-CN" altLang="en-US" dirty="0" smtClean="0"/>
              <a:t>；眼睛读刻度尺示数时，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C</a:t>
            </a:r>
            <a:r>
              <a:rPr lang="zh-CN" altLang="en-US" dirty="0" smtClean="0"/>
              <a:t>中正确的是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94230" y="3868349"/>
            <a:ext cx="874435" cy="3958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1-10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954560" y="304647"/>
            <a:ext cx="80834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0.1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19LZ151.EPS" descr="id:214749894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9357" y="1366875"/>
            <a:ext cx="2676392" cy="2252624"/>
          </a:xfrm>
          <a:prstGeom prst="rect">
            <a:avLst/>
          </a:prstGeom>
        </p:spPr>
      </p:pic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174000" y="714627"/>
            <a:ext cx="80834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 </a:t>
            </a:r>
            <a:r>
              <a:rPr lang="en-US" altLang="zh-CN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武威</a:t>
            </a:r>
            <a:r>
              <a:rPr lang="en-US" altLang="zh-CN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1-11</a:t>
            </a:r>
            <a:r>
              <a:rPr lang="zh-CN" altLang="en-US" dirty="0" smtClean="0"/>
              <a:t>所示，小木块的长度是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cm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155170" y="2714536"/>
            <a:ext cx="1173373" cy="3958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1-11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850319" y="276336"/>
            <a:ext cx="66201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2.50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20WLZT525.EPS" descr="id:214749895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56016" y="1202588"/>
            <a:ext cx="3331435" cy="127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17590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湘潭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图</a:t>
            </a:r>
            <a:r>
              <a:rPr lang="en-US" dirty="0" smtClean="0"/>
              <a:t>1-12</a:t>
            </a:r>
            <a:r>
              <a:rPr lang="zh-CN" altLang="en-US" dirty="0" smtClean="0"/>
              <a:t>中纽扣的直径是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cm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3566590" y="2861680"/>
            <a:ext cx="962358" cy="3958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1-12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865677" y="291808"/>
            <a:ext cx="81320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1.15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20WLZT784.EPS" descr="id:214749896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96742" y="1243594"/>
            <a:ext cx="3039161" cy="1361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5305061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江西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亲爱的同学，请你应用所学的物理知识解答下列问题。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）如图</a:t>
            </a:r>
            <a:r>
              <a:rPr lang="en-US" dirty="0" smtClean="0"/>
              <a:t>1-13Ⅰ</a:t>
            </a:r>
            <a:r>
              <a:rPr lang="zh-CN" altLang="en-US" dirty="0" smtClean="0"/>
              <a:t>所示，为了让读数更精确，应选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择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刻度尺，所测物块的长度为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cm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01709" y="4281689"/>
            <a:ext cx="944774" cy="3958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1-13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6373504" y="432809"/>
            <a:ext cx="2358442" cy="2565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刻度尺的分度值越小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精确度越高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所以选择乙。为提高测量精确度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读数时要估读到分度值的下一位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读数为</a:t>
            </a:r>
            <a:r>
              <a:rPr lang="en-US" dirty="0" smtClean="0">
                <a:solidFill>
                  <a:srgbClr val="C00000"/>
                </a:solidFill>
              </a:rPr>
              <a:t>2</a:t>
            </a:r>
            <a:r>
              <a:rPr lang="en-US" i="1" dirty="0" smtClean="0">
                <a:solidFill>
                  <a:srgbClr val="C00000"/>
                </a:solidFill>
              </a:rPr>
              <a:t>.</a:t>
            </a:r>
            <a:r>
              <a:rPr lang="en-US" dirty="0" smtClean="0">
                <a:solidFill>
                  <a:srgbClr val="C00000"/>
                </a:solidFill>
              </a:rPr>
              <a:t>80 cm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259863" y="1507158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乙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20WLZT1046.EPS" descr="id:214749896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1111" y="2064892"/>
            <a:ext cx="2017413" cy="2805227"/>
          </a:xfrm>
          <a:prstGeom prst="rect">
            <a:avLst/>
          </a:prstGeom>
        </p:spPr>
      </p:pic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659959" y="1533435"/>
            <a:ext cx="7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2.80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48897" y="316674"/>
            <a:ext cx="5494248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）清晨，王爷爷绕小区花园步行锻炼身体，借助手机中的停表测量了自己步行一圈的时间为</a:t>
            </a:r>
            <a:r>
              <a:rPr lang="en-US" dirty="0" smtClean="0"/>
              <a:t>2 min 24 s</a:t>
            </a:r>
            <a:r>
              <a:rPr lang="zh-CN" altLang="en-US" dirty="0" smtClean="0"/>
              <a:t>，如图</a:t>
            </a:r>
            <a:r>
              <a:rPr lang="en-US" dirty="0" smtClean="0"/>
              <a:t>Ⅱ</a:t>
            </a:r>
            <a:r>
              <a:rPr lang="zh-CN" altLang="en-US" dirty="0" smtClean="0"/>
              <a:t>所示，停表外圈示数的单位为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，分度值为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s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4942839" y="4239648"/>
            <a:ext cx="944774" cy="3958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1-13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6621516" y="327706"/>
            <a:ext cx="2099919" cy="2565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此停表外圈表示“秒”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内圈表示“分”。从</a:t>
            </a:r>
            <a:r>
              <a:rPr lang="en-US" dirty="0" smtClean="0">
                <a:solidFill>
                  <a:srgbClr val="C00000"/>
                </a:solidFill>
              </a:rPr>
              <a:t>20 s</a:t>
            </a:r>
            <a:r>
              <a:rPr lang="zh-CN" altLang="en-US" dirty="0" smtClean="0">
                <a:solidFill>
                  <a:srgbClr val="C00000"/>
                </a:solidFill>
              </a:rPr>
              <a:t>到</a:t>
            </a:r>
            <a:r>
              <a:rPr lang="en-US" dirty="0" smtClean="0">
                <a:solidFill>
                  <a:srgbClr val="C00000"/>
                </a:solidFill>
              </a:rPr>
              <a:t>25 s</a:t>
            </a:r>
            <a:r>
              <a:rPr lang="zh-CN" altLang="en-US" dirty="0" smtClean="0">
                <a:solidFill>
                  <a:srgbClr val="C00000"/>
                </a:solidFill>
              </a:rPr>
              <a:t>之间有</a:t>
            </a:r>
            <a:r>
              <a:rPr lang="en-US" dirty="0" smtClean="0">
                <a:solidFill>
                  <a:srgbClr val="C00000"/>
                </a:solidFill>
              </a:rPr>
              <a:t>25</a:t>
            </a:r>
            <a:r>
              <a:rPr lang="zh-CN" altLang="en-US" dirty="0" smtClean="0">
                <a:solidFill>
                  <a:srgbClr val="C00000"/>
                </a:solidFill>
              </a:rPr>
              <a:t>个刻度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所以它的分度值为</a:t>
            </a:r>
            <a:r>
              <a:rPr lang="en-US" dirty="0" smtClean="0">
                <a:solidFill>
                  <a:srgbClr val="C00000"/>
                </a:solidFill>
              </a:rPr>
              <a:t>0.2 s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912602" y="1108237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20WLZT1046.EPS" descr="id:214749896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4586" y="1707540"/>
            <a:ext cx="2196090" cy="3053678"/>
          </a:xfrm>
          <a:prstGeom prst="rect">
            <a:avLst/>
          </a:prstGeom>
        </p:spPr>
      </p:pic>
      <p:sp>
        <p:nvSpPr>
          <p:cNvPr id="1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469526" y="1525592"/>
            <a:ext cx="84746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0.2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5397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zh-CN" altLang="en-US" dirty="0" smtClean="0"/>
              <a:t>如图</a:t>
            </a:r>
            <a:r>
              <a:rPr lang="en-US" dirty="0" smtClean="0"/>
              <a:t>1-14</a:t>
            </a:r>
            <a:r>
              <a:rPr lang="zh-CN" altLang="en-US" dirty="0" smtClean="0"/>
              <a:t>所示，圆筒的直径为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cm</a:t>
            </a:r>
            <a:r>
              <a:rPr lang="zh-CN" altLang="en-US" dirty="0" smtClean="0"/>
              <a:t>，停表的读数为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s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182802" y="3115040"/>
            <a:ext cx="944774" cy="35778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1-14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297353" y="319489"/>
            <a:ext cx="83169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1.00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18LW4.EPS" descr="id:214749897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2548" y="1095040"/>
            <a:ext cx="6691435" cy="1700712"/>
          </a:xfrm>
          <a:prstGeom prst="rect">
            <a:avLst/>
          </a:prstGeom>
        </p:spPr>
      </p:pic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164405" y="303724"/>
            <a:ext cx="83169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229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44937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10.</a:t>
            </a:r>
            <a:r>
              <a:rPr lang="zh-CN" altLang="en-US" dirty="0" smtClean="0"/>
              <a:t>如图</a:t>
            </a:r>
            <a:r>
              <a:rPr lang="en-US" dirty="0" smtClean="0"/>
              <a:t>1-15</a:t>
            </a:r>
            <a:r>
              <a:rPr lang="zh-CN" altLang="en-US" dirty="0" smtClean="0"/>
              <a:t>所示，停表的读数是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s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541928" y="3871785"/>
            <a:ext cx="944774" cy="35778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1-15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355813" y="299176"/>
            <a:ext cx="88020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337.5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18LW5.EPS" descr="id:214749898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18823" y="1061958"/>
            <a:ext cx="3845950" cy="296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928976" cy="85477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物理学是研究</a:t>
            </a:r>
            <a:r>
              <a:rPr lang="zh-CN" altLang="en-US" u="sng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　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u="sng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　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u="sng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　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u="sng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　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u="sng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　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、等各种物理现象的规律和物质结构的一门科学。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初步认识物理学</a:t>
            </a:r>
            <a:endParaRPr lang="zh-CN" altLang="en-US" sz="2000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877208" y="66285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755295" y="66978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734673" y="65927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649311" y="64517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606230" y="680294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33477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en-US" altLang="zh-CN" u="sng" dirty="0" smtClean="0">
                <a:latin typeface="微软雅黑" pitchFamily="34" charset="-122"/>
                <a:ea typeface="微软雅黑" pitchFamily="34" charset="-122"/>
              </a:rPr>
              <a:t>  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和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的测量是两种最基本的测量。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b="1" dirty="0" smtClean="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长度的测量</a:t>
            </a:r>
            <a:endParaRPr lang="en-US" altLang="zh-CN" b="1" dirty="0" smtClean="0">
              <a:latin typeface="微软雅黑" pitchFamily="34" charset="-122"/>
              <a:ea typeface="微软雅黑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）①长度的测量工具是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；长度的国际单位是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），常应用单位有千米，（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），分米（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），厘米（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），毫米（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），微米（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），纳米（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）等（括号内填写单位符号）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②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长度单位的换算：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1 km=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m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；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1 mm=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en-US" dirty="0" err="1" smtClean="0">
                <a:latin typeface="微软雅黑" pitchFamily="34" charset="-122"/>
                <a:ea typeface="微软雅黑" pitchFamily="34" charset="-122"/>
              </a:rPr>
              <a:t>μm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；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1 </a:t>
            </a:r>
            <a:r>
              <a:rPr lang="en-US" dirty="0" err="1" smtClean="0">
                <a:latin typeface="微软雅黑" pitchFamily="34" charset="-122"/>
                <a:ea typeface="微软雅黑" pitchFamily="34" charset="-122"/>
              </a:rPr>
              <a:t>μm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nm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；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1 m=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mm=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en-US" dirty="0" err="1" smtClean="0">
                <a:latin typeface="微软雅黑" pitchFamily="34" charset="-122"/>
                <a:ea typeface="微软雅黑" pitchFamily="34" charset="-122"/>
              </a:rPr>
              <a:t>μm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nm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206780" y="66285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长度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308217" y="66285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631326" y="1466420"/>
            <a:ext cx="9511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刻度尺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568488" y="1473348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米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586799" y="148027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264193" y="190283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km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176118" y="189591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dm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094958" y="189591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cm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151384" y="2311548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mm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973261" y="2304621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C00000"/>
                </a:solidFill>
              </a:rPr>
              <a:t>μm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840759" y="2346664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nm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长度、时间和体积的测量及应用</a:t>
            </a:r>
            <a:endParaRPr lang="zh-CN" altLang="en-US" sz="2000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711551" y="2796988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641013" y="3196381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911248" y="3196380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514888" y="3616795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3101951" y="3595774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</a:rPr>
              <a:t>6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4468296" y="3595774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</a:rPr>
              <a:t>9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  <p:bldP spid="29" grpId="0"/>
      <p:bldP spid="30" grpId="0"/>
      <p:bldP spid="22" grpId="0"/>
      <p:bldP spid="23" grpId="0"/>
      <p:bldP spid="24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13797" y="355972"/>
            <a:ext cx="7993872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）常用的测量工具有：直尺、盒尺、皮卷尺、游标卡尺、螺旋测微器（千分尺）。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）用刻度尺测长度的方法：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①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认识刻度尺，弄清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和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②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正确使用刻度尺测长度应做到：零刻度线要与被测物体的一端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，刻度尺要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被测物体；读数时视线要与尺面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；要估读到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  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的下一位；对测量结果，既要记录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，又要记录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，还要注明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）多次测量物体的长度取平均值，可以减小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    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注：误差只能减小，不能避免。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140683" y="1528939"/>
            <a:ext cx="103192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零度刻线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587865" y="155309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量程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532602" y="1544228"/>
            <a:ext cx="112985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分度值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545950" y="193580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对齐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591667" y="235686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紧贴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408302" y="236529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垂直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225635" y="2347857"/>
            <a:ext cx="81477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分度值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687412" y="2783016"/>
            <a:ext cx="88239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准确值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691852" y="2795024"/>
            <a:ext cx="103476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估计值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744957" y="277758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单位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838933" y="320851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误差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13797" y="355972"/>
            <a:ext cx="7874602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时间的测量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）时间的单位：在国际单位制中，时间的基本单位是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1 h=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min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；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1 min=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 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s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；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1 h=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s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）时间的测量工具： </a:t>
            </a:r>
            <a:r>
              <a:rPr lang="zh-CN" altLang="en-US" u="sng" dirty="0" smtClean="0">
                <a:latin typeface="微软雅黑" pitchFamily="34" charset="-122"/>
                <a:ea typeface="微软雅黑" pitchFamily="34" charset="-122"/>
              </a:rPr>
              <a:t>　　　　　　　　　　　　　　　　　　　　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等。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）古代人的计时方法：在古代，人们用日晷、沙漏等器具来计时。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806445" y="725918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秒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372797" y="115684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284485" y="1140599"/>
            <a:ext cx="40464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712238" y="113701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3600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628325" y="1616910"/>
            <a:ext cx="4447545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手表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钟（机械钟、石英钟等）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停表 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13797" y="355972"/>
            <a:ext cx="4115555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长度和体积的特殊测量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）长度的间接测量：累积法、变曲为直法、化整为零法、滚轮法等。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）测量形状不规则石块的体积：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测量方法如图</a:t>
            </a:r>
            <a:r>
              <a:rPr lang="en-US" dirty="0" smtClean="0"/>
              <a:t>1-1</a:t>
            </a:r>
            <a:r>
              <a:rPr lang="zh-CN" altLang="en-US" dirty="0" smtClean="0"/>
              <a:t>所示，石块的体积为</a:t>
            </a:r>
            <a:r>
              <a:rPr lang="en-US" dirty="0" smtClean="0"/>
              <a:t>V=</a:t>
            </a:r>
            <a:r>
              <a:rPr lang="zh-CN" altLang="en-US" u="sng" dirty="0" smtClean="0"/>
              <a:t>　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251156" y="235782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V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en-US" b="1" dirty="0" smtClean="0">
                <a:solidFill>
                  <a:srgbClr val="C00000"/>
                </a:solidFill>
              </a:rPr>
              <a:t>-V</a:t>
            </a:r>
            <a:r>
              <a:rPr lang="en-US" b="1" baseline="-25000" dirty="0" smtClean="0">
                <a:solidFill>
                  <a:srgbClr val="C00000"/>
                </a:solidFill>
              </a:rPr>
              <a:t>1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1" name="G1.EPS" descr="id:214749879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22224" y="760095"/>
            <a:ext cx="3375813" cy="2676787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6616026" y="3731967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1-1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8016730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科学探究的基本过程：</a:t>
            </a:r>
            <a:r>
              <a:rPr lang="zh-CN" altLang="en-US" u="sng" dirty="0" smtClean="0"/>
              <a:t>　　              </a:t>
            </a:r>
            <a:r>
              <a:rPr lang="zh-CN" altLang="en-US" dirty="0" smtClean="0"/>
              <a:t>→ 猜想与假设→</a:t>
            </a:r>
            <a:r>
              <a:rPr lang="zh-CN" altLang="en-US" u="sng" dirty="0" smtClean="0"/>
              <a:t>　　　   　   　　　　</a:t>
            </a:r>
            <a:r>
              <a:rPr lang="zh-CN" altLang="en-US" dirty="0" smtClean="0"/>
              <a:t>→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　　　　</a:t>
            </a:r>
            <a:r>
              <a:rPr lang="zh-CN" altLang="en-US" dirty="0" smtClean="0"/>
              <a:t>→分析与论证→评估，在探究的过程中，都要注意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308849" y="641835"/>
            <a:ext cx="111600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提出问题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249595" y="631326"/>
            <a:ext cx="232684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设计实验与制订计划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909147" y="1088048"/>
            <a:ext cx="220191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进行实验与收集证据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197506" y="1458170"/>
            <a:ext cx="1612837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交流与合作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尝试科学探究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1-2</a:t>
            </a:r>
            <a:r>
              <a:rPr lang="zh-CN" altLang="en-US" dirty="0" smtClean="0"/>
              <a:t>和图</a:t>
            </a:r>
            <a:r>
              <a:rPr lang="en-US" dirty="0" smtClean="0"/>
              <a:t>1-3</a:t>
            </a:r>
            <a:r>
              <a:rPr lang="zh-CN" altLang="en-US" dirty="0" smtClean="0"/>
              <a:t>所示的表盘式游标卡尺和螺旋测微器是较为精密的测量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的工具。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972260" y="108750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长短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22" name="G2.EPS" descr="id:214749882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4061" y="1886894"/>
            <a:ext cx="3394282" cy="1571009"/>
          </a:xfrm>
          <a:prstGeom prst="rect">
            <a:avLst/>
          </a:prstGeom>
        </p:spPr>
      </p:pic>
      <p:sp>
        <p:nvSpPr>
          <p:cNvPr id="23" name="矩形 22"/>
          <p:cNvSpPr/>
          <p:nvPr/>
        </p:nvSpPr>
        <p:spPr>
          <a:xfrm>
            <a:off x="2494427" y="3693822"/>
            <a:ext cx="7841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图</a:t>
            </a:r>
            <a:r>
              <a:rPr lang="en-US" dirty="0" smtClean="0"/>
              <a:t>1-2</a:t>
            </a:r>
            <a:endParaRPr lang="zh-CN" altLang="en-US" dirty="0"/>
          </a:p>
        </p:txBody>
      </p:sp>
      <p:pic>
        <p:nvPicPr>
          <p:cNvPr id="24" name="G2A.EPS" descr="id:214749882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11312" y="1848515"/>
            <a:ext cx="2663967" cy="1556837"/>
          </a:xfrm>
          <a:prstGeom prst="rect">
            <a:avLst/>
          </a:prstGeom>
        </p:spPr>
      </p:pic>
      <p:sp>
        <p:nvSpPr>
          <p:cNvPr id="31" name="矩形 30"/>
          <p:cNvSpPr/>
          <p:nvPr/>
        </p:nvSpPr>
        <p:spPr>
          <a:xfrm>
            <a:off x="6241256" y="3634067"/>
            <a:ext cx="7841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图</a:t>
            </a:r>
            <a:r>
              <a:rPr lang="en-US" dirty="0" smtClean="0"/>
              <a:t>1-3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2625</TotalTime>
  <Words>1349</Words>
  <Application>Microsoft Office PowerPoint</Application>
  <PresentationFormat>全屏显示(16:9)</PresentationFormat>
  <Paragraphs>262</Paragraphs>
  <Slides>27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dc:creator/>
  <cp:keywords/>
  <dc:description/>
  <dcterms:created xsi:type="dcterms:W3CDTF">2018-08-24T06:22:56Z</dcterms:created>
  <dcterms:modified xsi:type="dcterms:W3CDTF">2020-04-08T00:08:39Z</dcterms:modified>
  <cp:category/>
</cp:coreProperties>
</file>