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4"/>
  </p:notesMasterIdLst>
  <p:sldIdLst>
    <p:sldId id="460" r:id="rId2"/>
    <p:sldId id="390" r:id="rId3"/>
    <p:sldId id="453" r:id="rId4"/>
    <p:sldId id="454" r:id="rId5"/>
    <p:sldId id="467" r:id="rId6"/>
    <p:sldId id="473" r:id="rId7"/>
    <p:sldId id="474" r:id="rId8"/>
    <p:sldId id="475" r:id="rId9"/>
    <p:sldId id="493" r:id="rId10"/>
    <p:sldId id="477" r:id="rId11"/>
    <p:sldId id="494" r:id="rId12"/>
    <p:sldId id="456" r:id="rId13"/>
    <p:sldId id="457" r:id="rId14"/>
    <p:sldId id="495" r:id="rId15"/>
    <p:sldId id="496" r:id="rId16"/>
    <p:sldId id="498" r:id="rId17"/>
    <p:sldId id="499" r:id="rId18"/>
    <p:sldId id="500" r:id="rId19"/>
    <p:sldId id="502" r:id="rId20"/>
    <p:sldId id="503" r:id="rId21"/>
    <p:sldId id="504" r:id="rId22"/>
    <p:sldId id="505" r:id="rId23"/>
    <p:sldId id="506" r:id="rId24"/>
    <p:sldId id="507" r:id="rId25"/>
    <p:sldId id="508" r:id="rId26"/>
    <p:sldId id="509" r:id="rId27"/>
    <p:sldId id="482" r:id="rId28"/>
    <p:sldId id="483" r:id="rId29"/>
    <p:sldId id="458" r:id="rId30"/>
    <p:sldId id="463" r:id="rId31"/>
    <p:sldId id="464" r:id="rId32"/>
    <p:sldId id="465" r:id="rId33"/>
    <p:sldId id="466" r:id="rId34"/>
    <p:sldId id="461" r:id="rId35"/>
    <p:sldId id="459" r:id="rId36"/>
    <p:sldId id="462" r:id="rId37"/>
    <p:sldId id="485" r:id="rId38"/>
    <p:sldId id="486" r:id="rId39"/>
    <p:sldId id="487" r:id="rId40"/>
    <p:sldId id="488" r:id="rId41"/>
    <p:sldId id="489" r:id="rId42"/>
    <p:sldId id="490" r:id="rId43"/>
  </p:sldIdLst>
  <p:sldSz cx="9144000" cy="5143500" type="screen16x9"/>
  <p:notesSz cx="6858000" cy="9144000"/>
  <p:embeddedFontLst>
    <p:embeddedFont>
      <p:font typeface="楷体_GB2312" charset="-122"/>
      <p:regular r:id="rId45"/>
    </p:embeddedFont>
    <p:embeddedFont>
      <p:font typeface="华文中宋" pitchFamily="2" charset="-122"/>
      <p:regular r:id="rId46"/>
    </p:embeddedFont>
    <p:embeddedFont>
      <p:font typeface="黑体" pitchFamily="49" charset="-122"/>
      <p:regular r:id="rId47"/>
    </p:embeddedFont>
    <p:embeddedFont>
      <p:font typeface="经典繁仿黑" charset="-122"/>
      <p:regular r:id="rId48"/>
    </p:embeddedFont>
    <p:embeddedFont>
      <p:font typeface="幼圆" pitchFamily="49" charset="-122"/>
      <p:regular r:id="rId49"/>
    </p:embeddedFont>
  </p:embeddedFontLst>
  <p:custDataLst>
    <p:tags r:id="rId50"/>
  </p:custDataLst>
  <p:defaultTextStyle>
    <a:defPPr>
      <a:defRPr lang="zh-CN"/>
    </a:defPPr>
    <a:lvl1pPr algn="l" rtl="0" fontAlgn="base">
      <a:lnSpc>
        <a:spcPct val="150000"/>
      </a:lnSpc>
      <a:spcBef>
        <a:spcPct val="0"/>
      </a:spcBef>
      <a:spcAft>
        <a:spcPct val="0"/>
      </a:spcAft>
      <a:defRPr sz="2000" b="1" kern="1200">
        <a:solidFill>
          <a:srgbClr val="000000"/>
        </a:solidFill>
        <a:latin typeface="宋体" panose="02010600030101010101" pitchFamily="2" charset="-122"/>
        <a:ea typeface="宋体" panose="02010600030101010101" pitchFamily="2" charset="-122"/>
        <a:cs typeface="+mn-cs"/>
      </a:defRPr>
    </a:lvl1pPr>
    <a:lvl2pPr marL="341630" indent="116205" algn="l" rtl="0" fontAlgn="base">
      <a:lnSpc>
        <a:spcPct val="150000"/>
      </a:lnSpc>
      <a:spcBef>
        <a:spcPct val="0"/>
      </a:spcBef>
      <a:spcAft>
        <a:spcPct val="0"/>
      </a:spcAft>
      <a:defRPr sz="2000" b="1" kern="1200">
        <a:solidFill>
          <a:srgbClr val="000000"/>
        </a:solidFill>
        <a:latin typeface="宋体" panose="02010600030101010101" pitchFamily="2" charset="-122"/>
        <a:ea typeface="宋体" panose="02010600030101010101" pitchFamily="2" charset="-122"/>
        <a:cs typeface="+mn-cs"/>
      </a:defRPr>
    </a:lvl2pPr>
    <a:lvl3pPr marL="684530" indent="230505" algn="l" rtl="0" fontAlgn="base">
      <a:lnSpc>
        <a:spcPct val="150000"/>
      </a:lnSpc>
      <a:spcBef>
        <a:spcPct val="0"/>
      </a:spcBef>
      <a:spcAft>
        <a:spcPct val="0"/>
      </a:spcAft>
      <a:defRPr sz="2000" b="1" kern="1200">
        <a:solidFill>
          <a:srgbClr val="000000"/>
        </a:solidFill>
        <a:latin typeface="宋体" panose="02010600030101010101" pitchFamily="2" charset="-122"/>
        <a:ea typeface="宋体" panose="02010600030101010101" pitchFamily="2" charset="-122"/>
        <a:cs typeface="+mn-cs"/>
      </a:defRPr>
    </a:lvl3pPr>
    <a:lvl4pPr marL="1027430" indent="344805" algn="l" rtl="0" fontAlgn="base">
      <a:lnSpc>
        <a:spcPct val="150000"/>
      </a:lnSpc>
      <a:spcBef>
        <a:spcPct val="0"/>
      </a:spcBef>
      <a:spcAft>
        <a:spcPct val="0"/>
      </a:spcAft>
      <a:defRPr sz="2000" b="1" kern="1200">
        <a:solidFill>
          <a:srgbClr val="000000"/>
        </a:solidFill>
        <a:latin typeface="宋体" panose="02010600030101010101" pitchFamily="2" charset="-122"/>
        <a:ea typeface="宋体" panose="02010600030101010101" pitchFamily="2" charset="-122"/>
        <a:cs typeface="+mn-cs"/>
      </a:defRPr>
    </a:lvl4pPr>
    <a:lvl5pPr marL="1370330" indent="459105" algn="l" rtl="0" fontAlgn="base">
      <a:lnSpc>
        <a:spcPct val="150000"/>
      </a:lnSpc>
      <a:spcBef>
        <a:spcPct val="0"/>
      </a:spcBef>
      <a:spcAft>
        <a:spcPct val="0"/>
      </a:spcAft>
      <a:defRPr sz="2000" b="1" kern="1200">
        <a:solidFill>
          <a:srgbClr val="000000"/>
        </a:solidFill>
        <a:latin typeface="宋体" panose="02010600030101010101" pitchFamily="2" charset="-122"/>
        <a:ea typeface="宋体" panose="02010600030101010101" pitchFamily="2" charset="-122"/>
        <a:cs typeface="+mn-cs"/>
      </a:defRPr>
    </a:lvl5pPr>
    <a:lvl6pPr marL="2286000" algn="l" defTabSz="914400" rtl="0" eaLnBrk="1" latinLnBrk="0" hangingPunct="1">
      <a:defRPr sz="2000" b="1" kern="1200">
        <a:solidFill>
          <a:srgbClr val="000000"/>
        </a:solidFill>
        <a:latin typeface="宋体" panose="02010600030101010101" pitchFamily="2" charset="-122"/>
        <a:ea typeface="宋体" panose="02010600030101010101" pitchFamily="2" charset="-122"/>
        <a:cs typeface="+mn-cs"/>
      </a:defRPr>
    </a:lvl6pPr>
    <a:lvl7pPr marL="2743200" algn="l" defTabSz="914400" rtl="0" eaLnBrk="1" latinLnBrk="0" hangingPunct="1">
      <a:defRPr sz="2000" b="1" kern="1200">
        <a:solidFill>
          <a:srgbClr val="000000"/>
        </a:solidFill>
        <a:latin typeface="宋体" panose="02010600030101010101" pitchFamily="2" charset="-122"/>
        <a:ea typeface="宋体" panose="02010600030101010101" pitchFamily="2" charset="-122"/>
        <a:cs typeface="+mn-cs"/>
      </a:defRPr>
    </a:lvl7pPr>
    <a:lvl8pPr marL="3200400" algn="l" defTabSz="914400" rtl="0" eaLnBrk="1" latinLnBrk="0" hangingPunct="1">
      <a:defRPr sz="2000" b="1" kern="1200">
        <a:solidFill>
          <a:srgbClr val="000000"/>
        </a:solidFill>
        <a:latin typeface="宋体" panose="02010600030101010101" pitchFamily="2" charset="-122"/>
        <a:ea typeface="宋体" panose="02010600030101010101" pitchFamily="2" charset="-122"/>
        <a:cs typeface="+mn-cs"/>
      </a:defRPr>
    </a:lvl8pPr>
    <a:lvl9pPr marL="3657600" algn="l" defTabSz="914400" rtl="0" eaLnBrk="1" latinLnBrk="0" hangingPunct="1">
      <a:defRPr sz="2000" b="1" kern="1200">
        <a:solidFill>
          <a:srgbClr val="000000"/>
        </a:solidFill>
        <a:latin typeface="宋体" panose="02010600030101010101" pitchFamily="2" charset="-122"/>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3" autoAdjust="0"/>
    <p:restoredTop sz="94728" autoAdjust="0"/>
  </p:normalViewPr>
  <p:slideViewPr>
    <p:cSldViewPr>
      <p:cViewPr varScale="1">
        <p:scale>
          <a:sx n="144" d="100"/>
          <a:sy n="144" d="100"/>
        </p:scale>
        <p:origin x="-684" y="-102"/>
      </p:cViewPr>
      <p:guideLst>
        <p:guide orient="horz" pos="1692"/>
        <p:guide pos="2861"/>
      </p:guideLst>
    </p:cSldViewPr>
  </p:slideViewPr>
  <p:outlineViewPr>
    <p:cViewPr>
      <p:scale>
        <a:sx n="33" d="100"/>
        <a:sy n="33" d="100"/>
      </p:scale>
      <p:origin x="0" y="1003"/>
    </p:cViewPr>
  </p:outlineViewPr>
  <p:notesTextViewPr>
    <p:cViewPr>
      <p:scale>
        <a:sx n="100" d="100"/>
        <a:sy n="100" d="100"/>
      </p:scale>
      <p:origin x="0" y="0"/>
    </p:cViewPr>
  </p:notesTextViewPr>
  <p:notesViewPr>
    <p:cSldViewPr>
      <p:cViewPr>
        <p:scale>
          <a:sx n="66" d="100"/>
          <a:sy n="66" d="100"/>
        </p:scale>
        <p:origin x="0" y="0"/>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lnSpc>
                <a:spcPct val="100000"/>
              </a:lnSpc>
              <a:buFont typeface="Arial" panose="020B0604020202020204" pitchFamily="34" charset="0"/>
              <a:buNone/>
              <a:defRPr sz="1200" b="0">
                <a:solidFill>
                  <a:schemeClr val="tx1"/>
                </a:solidFill>
                <a:latin typeface="Arial" panose="020B0604020202020204" pitchFamily="34" charset="0"/>
              </a:defRPr>
            </a:lvl1pPr>
          </a:lstStyle>
          <a:p>
            <a:pPr>
              <a:defRPr/>
            </a:pPr>
            <a:endParaRPr lang="zh-CN" altLang="zh-CN"/>
          </a:p>
        </p:txBody>
      </p:sp>
      <p:sp>
        <p:nvSpPr>
          <p:cNvPr id="2051"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lnSpc>
                <a:spcPct val="100000"/>
              </a:lnSpc>
              <a:buFont typeface="Arial" panose="020B0604020202020204" pitchFamily="34" charset="0"/>
              <a:buNone/>
              <a:defRPr sz="1800" b="0">
                <a:solidFill>
                  <a:schemeClr val="tx1"/>
                </a:solidFill>
                <a:latin typeface="Arial" panose="020B0604020202020204" pitchFamily="34" charset="0"/>
              </a:defRPr>
            </a:lvl1pPr>
          </a:lstStyle>
          <a:p>
            <a:pPr>
              <a:defRPr/>
            </a:pPr>
            <a:fld id="{F74A041E-6F91-4574-B7E3-95F53C09FAB9}" type="datetime1">
              <a:rPr lang="zh-CN" altLang="en-US"/>
              <a:t>2021/2/24</a:t>
            </a:fld>
            <a:endParaRPr lang="zh-CN" altLang="en-US" sz="1200"/>
          </a:p>
        </p:txBody>
      </p:sp>
      <p:sp>
        <p:nvSpPr>
          <p:cNvPr id="7172" name="幻灯片图像占位符 3"/>
          <p:cNvSpPr>
            <a:spLocks noGrp="1" noRot="1" noChangeAspect="1" noChangeArrowheads="1"/>
          </p:cNvSpPr>
          <p:nvPr>
            <p:ph type="sldImg" idx="9"/>
          </p:nvPr>
        </p:nvSpPr>
        <p:spPr bwMode="auto">
          <a:xfrm>
            <a:off x="381000" y="685800"/>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p>
      <p:sp>
        <p:nvSpPr>
          <p:cNvPr id="2053" name="备注占位符 4"/>
          <p:cNvSpPr>
            <a:spLocks noGrp="1" noRot="1" noChangeAspect="1"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14:hiddenLine>
            </a:ext>
          </a:extLst>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lnSpc>
                <a:spcPct val="100000"/>
              </a:lnSpc>
              <a:defRPr/>
            </a:pPr>
            <a:r>
              <a:rPr lang="zh-CN" altLang="en-US" b="0" smtClean="0"/>
              <a:t>单击此处编辑母版文本样式</a:t>
            </a:r>
          </a:p>
          <a:p>
            <a:pPr>
              <a:lnSpc>
                <a:spcPct val="100000"/>
              </a:lnSpc>
              <a:defRPr/>
            </a:pPr>
            <a:r>
              <a:rPr lang="zh-CN" altLang="en-US" b="0" smtClean="0"/>
              <a:t>第二级</a:t>
            </a:r>
          </a:p>
          <a:p>
            <a:pPr>
              <a:lnSpc>
                <a:spcPct val="100000"/>
              </a:lnSpc>
              <a:defRPr/>
            </a:pPr>
            <a:r>
              <a:rPr lang="zh-CN" altLang="en-US" b="0" smtClean="0"/>
              <a:t>第三级</a:t>
            </a:r>
          </a:p>
          <a:p>
            <a:pPr>
              <a:lnSpc>
                <a:spcPct val="100000"/>
              </a:lnSpc>
              <a:defRPr/>
            </a:pPr>
            <a:r>
              <a:rPr lang="zh-CN" altLang="en-US" b="0" smtClean="0"/>
              <a:t>第四级</a:t>
            </a:r>
          </a:p>
          <a:p>
            <a:pPr>
              <a:lnSpc>
                <a:spcPct val="100000"/>
              </a:lnSpc>
              <a:defRPr/>
            </a:pPr>
            <a:r>
              <a:rPr lang="zh-CN" altLang="en-US" b="0" smtClean="0"/>
              <a:t>第五级</a:t>
            </a:r>
          </a:p>
        </p:txBody>
      </p:sp>
      <p:sp>
        <p:nvSpPr>
          <p:cNvPr id="2054"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lnSpc>
                <a:spcPct val="100000"/>
              </a:lnSpc>
              <a:buFont typeface="Arial" panose="020B0604020202020204" pitchFamily="34" charset="0"/>
              <a:buNone/>
              <a:defRPr sz="1200" b="0">
                <a:solidFill>
                  <a:schemeClr val="tx1"/>
                </a:solidFill>
                <a:latin typeface="Arial" panose="020B0604020202020204" pitchFamily="34" charset="0"/>
              </a:defRPr>
            </a:lvl1pPr>
          </a:lstStyle>
          <a:p>
            <a:pPr>
              <a:defRPr/>
            </a:pPr>
            <a:endParaRPr lang="zh-CN" altLang="zh-CN"/>
          </a:p>
        </p:txBody>
      </p:sp>
      <p:sp>
        <p:nvSpPr>
          <p:cNvPr id="2055"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lnSpc>
                <a:spcPct val="100000"/>
              </a:lnSpc>
              <a:defRPr sz="1800" b="0">
                <a:solidFill>
                  <a:schemeClr val="tx1"/>
                </a:solidFill>
                <a:latin typeface="Arial" panose="020B0604020202020204" pitchFamily="34" charset="0"/>
              </a:defRPr>
            </a:lvl1pPr>
          </a:lstStyle>
          <a:p>
            <a:pPr>
              <a:defRPr/>
            </a:pPr>
            <a:fld id="{8343E23B-35AA-48EC-926B-D5EB4EC9755D}" type="slidenum">
              <a:rPr lang="zh-CN" altLang="en-US"/>
              <a:t>‹#›</a:t>
            </a:fld>
            <a:endParaRPr lang="zh-CN" altLang="en-US" sz="1200"/>
          </a:p>
        </p:txBody>
      </p:sp>
    </p:spTree>
    <p:extLst>
      <p:ext uri="{BB962C8B-B14F-4D97-AF65-F5344CB8AC3E}">
        <p14:creationId xmlns:p14="http://schemas.microsoft.com/office/powerpoint/2010/main" val="3113414321"/>
      </p:ext>
    </p:extLst>
  </p:cSld>
  <p:clrMap bg1="lt1" tx1="dk1" bg2="lt2" tx2="dk2" accent1="accent1" accent2="accent2" accent3="accent3" accent4="accent4" accent5="accent5" accent6="accent6" hlink="hlink" folHlink="folHlink"/>
  <p:hf sldNum="0" hdr="0" ftr="0"/>
  <p:notesStyle>
    <a:lvl1pPr algn="l" defTabSz="0" rtl="0" eaLnBrk="0" fontAlgn="base" hangingPunct="0">
      <a:spcBef>
        <a:spcPct val="30000"/>
      </a:spcBef>
      <a:spcAft>
        <a:spcPct val="0"/>
      </a:spcAft>
      <a:defRPr sz="900" kern="1200">
        <a:solidFill>
          <a:schemeClr val="tx1"/>
        </a:solidFill>
        <a:latin typeface="Arial" panose="020B0604020202020204" pitchFamily="34" charset="0"/>
        <a:ea typeface="+mn-ea"/>
        <a:cs typeface="+mn-cs"/>
      </a:defRPr>
    </a:lvl1pPr>
    <a:lvl2pPr marL="457200" algn="l" defTabSz="0" rtl="0" eaLnBrk="0" fontAlgn="base" hangingPunct="0">
      <a:spcBef>
        <a:spcPct val="30000"/>
      </a:spcBef>
      <a:spcAft>
        <a:spcPct val="0"/>
      </a:spcAft>
      <a:defRPr sz="900" kern="1200">
        <a:solidFill>
          <a:schemeClr val="tx1"/>
        </a:solidFill>
        <a:latin typeface="Arial" panose="020B0604020202020204" pitchFamily="34" charset="0"/>
        <a:ea typeface="+mn-ea"/>
        <a:cs typeface="+mn-cs"/>
      </a:defRPr>
    </a:lvl2pPr>
    <a:lvl3pPr marL="914400" algn="l" defTabSz="0" rtl="0" eaLnBrk="0" fontAlgn="base" hangingPunct="0">
      <a:spcBef>
        <a:spcPct val="30000"/>
      </a:spcBef>
      <a:spcAft>
        <a:spcPct val="0"/>
      </a:spcAft>
      <a:defRPr sz="900" kern="1200">
        <a:solidFill>
          <a:schemeClr val="tx1"/>
        </a:solidFill>
        <a:latin typeface="Arial" panose="020B0604020202020204" pitchFamily="34" charset="0"/>
        <a:ea typeface="+mn-ea"/>
        <a:cs typeface="+mn-cs"/>
      </a:defRPr>
    </a:lvl3pPr>
    <a:lvl4pPr marL="1371600" algn="l" defTabSz="0" rtl="0" eaLnBrk="0" fontAlgn="base" hangingPunct="0">
      <a:spcBef>
        <a:spcPct val="30000"/>
      </a:spcBef>
      <a:spcAft>
        <a:spcPct val="0"/>
      </a:spcAft>
      <a:defRPr sz="900" kern="1200">
        <a:solidFill>
          <a:schemeClr val="tx1"/>
        </a:solidFill>
        <a:latin typeface="Arial" panose="020B0604020202020204" pitchFamily="34" charset="0"/>
        <a:ea typeface="+mn-ea"/>
        <a:cs typeface="+mn-cs"/>
      </a:defRPr>
    </a:lvl4pPr>
    <a:lvl5pPr marL="1828800" algn="l" defTabSz="0" rtl="0" eaLnBrk="0" fontAlgn="base" hangingPunct="0">
      <a:spcBef>
        <a:spcPct val="30000"/>
      </a:spcBef>
      <a:spcAft>
        <a:spcPct val="0"/>
      </a:spcAft>
      <a:defRPr sz="90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ChangeArrowheads="1" noTextEdit="1"/>
          </p:cNvSpPr>
          <p:nvPr>
            <p:ph type="sldImg" idx="4294967295"/>
          </p:nvPr>
        </p:nvSpPr>
        <p:spPr/>
      </p:sp>
      <p:sp>
        <p:nvSpPr>
          <p:cNvPr id="11267" name="备注占位符 2"/>
          <p:cNvSpPr>
            <a:spLocks noGrp="1" noChangeArrowheads="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11268" name="日期占位符 3"/>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algn="r" eaLnBrk="1" hangingPunct="1">
              <a:lnSpc>
                <a:spcPct val="100000"/>
              </a:lnSpc>
            </a:pPr>
            <a:fld id="{0D359895-2D39-40CD-B726-0B73284F59DB}" type="datetime1">
              <a:rPr lang="zh-CN" altLang="en-US" sz="1000" b="0">
                <a:solidFill>
                  <a:schemeClr val="tx1"/>
                </a:solidFill>
                <a:latin typeface="Arial" panose="020B0604020202020204" pitchFamily="34" charset="0"/>
              </a:rPr>
              <a:t>2021/2/24</a:t>
            </a:fld>
            <a:endParaRPr lang="en-US" altLang="zh-CN" sz="1000" b="0">
              <a:solidFill>
                <a:schemeClr val="tx1"/>
              </a:solidFill>
              <a:latin typeface="Arial" panose="020B0604020202020204" pitchFamily="34" charset="0"/>
            </a:endParaRPr>
          </a:p>
        </p:txBody>
      </p:sp>
      <p:sp>
        <p:nvSpPr>
          <p:cNvPr id="11269" name="灯片编号占位符 4"/>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algn="r" eaLnBrk="1" hangingPunct="1">
              <a:lnSpc>
                <a:spcPct val="100000"/>
              </a:lnSpc>
            </a:pPr>
            <a:fld id="{04938C3E-EB1B-4909-B085-E36B484CA36E}" type="slidenum">
              <a:rPr lang="zh-CN" altLang="en-US" sz="1000" b="0">
                <a:solidFill>
                  <a:schemeClr val="tx1"/>
                </a:solidFill>
                <a:latin typeface="Arial" panose="020B0604020202020204" pitchFamily="34" charset="0"/>
              </a:rPr>
              <a:t>1</a:t>
            </a:fld>
            <a:endParaRPr lang="en-US" altLang="zh-CN" sz="1000" b="0">
              <a:solidFill>
                <a:schemeClr val="tx1"/>
              </a:solidFil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ransition/>
  <p:txStyles>
    <p:titleStyle>
      <a:lvl1pPr algn="l" defTabSz="514350" rtl="0" eaLnBrk="0" fontAlgn="base" hangingPunct="0">
        <a:lnSpc>
          <a:spcPct val="90000"/>
        </a:lnSpc>
        <a:spcBef>
          <a:spcPct val="0"/>
        </a:spcBef>
        <a:spcAft>
          <a:spcPct val="0"/>
        </a:spcAft>
        <a:defRPr sz="2400" b="1" kern="1200">
          <a:solidFill>
            <a:schemeClr val="bg1"/>
          </a:solidFill>
          <a:latin typeface="+mj-lt"/>
          <a:ea typeface="+mj-ea"/>
          <a:cs typeface="+mj-cs"/>
        </a:defRPr>
      </a:lvl1pPr>
      <a:lvl2pPr algn="l" defTabSz="514350" rtl="0" eaLnBrk="0" fontAlgn="base" hangingPunct="0">
        <a:lnSpc>
          <a:spcPct val="90000"/>
        </a:lnSpc>
        <a:spcBef>
          <a:spcPct val="0"/>
        </a:spcBef>
        <a:spcAft>
          <a:spcPct val="0"/>
        </a:spcAft>
        <a:defRPr sz="2400" b="1">
          <a:solidFill>
            <a:schemeClr val="bg1"/>
          </a:solidFill>
          <a:latin typeface="华文中宋" panose="02010600040101010101" pitchFamily="2" charset="-122"/>
          <a:ea typeface="华文中宋" panose="02010600040101010101" pitchFamily="2" charset="-122"/>
        </a:defRPr>
      </a:lvl2pPr>
      <a:lvl3pPr algn="l" defTabSz="514350" rtl="0" eaLnBrk="0" fontAlgn="base" hangingPunct="0">
        <a:lnSpc>
          <a:spcPct val="90000"/>
        </a:lnSpc>
        <a:spcBef>
          <a:spcPct val="0"/>
        </a:spcBef>
        <a:spcAft>
          <a:spcPct val="0"/>
        </a:spcAft>
        <a:defRPr sz="2400" b="1">
          <a:solidFill>
            <a:schemeClr val="bg1"/>
          </a:solidFill>
          <a:latin typeface="华文中宋" panose="02010600040101010101" pitchFamily="2" charset="-122"/>
          <a:ea typeface="华文中宋" panose="02010600040101010101" pitchFamily="2" charset="-122"/>
        </a:defRPr>
      </a:lvl3pPr>
      <a:lvl4pPr algn="l" defTabSz="514350" rtl="0" eaLnBrk="0" fontAlgn="base" hangingPunct="0">
        <a:lnSpc>
          <a:spcPct val="90000"/>
        </a:lnSpc>
        <a:spcBef>
          <a:spcPct val="0"/>
        </a:spcBef>
        <a:spcAft>
          <a:spcPct val="0"/>
        </a:spcAft>
        <a:defRPr sz="2400" b="1">
          <a:solidFill>
            <a:schemeClr val="bg1"/>
          </a:solidFill>
          <a:latin typeface="华文中宋" panose="02010600040101010101" pitchFamily="2" charset="-122"/>
          <a:ea typeface="华文中宋" panose="02010600040101010101" pitchFamily="2" charset="-122"/>
        </a:defRPr>
      </a:lvl4pPr>
      <a:lvl5pPr algn="l" defTabSz="514350" rtl="0" eaLnBrk="0" fontAlgn="base" hangingPunct="0">
        <a:lnSpc>
          <a:spcPct val="90000"/>
        </a:lnSpc>
        <a:spcBef>
          <a:spcPct val="0"/>
        </a:spcBef>
        <a:spcAft>
          <a:spcPct val="0"/>
        </a:spcAft>
        <a:defRPr sz="2400" b="1">
          <a:solidFill>
            <a:schemeClr val="bg1"/>
          </a:solidFill>
          <a:latin typeface="华文中宋" panose="02010600040101010101" pitchFamily="2" charset="-122"/>
          <a:ea typeface="华文中宋" panose="02010600040101010101" pitchFamily="2" charset="-122"/>
        </a:defRPr>
      </a:lvl5pPr>
      <a:lvl6pPr marL="457200" algn="l" defTabSz="514350" rtl="0" eaLnBrk="0" fontAlgn="base" hangingPunct="0">
        <a:lnSpc>
          <a:spcPct val="90000"/>
        </a:lnSpc>
        <a:spcBef>
          <a:spcPct val="0"/>
        </a:spcBef>
        <a:spcAft>
          <a:spcPct val="0"/>
        </a:spcAft>
        <a:defRPr sz="2400" b="1">
          <a:solidFill>
            <a:schemeClr val="bg1"/>
          </a:solidFill>
          <a:latin typeface="华文中宋" panose="02010600040101010101" pitchFamily="2" charset="-122"/>
          <a:ea typeface="华文中宋" panose="02010600040101010101" pitchFamily="2" charset="-122"/>
        </a:defRPr>
      </a:lvl6pPr>
      <a:lvl7pPr marL="914400" algn="l" defTabSz="514350" rtl="0" eaLnBrk="0" fontAlgn="base" hangingPunct="0">
        <a:lnSpc>
          <a:spcPct val="90000"/>
        </a:lnSpc>
        <a:spcBef>
          <a:spcPct val="0"/>
        </a:spcBef>
        <a:spcAft>
          <a:spcPct val="0"/>
        </a:spcAft>
        <a:defRPr sz="2400" b="1">
          <a:solidFill>
            <a:schemeClr val="bg1"/>
          </a:solidFill>
          <a:latin typeface="华文中宋" panose="02010600040101010101" pitchFamily="2" charset="-122"/>
          <a:ea typeface="华文中宋" panose="02010600040101010101" pitchFamily="2" charset="-122"/>
        </a:defRPr>
      </a:lvl7pPr>
      <a:lvl8pPr marL="1371600" algn="l" defTabSz="514350" rtl="0" eaLnBrk="0" fontAlgn="base" hangingPunct="0">
        <a:lnSpc>
          <a:spcPct val="90000"/>
        </a:lnSpc>
        <a:spcBef>
          <a:spcPct val="0"/>
        </a:spcBef>
        <a:spcAft>
          <a:spcPct val="0"/>
        </a:spcAft>
        <a:defRPr sz="2400" b="1">
          <a:solidFill>
            <a:schemeClr val="bg1"/>
          </a:solidFill>
          <a:latin typeface="华文中宋" panose="02010600040101010101" pitchFamily="2" charset="-122"/>
          <a:ea typeface="华文中宋" panose="02010600040101010101" pitchFamily="2" charset="-122"/>
        </a:defRPr>
      </a:lvl8pPr>
      <a:lvl9pPr marL="1828800" algn="l" defTabSz="514350" rtl="0" eaLnBrk="0" fontAlgn="base" hangingPunct="0">
        <a:lnSpc>
          <a:spcPct val="90000"/>
        </a:lnSpc>
        <a:spcBef>
          <a:spcPct val="0"/>
        </a:spcBef>
        <a:spcAft>
          <a:spcPct val="0"/>
        </a:spcAft>
        <a:defRPr sz="2400" b="1">
          <a:solidFill>
            <a:schemeClr val="bg1"/>
          </a:solidFill>
          <a:latin typeface="华文中宋" panose="02010600040101010101" pitchFamily="2" charset="-122"/>
          <a:ea typeface="华文中宋" panose="02010600040101010101" pitchFamily="2" charset="-122"/>
        </a:defRPr>
      </a:lvl9pPr>
    </p:titleStyle>
    <p:bodyStyle>
      <a:lvl1pPr marL="271780" indent="-271780" algn="just" defTabSz="514350" rtl="0" eaLnBrk="0" fontAlgn="base" hangingPunct="0">
        <a:lnSpc>
          <a:spcPct val="110000"/>
        </a:lnSpc>
        <a:spcBef>
          <a:spcPts val="900"/>
        </a:spcBef>
        <a:spcAft>
          <a:spcPct val="0"/>
        </a:spcAft>
        <a:buClr>
          <a:schemeClr val="accent1"/>
        </a:buClr>
        <a:buSzPct val="60000"/>
        <a:buFont typeface="Wingdings" panose="05000000000000000000" pitchFamily="2" charset="2"/>
        <a:buChar char="u"/>
        <a:defRPr kern="1200">
          <a:solidFill>
            <a:schemeClr val="accent1"/>
          </a:solidFill>
          <a:latin typeface="+mn-lt"/>
          <a:ea typeface="+mn-ea"/>
          <a:cs typeface="+mn-cs"/>
        </a:defRPr>
      </a:lvl1pPr>
      <a:lvl2pPr marL="271780" indent="-271780" algn="just" defTabSz="514350" rtl="0" eaLnBrk="0" fontAlgn="base" hangingPunct="0">
        <a:lnSpc>
          <a:spcPct val="120000"/>
        </a:lnSpc>
        <a:spcBef>
          <a:spcPct val="0"/>
        </a:spcBef>
        <a:spcAft>
          <a:spcPts val="900"/>
        </a:spcAft>
        <a:buClr>
          <a:srgbClr val="ECA280"/>
        </a:buClr>
        <a:buFont typeface="幼圆" panose="02010509060101010101" pitchFamily="49" charset="-122"/>
        <a:buChar char=" "/>
        <a:defRPr sz="1300" kern="1200">
          <a:solidFill>
            <a:schemeClr val="tx1"/>
          </a:solidFill>
          <a:latin typeface="+mn-lt"/>
          <a:ea typeface="+mn-ea"/>
          <a:cs typeface="+mn-cs"/>
        </a:defRPr>
      </a:lvl2pPr>
      <a:lvl3pPr marL="643255" indent="-128905" algn="l" defTabSz="514350" rtl="0" eaLnBrk="0" fontAlgn="base" hangingPunct="0">
        <a:lnSpc>
          <a:spcPct val="90000"/>
        </a:lnSpc>
        <a:spcBef>
          <a:spcPts val="275"/>
        </a:spcBef>
        <a:spcAft>
          <a:spcPct val="0"/>
        </a:spcAft>
        <a:buFont typeface="Arial" panose="020B0604020202020204" pitchFamily="34" charset="0"/>
        <a:buChar char="•"/>
        <a:defRPr sz="1100" kern="1200">
          <a:solidFill>
            <a:schemeClr val="tx1"/>
          </a:solidFill>
          <a:latin typeface="Times New Roman" panose="02020603050405020304" pitchFamily="18" charset="0"/>
          <a:ea typeface="+mn-ea"/>
          <a:cs typeface="+mn-cs"/>
        </a:defRPr>
      </a:lvl3pPr>
      <a:lvl4pPr marL="900430" indent="-128905" algn="l" defTabSz="514350" rtl="0" eaLnBrk="0" fontAlgn="base" hangingPunct="0">
        <a:lnSpc>
          <a:spcPct val="90000"/>
        </a:lnSpc>
        <a:spcBef>
          <a:spcPts val="275"/>
        </a:spcBef>
        <a:spcAft>
          <a:spcPct val="0"/>
        </a:spcAft>
        <a:buFont typeface="Arial" panose="020B0604020202020204" pitchFamily="34" charset="0"/>
        <a:buChar char="•"/>
        <a:defRPr sz="1000" kern="1200">
          <a:solidFill>
            <a:schemeClr val="tx1"/>
          </a:solidFill>
          <a:latin typeface="Times New Roman" panose="02020603050405020304" pitchFamily="18" charset="0"/>
          <a:ea typeface="+mn-ea"/>
          <a:cs typeface="+mn-cs"/>
        </a:defRPr>
      </a:lvl4pPr>
      <a:lvl5pPr marL="1157605" indent="-128905" algn="l" defTabSz="514350" rtl="0" eaLnBrk="0" fontAlgn="base" hangingPunct="0">
        <a:lnSpc>
          <a:spcPct val="90000"/>
        </a:lnSpc>
        <a:spcBef>
          <a:spcPts val="275"/>
        </a:spcBef>
        <a:spcAft>
          <a:spcPct val="0"/>
        </a:spcAft>
        <a:buFont typeface="Arial" panose="020B0604020202020204" pitchFamily="34" charset="0"/>
        <a:buChar char="•"/>
        <a:defRPr sz="10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1597025" y="1973263"/>
            <a:ext cx="71516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algn="just" eaLnBrk="1" hangingPunct="1"/>
            <a:r>
              <a:rPr lang="zh-CN" altLang="en-US">
                <a:latin typeface="黑体" panose="02010609060101010101" pitchFamily="49" charset="-122"/>
                <a:ea typeface="黑体" panose="02010609060101010101" pitchFamily="49" charset="-122"/>
              </a:rPr>
              <a:t>牛顿第一定律</a:t>
            </a:r>
            <a:endParaRPr lang="en-US" altLang="zh-CN">
              <a:latin typeface="黑体" panose="02010609060101010101" pitchFamily="49" charset="-122"/>
              <a:ea typeface="黑体" panose="02010609060101010101" pitchFamily="49" charset="-122"/>
            </a:endParaRPr>
          </a:p>
        </p:txBody>
      </p:sp>
      <p:sp>
        <p:nvSpPr>
          <p:cNvPr id="10244" name="TextBox 15"/>
          <p:cNvSpPr>
            <a:spLocks noChangeArrowheads="1"/>
          </p:cNvSpPr>
          <p:nvPr/>
        </p:nvSpPr>
        <p:spPr bwMode="auto">
          <a:xfrm>
            <a:off x="539750" y="552641"/>
            <a:ext cx="7667625"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algn="ctr" eaLnBrk="1" hangingPunct="1">
              <a:buFont typeface="Arial" panose="020B0604020202020204" pitchFamily="34" charset="0"/>
              <a:buNone/>
            </a:pPr>
            <a:r>
              <a:rPr lang="en-US" altLang="zh-CN" sz="2700" b="0" dirty="0">
                <a:latin typeface="黑体" panose="02010609060101010101" pitchFamily="49" charset="-122"/>
                <a:ea typeface="黑体" panose="02010609060101010101" pitchFamily="49" charset="-122"/>
                <a:sym typeface="经典繁仿黑" panose="02010609000101010101" pitchFamily="49" charset="-122"/>
              </a:rPr>
              <a:t>　</a:t>
            </a:r>
            <a:r>
              <a:rPr lang="zh-CN" altLang="en-US" sz="2700" b="0" dirty="0">
                <a:latin typeface="黑体" panose="02010609060101010101" pitchFamily="49" charset="-122"/>
                <a:ea typeface="黑体" panose="02010609060101010101" pitchFamily="49" charset="-122"/>
                <a:sym typeface="经典繁仿黑" panose="02010609000101010101" pitchFamily="49" charset="-122"/>
              </a:rPr>
              <a:t>第九讲 </a:t>
            </a:r>
            <a:r>
              <a:rPr lang="zh-CN" altLang="en-US" sz="2700" b="0" dirty="0" smtClean="0">
                <a:latin typeface="黑体" panose="02010609060101010101" pitchFamily="49" charset="-122"/>
                <a:ea typeface="黑体" panose="02010609060101010101" pitchFamily="49" charset="-122"/>
                <a:sym typeface="经典繁仿黑" panose="02010609000101010101" pitchFamily="49" charset="-122"/>
              </a:rPr>
              <a:t> </a:t>
            </a:r>
            <a:r>
              <a:rPr lang="en-US" altLang="zh-CN" sz="2700" b="0" dirty="0" err="1" smtClean="0">
                <a:latin typeface="黑体" panose="02010609060101010101" pitchFamily="49" charset="-122"/>
                <a:ea typeface="黑体" panose="02010609060101010101" pitchFamily="49" charset="-122"/>
                <a:sym typeface="经典繁仿黑" panose="02010609000101010101" pitchFamily="49" charset="-122"/>
              </a:rPr>
              <a:t>牛顿第一定律</a:t>
            </a:r>
            <a:r>
              <a:rPr lang="en-US" altLang="zh-CN" sz="2700" b="0" dirty="0">
                <a:latin typeface="黑体" panose="02010609060101010101" pitchFamily="49" charset="-122"/>
                <a:ea typeface="黑体" panose="02010609060101010101" pitchFamily="49" charset="-122"/>
                <a:sym typeface="经典繁仿黑" panose="02010609000101010101" pitchFamily="49" charset="-122"/>
              </a:rPr>
              <a:t>　</a:t>
            </a:r>
            <a:r>
              <a:rPr lang="en-US" altLang="zh-CN" sz="2700" b="0" dirty="0" err="1">
                <a:latin typeface="黑体" panose="02010609060101010101" pitchFamily="49" charset="-122"/>
                <a:ea typeface="黑体" panose="02010609060101010101" pitchFamily="49" charset="-122"/>
                <a:sym typeface="经典繁仿黑" panose="02010609000101010101" pitchFamily="49" charset="-122"/>
              </a:rPr>
              <a:t>二力平衡</a:t>
            </a:r>
            <a:endParaRPr lang="zh-CN" altLang="en-US" sz="2700" b="0" dirty="0">
              <a:latin typeface="黑体" panose="02010609060101010101" pitchFamily="49" charset="-122"/>
              <a:ea typeface="黑体" panose="02010609060101010101" pitchFamily="49" charset="-122"/>
              <a:sym typeface="经典繁仿黑" panose="02010609000101010101" pitchFamily="49" charset="-122"/>
            </a:endParaRPr>
          </a:p>
        </p:txBody>
      </p:sp>
      <p:sp>
        <p:nvSpPr>
          <p:cNvPr id="10247" name="TextBox 1"/>
          <p:cNvSpPr txBox="1">
            <a:spLocks noChangeArrowheads="1"/>
          </p:cNvSpPr>
          <p:nvPr/>
        </p:nvSpPr>
        <p:spPr bwMode="auto">
          <a:xfrm>
            <a:off x="346075" y="2414588"/>
            <a:ext cx="87979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cs typeface="Times New Roman" panose="02020603050405020304" pitchFamily="18" charset="0"/>
              </a:rPr>
              <a:t>1</a:t>
            </a:r>
            <a:r>
              <a:rPr lang="zh-CN" altLang="en-US">
                <a:cs typeface="Times New Roman" panose="02020603050405020304" pitchFamily="18" charset="0"/>
              </a:rPr>
              <a:t>．阻力对物体运动的影响：物体的运动不需要力来维持，运动的物体之</a:t>
            </a:r>
          </a:p>
          <a:p>
            <a:pPr eaLnBrk="1" hangingPunct="1"/>
            <a:r>
              <a:rPr lang="zh-CN" altLang="en-US">
                <a:cs typeface="Times New Roman" panose="02020603050405020304" pitchFamily="18" charset="0"/>
              </a:rPr>
              <a:t>所以会停下来，是因为受到</a:t>
            </a:r>
            <a:r>
              <a:rPr lang="en-US" altLang="zh-CN">
                <a:cs typeface="Times New Roman" panose="02020603050405020304" pitchFamily="18" charset="0"/>
              </a:rPr>
              <a:t>_______</a:t>
            </a:r>
            <a:r>
              <a:rPr lang="zh-CN" altLang="en-US">
                <a:cs typeface="Times New Roman" panose="02020603050405020304" pitchFamily="18" charset="0"/>
              </a:rPr>
              <a:t>。</a:t>
            </a:r>
          </a:p>
          <a:p>
            <a:pPr eaLnBrk="1" hangingPunct="1"/>
            <a:r>
              <a:rPr lang="en-US" altLang="zh-CN">
                <a:cs typeface="Times New Roman" panose="02020603050405020304" pitchFamily="18" charset="0"/>
              </a:rPr>
              <a:t>2</a:t>
            </a:r>
            <a:r>
              <a:rPr lang="zh-CN" altLang="en-US">
                <a:cs typeface="Times New Roman" panose="02020603050405020304" pitchFamily="18" charset="0"/>
              </a:rPr>
              <a:t>．内容：一切物体在没有受到力的作用时，总保持①</a:t>
            </a:r>
            <a:r>
              <a:rPr lang="en-US" altLang="zh-CN">
                <a:cs typeface="Times New Roman" panose="02020603050405020304" pitchFamily="18" charset="0"/>
              </a:rPr>
              <a:t>_______________</a:t>
            </a:r>
            <a:r>
              <a:rPr lang="zh-CN" altLang="en-US">
                <a:cs typeface="Times New Roman" panose="02020603050405020304" pitchFamily="18" charset="0"/>
              </a:rPr>
              <a:t>状</a:t>
            </a:r>
          </a:p>
          <a:p>
            <a:pPr eaLnBrk="1" hangingPunct="1"/>
            <a:r>
              <a:rPr lang="zh-CN" altLang="en-US">
                <a:cs typeface="Times New Roman" panose="02020603050405020304" pitchFamily="18" charset="0"/>
              </a:rPr>
              <a:t>态或②</a:t>
            </a:r>
            <a:r>
              <a:rPr lang="en-US" altLang="zh-CN">
                <a:cs typeface="Times New Roman" panose="02020603050405020304" pitchFamily="18" charset="0"/>
              </a:rPr>
              <a:t>_______</a:t>
            </a:r>
            <a:r>
              <a:rPr lang="zh-CN" altLang="en-US">
                <a:cs typeface="Times New Roman" panose="02020603050405020304" pitchFamily="18" charset="0"/>
              </a:rPr>
              <a:t>状态。牛顿第一定律也叫作③</a:t>
            </a:r>
            <a:r>
              <a:rPr lang="en-US" altLang="zh-CN">
                <a:cs typeface="Times New Roman" panose="02020603050405020304" pitchFamily="18" charset="0"/>
              </a:rPr>
              <a:t>_______</a:t>
            </a:r>
            <a:r>
              <a:rPr lang="zh-CN" altLang="en-US">
                <a:cs typeface="Times New Roman" panose="02020603050405020304" pitchFamily="18" charset="0"/>
              </a:rPr>
              <a:t>定律。</a:t>
            </a:r>
          </a:p>
        </p:txBody>
      </p:sp>
      <p:sp>
        <p:nvSpPr>
          <p:cNvPr id="20" name="圆角矩形 2"/>
          <p:cNvSpPr/>
          <p:nvPr/>
        </p:nvSpPr>
        <p:spPr bwMode="auto">
          <a:xfrm>
            <a:off x="356709" y="2127250"/>
            <a:ext cx="1188827" cy="357957"/>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sz="2000" b="1">
                <a:solidFill>
                  <a:srgbClr val="000000"/>
                </a:solidFill>
                <a:latin typeface="宋体" panose="02010600030101010101" pitchFamily="2" charset="-122"/>
                <a:ea typeface="宋体" panose="02010600030101010101" pitchFamily="2" charset="-122"/>
              </a:defRPr>
            </a:lvl1pPr>
            <a:lvl2pPr marL="742950" indent="-285750">
              <a:defRPr sz="2000" b="1">
                <a:solidFill>
                  <a:srgbClr val="000000"/>
                </a:solidFill>
                <a:latin typeface="宋体" panose="02010600030101010101" pitchFamily="2" charset="-122"/>
                <a:ea typeface="宋体" panose="02010600030101010101" pitchFamily="2" charset="-122"/>
              </a:defRPr>
            </a:lvl2pPr>
            <a:lvl3pPr marL="1143000" indent="-228600">
              <a:defRPr sz="2000" b="1">
                <a:solidFill>
                  <a:srgbClr val="000000"/>
                </a:solidFill>
                <a:latin typeface="宋体" panose="02010600030101010101" pitchFamily="2" charset="-122"/>
                <a:ea typeface="宋体" panose="02010600030101010101" pitchFamily="2" charset="-122"/>
              </a:defRPr>
            </a:lvl3pPr>
            <a:lvl4pPr marL="1600200" indent="-228600">
              <a:defRPr sz="2000" b="1">
                <a:solidFill>
                  <a:srgbClr val="000000"/>
                </a:solidFill>
                <a:latin typeface="宋体" panose="02010600030101010101" pitchFamily="2" charset="-122"/>
                <a:ea typeface="宋体" panose="02010600030101010101" pitchFamily="2" charset="-122"/>
              </a:defRPr>
            </a:lvl4pPr>
            <a:lvl5pPr marL="2057400" indent="-22860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algn="ctr" eaLnBrk="0" hangingPunct="0">
              <a:lnSpc>
                <a:spcPct val="100000"/>
              </a:lnSpc>
              <a:defRPr/>
            </a:pPr>
            <a:r>
              <a:rPr lang="zh-CN" altLang="en-US" b="0">
                <a:ln>
                  <a:solidFill>
                    <a:schemeClr val="bg1"/>
                  </a:solidFill>
                </a:ln>
                <a:solidFill>
                  <a:srgbClr val="FFFFFF"/>
                </a:solidFill>
                <a:latin typeface="黑体" panose="02010609060101010101" pitchFamily="49" charset="-122"/>
                <a:ea typeface="黑体" panose="02010609060101010101" pitchFamily="49" charset="-122"/>
              </a:rPr>
              <a:t>知识点</a:t>
            </a:r>
            <a:r>
              <a:rPr lang="en-US" altLang="zh-CN" b="0" smtClean="0">
                <a:ln>
                  <a:solidFill>
                    <a:schemeClr val="bg1"/>
                  </a:solidFill>
                </a:ln>
                <a:solidFill>
                  <a:srgbClr val="FFFFFF"/>
                </a:solidFill>
                <a:latin typeface="黑体" panose="02010609060101010101" pitchFamily="49" charset="-122"/>
                <a:ea typeface="黑体" panose="02010609060101010101" pitchFamily="49" charset="-122"/>
              </a:rPr>
              <a:t>1</a:t>
            </a:r>
            <a:endParaRPr lang="en-US" altLang="zh-CN" b="0">
              <a:ln>
                <a:solidFill>
                  <a:schemeClr val="bg1"/>
                </a:solidFill>
              </a:ln>
              <a:solidFill>
                <a:srgbClr val="FFFFFF"/>
              </a:solidFill>
              <a:latin typeface="黑体" panose="02010609060101010101" pitchFamily="49" charset="-122"/>
              <a:ea typeface="黑体" panose="02010609060101010101" pitchFamily="49" charset="-122"/>
            </a:endParaRPr>
          </a:p>
        </p:txBody>
      </p:sp>
      <p:sp>
        <p:nvSpPr>
          <p:cNvPr id="10257" name="Text Box 17"/>
          <p:cNvSpPr txBox="1">
            <a:spLocks noChangeArrowheads="1"/>
          </p:cNvSpPr>
          <p:nvPr/>
        </p:nvSpPr>
        <p:spPr bwMode="auto">
          <a:xfrm>
            <a:off x="3479800" y="2828925"/>
            <a:ext cx="9525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阻力 </a:t>
            </a:r>
          </a:p>
        </p:txBody>
      </p:sp>
      <p:sp>
        <p:nvSpPr>
          <p:cNvPr id="10258" name="Text Box 18"/>
          <p:cNvSpPr txBox="1">
            <a:spLocks noChangeArrowheads="1"/>
          </p:cNvSpPr>
          <p:nvPr/>
        </p:nvSpPr>
        <p:spPr bwMode="auto">
          <a:xfrm>
            <a:off x="6429375" y="3286125"/>
            <a:ext cx="197485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匀速直线运动 </a:t>
            </a:r>
          </a:p>
        </p:txBody>
      </p:sp>
      <p:sp>
        <p:nvSpPr>
          <p:cNvPr id="10259" name="Text Box 19"/>
          <p:cNvSpPr txBox="1">
            <a:spLocks noChangeArrowheads="1"/>
          </p:cNvSpPr>
          <p:nvPr/>
        </p:nvSpPr>
        <p:spPr bwMode="auto">
          <a:xfrm>
            <a:off x="1181100" y="3743325"/>
            <a:ext cx="9525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静止 </a:t>
            </a:r>
          </a:p>
        </p:txBody>
      </p:sp>
      <p:sp>
        <p:nvSpPr>
          <p:cNvPr id="10260" name="Text Box 20"/>
          <p:cNvSpPr txBox="1">
            <a:spLocks noChangeArrowheads="1"/>
          </p:cNvSpPr>
          <p:nvPr/>
        </p:nvSpPr>
        <p:spPr bwMode="auto">
          <a:xfrm>
            <a:off x="5397500" y="3743325"/>
            <a:ext cx="9525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惯性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after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0247">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7">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47">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5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5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after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25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after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2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0257" grpId="0"/>
      <p:bldP spid="10258" grpId="0"/>
      <p:bldP spid="10259" grpId="0"/>
      <p:bldP spid="1026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9154" name="TextBox 1"/>
          <p:cNvSpPr txBox="1">
            <a:spLocks noChangeArrowheads="1"/>
          </p:cNvSpPr>
          <p:nvPr/>
        </p:nvSpPr>
        <p:spPr bwMode="auto">
          <a:xfrm>
            <a:off x="346075" y="617538"/>
            <a:ext cx="83899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solidFill>
                  <a:srgbClr val="C4000B"/>
                </a:solidFill>
              </a:rPr>
              <a:t>【</a:t>
            </a:r>
            <a:r>
              <a:rPr lang="zh-CN" altLang="en-US">
                <a:solidFill>
                  <a:srgbClr val="C4000B"/>
                </a:solidFill>
              </a:rPr>
              <a:t>图片</a:t>
            </a:r>
            <a:r>
              <a:rPr lang="en-US" altLang="zh-CN">
                <a:solidFill>
                  <a:srgbClr val="C4000B"/>
                </a:solidFill>
              </a:rPr>
              <a:t>】</a:t>
            </a:r>
            <a:endParaRPr lang="zh-CN" altLang="en-US">
              <a:solidFill>
                <a:srgbClr val="C4000B"/>
              </a:solidFill>
            </a:endParaRPr>
          </a:p>
        </p:txBody>
      </p:sp>
      <p:pic>
        <p:nvPicPr>
          <p:cNvPr id="49155" name="Picture 3" descr="18YNWLJ-4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79838" y="1166813"/>
            <a:ext cx="1497012"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Rectangle 4"/>
          <p:cNvSpPr>
            <a:spLocks noChangeArrowheads="1"/>
          </p:cNvSpPr>
          <p:nvPr/>
        </p:nvSpPr>
        <p:spPr bwMode="auto">
          <a:xfrm>
            <a:off x="3095625" y="3795713"/>
            <a:ext cx="34925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eaLnBrk="0" hangingPunct="0">
              <a:lnSpc>
                <a:spcPct val="100000"/>
              </a:lnSpc>
            </a:pPr>
            <a:r>
              <a:rPr lang="zh-CN" altLang="en-US"/>
              <a:t>人教八下 </a:t>
            </a:r>
            <a:r>
              <a:rPr lang="en-US" altLang="zh-CN"/>
              <a:t>P8</a:t>
            </a:r>
            <a:r>
              <a:rPr lang="zh-CN" altLang="en-US"/>
              <a:t>图</a:t>
            </a:r>
            <a:r>
              <a:rPr lang="en-US" altLang="zh-CN"/>
              <a:t>7.2</a:t>
            </a:r>
            <a:r>
              <a:rPr lang="zh-CN" altLang="en-US"/>
              <a:t>－</a:t>
            </a:r>
            <a:r>
              <a:rPr lang="en-US" altLang="zh-CN"/>
              <a:t>4 </a:t>
            </a: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6562" name="TextBox 1"/>
          <p:cNvSpPr txBox="1">
            <a:spLocks noChangeArrowheads="1"/>
          </p:cNvSpPr>
          <p:nvPr/>
        </p:nvSpPr>
        <p:spPr bwMode="auto">
          <a:xfrm>
            <a:off x="346075" y="617538"/>
            <a:ext cx="9013825" cy="332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t> </a:t>
            </a:r>
          </a:p>
          <a:p>
            <a:pPr eaLnBrk="1" hangingPunct="1"/>
            <a:r>
              <a:rPr lang="zh-CN" altLang="en-US"/>
              <a:t>相互作用力和平衡力的判断、力的作用效果、惯性 </a:t>
            </a:r>
          </a:p>
          <a:p>
            <a:pPr eaLnBrk="1" hangingPunct="1"/>
            <a:r>
              <a:rPr lang="en-US" altLang="zh-CN"/>
              <a:t> </a:t>
            </a:r>
          </a:p>
          <a:p>
            <a:pPr eaLnBrk="1" hangingPunct="1"/>
            <a:r>
              <a:rPr lang="en-US" altLang="zh-CN">
                <a:cs typeface="Times New Roman" panose="02020603050405020304" pitchFamily="18" charset="0"/>
              </a:rPr>
              <a:t>3.</a:t>
            </a:r>
            <a:r>
              <a:rPr lang="zh-CN" altLang="en-US">
                <a:cs typeface="Times New Roman" panose="02020603050405020304" pitchFamily="18" charset="0"/>
              </a:rPr>
              <a:t>如图所示，跳水运动员站在跳板上静止时，她对跳板的压力和跳板对她</a:t>
            </a:r>
          </a:p>
          <a:p>
            <a:pPr eaLnBrk="1" hangingPunct="1"/>
            <a:r>
              <a:rPr lang="zh-CN" altLang="en-US">
                <a:cs typeface="Times New Roman" panose="02020603050405020304" pitchFamily="18" charset="0"/>
              </a:rPr>
              <a:t>的支持力是一对 </a:t>
            </a:r>
            <a:r>
              <a:rPr lang="en-US" altLang="zh-CN">
                <a:cs typeface="Times New Roman" panose="02020603050405020304" pitchFamily="18" charset="0"/>
              </a:rPr>
              <a:t>___________(</a:t>
            </a:r>
            <a:r>
              <a:rPr lang="zh-CN" altLang="en-US">
                <a:cs typeface="Times New Roman" panose="02020603050405020304" pitchFamily="18" charset="0"/>
              </a:rPr>
              <a:t>选填“平衡力”或“相互作用力”</a:t>
            </a:r>
            <a:r>
              <a:rPr lang="en-US" altLang="zh-CN">
                <a:cs typeface="Times New Roman" panose="02020603050405020304" pitchFamily="18" charset="0"/>
              </a:rPr>
              <a:t>)</a:t>
            </a:r>
            <a:r>
              <a:rPr lang="zh-CN" altLang="en-US">
                <a:cs typeface="Times New Roman" panose="02020603050405020304" pitchFamily="18" charset="0"/>
              </a:rPr>
              <a:t>，运动</a:t>
            </a:r>
          </a:p>
          <a:p>
            <a:pPr eaLnBrk="1" hangingPunct="1"/>
            <a:r>
              <a:rPr lang="zh-CN" altLang="en-US">
                <a:cs typeface="Times New Roman" panose="02020603050405020304" pitchFamily="18" charset="0"/>
              </a:rPr>
              <a:t>员将跳板压弯，说明力可以改变物体的</a:t>
            </a:r>
            <a:r>
              <a:rPr lang="en-US" altLang="zh-CN">
                <a:cs typeface="Times New Roman" panose="02020603050405020304" pitchFamily="18" charset="0"/>
              </a:rPr>
              <a:t>_______</a:t>
            </a:r>
            <a:r>
              <a:rPr lang="zh-CN" altLang="en-US">
                <a:cs typeface="Times New Roman" panose="02020603050405020304" pitchFamily="18" charset="0"/>
              </a:rPr>
              <a:t>。运动员离开跳板后仍会</a:t>
            </a:r>
          </a:p>
          <a:p>
            <a:pPr eaLnBrk="1" hangingPunct="1"/>
            <a:r>
              <a:rPr lang="zh-CN" altLang="en-US">
                <a:cs typeface="Times New Roman" panose="02020603050405020304" pitchFamily="18" charset="0"/>
              </a:rPr>
              <a:t>向上运动是由于运动员具有</a:t>
            </a:r>
            <a:r>
              <a:rPr lang="en-US" altLang="zh-CN">
                <a:cs typeface="Times New Roman" panose="02020603050405020304" pitchFamily="18" charset="0"/>
              </a:rPr>
              <a:t>_______</a:t>
            </a:r>
            <a:endParaRPr lang="en-US" altLang="zh-CN"/>
          </a:p>
        </p:txBody>
      </p:sp>
      <p:sp>
        <p:nvSpPr>
          <p:cNvPr id="66563" name="Text Box 3"/>
          <p:cNvSpPr txBox="1">
            <a:spLocks noChangeArrowheads="1"/>
          </p:cNvSpPr>
          <p:nvPr/>
        </p:nvSpPr>
        <p:spPr bwMode="auto">
          <a:xfrm>
            <a:off x="2101850" y="2403475"/>
            <a:ext cx="19304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相互作用力</a:t>
            </a:r>
          </a:p>
        </p:txBody>
      </p:sp>
      <p:sp>
        <p:nvSpPr>
          <p:cNvPr id="66564" name="Text Box 4"/>
          <p:cNvSpPr txBox="1">
            <a:spLocks noChangeArrowheads="1"/>
          </p:cNvSpPr>
          <p:nvPr/>
        </p:nvSpPr>
        <p:spPr bwMode="auto">
          <a:xfrm>
            <a:off x="4610100" y="2860675"/>
            <a:ext cx="12573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形状 </a:t>
            </a:r>
          </a:p>
        </p:txBody>
      </p:sp>
      <p:sp>
        <p:nvSpPr>
          <p:cNvPr id="66565" name="Text Box 5"/>
          <p:cNvSpPr txBox="1">
            <a:spLocks noChangeArrowheads="1"/>
          </p:cNvSpPr>
          <p:nvPr/>
        </p:nvSpPr>
        <p:spPr bwMode="auto">
          <a:xfrm>
            <a:off x="3327400" y="3317875"/>
            <a:ext cx="12573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惯性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56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5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p:bldP spid="66564" grpId="0"/>
      <p:bldP spid="6656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1655763" y="1446213"/>
            <a:ext cx="70215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latin typeface="黑体" panose="02010609060101010101" pitchFamily="49" charset="-122"/>
                <a:ea typeface="黑体" panose="02010609060101010101" pitchFamily="49" charset="-122"/>
              </a:rPr>
              <a:t>牛顿第一定律的理解  (10年1考)</a:t>
            </a:r>
            <a:endParaRPr lang="zh-CN" altLang="en-US">
              <a:latin typeface="黑体" panose="02010609060101010101" pitchFamily="49" charset="-122"/>
              <a:ea typeface="黑体" panose="02010609060101010101" pitchFamily="49" charset="-122"/>
            </a:endParaRPr>
          </a:p>
        </p:txBody>
      </p:sp>
      <p:sp>
        <p:nvSpPr>
          <p:cNvPr id="16390" name="TextBox 1"/>
          <p:cNvSpPr txBox="1">
            <a:spLocks noChangeArrowheads="1"/>
          </p:cNvSpPr>
          <p:nvPr/>
        </p:nvSpPr>
        <p:spPr bwMode="auto">
          <a:xfrm>
            <a:off x="323850" y="1995488"/>
            <a:ext cx="882015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cs typeface="Times New Roman" panose="02020603050405020304" pitchFamily="18" charset="0"/>
              </a:rPr>
              <a:t>1</a:t>
            </a:r>
            <a:r>
              <a:rPr lang="zh-CN" altLang="en-US">
                <a:cs typeface="Times New Roman" panose="02020603050405020304" pitchFamily="18" charset="0"/>
              </a:rPr>
              <a:t>．</a:t>
            </a:r>
            <a:r>
              <a:rPr lang="en-US" altLang="zh-CN">
                <a:cs typeface="Arial" panose="020B0604020202020204" pitchFamily="34" charset="0"/>
              </a:rPr>
              <a:t>(2013·</a:t>
            </a:r>
            <a:r>
              <a:rPr lang="zh-CN" altLang="en-US">
                <a:cs typeface="Arial" panose="020B0604020202020204" pitchFamily="34" charset="0"/>
              </a:rPr>
              <a:t>江西</a:t>
            </a:r>
            <a:r>
              <a:rPr lang="en-US" altLang="zh-CN">
                <a:cs typeface="Arial" panose="020B0604020202020204" pitchFamily="34" charset="0"/>
              </a:rPr>
              <a:t>)</a:t>
            </a:r>
            <a:r>
              <a:rPr lang="zh-CN" altLang="en-US">
                <a:cs typeface="Times New Roman" panose="02020603050405020304" pitchFamily="18" charset="0"/>
              </a:rPr>
              <a:t>著名的牛顿第一定律是在实验的基础上，通过分析、推</a:t>
            </a:r>
          </a:p>
          <a:p>
            <a:pPr eaLnBrk="1" hangingPunct="1"/>
            <a:r>
              <a:rPr lang="zh-CN" altLang="en-US">
                <a:cs typeface="Times New Roman" panose="02020603050405020304" pitchFamily="18" charset="0"/>
              </a:rPr>
              <a:t>理得出的。该定律具体表述为：一切物体在没有受到外力的作用时，总保</a:t>
            </a:r>
          </a:p>
          <a:p>
            <a:pPr eaLnBrk="1" hangingPunct="1"/>
            <a:r>
              <a:rPr lang="zh-CN" altLang="en-US">
                <a:cs typeface="Times New Roman" panose="02020603050405020304" pitchFamily="18" charset="0"/>
              </a:rPr>
              <a:t>持</a:t>
            </a:r>
            <a:r>
              <a:rPr lang="en-US" altLang="zh-CN">
                <a:cs typeface="Times New Roman" panose="02020603050405020304" pitchFamily="18" charset="0"/>
              </a:rPr>
              <a:t>_______</a:t>
            </a:r>
            <a:r>
              <a:rPr lang="zh-CN" altLang="en-US">
                <a:cs typeface="Times New Roman" panose="02020603050405020304" pitchFamily="18" charset="0"/>
              </a:rPr>
              <a:t>状态或</a:t>
            </a:r>
            <a:r>
              <a:rPr lang="en-US" altLang="zh-CN">
                <a:cs typeface="Times New Roman" panose="02020603050405020304" pitchFamily="18" charset="0"/>
              </a:rPr>
              <a:t>_______________</a:t>
            </a:r>
            <a:r>
              <a:rPr lang="zh-CN" altLang="en-US">
                <a:cs typeface="Times New Roman" panose="02020603050405020304" pitchFamily="18" charset="0"/>
              </a:rPr>
              <a:t>状态。</a:t>
            </a:r>
          </a:p>
        </p:txBody>
      </p:sp>
      <p:sp>
        <p:nvSpPr>
          <p:cNvPr id="21" name="圆角矩形 2"/>
          <p:cNvSpPr/>
          <p:nvPr/>
        </p:nvSpPr>
        <p:spPr bwMode="auto">
          <a:xfrm>
            <a:off x="468766" y="1635125"/>
            <a:ext cx="1116137" cy="357957"/>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sz="2000" b="1">
                <a:solidFill>
                  <a:srgbClr val="000000"/>
                </a:solidFill>
                <a:latin typeface="宋体" panose="02010600030101010101" pitchFamily="2" charset="-122"/>
                <a:ea typeface="宋体" panose="02010600030101010101" pitchFamily="2" charset="-122"/>
              </a:defRPr>
            </a:lvl1pPr>
            <a:lvl2pPr marL="742950" indent="-285750">
              <a:defRPr sz="2000" b="1">
                <a:solidFill>
                  <a:srgbClr val="000000"/>
                </a:solidFill>
                <a:latin typeface="宋体" panose="02010600030101010101" pitchFamily="2" charset="-122"/>
                <a:ea typeface="宋体" panose="02010600030101010101" pitchFamily="2" charset="-122"/>
              </a:defRPr>
            </a:lvl2pPr>
            <a:lvl3pPr marL="1143000" indent="-228600">
              <a:defRPr sz="2000" b="1">
                <a:solidFill>
                  <a:srgbClr val="000000"/>
                </a:solidFill>
                <a:latin typeface="宋体" panose="02010600030101010101" pitchFamily="2" charset="-122"/>
                <a:ea typeface="宋体" panose="02010600030101010101" pitchFamily="2" charset="-122"/>
              </a:defRPr>
            </a:lvl3pPr>
            <a:lvl4pPr marL="1600200" indent="-228600">
              <a:defRPr sz="2000" b="1">
                <a:solidFill>
                  <a:srgbClr val="000000"/>
                </a:solidFill>
                <a:latin typeface="宋体" panose="02010600030101010101" pitchFamily="2" charset="-122"/>
                <a:ea typeface="宋体" panose="02010600030101010101" pitchFamily="2" charset="-122"/>
              </a:defRPr>
            </a:lvl4pPr>
            <a:lvl5pPr marL="2057400" indent="-22860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algn="ctr" eaLnBrk="0" hangingPunct="0">
              <a:lnSpc>
                <a:spcPct val="100000"/>
              </a:lnSpc>
              <a:defRPr/>
            </a:pPr>
            <a:r>
              <a:rPr lang="zh-CN" altLang="en-US" b="0" smtClean="0">
                <a:ln>
                  <a:solidFill>
                    <a:schemeClr val="bg1"/>
                  </a:solidFill>
                </a:ln>
                <a:solidFill>
                  <a:srgbClr val="FFFFFF"/>
                </a:solidFill>
                <a:latin typeface="黑体" panose="02010609060101010101" pitchFamily="49" charset="-122"/>
                <a:ea typeface="黑体" panose="02010609060101010101" pitchFamily="49" charset="-122"/>
              </a:rPr>
              <a:t>命题点</a:t>
            </a:r>
            <a:r>
              <a:rPr lang="en-US" altLang="zh-CN" b="0" smtClean="0">
                <a:ln>
                  <a:solidFill>
                    <a:schemeClr val="bg1"/>
                  </a:solidFill>
                </a:ln>
                <a:solidFill>
                  <a:srgbClr val="FFFFFF"/>
                </a:solidFill>
                <a:latin typeface="黑体" panose="02010609060101010101" pitchFamily="49" charset="-122"/>
                <a:ea typeface="黑体" panose="02010609060101010101" pitchFamily="49" charset="-122"/>
              </a:rPr>
              <a:t>1</a:t>
            </a:r>
            <a:endParaRPr lang="en-US" altLang="zh-CN" b="0">
              <a:ln>
                <a:solidFill>
                  <a:schemeClr val="bg1"/>
                </a:solidFill>
              </a:ln>
              <a:solidFill>
                <a:srgbClr val="FFFFFF"/>
              </a:solidFill>
              <a:latin typeface="黑体" panose="02010609060101010101" pitchFamily="49" charset="-122"/>
              <a:ea typeface="黑体" panose="02010609060101010101" pitchFamily="49" charset="-122"/>
            </a:endParaRPr>
          </a:p>
        </p:txBody>
      </p:sp>
      <p:sp>
        <p:nvSpPr>
          <p:cNvPr id="16393" name="Text Box 9"/>
          <p:cNvSpPr txBox="1">
            <a:spLocks noChangeArrowheads="1"/>
          </p:cNvSpPr>
          <p:nvPr/>
        </p:nvSpPr>
        <p:spPr bwMode="auto">
          <a:xfrm>
            <a:off x="647700" y="2867025"/>
            <a:ext cx="9525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静止 </a:t>
            </a:r>
          </a:p>
        </p:txBody>
      </p:sp>
      <p:sp>
        <p:nvSpPr>
          <p:cNvPr id="16394" name="Text Box 10"/>
          <p:cNvSpPr txBox="1">
            <a:spLocks noChangeArrowheads="1"/>
          </p:cNvSpPr>
          <p:nvPr/>
        </p:nvSpPr>
        <p:spPr bwMode="auto">
          <a:xfrm>
            <a:off x="2314575" y="2867025"/>
            <a:ext cx="197485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匀速直线运动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9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9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9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9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3" grpId="0"/>
      <p:bldP spid="1639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346075" y="617538"/>
            <a:ext cx="8389938"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en-US">
                <a:latin typeface="黑体" panose="02010609060101010101" pitchFamily="49" charset="-122"/>
                <a:ea typeface="黑体" panose="02010609060101010101" pitchFamily="49" charset="-122"/>
                <a:cs typeface="Arial" panose="020B0604020202020204" pitchFamily="34" charset="0"/>
              </a:rPr>
              <a:t>          惯性的理解及现象解释</a:t>
            </a:r>
            <a:r>
              <a:rPr lang="zh-CN" altLang="en-US">
                <a:latin typeface="黑体" panose="02010609060101010101" pitchFamily="49" charset="-122"/>
                <a:ea typeface="黑体" panose="02010609060101010101" pitchFamily="49" charset="-122"/>
                <a:cs typeface="Times New Roman" panose="02020603050405020304" pitchFamily="18" charset="0"/>
              </a:rPr>
              <a:t>  </a:t>
            </a:r>
            <a:r>
              <a:rPr lang="en-US" altLang="zh-CN">
                <a:latin typeface="黑体" panose="02010609060101010101" pitchFamily="49" charset="-122"/>
                <a:ea typeface="黑体" panose="02010609060101010101" pitchFamily="49" charset="-122"/>
                <a:cs typeface="Times New Roman" panose="02020603050405020304" pitchFamily="18" charset="0"/>
              </a:rPr>
              <a:t>(10</a:t>
            </a:r>
            <a:r>
              <a:rPr lang="zh-CN" altLang="en-US">
                <a:latin typeface="黑体" panose="02010609060101010101" pitchFamily="49" charset="-122"/>
                <a:ea typeface="黑体" panose="02010609060101010101" pitchFamily="49" charset="-122"/>
                <a:cs typeface="Times New Roman" panose="02020603050405020304" pitchFamily="18" charset="0"/>
              </a:rPr>
              <a:t>年</a:t>
            </a:r>
            <a:r>
              <a:rPr lang="en-US" altLang="zh-CN">
                <a:latin typeface="黑体" panose="02010609060101010101" pitchFamily="49" charset="-122"/>
                <a:ea typeface="黑体" panose="02010609060101010101" pitchFamily="49" charset="-122"/>
                <a:cs typeface="Times New Roman" panose="02020603050405020304" pitchFamily="18" charset="0"/>
              </a:rPr>
              <a:t>6</a:t>
            </a:r>
            <a:r>
              <a:rPr lang="zh-CN" altLang="en-US">
                <a:latin typeface="黑体" panose="02010609060101010101" pitchFamily="49" charset="-122"/>
                <a:ea typeface="黑体" panose="02010609060101010101" pitchFamily="49" charset="-122"/>
                <a:cs typeface="Times New Roman" panose="02020603050405020304" pitchFamily="18" charset="0"/>
              </a:rPr>
              <a:t>考</a:t>
            </a:r>
            <a:r>
              <a:rPr lang="en-US" altLang="zh-CN">
                <a:latin typeface="黑体" panose="02010609060101010101" pitchFamily="49" charset="-122"/>
                <a:ea typeface="黑体" panose="02010609060101010101" pitchFamily="49" charset="-122"/>
                <a:cs typeface="Times New Roman" panose="02020603050405020304" pitchFamily="18" charset="0"/>
              </a:rPr>
              <a:t>)</a:t>
            </a:r>
            <a:endParaRPr lang="en-US" altLang="zh-CN">
              <a:latin typeface="黑体" panose="02010609060101010101" pitchFamily="49" charset="-122"/>
              <a:ea typeface="黑体" panose="02010609060101010101" pitchFamily="49" charset="-122"/>
              <a:cs typeface="Arial" panose="020B0604020202020204" pitchFamily="34" charset="0"/>
            </a:endParaRPr>
          </a:p>
          <a:p>
            <a:pPr eaLnBrk="1" hangingPunct="1"/>
            <a:r>
              <a:rPr lang="zh-CN" altLang="en-US">
                <a:solidFill>
                  <a:srgbClr val="C4000B"/>
                </a:solidFill>
                <a:latin typeface="黑体" panose="02010609060101010101" pitchFamily="49" charset="-122"/>
                <a:ea typeface="黑体" panose="02010609060101010101" pitchFamily="49" charset="-122"/>
                <a:cs typeface="Arial" panose="020B0604020202020204" pitchFamily="34" charset="0"/>
              </a:rPr>
              <a:t>考法❶　惯性的理解</a:t>
            </a:r>
            <a:r>
              <a:rPr lang="en-US" altLang="zh-CN">
                <a:solidFill>
                  <a:srgbClr val="C4000B"/>
                </a:solidFill>
                <a:latin typeface="黑体" panose="02010609060101010101" pitchFamily="49" charset="-122"/>
                <a:ea typeface="黑体" panose="02010609060101010101" pitchFamily="49" charset="-122"/>
                <a:cs typeface="Times New Roman" panose="02020603050405020304" pitchFamily="18" charset="0"/>
              </a:rPr>
              <a:t>(10</a:t>
            </a:r>
            <a:r>
              <a:rPr lang="zh-CN" altLang="en-US">
                <a:solidFill>
                  <a:srgbClr val="C4000B"/>
                </a:solidFill>
                <a:latin typeface="黑体" panose="02010609060101010101" pitchFamily="49" charset="-122"/>
                <a:ea typeface="黑体" panose="02010609060101010101" pitchFamily="49" charset="-122"/>
                <a:cs typeface="Times New Roman" panose="02020603050405020304" pitchFamily="18" charset="0"/>
              </a:rPr>
              <a:t>年</a:t>
            </a:r>
            <a:r>
              <a:rPr lang="en-US" altLang="zh-CN">
                <a:solidFill>
                  <a:srgbClr val="C4000B"/>
                </a:solidFill>
                <a:latin typeface="黑体" panose="02010609060101010101" pitchFamily="49" charset="-122"/>
                <a:ea typeface="黑体" panose="02010609060101010101" pitchFamily="49" charset="-122"/>
                <a:cs typeface="Times New Roman" panose="02020603050405020304" pitchFamily="18" charset="0"/>
              </a:rPr>
              <a:t>3</a:t>
            </a:r>
            <a:r>
              <a:rPr lang="zh-CN" altLang="en-US">
                <a:solidFill>
                  <a:srgbClr val="C4000B"/>
                </a:solidFill>
                <a:latin typeface="黑体" panose="02010609060101010101" pitchFamily="49" charset="-122"/>
                <a:ea typeface="黑体" panose="02010609060101010101" pitchFamily="49" charset="-122"/>
                <a:cs typeface="Times New Roman" panose="02020603050405020304" pitchFamily="18" charset="0"/>
              </a:rPr>
              <a:t>考</a:t>
            </a:r>
            <a:r>
              <a:rPr lang="en-US" altLang="zh-CN">
                <a:solidFill>
                  <a:srgbClr val="C4000B"/>
                </a:solidFill>
                <a:latin typeface="黑体" panose="02010609060101010101" pitchFamily="49" charset="-122"/>
                <a:ea typeface="黑体" panose="02010609060101010101" pitchFamily="49" charset="-122"/>
                <a:cs typeface="Times New Roman" panose="02020603050405020304" pitchFamily="18" charset="0"/>
              </a:rPr>
              <a:t>)</a:t>
            </a:r>
          </a:p>
          <a:p>
            <a:pPr eaLnBrk="1" hangingPunct="1"/>
            <a:r>
              <a:rPr lang="en-US" altLang="zh-CN">
                <a:cs typeface="Times New Roman" panose="02020603050405020304" pitchFamily="18" charset="0"/>
              </a:rPr>
              <a:t>2</a:t>
            </a:r>
            <a:r>
              <a:rPr lang="zh-CN" altLang="en-US">
                <a:cs typeface="Times New Roman" panose="02020603050405020304" pitchFamily="18" charset="0"/>
              </a:rPr>
              <a:t>．</a:t>
            </a:r>
            <a:r>
              <a:rPr lang="en-US" altLang="zh-CN">
                <a:cs typeface="Arial" panose="020B0604020202020204" pitchFamily="34" charset="0"/>
              </a:rPr>
              <a:t>(2019·</a:t>
            </a:r>
            <a:r>
              <a:rPr lang="zh-CN" altLang="en-US">
                <a:cs typeface="Arial" panose="020B0604020202020204" pitchFamily="34" charset="0"/>
              </a:rPr>
              <a:t>江西</a:t>
            </a:r>
            <a:r>
              <a:rPr lang="en-US" altLang="zh-CN">
                <a:cs typeface="Arial" panose="020B0604020202020204" pitchFamily="34" charset="0"/>
              </a:rPr>
              <a:t>)</a:t>
            </a:r>
            <a:r>
              <a:rPr lang="zh-CN" altLang="en-US">
                <a:cs typeface="Times New Roman" panose="02020603050405020304" pitchFamily="18" charset="0"/>
              </a:rPr>
              <a:t>汽车在减速过程中，惯性减小。</a:t>
            </a:r>
            <a:r>
              <a:rPr lang="en-US" altLang="zh-CN">
                <a:cs typeface="Times New Roman" panose="02020603050405020304" pitchFamily="18" charset="0"/>
              </a:rPr>
              <a:t>(</a:t>
            </a:r>
            <a:r>
              <a:rPr lang="zh-CN" altLang="en-US">
                <a:cs typeface="Times New Roman" panose="02020603050405020304" pitchFamily="18" charset="0"/>
              </a:rPr>
              <a:t>判断对错</a:t>
            </a:r>
            <a:r>
              <a:rPr lang="en-US" altLang="zh-CN">
                <a:cs typeface="Times New Roman" panose="02020603050405020304" pitchFamily="18" charset="0"/>
              </a:rPr>
              <a:t>)(</a:t>
            </a:r>
            <a:r>
              <a:rPr lang="zh-CN" altLang="en-US">
                <a:cs typeface="Times New Roman" panose="02020603050405020304" pitchFamily="18" charset="0"/>
              </a:rPr>
              <a:t>　　</a:t>
            </a:r>
            <a:r>
              <a:rPr lang="en-US" altLang="zh-CN">
                <a:cs typeface="Times New Roman" panose="02020603050405020304" pitchFamily="18" charset="0"/>
              </a:rPr>
              <a:t>)</a:t>
            </a:r>
            <a:endParaRPr lang="zh-CN" altLang="en-US">
              <a:cs typeface="Times New Roman" panose="02020603050405020304" pitchFamily="18" charset="0"/>
            </a:endParaRPr>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8313" y="806450"/>
            <a:ext cx="1116012"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2" name="Rectangle 4"/>
          <p:cNvSpPr>
            <a:spLocks noChangeArrowheads="1"/>
          </p:cNvSpPr>
          <p:nvPr/>
        </p:nvSpPr>
        <p:spPr bwMode="auto">
          <a:xfrm>
            <a:off x="7351713" y="1671638"/>
            <a:ext cx="568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nSpc>
                <a:spcPct val="100000"/>
              </a:lnSpc>
            </a:pPr>
            <a:r>
              <a:rPr lang="en-US" altLang="zh-CN">
                <a:solidFill>
                  <a:srgbClr val="CC0000"/>
                </a:solidFill>
                <a:latin typeface="楷体_GB2312" panose="02010609030101010101" pitchFamily="49" charset="-122"/>
                <a:ea typeface="楷体_GB2312" panose="02010609030101010101" pitchFamily="49" charset="-122"/>
              </a:rPr>
              <a:t>×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8610" name="TextBox 1"/>
          <p:cNvSpPr txBox="1">
            <a:spLocks noChangeArrowheads="1"/>
          </p:cNvSpPr>
          <p:nvPr/>
        </p:nvSpPr>
        <p:spPr bwMode="auto">
          <a:xfrm>
            <a:off x="346075" y="617538"/>
            <a:ext cx="8389938"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t>3</a:t>
            </a:r>
            <a:r>
              <a:rPr lang="zh-CN" altLang="en-US"/>
              <a:t>．</a:t>
            </a:r>
            <a:r>
              <a:rPr lang="en-US" altLang="zh-CN"/>
              <a:t>(2020·</a:t>
            </a:r>
            <a:r>
              <a:rPr lang="zh-CN" altLang="en-US"/>
              <a:t>鄂州</a:t>
            </a:r>
            <a:r>
              <a:rPr lang="en-US" altLang="zh-CN"/>
              <a:t>)</a:t>
            </a:r>
            <a:r>
              <a:rPr lang="zh-CN" altLang="en-US"/>
              <a:t>关于惯性，以下说法正确的是</a:t>
            </a:r>
            <a:r>
              <a:rPr lang="en-US" altLang="zh-CN"/>
              <a:t>(</a:t>
            </a:r>
            <a:r>
              <a:rPr lang="zh-CN" altLang="en-US"/>
              <a:t>　　</a:t>
            </a:r>
            <a:r>
              <a:rPr lang="en-US" altLang="zh-CN"/>
              <a:t>)</a:t>
            </a:r>
          </a:p>
          <a:p>
            <a:pPr eaLnBrk="1" hangingPunct="1"/>
            <a:r>
              <a:rPr lang="en-US" altLang="zh-CN"/>
              <a:t>A</a:t>
            </a:r>
            <a:r>
              <a:rPr lang="zh-CN" altLang="en-US"/>
              <a:t>．百米赛跑运动员到达终点不能马上停下来，是由于运动员具有惯性 </a:t>
            </a:r>
          </a:p>
          <a:p>
            <a:pPr eaLnBrk="1" hangingPunct="1"/>
            <a:r>
              <a:rPr lang="en-US" altLang="zh-CN"/>
              <a:t>B</a:t>
            </a:r>
            <a:r>
              <a:rPr lang="zh-CN" altLang="en-US"/>
              <a:t>．汽车驾驶员和乘客需要系上安全带，是为了减小汽车行驶中人的惯性</a:t>
            </a:r>
          </a:p>
          <a:p>
            <a:pPr eaLnBrk="1" hangingPunct="1"/>
            <a:r>
              <a:rPr lang="en-US" altLang="zh-CN"/>
              <a:t>C</a:t>
            </a:r>
            <a:r>
              <a:rPr lang="zh-CN" altLang="en-US"/>
              <a:t>．行驶中的公交车紧急刹车时，乘客会向前倾，是由于惯性力的作用 </a:t>
            </a:r>
          </a:p>
          <a:p>
            <a:pPr eaLnBrk="1" hangingPunct="1"/>
            <a:r>
              <a:rPr lang="en-US" altLang="zh-CN"/>
              <a:t>D</a:t>
            </a:r>
            <a:r>
              <a:rPr lang="zh-CN" altLang="en-US"/>
              <a:t>．高速公路严禁超速，是因为速度越大惯性越大 </a:t>
            </a:r>
          </a:p>
        </p:txBody>
      </p:sp>
      <p:sp>
        <p:nvSpPr>
          <p:cNvPr id="68611" name="Rectangle 3"/>
          <p:cNvSpPr>
            <a:spLocks noChangeArrowheads="1"/>
          </p:cNvSpPr>
          <p:nvPr/>
        </p:nvSpPr>
        <p:spPr bwMode="auto">
          <a:xfrm>
            <a:off x="5930900" y="735013"/>
            <a:ext cx="4318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eaLnBrk="0" hangingPunct="0">
              <a:lnSpc>
                <a:spcPct val="100000"/>
              </a:lnSpc>
            </a:pPr>
            <a:r>
              <a:rPr lang="en-US" altLang="zh-CN">
                <a:solidFill>
                  <a:srgbClr val="C4000B"/>
                </a:solidFill>
                <a:latin typeface="Times New Roman" panose="02020603050405020304" pitchFamily="18" charset="0"/>
                <a:ea typeface="楷体_GB2312" panose="02010609030101010101" pitchFamily="49" charset="-122"/>
              </a:rPr>
              <a:t>A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9634" name="TextBox 1"/>
          <p:cNvSpPr txBox="1">
            <a:spLocks noChangeArrowheads="1"/>
          </p:cNvSpPr>
          <p:nvPr/>
        </p:nvSpPr>
        <p:spPr bwMode="auto">
          <a:xfrm>
            <a:off x="346075" y="617538"/>
            <a:ext cx="8389938"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t>4</a:t>
            </a:r>
            <a:r>
              <a:rPr lang="zh-CN" altLang="en-US"/>
              <a:t>．</a:t>
            </a:r>
            <a:r>
              <a:rPr lang="en-US" altLang="zh-CN"/>
              <a:t>(2019·</a:t>
            </a:r>
            <a:r>
              <a:rPr lang="zh-CN" altLang="en-US"/>
              <a:t>江西</a:t>
            </a:r>
            <a:r>
              <a:rPr lang="en-US" altLang="zh-CN"/>
              <a:t>)</a:t>
            </a:r>
            <a:r>
              <a:rPr lang="zh-CN" altLang="en-US"/>
              <a:t>如图所示，悬挂着两个静止的易拉罐，一个装满湿沙子，另一个是空的。用相同的力分别推这两个处于静止状态的易拉罐，哪个更难被推动？为什么？</a:t>
            </a:r>
          </a:p>
        </p:txBody>
      </p:sp>
      <p:pic>
        <p:nvPicPr>
          <p:cNvPr id="69635" name="Picture 3" descr="20JXWLJ-1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24188" y="2247900"/>
            <a:ext cx="2916237"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1682" name="TextBox 1"/>
          <p:cNvSpPr txBox="1">
            <a:spLocks noChangeArrowheads="1"/>
          </p:cNvSpPr>
          <p:nvPr/>
        </p:nvSpPr>
        <p:spPr bwMode="auto">
          <a:xfrm>
            <a:off x="346075" y="617538"/>
            <a:ext cx="8389938"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en-US">
                <a:solidFill>
                  <a:srgbClr val="C4000B"/>
                </a:solidFill>
                <a:latin typeface="黑体" panose="02010609060101010101" pitchFamily="49" charset="-122"/>
                <a:ea typeface="黑体" panose="02010609060101010101" pitchFamily="49" charset="-122"/>
              </a:rPr>
              <a:t>考法❷　惯性的利用和防范</a:t>
            </a:r>
            <a:r>
              <a:rPr lang="en-US" altLang="zh-CN">
                <a:solidFill>
                  <a:srgbClr val="C4000B"/>
                </a:solidFill>
                <a:latin typeface="黑体" panose="02010609060101010101" pitchFamily="49" charset="-122"/>
                <a:ea typeface="黑体" panose="02010609060101010101" pitchFamily="49" charset="-122"/>
              </a:rPr>
              <a:t>(10</a:t>
            </a:r>
            <a:r>
              <a:rPr lang="zh-CN" altLang="en-US">
                <a:solidFill>
                  <a:srgbClr val="C4000B"/>
                </a:solidFill>
                <a:latin typeface="黑体" panose="02010609060101010101" pitchFamily="49" charset="-122"/>
                <a:ea typeface="黑体" panose="02010609060101010101" pitchFamily="49" charset="-122"/>
              </a:rPr>
              <a:t>年</a:t>
            </a:r>
            <a:r>
              <a:rPr lang="en-US" altLang="zh-CN">
                <a:solidFill>
                  <a:srgbClr val="C4000B"/>
                </a:solidFill>
                <a:latin typeface="黑体" panose="02010609060101010101" pitchFamily="49" charset="-122"/>
                <a:ea typeface="黑体" panose="02010609060101010101" pitchFamily="49" charset="-122"/>
              </a:rPr>
              <a:t>1</a:t>
            </a:r>
            <a:r>
              <a:rPr lang="zh-CN" altLang="en-US">
                <a:solidFill>
                  <a:srgbClr val="C4000B"/>
                </a:solidFill>
                <a:latin typeface="黑体" panose="02010609060101010101" pitchFamily="49" charset="-122"/>
                <a:ea typeface="黑体" panose="02010609060101010101" pitchFamily="49" charset="-122"/>
              </a:rPr>
              <a:t>考</a:t>
            </a:r>
            <a:r>
              <a:rPr lang="en-US" altLang="zh-CN">
                <a:solidFill>
                  <a:srgbClr val="C4000B"/>
                </a:solidFill>
                <a:latin typeface="黑体" panose="02010609060101010101" pitchFamily="49" charset="-122"/>
                <a:ea typeface="黑体" panose="02010609060101010101" pitchFamily="49" charset="-122"/>
              </a:rPr>
              <a:t>)</a:t>
            </a:r>
          </a:p>
          <a:p>
            <a:pPr eaLnBrk="1" hangingPunct="1"/>
            <a:r>
              <a:rPr lang="en-US" altLang="zh-CN"/>
              <a:t>5</a:t>
            </a:r>
            <a:r>
              <a:rPr lang="zh-CN" altLang="en-US"/>
              <a:t>．</a:t>
            </a:r>
            <a:r>
              <a:rPr lang="en-US" altLang="zh-CN"/>
              <a:t>(2021·</a:t>
            </a:r>
            <a:r>
              <a:rPr lang="zh-CN" altLang="en-US"/>
              <a:t>原创</a:t>
            </a:r>
            <a:r>
              <a:rPr lang="en-US" altLang="zh-CN"/>
              <a:t>)</a:t>
            </a:r>
            <a:r>
              <a:rPr lang="zh-CN" altLang="en-US"/>
              <a:t>近年来，车贴已经成为一种时尚。下列车贴中的提示语属于防止因惯性带来危害的是</a:t>
            </a:r>
            <a:r>
              <a:rPr lang="en-US" altLang="zh-CN"/>
              <a:t>(</a:t>
            </a:r>
            <a:r>
              <a:rPr lang="zh-CN" altLang="en-US"/>
              <a:t>　　</a:t>
            </a:r>
            <a:r>
              <a:rPr lang="en-US" altLang="zh-CN"/>
              <a:t>)</a:t>
            </a:r>
            <a:endParaRPr lang="zh-CN" altLang="en-US"/>
          </a:p>
        </p:txBody>
      </p:sp>
      <p:pic>
        <p:nvPicPr>
          <p:cNvPr id="71683"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23963" y="2176463"/>
            <a:ext cx="5975350" cy="2520950"/>
          </a:xfrm>
          <a:prstGeom prst="rect">
            <a:avLst/>
          </a:prstGeom>
          <a:noFill/>
          <a:extLst>
            <a:ext uri="{909E8E84-426E-40DD-AFC4-6F175D3DCCD1}">
              <a14:hiddenFill xmlns:a14="http://schemas.microsoft.com/office/drawing/2010/main">
                <a:solidFill>
                  <a:srgbClr val="FFFFFF"/>
                </a:solidFill>
              </a14:hiddenFill>
            </a:ext>
          </a:extLst>
        </p:spPr>
      </p:pic>
      <p:sp>
        <p:nvSpPr>
          <p:cNvPr id="71684" name="Rectangle 4"/>
          <p:cNvSpPr>
            <a:spLocks noChangeArrowheads="1"/>
          </p:cNvSpPr>
          <p:nvPr/>
        </p:nvSpPr>
        <p:spPr bwMode="auto">
          <a:xfrm>
            <a:off x="3995738" y="1635125"/>
            <a:ext cx="4318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eaLnBrk="0" hangingPunct="0">
              <a:lnSpc>
                <a:spcPct val="100000"/>
              </a:lnSpc>
            </a:pPr>
            <a:r>
              <a:rPr lang="en-US" altLang="zh-CN">
                <a:solidFill>
                  <a:srgbClr val="C4000B"/>
                </a:solidFill>
                <a:latin typeface="Times New Roman" panose="02020603050405020304" pitchFamily="18" charset="0"/>
              </a:rPr>
              <a:t>D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7168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68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after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16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2706" name="TextBox 1"/>
          <p:cNvSpPr txBox="1">
            <a:spLocks noChangeArrowheads="1"/>
          </p:cNvSpPr>
          <p:nvPr/>
        </p:nvSpPr>
        <p:spPr bwMode="auto">
          <a:xfrm>
            <a:off x="346075" y="617538"/>
            <a:ext cx="83899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t>6</a:t>
            </a:r>
            <a:r>
              <a:rPr lang="zh-CN" altLang="en-US"/>
              <a:t>．</a:t>
            </a:r>
            <a:r>
              <a:rPr lang="en-US" altLang="zh-CN"/>
              <a:t>(2011·</a:t>
            </a:r>
            <a:r>
              <a:rPr lang="zh-CN" altLang="en-US"/>
              <a:t>江西</a:t>
            </a:r>
            <a:r>
              <a:rPr lang="en-US" altLang="zh-CN"/>
              <a:t>)</a:t>
            </a:r>
            <a:r>
              <a:rPr lang="zh-CN" altLang="en-US"/>
              <a:t>如图所示，汽车上的安全带可以防止由于</a:t>
            </a:r>
            <a:r>
              <a:rPr lang="en-US" altLang="zh-CN"/>
              <a:t>_______</a:t>
            </a:r>
            <a:r>
              <a:rPr lang="zh-CN" altLang="en-US"/>
              <a:t>对人体造成的伤害。</a:t>
            </a:r>
          </a:p>
        </p:txBody>
      </p:sp>
      <p:pic>
        <p:nvPicPr>
          <p:cNvPr id="72707" name="Picture 3" descr="20JXWLJ-11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16238" y="1563688"/>
            <a:ext cx="2339975"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Text Box 4"/>
          <p:cNvSpPr txBox="1">
            <a:spLocks noChangeArrowheads="1"/>
          </p:cNvSpPr>
          <p:nvPr/>
        </p:nvSpPr>
        <p:spPr bwMode="auto">
          <a:xfrm>
            <a:off x="6934200" y="568325"/>
            <a:ext cx="9525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rPr>
              <a:t> 惯性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3730" name="TextBox 1"/>
          <p:cNvSpPr txBox="1">
            <a:spLocks noChangeArrowheads="1"/>
          </p:cNvSpPr>
          <p:nvPr/>
        </p:nvSpPr>
        <p:spPr bwMode="auto">
          <a:xfrm>
            <a:off x="346075" y="617538"/>
            <a:ext cx="8389938"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en-US">
                <a:solidFill>
                  <a:srgbClr val="C4000B"/>
                </a:solidFill>
                <a:latin typeface="黑体" panose="02010609060101010101" pitchFamily="49" charset="-122"/>
                <a:ea typeface="黑体" panose="02010609060101010101" pitchFamily="49" charset="-122"/>
              </a:rPr>
              <a:t>考法❸　用惯性解释生活中的现象</a:t>
            </a:r>
            <a:r>
              <a:rPr lang="en-US" altLang="zh-CN">
                <a:solidFill>
                  <a:srgbClr val="C4000B"/>
                </a:solidFill>
                <a:latin typeface="黑体" panose="02010609060101010101" pitchFamily="49" charset="-122"/>
                <a:ea typeface="黑体" panose="02010609060101010101" pitchFamily="49" charset="-122"/>
              </a:rPr>
              <a:t>(10</a:t>
            </a:r>
            <a:r>
              <a:rPr lang="zh-CN" altLang="en-US">
                <a:solidFill>
                  <a:srgbClr val="C4000B"/>
                </a:solidFill>
                <a:latin typeface="黑体" panose="02010609060101010101" pitchFamily="49" charset="-122"/>
                <a:ea typeface="黑体" panose="02010609060101010101" pitchFamily="49" charset="-122"/>
              </a:rPr>
              <a:t>年</a:t>
            </a:r>
            <a:r>
              <a:rPr lang="en-US" altLang="zh-CN">
                <a:solidFill>
                  <a:srgbClr val="C4000B"/>
                </a:solidFill>
                <a:latin typeface="黑体" panose="02010609060101010101" pitchFamily="49" charset="-122"/>
                <a:ea typeface="黑体" panose="02010609060101010101" pitchFamily="49" charset="-122"/>
              </a:rPr>
              <a:t>2</a:t>
            </a:r>
            <a:r>
              <a:rPr lang="zh-CN" altLang="en-US">
                <a:solidFill>
                  <a:srgbClr val="C4000B"/>
                </a:solidFill>
                <a:latin typeface="黑体" panose="02010609060101010101" pitchFamily="49" charset="-122"/>
                <a:ea typeface="黑体" panose="02010609060101010101" pitchFamily="49" charset="-122"/>
              </a:rPr>
              <a:t>考</a:t>
            </a:r>
            <a:r>
              <a:rPr lang="en-US" altLang="zh-CN">
                <a:solidFill>
                  <a:srgbClr val="C4000B"/>
                </a:solidFill>
                <a:latin typeface="黑体" panose="02010609060101010101" pitchFamily="49" charset="-122"/>
                <a:ea typeface="黑体" panose="02010609060101010101" pitchFamily="49" charset="-122"/>
              </a:rPr>
              <a:t>)</a:t>
            </a:r>
          </a:p>
          <a:p>
            <a:pPr eaLnBrk="1" hangingPunct="1"/>
            <a:r>
              <a:rPr lang="en-US" altLang="zh-CN"/>
              <a:t>7</a:t>
            </a:r>
            <a:r>
              <a:rPr lang="zh-CN" altLang="en-US"/>
              <a:t>．</a:t>
            </a:r>
            <a:r>
              <a:rPr lang="en-US" altLang="zh-CN"/>
              <a:t>(2019·</a:t>
            </a:r>
            <a:r>
              <a:rPr lang="zh-CN" altLang="en-US"/>
              <a:t>江西模拟</a:t>
            </a:r>
            <a:r>
              <a:rPr lang="en-US" altLang="zh-CN"/>
              <a:t>)</a:t>
            </a:r>
            <a:r>
              <a:rPr lang="zh-CN" altLang="en-US"/>
              <a:t>如图为南昌地铁车站的两张警示标志牌，请你从物理学的角度解释这两种现象产生的原因。</a:t>
            </a:r>
          </a:p>
        </p:txBody>
      </p:sp>
      <p:pic>
        <p:nvPicPr>
          <p:cNvPr id="73731" name="Picture 3" descr="20JXWLJ-11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592388" y="2355850"/>
            <a:ext cx="2843212"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7373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7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5778" name="TextBox 1"/>
          <p:cNvSpPr txBox="1">
            <a:spLocks noChangeArrowheads="1"/>
          </p:cNvSpPr>
          <p:nvPr/>
        </p:nvSpPr>
        <p:spPr bwMode="auto">
          <a:xfrm>
            <a:off x="346075" y="617538"/>
            <a:ext cx="87979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en-US">
                <a:latin typeface="黑体" panose="02010609060101010101" pitchFamily="49" charset="-122"/>
                <a:ea typeface="黑体" panose="02010609060101010101" pitchFamily="49" charset="-122"/>
                <a:cs typeface="Arial" panose="020B0604020202020204" pitchFamily="34" charset="0"/>
              </a:rPr>
              <a:t>          二力平衡与相互作用力的判断</a:t>
            </a:r>
            <a:r>
              <a:rPr lang="zh-CN" altLang="en-US">
                <a:latin typeface="黑体" panose="02010609060101010101" pitchFamily="49" charset="-122"/>
                <a:ea typeface="黑体" panose="02010609060101010101" pitchFamily="49" charset="-122"/>
                <a:cs typeface="Times New Roman" panose="02020603050405020304" pitchFamily="18" charset="0"/>
              </a:rPr>
              <a:t> </a:t>
            </a:r>
            <a:r>
              <a:rPr lang="en-US" altLang="zh-CN">
                <a:latin typeface="黑体" panose="02010609060101010101" pitchFamily="49" charset="-122"/>
                <a:ea typeface="黑体" panose="02010609060101010101" pitchFamily="49" charset="-122"/>
                <a:cs typeface="Times New Roman" panose="02020603050405020304" pitchFamily="18" charset="0"/>
              </a:rPr>
              <a:t>(10</a:t>
            </a:r>
            <a:r>
              <a:rPr lang="zh-CN" altLang="en-US">
                <a:latin typeface="黑体" panose="02010609060101010101" pitchFamily="49" charset="-122"/>
                <a:ea typeface="黑体" panose="02010609060101010101" pitchFamily="49" charset="-122"/>
                <a:cs typeface="Times New Roman" panose="02020603050405020304" pitchFamily="18" charset="0"/>
              </a:rPr>
              <a:t>年</a:t>
            </a:r>
            <a:r>
              <a:rPr lang="en-US" altLang="zh-CN">
                <a:latin typeface="黑体" panose="02010609060101010101" pitchFamily="49" charset="-122"/>
                <a:ea typeface="黑体" panose="02010609060101010101" pitchFamily="49" charset="-122"/>
                <a:cs typeface="Times New Roman" panose="02020603050405020304" pitchFamily="18" charset="0"/>
              </a:rPr>
              <a:t>5</a:t>
            </a:r>
            <a:r>
              <a:rPr lang="zh-CN" altLang="en-US">
                <a:latin typeface="黑体" panose="02010609060101010101" pitchFamily="49" charset="-122"/>
                <a:ea typeface="黑体" panose="02010609060101010101" pitchFamily="49" charset="-122"/>
                <a:cs typeface="Times New Roman" panose="02020603050405020304" pitchFamily="18" charset="0"/>
              </a:rPr>
              <a:t>考</a:t>
            </a:r>
            <a:r>
              <a:rPr lang="en-US" altLang="zh-CN">
                <a:latin typeface="黑体" panose="02010609060101010101" pitchFamily="49" charset="-122"/>
                <a:ea typeface="黑体" panose="02010609060101010101" pitchFamily="49" charset="-122"/>
                <a:cs typeface="Times New Roman" panose="02020603050405020304" pitchFamily="18" charset="0"/>
              </a:rPr>
              <a:t>)</a:t>
            </a:r>
          </a:p>
          <a:p>
            <a:pPr eaLnBrk="1" hangingPunct="1"/>
            <a:r>
              <a:rPr lang="en-US" altLang="zh-CN">
                <a:cs typeface="Times New Roman" panose="02020603050405020304" pitchFamily="18" charset="0"/>
              </a:rPr>
              <a:t>8</a:t>
            </a:r>
            <a:r>
              <a:rPr lang="zh-CN" altLang="en-US">
                <a:cs typeface="Times New Roman" panose="02020603050405020304" pitchFamily="18" charset="0"/>
              </a:rPr>
              <a:t>．</a:t>
            </a:r>
            <a:r>
              <a:rPr lang="en-US" altLang="zh-CN">
                <a:cs typeface="Arial" panose="020B0604020202020204" pitchFamily="34" charset="0"/>
              </a:rPr>
              <a:t>(2019·</a:t>
            </a:r>
            <a:r>
              <a:rPr lang="zh-CN" altLang="en-US">
                <a:cs typeface="Arial" panose="020B0604020202020204" pitchFamily="34" charset="0"/>
              </a:rPr>
              <a:t>江西</a:t>
            </a:r>
            <a:r>
              <a:rPr lang="en-US" altLang="zh-CN">
                <a:cs typeface="Arial" panose="020B0604020202020204" pitchFamily="34" charset="0"/>
              </a:rPr>
              <a:t>)</a:t>
            </a:r>
            <a:r>
              <a:rPr lang="zh-CN" altLang="en-US">
                <a:cs typeface="Times New Roman" panose="02020603050405020304" pitchFamily="18" charset="0"/>
              </a:rPr>
              <a:t>电灯通过电线挂在天花板上处于静止状态，灯对电线的</a:t>
            </a:r>
          </a:p>
          <a:p>
            <a:pPr eaLnBrk="1" hangingPunct="1"/>
            <a:r>
              <a:rPr lang="zh-CN" altLang="en-US">
                <a:cs typeface="Times New Roman" panose="02020603050405020304" pitchFamily="18" charset="0"/>
              </a:rPr>
              <a:t>拉力和电线对灯的拉力是一对</a:t>
            </a:r>
            <a:r>
              <a:rPr lang="en-US" altLang="zh-CN">
                <a:cs typeface="Times New Roman" panose="02020603050405020304" pitchFamily="18" charset="0"/>
              </a:rPr>
              <a:t>___________</a:t>
            </a:r>
            <a:r>
              <a:rPr lang="zh-CN" altLang="en-US">
                <a:cs typeface="Times New Roman" panose="02020603050405020304" pitchFamily="18" charset="0"/>
              </a:rPr>
              <a:t>力，电线对灯的拉力和灯所受</a:t>
            </a:r>
          </a:p>
          <a:p>
            <a:pPr eaLnBrk="1" hangingPunct="1"/>
            <a:r>
              <a:rPr lang="zh-CN" altLang="en-US">
                <a:cs typeface="Times New Roman" panose="02020603050405020304" pitchFamily="18" charset="0"/>
              </a:rPr>
              <a:t>的重力是一对</a:t>
            </a:r>
            <a:r>
              <a:rPr lang="en-US" altLang="zh-CN">
                <a:cs typeface="Times New Roman" panose="02020603050405020304" pitchFamily="18" charset="0"/>
              </a:rPr>
              <a:t>_______</a:t>
            </a:r>
            <a:r>
              <a:rPr lang="zh-CN" altLang="en-US">
                <a:cs typeface="Times New Roman" panose="02020603050405020304" pitchFamily="18" charset="0"/>
              </a:rPr>
              <a:t>力。</a:t>
            </a:r>
          </a:p>
        </p:txBody>
      </p:sp>
      <p:pic>
        <p:nvPicPr>
          <p:cNvPr id="75779"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0850" y="806450"/>
            <a:ext cx="1133475"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5780" name="Text Box 4"/>
          <p:cNvSpPr txBox="1">
            <a:spLocks noChangeArrowheads="1"/>
          </p:cNvSpPr>
          <p:nvPr/>
        </p:nvSpPr>
        <p:spPr bwMode="auto">
          <a:xfrm>
            <a:off x="3732213" y="1482725"/>
            <a:ext cx="146367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相互作用 </a:t>
            </a:r>
          </a:p>
        </p:txBody>
      </p:sp>
      <p:sp>
        <p:nvSpPr>
          <p:cNvPr id="75781" name="Text Box 5"/>
          <p:cNvSpPr txBox="1">
            <a:spLocks noChangeArrowheads="1"/>
          </p:cNvSpPr>
          <p:nvPr/>
        </p:nvSpPr>
        <p:spPr bwMode="auto">
          <a:xfrm>
            <a:off x="1943100" y="1939925"/>
            <a:ext cx="9525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平衡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7577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577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5778">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78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57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p:bldP spid="757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346075" y="617538"/>
            <a:ext cx="8389938"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cs typeface="Times New Roman" panose="02020603050405020304" pitchFamily="18" charset="0"/>
              </a:rPr>
              <a:t>3</a:t>
            </a:r>
            <a:r>
              <a:rPr lang="zh-CN" altLang="en-US">
                <a:cs typeface="Times New Roman" panose="02020603050405020304" pitchFamily="18" charset="0"/>
              </a:rPr>
              <a:t>．惯性</a:t>
            </a:r>
          </a:p>
          <a:p>
            <a:pPr eaLnBrk="1" hangingPunct="1"/>
            <a:r>
              <a:rPr lang="en-US" altLang="zh-CN">
                <a:cs typeface="Times New Roman" panose="02020603050405020304" pitchFamily="18" charset="0"/>
              </a:rPr>
              <a:t>(1)</a:t>
            </a:r>
            <a:r>
              <a:rPr lang="zh-CN" altLang="en-US">
                <a:cs typeface="Times New Roman" panose="02020603050405020304" pitchFamily="18" charset="0"/>
              </a:rPr>
              <a:t>定义：我们把物体保持① </a:t>
            </a:r>
            <a:r>
              <a:rPr lang="en-US" altLang="zh-CN">
                <a:cs typeface="Times New Roman" panose="02020603050405020304" pitchFamily="18" charset="0"/>
              </a:rPr>
              <a:t>_________________</a:t>
            </a:r>
            <a:r>
              <a:rPr lang="zh-CN" altLang="en-US">
                <a:cs typeface="Times New Roman" panose="02020603050405020304" pitchFamily="18" charset="0"/>
              </a:rPr>
              <a:t>的性质叫作惯性。</a:t>
            </a:r>
          </a:p>
          <a:p>
            <a:pPr eaLnBrk="1" hangingPunct="1"/>
            <a:r>
              <a:rPr lang="en-US" altLang="zh-CN">
                <a:cs typeface="Times New Roman" panose="02020603050405020304" pitchFamily="18" charset="0"/>
              </a:rPr>
              <a:t>(2)</a:t>
            </a:r>
            <a:r>
              <a:rPr lang="zh-CN" altLang="en-US">
                <a:cs typeface="Times New Roman" panose="02020603050405020304" pitchFamily="18" charset="0"/>
              </a:rPr>
              <a:t>影响因素：惯性的大小只与物体的②</a:t>
            </a:r>
            <a:r>
              <a:rPr lang="en-US" altLang="zh-CN">
                <a:cs typeface="Times New Roman" panose="02020603050405020304" pitchFamily="18" charset="0"/>
              </a:rPr>
              <a:t>_______</a:t>
            </a:r>
            <a:r>
              <a:rPr lang="zh-CN" altLang="en-US">
                <a:cs typeface="Times New Roman" panose="02020603050405020304" pitchFamily="18" charset="0"/>
              </a:rPr>
              <a:t>有关，而与物体运动的状态和速度的大小无关。</a:t>
            </a:r>
          </a:p>
          <a:p>
            <a:pPr eaLnBrk="1" hangingPunct="1"/>
            <a:r>
              <a:rPr lang="en-US" altLang="zh-CN">
                <a:cs typeface="Times New Roman" panose="02020603050405020304" pitchFamily="18" charset="0"/>
              </a:rPr>
              <a:t>(3)</a:t>
            </a:r>
            <a:r>
              <a:rPr lang="zh-CN" altLang="en-US">
                <a:cs typeface="Times New Roman" panose="02020603050405020304" pitchFamily="18" charset="0"/>
              </a:rPr>
              <a:t>惯性不是力，不能说“受到惯性力的作用”“受惯性作用”或“克服物体惯性”。</a:t>
            </a:r>
          </a:p>
        </p:txBody>
      </p:sp>
      <p:sp>
        <p:nvSpPr>
          <p:cNvPr id="12291" name="Text Box 3"/>
          <p:cNvSpPr txBox="1">
            <a:spLocks noChangeArrowheads="1"/>
          </p:cNvSpPr>
          <p:nvPr/>
        </p:nvSpPr>
        <p:spPr bwMode="auto">
          <a:xfrm>
            <a:off x="3455988" y="1025525"/>
            <a:ext cx="275272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原来运动状态不变</a:t>
            </a:r>
          </a:p>
        </p:txBody>
      </p:sp>
      <p:sp>
        <p:nvSpPr>
          <p:cNvPr id="12292" name="Text Box 4"/>
          <p:cNvSpPr txBox="1">
            <a:spLocks noChangeArrowheads="1"/>
          </p:cNvSpPr>
          <p:nvPr/>
        </p:nvSpPr>
        <p:spPr bwMode="auto">
          <a:xfrm>
            <a:off x="4757738" y="1482725"/>
            <a:ext cx="117792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质量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22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6802" name="TextBox 1"/>
          <p:cNvSpPr txBox="1">
            <a:spLocks noChangeArrowheads="1"/>
          </p:cNvSpPr>
          <p:nvPr/>
        </p:nvSpPr>
        <p:spPr bwMode="auto">
          <a:xfrm>
            <a:off x="346075" y="617538"/>
            <a:ext cx="9050338"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t>9</a:t>
            </a:r>
            <a:r>
              <a:rPr lang="zh-CN" altLang="en-US"/>
              <a:t>．</a:t>
            </a:r>
            <a:r>
              <a:rPr lang="en-US" altLang="zh-CN"/>
              <a:t>(2016·</a:t>
            </a:r>
            <a:r>
              <a:rPr lang="zh-CN" altLang="en-US"/>
              <a:t>江西</a:t>
            </a:r>
            <a:r>
              <a:rPr lang="en-US" altLang="zh-CN"/>
              <a:t>)</a:t>
            </a:r>
            <a:r>
              <a:rPr lang="zh-CN" altLang="en-US"/>
              <a:t>足球进校园，深受同学们喜爱，踢出去的足球在水平草</a:t>
            </a:r>
          </a:p>
          <a:p>
            <a:pPr eaLnBrk="1" hangingPunct="1"/>
            <a:r>
              <a:rPr lang="zh-CN" altLang="en-US"/>
              <a:t>地上滚动的过程中，以下两个力是一对平衡力的是</a:t>
            </a:r>
            <a:r>
              <a:rPr lang="en-US" altLang="zh-CN"/>
              <a:t>(</a:t>
            </a:r>
            <a:r>
              <a:rPr lang="zh-CN" altLang="en-US"/>
              <a:t>　　</a:t>
            </a:r>
            <a:r>
              <a:rPr lang="en-US" altLang="zh-CN"/>
              <a:t>)</a:t>
            </a:r>
          </a:p>
          <a:p>
            <a:pPr eaLnBrk="1" hangingPunct="1"/>
            <a:r>
              <a:rPr lang="en-US" altLang="zh-CN"/>
              <a:t>A</a:t>
            </a:r>
            <a:r>
              <a:rPr lang="zh-CN" altLang="en-US"/>
              <a:t>．脚对球的作用力与草地对球的阻力</a:t>
            </a:r>
          </a:p>
          <a:p>
            <a:pPr eaLnBrk="1" hangingPunct="1"/>
            <a:r>
              <a:rPr lang="en-US" altLang="zh-CN"/>
              <a:t>B</a:t>
            </a:r>
            <a:r>
              <a:rPr lang="zh-CN" altLang="en-US"/>
              <a:t>．脚对球的作用力与球对脚的作用力</a:t>
            </a:r>
          </a:p>
          <a:p>
            <a:pPr eaLnBrk="1" hangingPunct="1"/>
            <a:r>
              <a:rPr lang="en-US" altLang="zh-CN"/>
              <a:t>C</a:t>
            </a:r>
            <a:r>
              <a:rPr lang="zh-CN" altLang="en-US"/>
              <a:t>．球向前的惯性力与草地对球的阻力</a:t>
            </a:r>
          </a:p>
          <a:p>
            <a:pPr eaLnBrk="1" hangingPunct="1"/>
            <a:r>
              <a:rPr lang="en-US" altLang="zh-CN"/>
              <a:t>D</a:t>
            </a:r>
            <a:r>
              <a:rPr lang="zh-CN" altLang="en-US"/>
              <a:t>．球所受的重力与草地对球的支持力</a:t>
            </a:r>
          </a:p>
        </p:txBody>
      </p:sp>
      <p:sp>
        <p:nvSpPr>
          <p:cNvPr id="76803" name="Rectangle 3"/>
          <p:cNvSpPr>
            <a:spLocks noChangeArrowheads="1"/>
          </p:cNvSpPr>
          <p:nvPr/>
        </p:nvSpPr>
        <p:spPr bwMode="auto">
          <a:xfrm>
            <a:off x="6291263" y="1203325"/>
            <a:ext cx="496887"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eaLnBrk="0" hangingPunct="0">
              <a:lnSpc>
                <a:spcPct val="100000"/>
              </a:lnSpc>
            </a:pPr>
            <a:r>
              <a:rPr lang="en-US" altLang="zh-CN">
                <a:solidFill>
                  <a:srgbClr val="C4000B"/>
                </a:solidFill>
                <a:latin typeface="Times New Roman" panose="02020603050405020304" pitchFamily="18" charset="0"/>
                <a:ea typeface="楷体_GB2312" panose="02010609030101010101" pitchFamily="49" charset="-122"/>
              </a:rPr>
              <a:t>D</a:t>
            </a:r>
            <a:r>
              <a:rPr lang="en-US" altLang="zh-CN"/>
              <a:t>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7826" name="TextBox 1"/>
          <p:cNvSpPr txBox="1">
            <a:spLocks noChangeArrowheads="1"/>
          </p:cNvSpPr>
          <p:nvPr/>
        </p:nvSpPr>
        <p:spPr bwMode="auto">
          <a:xfrm>
            <a:off x="215900" y="139700"/>
            <a:ext cx="9109075"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t>10</a:t>
            </a:r>
            <a:r>
              <a:rPr lang="zh-CN" altLang="en-US"/>
              <a:t>．</a:t>
            </a:r>
            <a:r>
              <a:rPr lang="en-US" altLang="zh-CN"/>
              <a:t>(2020·</a:t>
            </a:r>
            <a:r>
              <a:rPr lang="zh-CN" altLang="en-US"/>
              <a:t>江西</a:t>
            </a:r>
            <a:r>
              <a:rPr lang="en-US" altLang="zh-CN"/>
              <a:t>)</a:t>
            </a:r>
            <a:r>
              <a:rPr lang="zh-CN" altLang="en-US"/>
              <a:t>如图所示，小明去公园遛狗时，用力拉住拴狗的绳子，正</a:t>
            </a:r>
          </a:p>
          <a:p>
            <a:pPr eaLnBrk="1" hangingPunct="1"/>
            <a:r>
              <a:rPr lang="zh-CN" altLang="en-US"/>
              <a:t>僵持不动。此时，若不计绳子重力，以下两个力是一对平衡力的是</a:t>
            </a:r>
            <a:r>
              <a:rPr lang="en-US" altLang="zh-CN"/>
              <a:t>(</a:t>
            </a:r>
            <a:r>
              <a:rPr lang="zh-CN" altLang="en-US"/>
              <a:t>　　</a:t>
            </a:r>
            <a:r>
              <a:rPr lang="en-US" altLang="zh-CN"/>
              <a:t>)</a:t>
            </a:r>
          </a:p>
          <a:p>
            <a:pPr eaLnBrk="1" hangingPunct="1"/>
            <a:endParaRPr lang="zh-CN" altLang="en-US"/>
          </a:p>
          <a:p>
            <a:pPr eaLnBrk="1" hangingPunct="1"/>
            <a:endParaRPr lang="zh-CN" altLang="en-US"/>
          </a:p>
          <a:p>
            <a:pPr eaLnBrk="1" hangingPunct="1"/>
            <a:endParaRPr lang="zh-CN" altLang="en-US"/>
          </a:p>
          <a:p>
            <a:pPr eaLnBrk="1" hangingPunct="1"/>
            <a:endParaRPr lang="zh-CN" altLang="en-US"/>
          </a:p>
          <a:p>
            <a:pPr eaLnBrk="1" hangingPunct="1"/>
            <a:r>
              <a:rPr lang="en-US" altLang="zh-CN"/>
              <a:t>A</a:t>
            </a:r>
            <a:r>
              <a:rPr lang="zh-CN" altLang="en-US"/>
              <a:t>．小明拉绳子的力与狗拉绳子的力</a:t>
            </a:r>
          </a:p>
          <a:p>
            <a:pPr eaLnBrk="1" hangingPunct="1"/>
            <a:r>
              <a:rPr lang="en-US" altLang="zh-CN"/>
              <a:t>B</a:t>
            </a:r>
            <a:r>
              <a:rPr lang="zh-CN" altLang="en-US"/>
              <a:t>．狗受到的重力与地面对狗的支持力</a:t>
            </a:r>
          </a:p>
          <a:p>
            <a:pPr eaLnBrk="1" hangingPunct="1"/>
            <a:r>
              <a:rPr lang="en-US" altLang="zh-CN"/>
              <a:t>C</a:t>
            </a:r>
            <a:r>
              <a:rPr lang="zh-CN" altLang="en-US"/>
              <a:t>．绳子对狗的拉力与地面对狗的阻力</a:t>
            </a:r>
          </a:p>
          <a:p>
            <a:pPr eaLnBrk="1" hangingPunct="1"/>
            <a:r>
              <a:rPr lang="en-US" altLang="zh-CN"/>
              <a:t>D</a:t>
            </a:r>
            <a:r>
              <a:rPr lang="zh-CN" altLang="en-US"/>
              <a:t>．绳子对狗的拉力与狗对绳子的拉力</a:t>
            </a:r>
          </a:p>
        </p:txBody>
      </p:sp>
      <p:pic>
        <p:nvPicPr>
          <p:cNvPr id="77827" name="Picture 3" descr="20JXWLJ-11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384550" y="1276350"/>
            <a:ext cx="1484313"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Rectangle 4"/>
          <p:cNvSpPr>
            <a:spLocks noChangeArrowheads="1"/>
          </p:cNvSpPr>
          <p:nvPr/>
        </p:nvSpPr>
        <p:spPr bwMode="auto">
          <a:xfrm>
            <a:off x="7956550" y="700088"/>
            <a:ext cx="49688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eaLnBrk="0" hangingPunct="0">
              <a:lnSpc>
                <a:spcPct val="100000"/>
              </a:lnSpc>
            </a:pPr>
            <a:r>
              <a:rPr lang="en-US" altLang="zh-CN">
                <a:solidFill>
                  <a:srgbClr val="C4000B"/>
                </a:solidFill>
                <a:latin typeface="Times New Roman" panose="02020603050405020304" pitchFamily="18" charset="0"/>
                <a:ea typeface="楷体_GB2312" panose="02010609030101010101" pitchFamily="49" charset="-122"/>
              </a:rPr>
              <a:t>A</a:t>
            </a:r>
            <a:r>
              <a:rPr lang="en-US" altLang="zh-CN"/>
              <a:t>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8850" name="TextBox 1"/>
          <p:cNvSpPr txBox="1">
            <a:spLocks noChangeArrowheads="1"/>
          </p:cNvSpPr>
          <p:nvPr/>
        </p:nvSpPr>
        <p:spPr bwMode="auto">
          <a:xfrm>
            <a:off x="323850" y="15875"/>
            <a:ext cx="88201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t>11</a:t>
            </a:r>
            <a:r>
              <a:rPr lang="zh-CN" altLang="en-US"/>
              <a:t>．</a:t>
            </a:r>
            <a:r>
              <a:rPr lang="en-US" altLang="zh-CN"/>
              <a:t>(2018·</a:t>
            </a:r>
            <a:r>
              <a:rPr lang="zh-CN" altLang="en-US"/>
              <a:t>江西</a:t>
            </a:r>
            <a:r>
              <a:rPr lang="en-US" altLang="zh-CN"/>
              <a:t>)</a:t>
            </a:r>
            <a:r>
              <a:rPr lang="zh-CN" altLang="en-US"/>
              <a:t>如图所示，王爷爷推着失去动力的汽车在平直道路上匀</a:t>
            </a:r>
          </a:p>
          <a:p>
            <a:pPr eaLnBrk="1" hangingPunct="1"/>
            <a:r>
              <a:rPr lang="zh-CN" altLang="en-US"/>
              <a:t>速前进，下列说法中正确的是</a:t>
            </a:r>
            <a:r>
              <a:rPr lang="en-US" altLang="zh-CN"/>
              <a:t>(</a:t>
            </a:r>
            <a:r>
              <a:rPr lang="zh-CN" altLang="en-US"/>
              <a:t>　　</a:t>
            </a:r>
            <a:r>
              <a:rPr lang="en-US" altLang="zh-CN"/>
              <a:t>)</a:t>
            </a:r>
            <a:endParaRPr lang="zh-CN" altLang="en-US"/>
          </a:p>
        </p:txBody>
      </p:sp>
      <p:pic>
        <p:nvPicPr>
          <p:cNvPr id="78851" name="Picture 3" descr="20JXWLJ-118"/>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484438" y="1198563"/>
            <a:ext cx="3205162"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Rectangle 4"/>
          <p:cNvSpPr>
            <a:spLocks noChangeArrowheads="1"/>
          </p:cNvSpPr>
          <p:nvPr/>
        </p:nvSpPr>
        <p:spPr bwMode="auto">
          <a:xfrm>
            <a:off x="285750" y="2667000"/>
            <a:ext cx="8642350" cy="192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r>
              <a:rPr lang="en-US" altLang="zh-CN"/>
              <a:t>A</a:t>
            </a:r>
            <a:r>
              <a:rPr lang="zh-CN" altLang="en-US"/>
              <a:t>．汽车对地面的压力与地面对汽车的支持力是一对平衡力</a:t>
            </a:r>
          </a:p>
          <a:p>
            <a:r>
              <a:rPr lang="en-US" altLang="zh-CN"/>
              <a:t>B</a:t>
            </a:r>
            <a:r>
              <a:rPr lang="zh-CN" altLang="en-US"/>
              <a:t>．汽车所受的推力与地面对汽车的摩擦力是一对平衡力</a:t>
            </a:r>
          </a:p>
          <a:p>
            <a:r>
              <a:rPr lang="en-US" altLang="zh-CN"/>
              <a:t>C</a:t>
            </a:r>
            <a:r>
              <a:rPr lang="zh-CN" altLang="en-US"/>
              <a:t>．汽车所受的重力与汽车对地面的压力是一对相互作用力</a:t>
            </a:r>
          </a:p>
          <a:p>
            <a:r>
              <a:rPr lang="en-US" altLang="zh-CN"/>
              <a:t>D</a:t>
            </a:r>
            <a:r>
              <a:rPr lang="zh-CN" altLang="en-US"/>
              <a:t>．汽车对王爷爷的推力与地面对王爷爷的摩擦力是一对相互作用力</a:t>
            </a:r>
          </a:p>
        </p:txBody>
      </p:sp>
      <p:sp>
        <p:nvSpPr>
          <p:cNvPr id="78853" name="Rectangle 5"/>
          <p:cNvSpPr>
            <a:spLocks noChangeArrowheads="1"/>
          </p:cNvSpPr>
          <p:nvPr/>
        </p:nvSpPr>
        <p:spPr bwMode="auto">
          <a:xfrm>
            <a:off x="3959225" y="592138"/>
            <a:ext cx="4826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eaLnBrk="0" hangingPunct="0">
              <a:lnSpc>
                <a:spcPct val="100000"/>
              </a:lnSpc>
            </a:pPr>
            <a:r>
              <a:rPr lang="en-US" altLang="zh-CN">
                <a:solidFill>
                  <a:srgbClr val="C4000B"/>
                </a:solidFill>
                <a:latin typeface="Times New Roman" panose="02020603050405020304" pitchFamily="18" charset="0"/>
                <a:ea typeface="楷体_GB2312" panose="02010609030101010101" pitchFamily="49" charset="-122"/>
              </a:rPr>
              <a:t>B</a:t>
            </a:r>
            <a:r>
              <a:rPr lang="en-US" altLang="zh-CN"/>
              <a:t>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8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9874" name="TextBox 1"/>
          <p:cNvSpPr txBox="1">
            <a:spLocks noChangeArrowheads="1"/>
          </p:cNvSpPr>
          <p:nvPr/>
        </p:nvSpPr>
        <p:spPr bwMode="auto">
          <a:xfrm>
            <a:off x="287338" y="344488"/>
            <a:ext cx="8856662"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t>12</a:t>
            </a:r>
            <a:r>
              <a:rPr lang="zh-CN" altLang="en-US"/>
              <a:t>．</a:t>
            </a:r>
            <a:r>
              <a:rPr lang="en-US" altLang="zh-CN"/>
              <a:t>(2017·</a:t>
            </a:r>
            <a:r>
              <a:rPr lang="zh-CN" altLang="en-US"/>
              <a:t>江西</a:t>
            </a:r>
            <a:r>
              <a:rPr lang="en-US" altLang="zh-CN"/>
              <a:t>)</a:t>
            </a:r>
            <a:r>
              <a:rPr lang="zh-CN" altLang="en-US"/>
              <a:t>如图所示，用弹簧测力计拉着木块在水平面上做匀速直</a:t>
            </a:r>
          </a:p>
          <a:p>
            <a:pPr eaLnBrk="1" hangingPunct="1"/>
            <a:r>
              <a:rPr lang="zh-CN" altLang="en-US"/>
              <a:t>线运动。下列说法正确的是</a:t>
            </a:r>
            <a:r>
              <a:rPr lang="en-US" altLang="zh-CN"/>
              <a:t>(</a:t>
            </a:r>
            <a:r>
              <a:rPr lang="zh-CN" altLang="en-US"/>
              <a:t>　　</a:t>
            </a:r>
            <a:r>
              <a:rPr lang="en-US" altLang="zh-CN"/>
              <a:t>)</a:t>
            </a:r>
          </a:p>
          <a:p>
            <a:pPr eaLnBrk="1" hangingPunct="1"/>
            <a:endParaRPr lang="en-US" altLang="zh-CN"/>
          </a:p>
          <a:p>
            <a:pPr eaLnBrk="1" hangingPunct="1"/>
            <a:endParaRPr lang="en-US" altLang="zh-CN"/>
          </a:p>
          <a:p>
            <a:pPr eaLnBrk="1" hangingPunct="1"/>
            <a:endParaRPr lang="en-US" altLang="zh-CN"/>
          </a:p>
          <a:p>
            <a:pPr eaLnBrk="1" hangingPunct="1"/>
            <a:r>
              <a:rPr lang="en-US" altLang="zh-CN"/>
              <a:t>A</a:t>
            </a:r>
            <a:r>
              <a:rPr lang="zh-CN" altLang="en-US"/>
              <a:t>．木块受到的摩擦力和弹簧测力计对木块的拉力是一对平衡力</a:t>
            </a:r>
          </a:p>
          <a:p>
            <a:pPr eaLnBrk="1" hangingPunct="1"/>
            <a:r>
              <a:rPr lang="en-US" altLang="zh-CN"/>
              <a:t>B</a:t>
            </a:r>
            <a:r>
              <a:rPr lang="zh-CN" altLang="en-US"/>
              <a:t>．木块对弹簧测力计的拉力和弹簧测力计对木块的拉力是一对平衡力</a:t>
            </a:r>
          </a:p>
          <a:p>
            <a:pPr eaLnBrk="1" hangingPunct="1"/>
            <a:r>
              <a:rPr lang="en-US" altLang="zh-CN"/>
              <a:t>C</a:t>
            </a:r>
            <a:r>
              <a:rPr lang="zh-CN" altLang="en-US"/>
              <a:t>．木块对水平面的压力和水平面对木块的支持力是一对相互作用力</a:t>
            </a:r>
          </a:p>
          <a:p>
            <a:pPr eaLnBrk="1" hangingPunct="1"/>
            <a:r>
              <a:rPr lang="en-US" altLang="zh-CN"/>
              <a:t>D</a:t>
            </a:r>
            <a:r>
              <a:rPr lang="zh-CN" altLang="en-US"/>
              <a:t>．木块对弹簧测力计的拉力和手对弹簧测力计的拉力是一对相互作用力</a:t>
            </a:r>
          </a:p>
        </p:txBody>
      </p:sp>
      <p:pic>
        <p:nvPicPr>
          <p:cNvPr id="79875" name="Picture 3" descr="20JXWLJ-119"/>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555875" y="1527175"/>
            <a:ext cx="26289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Rectangle 4"/>
          <p:cNvSpPr>
            <a:spLocks noChangeArrowheads="1"/>
          </p:cNvSpPr>
          <p:nvPr/>
        </p:nvSpPr>
        <p:spPr bwMode="auto">
          <a:xfrm>
            <a:off x="3698875" y="915988"/>
            <a:ext cx="49688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eaLnBrk="0" hangingPunct="0">
              <a:lnSpc>
                <a:spcPct val="100000"/>
              </a:lnSpc>
            </a:pPr>
            <a:r>
              <a:rPr lang="en-US" altLang="zh-CN">
                <a:solidFill>
                  <a:srgbClr val="C4000B"/>
                </a:solidFill>
                <a:latin typeface="Times New Roman" panose="02020603050405020304" pitchFamily="18" charset="0"/>
                <a:ea typeface="楷体_GB2312" panose="02010609030101010101" pitchFamily="49" charset="-122"/>
              </a:rPr>
              <a:t>C</a:t>
            </a:r>
            <a:r>
              <a:rPr lang="en-US" altLang="zh-CN"/>
              <a:t>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8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0898" name="TextBox 1"/>
          <p:cNvSpPr txBox="1">
            <a:spLocks noChangeArrowheads="1"/>
          </p:cNvSpPr>
          <p:nvPr/>
        </p:nvSpPr>
        <p:spPr bwMode="auto">
          <a:xfrm>
            <a:off x="346075" y="617538"/>
            <a:ext cx="8389938"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en-US">
                <a:latin typeface="黑体" panose="02010609060101010101" pitchFamily="49" charset="-122"/>
                <a:ea typeface="黑体" panose="02010609060101010101" pitchFamily="49" charset="-122"/>
              </a:rPr>
              <a:t>           运动和力的关系  </a:t>
            </a:r>
            <a:r>
              <a:rPr lang="en-US" altLang="zh-CN">
                <a:latin typeface="黑体" panose="02010609060101010101" pitchFamily="49" charset="-122"/>
                <a:ea typeface="黑体" panose="02010609060101010101" pitchFamily="49" charset="-122"/>
              </a:rPr>
              <a:t>(10</a:t>
            </a:r>
            <a:r>
              <a:rPr lang="zh-CN" altLang="en-US">
                <a:latin typeface="黑体" panose="02010609060101010101" pitchFamily="49" charset="-122"/>
                <a:ea typeface="黑体" panose="02010609060101010101" pitchFamily="49" charset="-122"/>
              </a:rPr>
              <a:t>年</a:t>
            </a:r>
            <a:r>
              <a:rPr lang="en-US" altLang="zh-CN">
                <a:latin typeface="黑体" panose="02010609060101010101" pitchFamily="49" charset="-122"/>
                <a:ea typeface="黑体" panose="02010609060101010101" pitchFamily="49" charset="-122"/>
              </a:rPr>
              <a:t>2</a:t>
            </a:r>
            <a:r>
              <a:rPr lang="zh-CN" altLang="en-US">
                <a:latin typeface="黑体" panose="02010609060101010101" pitchFamily="49" charset="-122"/>
                <a:ea typeface="黑体" panose="02010609060101010101" pitchFamily="49" charset="-122"/>
              </a:rPr>
              <a:t>考</a:t>
            </a:r>
            <a:r>
              <a:rPr lang="en-US" altLang="zh-CN">
                <a:latin typeface="黑体" panose="02010609060101010101" pitchFamily="49" charset="-122"/>
                <a:ea typeface="黑体" panose="02010609060101010101" pitchFamily="49" charset="-122"/>
              </a:rPr>
              <a:t>)</a:t>
            </a:r>
          </a:p>
          <a:p>
            <a:pPr eaLnBrk="1" hangingPunct="1"/>
            <a:r>
              <a:rPr lang="en-US" altLang="zh-CN"/>
              <a:t>13.(2016·</a:t>
            </a:r>
            <a:r>
              <a:rPr lang="zh-CN" altLang="en-US"/>
              <a:t>江西</a:t>
            </a:r>
            <a:r>
              <a:rPr lang="en-US" altLang="zh-CN"/>
              <a:t>)</a:t>
            </a:r>
            <a:r>
              <a:rPr lang="zh-CN" altLang="en-US"/>
              <a:t>正在玩秋千的小明，突发奇想，在树下用绳子吊一铁球，让铁球左右摆动。假如铁球摆动到最高位置的一瞬间，绳子突然断了，铁球将如何运动？为什么？</a:t>
            </a:r>
          </a:p>
          <a:p>
            <a:pPr eaLnBrk="1" hangingPunct="1"/>
            <a:r>
              <a:rPr lang="zh-CN" altLang="en-US">
                <a:solidFill>
                  <a:srgbClr val="C4000B"/>
                </a:solidFill>
                <a:latin typeface="楷体_GB2312" panose="02010609030101010101" pitchFamily="49" charset="-122"/>
                <a:ea typeface="楷体_GB2312" panose="02010609030101010101" pitchFamily="49" charset="-122"/>
              </a:rPr>
              <a:t>答：</a:t>
            </a:r>
            <a:r>
              <a:rPr lang="zh-CN" altLang="en-US">
                <a:latin typeface="楷体_GB2312" panose="02010609030101010101" pitchFamily="49" charset="-122"/>
                <a:ea typeface="楷体_GB2312" panose="02010609030101010101" pitchFamily="49" charset="-122"/>
              </a:rPr>
              <a:t>此时铁球将沿竖直方向向下做加速运动。因为铁球摆动到最高位置的一瞬间速度为零，当绳子突然断了</a:t>
            </a:r>
            <a:r>
              <a:rPr lang="en-US" altLang="zh-CN">
                <a:latin typeface="楷体_GB2312" panose="02010609030101010101" pitchFamily="49" charset="-122"/>
                <a:ea typeface="楷体_GB2312" panose="02010609030101010101" pitchFamily="49" charset="-122"/>
              </a:rPr>
              <a:t>(</a:t>
            </a:r>
            <a:r>
              <a:rPr lang="zh-CN" altLang="en-US">
                <a:latin typeface="楷体_GB2312" panose="02010609030101010101" pitchFamily="49" charset="-122"/>
                <a:ea typeface="楷体_GB2312" panose="02010609030101010101" pitchFamily="49" charset="-122"/>
              </a:rPr>
              <a:t>拉力突然消失</a:t>
            </a:r>
            <a:r>
              <a:rPr lang="en-US" altLang="zh-CN">
                <a:latin typeface="楷体_GB2312" panose="02010609030101010101" pitchFamily="49" charset="-122"/>
                <a:ea typeface="楷体_GB2312" panose="02010609030101010101" pitchFamily="49" charset="-122"/>
              </a:rPr>
              <a:t>)</a:t>
            </a:r>
            <a:r>
              <a:rPr lang="zh-CN" altLang="en-US">
                <a:latin typeface="楷体_GB2312" panose="02010609030101010101" pitchFamily="49" charset="-122"/>
                <a:ea typeface="楷体_GB2312" panose="02010609030101010101" pitchFamily="49" charset="-122"/>
              </a:rPr>
              <a:t>，铁球只受重力作用，铁球将在重力作用下沿竖直方向向下做加速运动。</a:t>
            </a:r>
          </a:p>
        </p:txBody>
      </p:sp>
      <p:pic>
        <p:nvPicPr>
          <p:cNvPr id="80899"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4025" y="808038"/>
            <a:ext cx="1093788" cy="35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8089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8089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1922" name="TextBox 1"/>
          <p:cNvSpPr txBox="1">
            <a:spLocks noChangeArrowheads="1"/>
          </p:cNvSpPr>
          <p:nvPr/>
        </p:nvSpPr>
        <p:spPr bwMode="auto">
          <a:xfrm>
            <a:off x="346075" y="617538"/>
            <a:ext cx="8389938"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t>14</a:t>
            </a:r>
            <a:r>
              <a:rPr lang="zh-CN" altLang="en-US"/>
              <a:t>．</a:t>
            </a:r>
            <a:r>
              <a:rPr lang="en-US" altLang="zh-CN"/>
              <a:t>(2017·</a:t>
            </a:r>
            <a:r>
              <a:rPr lang="zh-CN" altLang="en-US"/>
              <a:t>江西</a:t>
            </a:r>
            <a:r>
              <a:rPr lang="en-US" altLang="zh-CN"/>
              <a:t>)</a:t>
            </a:r>
            <a:r>
              <a:rPr lang="zh-CN" altLang="en-US"/>
              <a:t>如图所示，是承承在乒乓球比赛中，高抛发球时的情景，不计空气阻力。乒乓球运动到最高点时，是否处于平衡状态？请说明理由。</a:t>
            </a:r>
          </a:p>
        </p:txBody>
      </p:sp>
      <p:pic>
        <p:nvPicPr>
          <p:cNvPr id="81923" name="Picture 3" descr="20JXWLJ-12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132138" y="2211388"/>
            <a:ext cx="2771775"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2946" name="TextBox 1"/>
          <p:cNvSpPr txBox="1">
            <a:spLocks noChangeArrowheads="1"/>
          </p:cNvSpPr>
          <p:nvPr/>
        </p:nvSpPr>
        <p:spPr bwMode="auto">
          <a:xfrm>
            <a:off x="346075" y="617538"/>
            <a:ext cx="83899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en-US">
                <a:solidFill>
                  <a:srgbClr val="C4000B"/>
                </a:solidFill>
                <a:latin typeface="楷体_GB2312" panose="02010609030101010101" pitchFamily="49" charset="-122"/>
                <a:ea typeface="楷体_GB2312" panose="02010609030101010101" pitchFamily="49" charset="-122"/>
              </a:rPr>
              <a:t>答：</a:t>
            </a:r>
            <a:r>
              <a:rPr lang="zh-CN" altLang="en-US">
                <a:latin typeface="楷体_GB2312" panose="02010609030101010101" pitchFamily="49" charset="-122"/>
                <a:ea typeface="楷体_GB2312" panose="02010609030101010101" pitchFamily="49" charset="-122"/>
              </a:rPr>
              <a:t>乒乓球运动到最高点时，处于非平衡状态。因为乒乓球运动到最高点时，只受重力作用，合外力不为零。</a:t>
            </a: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4274" name="TextBox 1"/>
          <p:cNvSpPr txBox="1">
            <a:spLocks noChangeArrowheads="1"/>
          </p:cNvSpPr>
          <p:nvPr/>
        </p:nvSpPr>
        <p:spPr bwMode="auto">
          <a:xfrm>
            <a:off x="1727200" y="1482725"/>
            <a:ext cx="70580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latin typeface="黑体" panose="02010609060101010101" pitchFamily="49" charset="-122"/>
                <a:ea typeface="黑体" panose="02010609060101010101" pitchFamily="49" charset="-122"/>
              </a:rPr>
              <a:t>二力平衡条件的应用  (10年1考)</a:t>
            </a:r>
            <a:endParaRPr lang="zh-CN" altLang="en-US">
              <a:latin typeface="黑体" panose="02010609060101010101" pitchFamily="49" charset="-122"/>
              <a:ea typeface="黑体" panose="02010609060101010101" pitchFamily="49" charset="-122"/>
            </a:endParaRPr>
          </a:p>
        </p:txBody>
      </p:sp>
      <p:sp>
        <p:nvSpPr>
          <p:cNvPr id="54276" name="TextBox 1"/>
          <p:cNvSpPr txBox="1">
            <a:spLocks noChangeArrowheads="1"/>
          </p:cNvSpPr>
          <p:nvPr/>
        </p:nvSpPr>
        <p:spPr bwMode="auto">
          <a:xfrm>
            <a:off x="358775" y="1995488"/>
            <a:ext cx="8389938"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t>(1)</a:t>
            </a:r>
            <a:r>
              <a:rPr lang="zh-CN" altLang="en-US"/>
              <a:t>常考题型：选择题。</a:t>
            </a:r>
          </a:p>
          <a:p>
            <a:pPr eaLnBrk="1" hangingPunct="1"/>
            <a:r>
              <a:rPr lang="en-US" altLang="zh-CN"/>
              <a:t>(2)</a:t>
            </a:r>
            <a:r>
              <a:rPr lang="zh-CN" altLang="en-US"/>
              <a:t>常规考法：以测量仪器测量力的大小为背景单独考查二力平衡条件的应用。</a:t>
            </a:r>
          </a:p>
          <a:p>
            <a:pPr eaLnBrk="1" hangingPunct="1"/>
            <a:r>
              <a:rPr lang="en-US" altLang="zh-CN"/>
              <a:t>(3)</a:t>
            </a:r>
            <a:r>
              <a:rPr lang="zh-CN" altLang="en-US"/>
              <a:t>备考方法：运用二力平衡条件解决问题时，明确物体的运动状态是解答的关键，当物体静止或做匀速直线运动时，受到的力是平衡力，相互平衡的两个力大小相等、方向相反、作用在同一直线上。</a:t>
            </a:r>
          </a:p>
        </p:txBody>
      </p:sp>
      <p:pic>
        <p:nvPicPr>
          <p:cNvPr id="54278"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750" y="1646238"/>
            <a:ext cx="1143000" cy="420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5427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27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27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5298" name="TextBox 1"/>
          <p:cNvSpPr txBox="1">
            <a:spLocks noChangeArrowheads="1"/>
          </p:cNvSpPr>
          <p:nvPr/>
        </p:nvSpPr>
        <p:spPr bwMode="auto">
          <a:xfrm>
            <a:off x="346075" y="617538"/>
            <a:ext cx="9013825"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t>         </a:t>
            </a:r>
            <a:r>
              <a:rPr lang="en-US" altLang="zh-CN">
                <a:cs typeface="Arial" panose="020B0604020202020204" pitchFamily="34" charset="0"/>
              </a:rPr>
              <a:t>(2020·</a:t>
            </a:r>
            <a:r>
              <a:rPr lang="zh-CN" altLang="en-US">
                <a:cs typeface="Arial" panose="020B0604020202020204" pitchFamily="34" charset="0"/>
              </a:rPr>
              <a:t>宜春一模改编</a:t>
            </a:r>
            <a:r>
              <a:rPr lang="en-US" altLang="zh-CN">
                <a:cs typeface="Arial" panose="020B0604020202020204" pitchFamily="34" charset="0"/>
              </a:rPr>
              <a:t>)</a:t>
            </a:r>
            <a:r>
              <a:rPr lang="zh-CN" altLang="en-US">
                <a:cs typeface="Times New Roman" panose="02020603050405020304" pitchFamily="18" charset="0"/>
              </a:rPr>
              <a:t>如图所示，用力</a:t>
            </a:r>
            <a:r>
              <a:rPr lang="en-US" altLang="zh-CN" i="1">
                <a:cs typeface="Times New Roman" panose="02020603050405020304" pitchFamily="18" charset="0"/>
              </a:rPr>
              <a:t>F</a:t>
            </a:r>
            <a:r>
              <a:rPr lang="zh-CN" altLang="en-US">
                <a:cs typeface="Times New Roman" panose="02020603050405020304" pitchFamily="18" charset="0"/>
              </a:rPr>
              <a:t>将物体紧压在竖直的墙</a:t>
            </a:r>
          </a:p>
          <a:p>
            <a:pPr eaLnBrk="1" hangingPunct="1"/>
            <a:r>
              <a:rPr lang="zh-CN" altLang="en-US">
                <a:cs typeface="Times New Roman" panose="02020603050405020304" pitchFamily="18" charset="0"/>
              </a:rPr>
              <a:t>壁上保持静止；此时增大压力</a:t>
            </a:r>
            <a:r>
              <a:rPr lang="en-US" altLang="zh-CN" i="1">
                <a:cs typeface="Times New Roman" panose="02020603050405020304" pitchFamily="18" charset="0"/>
              </a:rPr>
              <a:t>F</a:t>
            </a:r>
            <a:r>
              <a:rPr lang="en-US" altLang="zh-CN">
                <a:cs typeface="Times New Roman" panose="02020603050405020304" pitchFamily="18" charset="0"/>
              </a:rPr>
              <a:t> </a:t>
            </a:r>
            <a:r>
              <a:rPr lang="zh-CN" altLang="en-US">
                <a:cs typeface="Times New Roman" panose="02020603050405020304" pitchFamily="18" charset="0"/>
              </a:rPr>
              <a:t>，则下列说法正确的是</a:t>
            </a:r>
            <a:r>
              <a:rPr lang="en-US" altLang="zh-CN">
                <a:cs typeface="Times New Roman" panose="02020603050405020304" pitchFamily="18" charset="0"/>
              </a:rPr>
              <a:t>(</a:t>
            </a:r>
            <a:r>
              <a:rPr lang="zh-CN" altLang="en-US">
                <a:cs typeface="Times New Roman" panose="02020603050405020304" pitchFamily="18" charset="0"/>
              </a:rPr>
              <a:t>　　</a:t>
            </a:r>
            <a:r>
              <a:rPr lang="en-US" altLang="zh-CN">
                <a:cs typeface="Times New Roman" panose="02020603050405020304" pitchFamily="18" charset="0"/>
              </a:rPr>
              <a:t>)</a:t>
            </a:r>
          </a:p>
          <a:p>
            <a:pPr eaLnBrk="1" hangingPunct="1"/>
            <a:r>
              <a:rPr lang="en-US" altLang="zh-CN">
                <a:cs typeface="Times New Roman" panose="02020603050405020304" pitchFamily="18" charset="0"/>
              </a:rPr>
              <a:t>A</a:t>
            </a:r>
            <a:r>
              <a:rPr lang="zh-CN" altLang="en-US">
                <a:cs typeface="Times New Roman" panose="02020603050405020304" pitchFamily="18" charset="0"/>
              </a:rPr>
              <a:t>．该物体由静止变为运动</a:t>
            </a:r>
          </a:p>
          <a:p>
            <a:pPr eaLnBrk="1" hangingPunct="1"/>
            <a:r>
              <a:rPr lang="en-US" altLang="zh-CN">
                <a:cs typeface="Times New Roman" panose="02020603050405020304" pitchFamily="18" charset="0"/>
              </a:rPr>
              <a:t>B</a:t>
            </a:r>
            <a:r>
              <a:rPr lang="zh-CN" altLang="en-US">
                <a:cs typeface="Times New Roman" panose="02020603050405020304" pitchFamily="18" charset="0"/>
              </a:rPr>
              <a:t>．物体受到一对平衡力的作用</a:t>
            </a:r>
          </a:p>
          <a:p>
            <a:pPr eaLnBrk="1" hangingPunct="1"/>
            <a:r>
              <a:rPr lang="en-US" altLang="zh-CN">
                <a:cs typeface="Times New Roman" panose="02020603050405020304" pitchFamily="18" charset="0"/>
              </a:rPr>
              <a:t>C</a:t>
            </a:r>
            <a:r>
              <a:rPr lang="zh-CN" altLang="en-US">
                <a:cs typeface="Times New Roman" panose="02020603050405020304" pitchFamily="18" charset="0"/>
              </a:rPr>
              <a:t>．物体所受的摩擦力保持不变</a:t>
            </a:r>
          </a:p>
          <a:p>
            <a:pPr eaLnBrk="1" hangingPunct="1"/>
            <a:r>
              <a:rPr lang="en-US" altLang="zh-CN">
                <a:cs typeface="Times New Roman" panose="02020603050405020304" pitchFamily="18" charset="0"/>
              </a:rPr>
              <a:t>D</a:t>
            </a:r>
            <a:r>
              <a:rPr lang="zh-CN" altLang="en-US">
                <a:cs typeface="Times New Roman" panose="02020603050405020304" pitchFamily="18" charset="0"/>
              </a:rPr>
              <a:t>．物体所受的摩擦力变大</a:t>
            </a:r>
          </a:p>
        </p:txBody>
      </p:sp>
      <p:pic>
        <p:nvPicPr>
          <p:cNvPr id="55299" name="Picture 3" descr="20JXWLJ-121"/>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759450" y="1887538"/>
            <a:ext cx="1512888"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Rectangle 5"/>
          <p:cNvSpPr>
            <a:spLocks noChangeArrowheads="1"/>
          </p:cNvSpPr>
          <p:nvPr/>
        </p:nvSpPr>
        <p:spPr bwMode="auto">
          <a:xfrm>
            <a:off x="6804025" y="1203325"/>
            <a:ext cx="49688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eaLnBrk="0" hangingPunct="0">
              <a:lnSpc>
                <a:spcPct val="100000"/>
              </a:lnSpc>
            </a:pPr>
            <a:r>
              <a:rPr lang="en-US" altLang="zh-CN">
                <a:solidFill>
                  <a:srgbClr val="C4000B"/>
                </a:solidFill>
                <a:latin typeface="Times New Roman" panose="02020603050405020304" pitchFamily="18" charset="0"/>
                <a:ea typeface="楷体_GB2312" panose="02010609030101010101" pitchFamily="49" charset="-122"/>
              </a:rPr>
              <a:t>C</a:t>
            </a:r>
            <a:r>
              <a:rPr lang="en-US" altLang="zh-CN"/>
              <a:t>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346075" y="1468438"/>
            <a:ext cx="8797925"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cs typeface="Times New Roman" panose="02020603050405020304" pitchFamily="18" charset="0"/>
              </a:rPr>
              <a:t>1</a:t>
            </a:r>
            <a:r>
              <a:rPr lang="zh-CN" altLang="en-US">
                <a:cs typeface="Times New Roman" panose="02020603050405020304" pitchFamily="18" charset="0"/>
              </a:rPr>
              <a:t>．推着购物车沿水平地面匀速前进，空载时水平推力的大小为</a:t>
            </a:r>
            <a:r>
              <a:rPr lang="en-US" altLang="zh-CN" i="1">
                <a:cs typeface="Times New Roman" panose="02020603050405020304" pitchFamily="18" charset="0"/>
              </a:rPr>
              <a:t>F</a:t>
            </a:r>
            <a:r>
              <a:rPr lang="en-US" altLang="zh-CN" baseline="-30000">
                <a:cs typeface="Times New Roman" panose="02020603050405020304" pitchFamily="18" charset="0"/>
              </a:rPr>
              <a:t>1</a:t>
            </a:r>
            <a:r>
              <a:rPr lang="zh-CN" altLang="en-US">
                <a:cs typeface="Times New Roman" panose="02020603050405020304" pitchFamily="18" charset="0"/>
              </a:rPr>
              <a:t>，载有</a:t>
            </a:r>
          </a:p>
          <a:p>
            <a:pPr eaLnBrk="1" hangingPunct="1"/>
            <a:r>
              <a:rPr lang="zh-CN" altLang="en-US">
                <a:cs typeface="Times New Roman" panose="02020603050405020304" pitchFamily="18" charset="0"/>
              </a:rPr>
              <a:t>货物时水平推力的大小为</a:t>
            </a:r>
            <a:r>
              <a:rPr lang="en-US" altLang="zh-CN" i="1">
                <a:cs typeface="Times New Roman" panose="02020603050405020304" pitchFamily="18" charset="0"/>
              </a:rPr>
              <a:t>F</a:t>
            </a:r>
            <a:r>
              <a:rPr lang="en-US" altLang="zh-CN" baseline="-30000">
                <a:cs typeface="Times New Roman" panose="02020603050405020304" pitchFamily="18" charset="0"/>
              </a:rPr>
              <a:t>2</a:t>
            </a:r>
            <a:r>
              <a:rPr lang="zh-CN" altLang="en-US">
                <a:cs typeface="Times New Roman" panose="02020603050405020304" pitchFamily="18" charset="0"/>
              </a:rPr>
              <a:t>，则</a:t>
            </a:r>
            <a:r>
              <a:rPr lang="en-US" altLang="zh-CN" i="1">
                <a:cs typeface="Times New Roman" panose="02020603050405020304" pitchFamily="18" charset="0"/>
              </a:rPr>
              <a:t>F</a:t>
            </a:r>
            <a:r>
              <a:rPr lang="en-US" altLang="zh-CN" baseline="-30000">
                <a:cs typeface="Times New Roman" panose="02020603050405020304" pitchFamily="18" charset="0"/>
              </a:rPr>
              <a:t>1 </a:t>
            </a:r>
            <a:r>
              <a:rPr lang="en-US" altLang="zh-CN">
                <a:cs typeface="Times New Roman" panose="02020603050405020304" pitchFamily="18" charset="0"/>
              </a:rPr>
              <a:t>_____</a:t>
            </a:r>
            <a:r>
              <a:rPr lang="en-US" altLang="zh-CN" i="1">
                <a:cs typeface="Times New Roman" panose="02020603050405020304" pitchFamily="18" charset="0"/>
              </a:rPr>
              <a:t>F</a:t>
            </a:r>
            <a:r>
              <a:rPr lang="en-US" altLang="zh-CN" baseline="-30000">
                <a:cs typeface="Times New Roman" panose="02020603050405020304" pitchFamily="18" charset="0"/>
              </a:rPr>
              <a:t>2</a:t>
            </a:r>
            <a:r>
              <a:rPr lang="zh-CN" altLang="en-US">
                <a:cs typeface="Times New Roman" panose="02020603050405020304" pitchFamily="18" charset="0"/>
              </a:rPr>
              <a:t>，载货时购物车受到地面的摩</a:t>
            </a:r>
          </a:p>
          <a:p>
            <a:pPr eaLnBrk="1" hangingPunct="1"/>
            <a:r>
              <a:rPr lang="zh-CN" altLang="en-US">
                <a:cs typeface="Times New Roman" panose="02020603050405020304" pitchFamily="18" charset="0"/>
              </a:rPr>
              <a:t>擦力</a:t>
            </a:r>
            <a:r>
              <a:rPr lang="en-US" altLang="zh-CN" i="1">
                <a:cs typeface="Times New Roman" panose="02020603050405020304" pitchFamily="18" charset="0"/>
              </a:rPr>
              <a:t>f</a:t>
            </a:r>
            <a:r>
              <a:rPr lang="en-US" altLang="zh-CN" baseline="-30000">
                <a:cs typeface="Times New Roman" panose="02020603050405020304" pitchFamily="18" charset="0"/>
              </a:rPr>
              <a:t>2</a:t>
            </a:r>
            <a:r>
              <a:rPr lang="en-US" altLang="zh-CN">
                <a:cs typeface="Times New Roman" panose="02020603050405020304" pitchFamily="18" charset="0"/>
              </a:rPr>
              <a:t> _____</a:t>
            </a:r>
            <a:r>
              <a:rPr lang="en-US" altLang="zh-CN" i="1">
                <a:cs typeface="Times New Roman" panose="02020603050405020304" pitchFamily="18" charset="0"/>
              </a:rPr>
              <a:t>F</a:t>
            </a:r>
            <a:r>
              <a:rPr lang="en-US" altLang="zh-CN" baseline="-30000">
                <a:cs typeface="Times New Roman" panose="02020603050405020304" pitchFamily="18" charset="0"/>
              </a:rPr>
              <a:t>1</a:t>
            </a:r>
            <a:r>
              <a:rPr lang="en-US" altLang="zh-CN">
                <a:cs typeface="Times New Roman" panose="02020603050405020304" pitchFamily="18" charset="0"/>
              </a:rPr>
              <a:t>(</a:t>
            </a:r>
            <a:r>
              <a:rPr lang="zh-CN" altLang="en-US">
                <a:cs typeface="Times New Roman" panose="02020603050405020304" pitchFamily="18" charset="0"/>
              </a:rPr>
              <a:t>均选填“＞”“＜”或“＝”</a:t>
            </a:r>
            <a:r>
              <a:rPr lang="en-US" altLang="zh-CN">
                <a:cs typeface="Times New Roman" panose="02020603050405020304" pitchFamily="18" charset="0"/>
              </a:rPr>
              <a:t>)</a:t>
            </a:r>
            <a:r>
              <a:rPr lang="zh-CN" altLang="en-US">
                <a:cs typeface="Times New Roman" panose="02020603050405020304" pitchFamily="18" charset="0"/>
              </a:rPr>
              <a:t>。</a:t>
            </a:r>
          </a:p>
        </p:txBody>
      </p:sp>
      <p:sp>
        <p:nvSpPr>
          <p:cNvPr id="18436" name="Text Box 4"/>
          <p:cNvSpPr txBox="1">
            <a:spLocks noChangeArrowheads="1"/>
          </p:cNvSpPr>
          <p:nvPr/>
        </p:nvSpPr>
        <p:spPr bwMode="auto">
          <a:xfrm>
            <a:off x="4243388" y="1876425"/>
            <a:ext cx="696912"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nchorCtr="1">
            <a:spAutoFit/>
          </a:bodyPr>
          <a:lstStyle/>
          <a:p>
            <a:r>
              <a:rPr lang="en-US" altLang="zh-CN">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a:t>
            </a:r>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a:t>
            </a:r>
          </a:p>
        </p:txBody>
      </p:sp>
      <p:sp>
        <p:nvSpPr>
          <p:cNvPr id="18437" name="Text Box 5"/>
          <p:cNvSpPr txBox="1">
            <a:spLocks noChangeArrowheads="1"/>
          </p:cNvSpPr>
          <p:nvPr/>
        </p:nvSpPr>
        <p:spPr bwMode="auto">
          <a:xfrm>
            <a:off x="1271588" y="2333625"/>
            <a:ext cx="696912"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nchorCtr="1">
            <a:spAutoFit/>
          </a:bodyPr>
          <a:lstStyle/>
          <a:p>
            <a:r>
              <a:rPr lang="en-US" altLang="zh-CN">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a:t>
            </a:r>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P spid="18437" grpId="0"/>
    </p:bld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346075" y="617538"/>
            <a:ext cx="8389938"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cs typeface="Times New Roman" panose="02020603050405020304" pitchFamily="18" charset="0"/>
              </a:rPr>
              <a:t>(4)</a:t>
            </a:r>
            <a:r>
              <a:rPr lang="zh-CN" altLang="en-US">
                <a:cs typeface="Times New Roman" panose="02020603050405020304" pitchFamily="18" charset="0"/>
              </a:rPr>
              <a:t>惯性的利用和防范</a:t>
            </a:r>
          </a:p>
          <a:p>
            <a:pPr eaLnBrk="1" hangingPunct="1"/>
            <a:r>
              <a:rPr lang="en-US" altLang="zh-CN">
                <a:cs typeface="Times New Roman" panose="02020603050405020304" pitchFamily="18" charset="0"/>
              </a:rPr>
              <a:t>A</a:t>
            </a:r>
            <a:r>
              <a:rPr lang="zh-CN" altLang="en-US">
                <a:cs typeface="Times New Roman" panose="02020603050405020304" pitchFamily="18" charset="0"/>
              </a:rPr>
              <a:t>．利用：</a:t>
            </a:r>
            <a:r>
              <a:rPr lang="en-US" altLang="zh-CN">
                <a:cs typeface="Times New Roman" panose="02020603050405020304" pitchFamily="18" charset="0"/>
              </a:rPr>
              <a:t>a.</a:t>
            </a:r>
            <a:r>
              <a:rPr lang="zh-CN" altLang="en-US">
                <a:cs typeface="Times New Roman" panose="02020603050405020304" pitchFamily="18" charset="0"/>
              </a:rPr>
              <a:t>跳远前助跑；</a:t>
            </a:r>
            <a:r>
              <a:rPr lang="en-US" altLang="zh-CN">
                <a:cs typeface="Times New Roman" panose="02020603050405020304" pitchFamily="18" charset="0"/>
              </a:rPr>
              <a:t>b.</a:t>
            </a:r>
            <a:r>
              <a:rPr lang="zh-CN" altLang="en-US">
                <a:cs typeface="Times New Roman" panose="02020603050405020304" pitchFamily="18" charset="0"/>
              </a:rPr>
              <a:t>洗衣机脱水；</a:t>
            </a:r>
            <a:r>
              <a:rPr lang="en-US" altLang="zh-CN">
                <a:cs typeface="Times New Roman" panose="02020603050405020304" pitchFamily="18" charset="0"/>
              </a:rPr>
              <a:t>c.</a:t>
            </a:r>
            <a:r>
              <a:rPr lang="zh-CN" altLang="en-US">
                <a:cs typeface="Times New Roman" panose="02020603050405020304" pitchFamily="18" charset="0"/>
              </a:rPr>
              <a:t>拍打衣服上的灰尘；</a:t>
            </a:r>
            <a:r>
              <a:rPr lang="en-US" altLang="zh-CN">
                <a:cs typeface="Times New Roman" panose="02020603050405020304" pitchFamily="18" charset="0"/>
              </a:rPr>
              <a:t>d.</a:t>
            </a:r>
            <a:r>
              <a:rPr lang="zh-CN" altLang="en-US">
                <a:cs typeface="Times New Roman" panose="02020603050405020304" pitchFamily="18" charset="0"/>
              </a:rPr>
              <a:t>撞击锤柄，使锤头紧套在锤柄上。</a:t>
            </a:r>
          </a:p>
          <a:p>
            <a:pPr eaLnBrk="1" hangingPunct="1"/>
            <a:r>
              <a:rPr lang="en-US" altLang="zh-CN">
                <a:cs typeface="Times New Roman" panose="02020603050405020304" pitchFamily="18" charset="0"/>
              </a:rPr>
              <a:t>B</a:t>
            </a:r>
            <a:r>
              <a:rPr lang="zh-CN" altLang="en-US">
                <a:cs typeface="Times New Roman" panose="02020603050405020304" pitchFamily="18" charset="0"/>
              </a:rPr>
              <a:t>．防范：</a:t>
            </a:r>
            <a:r>
              <a:rPr lang="en-US" altLang="zh-CN">
                <a:cs typeface="Times New Roman" panose="02020603050405020304" pitchFamily="18" charset="0"/>
              </a:rPr>
              <a:t>a.</a:t>
            </a:r>
            <a:r>
              <a:rPr lang="zh-CN" altLang="en-US">
                <a:cs typeface="Times New Roman" panose="02020603050405020304" pitchFamily="18" charset="0"/>
              </a:rPr>
              <a:t>系好安全带；</a:t>
            </a:r>
            <a:r>
              <a:rPr lang="en-US" altLang="zh-CN">
                <a:cs typeface="Times New Roman" panose="02020603050405020304" pitchFamily="18" charset="0"/>
              </a:rPr>
              <a:t>b.</a:t>
            </a:r>
            <a:r>
              <a:rPr lang="zh-CN" altLang="en-US">
                <a:cs typeface="Times New Roman" panose="02020603050405020304" pitchFamily="18" charset="0"/>
              </a:rPr>
              <a:t>汽车的安全气囊；</a:t>
            </a:r>
            <a:r>
              <a:rPr lang="en-US" altLang="zh-CN">
                <a:cs typeface="Times New Roman" panose="02020603050405020304" pitchFamily="18" charset="0"/>
              </a:rPr>
              <a:t>c.</a:t>
            </a:r>
            <a:r>
              <a:rPr lang="zh-CN" altLang="en-US">
                <a:cs typeface="Times New Roman" panose="02020603050405020304" pitchFamily="18" charset="0"/>
              </a:rPr>
              <a:t>开车时保持车距；</a:t>
            </a:r>
            <a:r>
              <a:rPr lang="en-US" altLang="zh-CN">
                <a:cs typeface="Times New Roman" panose="02020603050405020304" pitchFamily="18" charset="0"/>
              </a:rPr>
              <a:t>d.</a:t>
            </a:r>
            <a:r>
              <a:rPr lang="zh-CN" altLang="en-US">
                <a:cs typeface="Times New Roman" panose="02020603050405020304" pitchFamily="18" charset="0"/>
              </a:rPr>
              <a:t>乘公交时拉好手环；</a:t>
            </a:r>
            <a:r>
              <a:rPr lang="en-US" altLang="zh-CN">
                <a:cs typeface="Times New Roman" panose="02020603050405020304" pitchFamily="18" charset="0"/>
              </a:rPr>
              <a:t>e.</a:t>
            </a:r>
            <a:r>
              <a:rPr lang="zh-CN" altLang="en-US">
                <a:cs typeface="Times New Roman" panose="02020603050405020304" pitchFamily="18" charset="0"/>
              </a:rPr>
              <a:t>易碎品周围垫塑料泡沫；</a:t>
            </a:r>
            <a:r>
              <a:rPr lang="en-US" altLang="zh-CN">
                <a:cs typeface="Times New Roman" panose="02020603050405020304" pitchFamily="18" charset="0"/>
              </a:rPr>
              <a:t>f.</a:t>
            </a:r>
            <a:r>
              <a:rPr lang="zh-CN" altLang="en-US">
                <a:cs typeface="Times New Roman" panose="02020603050405020304" pitchFamily="18" charset="0"/>
              </a:rPr>
              <a:t>自行车拐弯要减速。</a:t>
            </a:r>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3794" name="TextBox 1"/>
          <p:cNvSpPr txBox="1">
            <a:spLocks noChangeArrowheads="1"/>
          </p:cNvSpPr>
          <p:nvPr/>
        </p:nvSpPr>
        <p:spPr bwMode="auto">
          <a:xfrm>
            <a:off x="346075" y="617538"/>
            <a:ext cx="8942388"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cs typeface="Times New Roman" panose="02020603050405020304" pitchFamily="18" charset="0"/>
              </a:rPr>
              <a:t>2</a:t>
            </a:r>
            <a:r>
              <a:rPr lang="zh-CN" altLang="en-US">
                <a:cs typeface="Times New Roman" panose="02020603050405020304" pitchFamily="18" charset="0"/>
              </a:rPr>
              <a:t>．</a:t>
            </a:r>
            <a:r>
              <a:rPr lang="en-US" altLang="zh-CN">
                <a:cs typeface="Arial" panose="020B0604020202020204" pitchFamily="34" charset="0"/>
              </a:rPr>
              <a:t>(2012·</a:t>
            </a:r>
            <a:r>
              <a:rPr lang="zh-CN" altLang="en-US">
                <a:cs typeface="Arial" panose="020B0604020202020204" pitchFamily="34" charset="0"/>
              </a:rPr>
              <a:t>江西</a:t>
            </a:r>
            <a:r>
              <a:rPr lang="en-US" altLang="zh-CN">
                <a:cs typeface="Arial" panose="020B0604020202020204" pitchFamily="34" charset="0"/>
              </a:rPr>
              <a:t>)(</a:t>
            </a:r>
            <a:r>
              <a:rPr lang="zh-CN" altLang="en-US">
                <a:cs typeface="Arial" panose="020B0604020202020204" pitchFamily="34" charset="0"/>
              </a:rPr>
              <a:t>不定项</a:t>
            </a:r>
            <a:r>
              <a:rPr lang="en-US" altLang="zh-CN">
                <a:cs typeface="Arial" panose="020B0604020202020204" pitchFamily="34" charset="0"/>
              </a:rPr>
              <a:t>)</a:t>
            </a:r>
            <a:r>
              <a:rPr lang="zh-CN" altLang="en-US">
                <a:cs typeface="Times New Roman" panose="02020603050405020304" pitchFamily="18" charset="0"/>
              </a:rPr>
              <a:t>以下实验中，主要是运用二力平衡条件分析解</a:t>
            </a:r>
          </a:p>
          <a:p>
            <a:pPr eaLnBrk="1" hangingPunct="1"/>
            <a:r>
              <a:rPr lang="zh-CN" altLang="en-US">
                <a:cs typeface="Times New Roman" panose="02020603050405020304" pitchFamily="18" charset="0"/>
              </a:rPr>
              <a:t>决问题的有</a:t>
            </a:r>
            <a:r>
              <a:rPr lang="en-US" altLang="zh-CN">
                <a:cs typeface="Times New Roman" panose="02020603050405020304" pitchFamily="18" charset="0"/>
              </a:rPr>
              <a:t>(</a:t>
            </a:r>
            <a:r>
              <a:rPr lang="zh-CN" altLang="en-US">
                <a:cs typeface="Times New Roman" panose="02020603050405020304" pitchFamily="18" charset="0"/>
              </a:rPr>
              <a:t>　　</a:t>
            </a:r>
            <a:r>
              <a:rPr lang="en-US" altLang="zh-CN">
                <a:cs typeface="Times New Roman" panose="02020603050405020304" pitchFamily="18" charset="0"/>
              </a:rPr>
              <a:t>)</a:t>
            </a:r>
          </a:p>
          <a:p>
            <a:pPr eaLnBrk="1" hangingPunct="1"/>
            <a:r>
              <a:rPr lang="en-US" altLang="zh-CN">
                <a:cs typeface="Times New Roman" panose="02020603050405020304" pitchFamily="18" charset="0"/>
              </a:rPr>
              <a:t>A</a:t>
            </a:r>
            <a:r>
              <a:rPr lang="zh-CN" altLang="en-US">
                <a:cs typeface="Times New Roman" panose="02020603050405020304" pitchFamily="18" charset="0"/>
              </a:rPr>
              <a:t>．利用弹簧测力计测量滑动摩擦力</a:t>
            </a:r>
          </a:p>
          <a:p>
            <a:pPr eaLnBrk="1" hangingPunct="1"/>
            <a:r>
              <a:rPr lang="en-US" altLang="zh-CN">
                <a:cs typeface="Times New Roman" panose="02020603050405020304" pitchFamily="18" charset="0"/>
              </a:rPr>
              <a:t>B</a:t>
            </a:r>
            <a:r>
              <a:rPr lang="zh-CN" altLang="en-US">
                <a:cs typeface="Times New Roman" panose="02020603050405020304" pitchFamily="18" charset="0"/>
              </a:rPr>
              <a:t>．利用弹簧测力计测量物体重力</a:t>
            </a:r>
          </a:p>
          <a:p>
            <a:pPr eaLnBrk="1" hangingPunct="1"/>
            <a:r>
              <a:rPr lang="en-US" altLang="zh-CN">
                <a:cs typeface="Times New Roman" panose="02020603050405020304" pitchFamily="18" charset="0"/>
              </a:rPr>
              <a:t>C</a:t>
            </a:r>
            <a:r>
              <a:rPr lang="zh-CN" altLang="en-US">
                <a:cs typeface="Times New Roman" panose="02020603050405020304" pitchFamily="18" charset="0"/>
              </a:rPr>
              <a:t>．利用天平测量水的重力</a:t>
            </a:r>
          </a:p>
          <a:p>
            <a:pPr eaLnBrk="1" hangingPunct="1"/>
            <a:r>
              <a:rPr lang="en-US" altLang="zh-CN">
                <a:cs typeface="Times New Roman" panose="02020603050405020304" pitchFamily="18" charset="0"/>
              </a:rPr>
              <a:t>D</a:t>
            </a:r>
            <a:r>
              <a:rPr lang="zh-CN" altLang="en-US">
                <a:cs typeface="Times New Roman" panose="02020603050405020304" pitchFamily="18" charset="0"/>
              </a:rPr>
              <a:t>．利用量筒测量水的重力</a:t>
            </a:r>
          </a:p>
        </p:txBody>
      </p:sp>
      <p:sp>
        <p:nvSpPr>
          <p:cNvPr id="33795" name="Rectangle 3"/>
          <p:cNvSpPr>
            <a:spLocks noChangeArrowheads="1"/>
          </p:cNvSpPr>
          <p:nvPr/>
        </p:nvSpPr>
        <p:spPr bwMode="auto">
          <a:xfrm>
            <a:off x="1835150" y="1203325"/>
            <a:ext cx="104298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eaLnBrk="0" hangingPunct="0">
              <a:lnSpc>
                <a:spcPct val="100000"/>
              </a:lnSpc>
            </a:pPr>
            <a:r>
              <a:rPr lang="en-US" altLang="zh-CN">
                <a:solidFill>
                  <a:srgbClr val="C4000B"/>
                </a:solidFill>
                <a:latin typeface="Times New Roman" panose="02020603050405020304" pitchFamily="18" charset="0"/>
                <a:ea typeface="楷体_GB2312" panose="02010609030101010101" pitchFamily="49" charset="-122"/>
              </a:rPr>
              <a:t>AB</a:t>
            </a:r>
            <a:r>
              <a:rPr lang="en-US" altLang="zh-CN"/>
              <a:t>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4818" name="TextBox 1"/>
          <p:cNvSpPr txBox="1">
            <a:spLocks noChangeArrowheads="1"/>
          </p:cNvSpPr>
          <p:nvPr/>
        </p:nvSpPr>
        <p:spPr bwMode="auto">
          <a:xfrm>
            <a:off x="454025" y="195263"/>
            <a:ext cx="8582025"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t>3</a:t>
            </a:r>
            <a:r>
              <a:rPr lang="zh-CN" altLang="en-US"/>
              <a:t>．</a:t>
            </a:r>
            <a:r>
              <a:rPr lang="en-US" altLang="zh-CN"/>
              <a:t>(2020·</a:t>
            </a:r>
            <a:r>
              <a:rPr lang="zh-CN" altLang="en-US"/>
              <a:t>吉安一模改编</a:t>
            </a:r>
            <a:r>
              <a:rPr lang="en-US" altLang="zh-CN"/>
              <a:t>)</a:t>
            </a:r>
            <a:r>
              <a:rPr lang="zh-CN" altLang="en-US"/>
              <a:t>如图所示，叠放在一起的物体</a:t>
            </a:r>
            <a:r>
              <a:rPr lang="en-US" altLang="zh-CN" i="1"/>
              <a:t>A</a:t>
            </a:r>
            <a:r>
              <a:rPr lang="zh-CN" altLang="en-US"/>
              <a:t>和</a:t>
            </a:r>
            <a:r>
              <a:rPr lang="en-US" altLang="zh-CN" i="1"/>
              <a:t>B</a:t>
            </a:r>
            <a:r>
              <a:rPr lang="zh-CN" altLang="en-US"/>
              <a:t>，在大小</a:t>
            </a:r>
          </a:p>
          <a:p>
            <a:pPr eaLnBrk="1" hangingPunct="1"/>
            <a:r>
              <a:rPr lang="zh-CN" altLang="en-US"/>
              <a:t>为</a:t>
            </a:r>
            <a:r>
              <a:rPr lang="en-US" altLang="zh-CN"/>
              <a:t>10 N</a:t>
            </a:r>
            <a:r>
              <a:rPr lang="zh-CN" altLang="en-US"/>
              <a:t>的恒力作用下沿水平面做匀速直线运动，则下列结论中正确的</a:t>
            </a:r>
          </a:p>
          <a:p>
            <a:pPr eaLnBrk="1" hangingPunct="1"/>
            <a:r>
              <a:rPr lang="zh-CN" altLang="en-US"/>
              <a:t>是</a:t>
            </a:r>
            <a:r>
              <a:rPr lang="en-US" altLang="zh-CN"/>
              <a:t>(</a:t>
            </a:r>
            <a:r>
              <a:rPr lang="zh-CN" altLang="en-US"/>
              <a:t>　　</a:t>
            </a:r>
            <a:r>
              <a:rPr lang="en-US" altLang="zh-CN"/>
              <a:t>)</a:t>
            </a:r>
          </a:p>
          <a:p>
            <a:pPr eaLnBrk="1" hangingPunct="1"/>
            <a:endParaRPr lang="zh-CN" altLang="en-US"/>
          </a:p>
          <a:p>
            <a:pPr eaLnBrk="1" hangingPunct="1"/>
            <a:endParaRPr lang="zh-CN" altLang="en-US"/>
          </a:p>
          <a:p>
            <a:pPr eaLnBrk="1" hangingPunct="1"/>
            <a:endParaRPr lang="zh-CN" altLang="en-US"/>
          </a:p>
          <a:p>
            <a:pPr eaLnBrk="1" hangingPunct="1"/>
            <a:r>
              <a:rPr lang="en-US" altLang="zh-CN">
                <a:cs typeface="Times New Roman" panose="02020603050405020304" pitchFamily="18" charset="0"/>
              </a:rPr>
              <a:t>A</a:t>
            </a:r>
            <a:r>
              <a:rPr lang="zh-CN" altLang="en-US">
                <a:cs typeface="Times New Roman" panose="02020603050405020304" pitchFamily="18" charset="0"/>
              </a:rPr>
              <a:t>．地面一定是粗糙的</a:t>
            </a:r>
          </a:p>
          <a:p>
            <a:pPr eaLnBrk="1" hangingPunct="1"/>
            <a:r>
              <a:rPr lang="en-US" altLang="zh-CN">
                <a:cs typeface="Times New Roman" panose="02020603050405020304" pitchFamily="18" charset="0"/>
              </a:rPr>
              <a:t>B</a:t>
            </a:r>
            <a:r>
              <a:rPr lang="zh-CN" altLang="en-US">
                <a:cs typeface="Times New Roman" panose="02020603050405020304" pitchFamily="18" charset="0"/>
              </a:rPr>
              <a:t>．物体</a:t>
            </a:r>
            <a:r>
              <a:rPr lang="en-US" altLang="zh-CN" i="1">
                <a:cs typeface="Times New Roman" panose="02020603050405020304" pitchFamily="18" charset="0"/>
              </a:rPr>
              <a:t>B</a:t>
            </a:r>
            <a:r>
              <a:rPr lang="zh-CN" altLang="en-US">
                <a:cs typeface="Times New Roman" panose="02020603050405020304" pitchFamily="18" charset="0"/>
              </a:rPr>
              <a:t>的重力与地面对</a:t>
            </a:r>
            <a:r>
              <a:rPr lang="en-US" altLang="zh-CN" i="1">
                <a:cs typeface="Times New Roman" panose="02020603050405020304" pitchFamily="18" charset="0"/>
              </a:rPr>
              <a:t>B</a:t>
            </a:r>
            <a:r>
              <a:rPr lang="zh-CN" altLang="en-US">
                <a:cs typeface="Times New Roman" panose="02020603050405020304" pitchFamily="18" charset="0"/>
              </a:rPr>
              <a:t>的支持力是一对平衡力</a:t>
            </a:r>
          </a:p>
          <a:p>
            <a:pPr eaLnBrk="1" hangingPunct="1"/>
            <a:r>
              <a:rPr lang="en-US" altLang="zh-CN">
                <a:cs typeface="Times New Roman" panose="02020603050405020304" pitchFamily="18" charset="0"/>
              </a:rPr>
              <a:t>C</a:t>
            </a:r>
            <a:r>
              <a:rPr lang="zh-CN" altLang="en-US">
                <a:cs typeface="Times New Roman" panose="02020603050405020304" pitchFamily="18" charset="0"/>
              </a:rPr>
              <a:t>．物体</a:t>
            </a:r>
            <a:r>
              <a:rPr lang="en-US" altLang="zh-CN" i="1">
                <a:cs typeface="Times New Roman" panose="02020603050405020304" pitchFamily="18" charset="0"/>
              </a:rPr>
              <a:t>B</a:t>
            </a:r>
            <a:r>
              <a:rPr lang="zh-CN" altLang="en-US">
                <a:cs typeface="Times New Roman" panose="02020603050405020304" pitchFamily="18" charset="0"/>
              </a:rPr>
              <a:t>的重力与地面对</a:t>
            </a:r>
            <a:r>
              <a:rPr lang="en-US" altLang="zh-CN" i="1">
                <a:cs typeface="Times New Roman" panose="02020603050405020304" pitchFamily="18" charset="0"/>
              </a:rPr>
              <a:t>B</a:t>
            </a:r>
            <a:r>
              <a:rPr lang="zh-CN" altLang="en-US">
                <a:cs typeface="Times New Roman" panose="02020603050405020304" pitchFamily="18" charset="0"/>
              </a:rPr>
              <a:t>的支持力是一对相互作用力</a:t>
            </a:r>
          </a:p>
          <a:p>
            <a:pPr eaLnBrk="1" hangingPunct="1"/>
            <a:r>
              <a:rPr lang="en-US" altLang="zh-CN">
                <a:cs typeface="Times New Roman" panose="02020603050405020304" pitchFamily="18" charset="0"/>
              </a:rPr>
              <a:t>D</a:t>
            </a:r>
            <a:r>
              <a:rPr lang="zh-CN" altLang="en-US">
                <a:cs typeface="Times New Roman" panose="02020603050405020304" pitchFamily="18" charset="0"/>
              </a:rPr>
              <a:t>．物体</a:t>
            </a:r>
            <a:r>
              <a:rPr lang="en-US" altLang="zh-CN" i="1">
                <a:cs typeface="Times New Roman" panose="02020603050405020304" pitchFamily="18" charset="0"/>
              </a:rPr>
              <a:t>A</a:t>
            </a:r>
            <a:r>
              <a:rPr lang="zh-CN" altLang="en-US">
                <a:cs typeface="Times New Roman" panose="02020603050405020304" pitchFamily="18" charset="0"/>
              </a:rPr>
              <a:t>所受的摩擦力为</a:t>
            </a:r>
            <a:r>
              <a:rPr lang="en-US" altLang="zh-CN">
                <a:cs typeface="Times New Roman" panose="02020603050405020304" pitchFamily="18" charset="0"/>
              </a:rPr>
              <a:t>10 N</a:t>
            </a:r>
            <a:endParaRPr lang="zh-CN" altLang="en-US">
              <a:cs typeface="Times New Roman" panose="02020603050405020304" pitchFamily="18" charset="0"/>
            </a:endParaRPr>
          </a:p>
        </p:txBody>
      </p:sp>
      <p:pic>
        <p:nvPicPr>
          <p:cNvPr id="34819" name="Picture 3" descr="20JXWLJ-12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492500" y="1527175"/>
            <a:ext cx="2411413"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4"/>
          <p:cNvSpPr>
            <a:spLocks noChangeArrowheads="1"/>
          </p:cNvSpPr>
          <p:nvPr/>
        </p:nvSpPr>
        <p:spPr bwMode="auto">
          <a:xfrm>
            <a:off x="1035050" y="1203325"/>
            <a:ext cx="4318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eaLnBrk="0" hangingPunct="0">
              <a:lnSpc>
                <a:spcPct val="100000"/>
              </a:lnSpc>
            </a:pPr>
            <a:r>
              <a:rPr lang="en-US" altLang="zh-CN">
                <a:solidFill>
                  <a:srgbClr val="C4000B"/>
                </a:solidFill>
                <a:latin typeface="Times New Roman" panose="02020603050405020304" pitchFamily="18" charset="0"/>
                <a:ea typeface="楷体_GB2312" panose="02010609030101010101" pitchFamily="49" charset="-122"/>
              </a:rPr>
              <a:t>A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5842" name="TextBox 1"/>
          <p:cNvSpPr txBox="1">
            <a:spLocks noChangeArrowheads="1"/>
          </p:cNvSpPr>
          <p:nvPr/>
        </p:nvSpPr>
        <p:spPr bwMode="auto">
          <a:xfrm>
            <a:off x="287338" y="447675"/>
            <a:ext cx="87979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cs typeface="Times New Roman" panose="02020603050405020304" pitchFamily="18" charset="0"/>
              </a:rPr>
              <a:t>4</a:t>
            </a:r>
            <a:r>
              <a:rPr lang="zh-CN" altLang="en-US">
                <a:cs typeface="Times New Roman" panose="02020603050405020304" pitchFamily="18" charset="0"/>
              </a:rPr>
              <a:t>．</a:t>
            </a:r>
            <a:r>
              <a:rPr lang="en-US" altLang="zh-CN">
                <a:cs typeface="Arial" panose="020B0604020202020204" pitchFamily="34" charset="0"/>
              </a:rPr>
              <a:t>(2021·</a:t>
            </a:r>
            <a:r>
              <a:rPr lang="zh-CN" altLang="en-US">
                <a:cs typeface="Arial" panose="020B0604020202020204" pitchFamily="34" charset="0"/>
              </a:rPr>
              <a:t>改编</a:t>
            </a:r>
            <a:r>
              <a:rPr lang="en-US" altLang="zh-CN">
                <a:cs typeface="Arial" panose="020B0604020202020204" pitchFamily="34" charset="0"/>
              </a:rPr>
              <a:t>)</a:t>
            </a:r>
            <a:r>
              <a:rPr lang="zh-CN" altLang="en-US">
                <a:cs typeface="Times New Roman" panose="02020603050405020304" pitchFamily="18" charset="0"/>
              </a:rPr>
              <a:t>中央电视台</a:t>
            </a:r>
            <a:r>
              <a:rPr lang="en-US" altLang="zh-CN">
                <a:cs typeface="Times New Roman" panose="02020603050405020304" pitchFamily="18" charset="0"/>
              </a:rPr>
              <a:t>《</a:t>
            </a:r>
            <a:r>
              <a:rPr lang="zh-CN" altLang="en-US">
                <a:cs typeface="Times New Roman" panose="02020603050405020304" pitchFamily="18" charset="0"/>
              </a:rPr>
              <a:t>是真的吗</a:t>
            </a:r>
            <a:r>
              <a:rPr lang="en-US" altLang="zh-CN">
                <a:cs typeface="Times New Roman" panose="02020603050405020304" pitchFamily="18" charset="0"/>
              </a:rPr>
              <a:t>》</a:t>
            </a:r>
            <a:r>
              <a:rPr lang="zh-CN" altLang="en-US">
                <a:cs typeface="Times New Roman" panose="02020603050405020304" pitchFamily="18" charset="0"/>
              </a:rPr>
              <a:t>某期节目中，有这样一个实验：将一根绳子穿过内壁和端口光滑的空心圆筒，绳子上端系一个金属球，下端与装有皮球的网袋连接。转动空心圆筒，使金属球转动</a:t>
            </a:r>
            <a:r>
              <a:rPr lang="en-US" altLang="zh-CN">
                <a:cs typeface="Times New Roman" panose="02020603050405020304" pitchFamily="18" charset="0"/>
              </a:rPr>
              <a:t>(</a:t>
            </a:r>
            <a:r>
              <a:rPr lang="zh-CN" altLang="en-US">
                <a:cs typeface="Times New Roman" panose="02020603050405020304" pitchFamily="18" charset="0"/>
              </a:rPr>
              <a:t>如图所示</a:t>
            </a:r>
            <a:r>
              <a:rPr lang="en-US" altLang="zh-CN">
                <a:cs typeface="Times New Roman" panose="02020603050405020304" pitchFamily="18" charset="0"/>
              </a:rPr>
              <a:t>)</a:t>
            </a:r>
            <a:r>
              <a:rPr lang="zh-CN" altLang="en-US">
                <a:cs typeface="Times New Roman" panose="02020603050405020304" pitchFamily="18" charset="0"/>
              </a:rPr>
              <a:t>。随着转速加大，网袋由静止开始向上运动。下列判断正确的是</a:t>
            </a:r>
            <a:r>
              <a:rPr lang="en-US" altLang="zh-CN">
                <a:cs typeface="Times New Roman" panose="02020603050405020304" pitchFamily="18" charset="0"/>
              </a:rPr>
              <a:t>(</a:t>
            </a:r>
            <a:r>
              <a:rPr lang="zh-CN" altLang="en-US">
                <a:cs typeface="Times New Roman" panose="02020603050405020304" pitchFamily="18" charset="0"/>
              </a:rPr>
              <a:t>　　</a:t>
            </a:r>
            <a:r>
              <a:rPr lang="en-US" altLang="zh-CN">
                <a:cs typeface="Times New Roman" panose="02020603050405020304" pitchFamily="18" charset="0"/>
              </a:rPr>
              <a:t>)</a:t>
            </a:r>
            <a:endParaRPr lang="zh-CN" altLang="en-US">
              <a:cs typeface="Times New Roman" panose="02020603050405020304" pitchFamily="18" charset="0"/>
            </a:endParaRPr>
          </a:p>
        </p:txBody>
      </p:sp>
      <p:pic>
        <p:nvPicPr>
          <p:cNvPr id="35843" name="Picture 3" descr="19JXWLL-149"/>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484438" y="2643188"/>
            <a:ext cx="2808287"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6866" name="TextBox 1"/>
          <p:cNvSpPr txBox="1">
            <a:spLocks noChangeArrowheads="1"/>
          </p:cNvSpPr>
          <p:nvPr/>
        </p:nvSpPr>
        <p:spPr bwMode="auto">
          <a:xfrm>
            <a:off x="346075" y="617538"/>
            <a:ext cx="8389938"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t>A</a:t>
            </a:r>
            <a:r>
              <a:rPr lang="zh-CN" altLang="en-US"/>
              <a:t>．网袋静止时，它受到的总重力与它对绳子的拉力是一对平衡力</a:t>
            </a:r>
          </a:p>
          <a:p>
            <a:pPr eaLnBrk="1" hangingPunct="1"/>
            <a:r>
              <a:rPr lang="en-US" altLang="zh-CN"/>
              <a:t>B</a:t>
            </a:r>
            <a:r>
              <a:rPr lang="zh-CN" altLang="en-US"/>
              <a:t>．金属球转动过程中，它受到的重力与绳子对它的拉力是一对平衡力</a:t>
            </a:r>
          </a:p>
          <a:p>
            <a:pPr eaLnBrk="1" hangingPunct="1"/>
            <a:r>
              <a:rPr lang="en-US" altLang="zh-CN"/>
              <a:t>C</a:t>
            </a:r>
            <a:r>
              <a:rPr lang="zh-CN" altLang="en-US"/>
              <a:t>．金属球转动过程中，运动状态不变</a:t>
            </a:r>
          </a:p>
          <a:p>
            <a:pPr eaLnBrk="1" hangingPunct="1"/>
            <a:r>
              <a:rPr lang="en-US" altLang="zh-CN"/>
              <a:t>D</a:t>
            </a:r>
            <a:r>
              <a:rPr lang="zh-CN" altLang="en-US"/>
              <a:t>．实验表明，改变物体的运动状态需要力</a:t>
            </a:r>
          </a:p>
        </p:txBody>
      </p:sp>
      <p:pic>
        <p:nvPicPr>
          <p:cNvPr id="4145" name="Picture 49" descr="正确"/>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3850" y="2286000"/>
            <a:ext cx="5762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nodeType="clickEffect">
                                  <p:stCondLst>
                                    <p:cond delay="0"/>
                                  </p:stCondLst>
                                  <p:childTnLst>
                                    <p:set>
                                      <p:cBhvr>
                                        <p:cTn id="6" dur="1" fill="hold">
                                          <p:stCondLst>
                                            <p:cond delay="0"/>
                                          </p:stCondLst>
                                        </p:cTn>
                                        <p:tgtEl>
                                          <p:spTgt spid="4145"/>
                                        </p:tgtEl>
                                        <p:attrNameLst>
                                          <p:attrName>style.visibility</p:attrName>
                                        </p:attrNameLst>
                                      </p:cBhvr>
                                      <p:to>
                                        <p:strVal val="visible"/>
                                      </p:to>
                                    </p:set>
                                    <p:animEffect transition="in" filter="wipe(left)">
                                      <p:cBhvr>
                                        <p:cTn id="7" dur="500"/>
                                        <p:tgtEl>
                                          <p:spTgt spid="4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1746" name="TextBox 1"/>
          <p:cNvSpPr txBox="1">
            <a:spLocks noChangeArrowheads="1"/>
          </p:cNvSpPr>
          <p:nvPr/>
        </p:nvSpPr>
        <p:spPr bwMode="auto">
          <a:xfrm>
            <a:off x="1655763" y="1409700"/>
            <a:ext cx="68421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latin typeface="黑体" panose="02010609060101010101" pitchFamily="49" charset="-122"/>
                <a:ea typeface="黑体" panose="02010609060101010101" pitchFamily="49" charset="-122"/>
              </a:rPr>
              <a:t>探究阻力对物体运动的影响(10年1考)</a:t>
            </a:r>
            <a:endParaRPr lang="zh-CN" altLang="en-US">
              <a:latin typeface="黑体" panose="02010609060101010101" pitchFamily="49" charset="-122"/>
              <a:ea typeface="黑体" panose="02010609060101010101" pitchFamily="49" charset="-122"/>
            </a:endParaRPr>
          </a:p>
        </p:txBody>
      </p:sp>
      <p:pic>
        <p:nvPicPr>
          <p:cNvPr id="31749"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8775" y="1563688"/>
            <a:ext cx="111442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0" name="TextBox 1"/>
          <p:cNvSpPr txBox="1">
            <a:spLocks noChangeArrowheads="1"/>
          </p:cNvSpPr>
          <p:nvPr/>
        </p:nvSpPr>
        <p:spPr bwMode="auto">
          <a:xfrm>
            <a:off x="323850" y="1951038"/>
            <a:ext cx="8389938"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solidFill>
                  <a:srgbClr val="CC0000"/>
                </a:solidFill>
                <a:cs typeface="Times New Roman" panose="02020603050405020304" pitchFamily="18" charset="0"/>
              </a:rPr>
              <a:t>【</a:t>
            </a:r>
            <a:r>
              <a:rPr lang="zh-CN" altLang="en-US">
                <a:solidFill>
                  <a:srgbClr val="CC0000"/>
                </a:solidFill>
                <a:cs typeface="Times New Roman" panose="02020603050405020304" pitchFamily="18" charset="0"/>
              </a:rPr>
              <a:t>设计和进行实验</a:t>
            </a:r>
            <a:r>
              <a:rPr lang="en-US" altLang="zh-CN">
                <a:solidFill>
                  <a:srgbClr val="CC0000"/>
                </a:solidFill>
                <a:cs typeface="Times New Roman" panose="02020603050405020304" pitchFamily="18" charset="0"/>
              </a:rPr>
              <a:t>】</a:t>
            </a:r>
            <a:endParaRPr lang="en-US" altLang="zh-CN">
              <a:cs typeface="Times New Roman" panose="02020603050405020304" pitchFamily="18" charset="0"/>
            </a:endParaRPr>
          </a:p>
          <a:p>
            <a:pPr eaLnBrk="1" hangingPunct="1"/>
            <a:r>
              <a:rPr lang="en-US" altLang="zh-CN">
                <a:cs typeface="Times New Roman" panose="02020603050405020304" pitchFamily="18" charset="0"/>
              </a:rPr>
              <a:t>1</a:t>
            </a:r>
            <a:r>
              <a:rPr lang="zh-CN" altLang="en-US">
                <a:cs typeface="Times New Roman" panose="02020603050405020304" pitchFamily="18" charset="0"/>
              </a:rPr>
              <a:t>．实验器材</a:t>
            </a:r>
          </a:p>
          <a:p>
            <a:pPr eaLnBrk="1" hangingPunct="1"/>
            <a:r>
              <a:rPr lang="zh-CN" altLang="en-US">
                <a:cs typeface="Times New Roman" panose="02020603050405020304" pitchFamily="18" charset="0"/>
              </a:rPr>
              <a:t>斜面、粗糙程度不同的水平面、小车、刻度尺。</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5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5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75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9458" name="TextBox 1"/>
          <p:cNvSpPr txBox="1">
            <a:spLocks noChangeArrowheads="1"/>
          </p:cNvSpPr>
          <p:nvPr/>
        </p:nvSpPr>
        <p:spPr bwMode="auto">
          <a:xfrm>
            <a:off x="346075" y="617538"/>
            <a:ext cx="83899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t>2</a:t>
            </a:r>
            <a:r>
              <a:rPr lang="zh-CN" altLang="en-US"/>
              <a:t>．实验装置</a:t>
            </a:r>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7088" y="1563688"/>
            <a:ext cx="6300787" cy="873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2770" name="TextBox 1"/>
          <p:cNvSpPr txBox="1">
            <a:spLocks noChangeArrowheads="1"/>
          </p:cNvSpPr>
          <p:nvPr/>
        </p:nvSpPr>
        <p:spPr bwMode="auto">
          <a:xfrm>
            <a:off x="346075" y="617538"/>
            <a:ext cx="8389938"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cs typeface="Times New Roman" panose="02020603050405020304" pitchFamily="18" charset="0"/>
              </a:rPr>
              <a:t>3</a:t>
            </a:r>
            <a:r>
              <a:rPr lang="zh-CN" altLang="en-US">
                <a:cs typeface="Times New Roman" panose="02020603050405020304" pitchFamily="18" charset="0"/>
              </a:rPr>
              <a:t>．实验方法</a:t>
            </a:r>
          </a:p>
          <a:p>
            <a:pPr eaLnBrk="1" hangingPunct="1"/>
            <a:r>
              <a:rPr lang="en-US" altLang="zh-CN">
                <a:cs typeface="Times New Roman" panose="02020603050405020304" pitchFamily="18" charset="0"/>
              </a:rPr>
              <a:t>(1)</a:t>
            </a:r>
            <a:r>
              <a:rPr lang="zh-CN" altLang="en-US">
                <a:cs typeface="Times New Roman" panose="02020603050405020304" pitchFamily="18" charset="0"/>
              </a:rPr>
              <a:t>控制变量法的应用：让同一小车从斜面同一高度由静止自由释放，使小车每次到达水平面时的</a:t>
            </a:r>
            <a:r>
              <a:rPr lang="zh-CN" altLang="en-US" u="sng">
                <a:cs typeface="Times New Roman" panose="02020603050405020304" pitchFamily="18" charset="0"/>
              </a:rPr>
              <a:t> 速度 </a:t>
            </a:r>
            <a:r>
              <a:rPr lang="zh-CN" altLang="en-US">
                <a:cs typeface="Times New Roman" panose="02020603050405020304" pitchFamily="18" charset="0"/>
              </a:rPr>
              <a:t>都相同。</a:t>
            </a:r>
          </a:p>
          <a:p>
            <a:pPr eaLnBrk="1" hangingPunct="1"/>
            <a:r>
              <a:rPr lang="en-US" altLang="zh-CN">
                <a:cs typeface="Times New Roman" panose="02020603050405020304" pitchFamily="18" charset="0"/>
              </a:rPr>
              <a:t>(2)</a:t>
            </a:r>
            <a:r>
              <a:rPr lang="zh-CN" altLang="en-US">
                <a:cs typeface="Times New Roman" panose="02020603050405020304" pitchFamily="18" charset="0"/>
              </a:rPr>
              <a:t>转换法的应用：通过小车在水平面上运动的距离来判断阻力的大小。</a:t>
            </a:r>
          </a:p>
          <a:p>
            <a:pPr eaLnBrk="1" hangingPunct="1"/>
            <a:r>
              <a:rPr lang="en-US" altLang="zh-CN">
                <a:cs typeface="Times New Roman" panose="02020603050405020304" pitchFamily="18" charset="0"/>
              </a:rPr>
              <a:t>(3)</a:t>
            </a:r>
            <a:r>
              <a:rPr lang="zh-CN" altLang="en-US">
                <a:cs typeface="Times New Roman" panose="02020603050405020304" pitchFamily="18" charset="0"/>
              </a:rPr>
              <a:t>实验推理：若小车从斜面滑下不受阻力，小车将一直做</a:t>
            </a:r>
            <a:r>
              <a:rPr lang="zh-CN" altLang="en-US" u="sng">
                <a:cs typeface="Times New Roman" panose="02020603050405020304" pitchFamily="18" charset="0"/>
              </a:rPr>
              <a:t> 匀速直线 </a:t>
            </a:r>
            <a:r>
              <a:rPr lang="zh-CN" altLang="en-US">
                <a:cs typeface="Times New Roman" panose="02020603050405020304" pitchFamily="18" charset="0"/>
              </a:rPr>
              <a:t>运动。</a:t>
            </a:r>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7346" name="TextBox 1"/>
          <p:cNvSpPr txBox="1">
            <a:spLocks noChangeArrowheads="1"/>
          </p:cNvSpPr>
          <p:nvPr/>
        </p:nvSpPr>
        <p:spPr bwMode="auto">
          <a:xfrm>
            <a:off x="346075" y="617538"/>
            <a:ext cx="8389938"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solidFill>
                  <a:srgbClr val="CC0000"/>
                </a:solidFill>
                <a:cs typeface="Times New Roman" panose="02020603050405020304" pitchFamily="18" charset="0"/>
              </a:rPr>
              <a:t>【</a:t>
            </a:r>
            <a:r>
              <a:rPr lang="zh-CN" altLang="en-US">
                <a:solidFill>
                  <a:srgbClr val="CC0000"/>
                </a:solidFill>
                <a:cs typeface="Times New Roman" panose="02020603050405020304" pitchFamily="18" charset="0"/>
              </a:rPr>
              <a:t>实验分析</a:t>
            </a:r>
            <a:r>
              <a:rPr lang="en-US" altLang="zh-CN">
                <a:solidFill>
                  <a:srgbClr val="CC0000"/>
                </a:solidFill>
                <a:cs typeface="Times New Roman" panose="02020603050405020304" pitchFamily="18" charset="0"/>
              </a:rPr>
              <a:t>】</a:t>
            </a:r>
            <a:endParaRPr lang="en-US" altLang="zh-CN">
              <a:cs typeface="Times New Roman" panose="02020603050405020304" pitchFamily="18" charset="0"/>
            </a:endParaRPr>
          </a:p>
          <a:p>
            <a:pPr eaLnBrk="1" hangingPunct="1"/>
            <a:r>
              <a:rPr lang="en-US" altLang="zh-CN">
                <a:cs typeface="Times New Roman" panose="02020603050405020304" pitchFamily="18" charset="0"/>
              </a:rPr>
              <a:t>4</a:t>
            </a:r>
            <a:r>
              <a:rPr lang="zh-CN" altLang="en-US">
                <a:cs typeface="Times New Roman" panose="02020603050405020304" pitchFamily="18" charset="0"/>
              </a:rPr>
              <a:t>．比较小车在不同水平面上运动的距离，总结结论。</a:t>
            </a:r>
          </a:p>
          <a:p>
            <a:pPr eaLnBrk="1" hangingPunct="1"/>
            <a:r>
              <a:rPr lang="en-US" altLang="zh-CN">
                <a:cs typeface="Times New Roman" panose="02020603050405020304" pitchFamily="18" charset="0"/>
              </a:rPr>
              <a:t>5</a:t>
            </a:r>
            <a:r>
              <a:rPr lang="zh-CN" altLang="en-US">
                <a:cs typeface="Times New Roman" panose="02020603050405020304" pitchFamily="18" charset="0"/>
              </a:rPr>
              <a:t>．推理小车在光滑水平面上的运动情况。</a:t>
            </a:r>
          </a:p>
        </p:txBody>
      </p: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8370" name="TextBox 1"/>
          <p:cNvSpPr txBox="1">
            <a:spLocks noChangeArrowheads="1"/>
          </p:cNvSpPr>
          <p:nvPr/>
        </p:nvSpPr>
        <p:spPr bwMode="auto">
          <a:xfrm>
            <a:off x="346075" y="617538"/>
            <a:ext cx="8389938"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solidFill>
                  <a:srgbClr val="CC0000"/>
                </a:solidFill>
                <a:cs typeface="Times New Roman" panose="02020603050405020304" pitchFamily="18" charset="0"/>
              </a:rPr>
              <a:t>【</a:t>
            </a:r>
            <a:r>
              <a:rPr lang="zh-CN" altLang="en-US">
                <a:solidFill>
                  <a:srgbClr val="CC0000"/>
                </a:solidFill>
                <a:cs typeface="Times New Roman" panose="02020603050405020304" pitchFamily="18" charset="0"/>
              </a:rPr>
              <a:t>交流与反思</a:t>
            </a:r>
            <a:r>
              <a:rPr lang="en-US" altLang="zh-CN">
                <a:solidFill>
                  <a:srgbClr val="CC0000"/>
                </a:solidFill>
                <a:cs typeface="Times New Roman" panose="02020603050405020304" pitchFamily="18" charset="0"/>
              </a:rPr>
              <a:t>】</a:t>
            </a:r>
            <a:endParaRPr lang="en-US" altLang="zh-CN">
              <a:cs typeface="Times New Roman" panose="02020603050405020304" pitchFamily="18" charset="0"/>
            </a:endParaRPr>
          </a:p>
          <a:p>
            <a:pPr eaLnBrk="1" hangingPunct="1"/>
            <a:r>
              <a:rPr lang="en-US" altLang="zh-CN">
                <a:cs typeface="Times New Roman" panose="02020603050405020304" pitchFamily="18" charset="0"/>
              </a:rPr>
              <a:t>6</a:t>
            </a:r>
            <a:r>
              <a:rPr lang="zh-CN" altLang="en-US">
                <a:cs typeface="Times New Roman" panose="02020603050405020304" pitchFamily="18" charset="0"/>
              </a:rPr>
              <a:t>．改变小车运动时受到阻力大小的方法：改变接触面的粗糙程度，在水平桌面上铺不同材料的物体，如：毛巾、棉布、木板等。</a:t>
            </a:r>
          </a:p>
          <a:p>
            <a:pPr eaLnBrk="1" hangingPunct="1"/>
            <a:r>
              <a:rPr lang="en-US" altLang="zh-CN">
                <a:cs typeface="Times New Roman" panose="02020603050405020304" pitchFamily="18" charset="0"/>
              </a:rPr>
              <a:t>7</a:t>
            </a:r>
            <a:r>
              <a:rPr lang="zh-CN" altLang="en-US">
                <a:cs typeface="Times New Roman" panose="02020603050405020304" pitchFamily="18" charset="0"/>
              </a:rPr>
              <a:t>．小车沿水平面运动时所受平衡力和相互作用力的判断。</a:t>
            </a:r>
          </a:p>
          <a:p>
            <a:pPr eaLnBrk="1" hangingPunct="1"/>
            <a:r>
              <a:rPr lang="en-US" altLang="zh-CN">
                <a:cs typeface="Times New Roman" panose="02020603050405020304" pitchFamily="18" charset="0"/>
              </a:rPr>
              <a:t>8</a:t>
            </a:r>
            <a:r>
              <a:rPr lang="zh-CN" altLang="en-US">
                <a:cs typeface="Times New Roman" panose="02020603050405020304" pitchFamily="18" charset="0"/>
              </a:rPr>
              <a:t>．小车运动到斜面底端继续运动的原因：</a:t>
            </a:r>
            <a:r>
              <a:rPr lang="zh-CN" altLang="en-US" u="sng">
                <a:cs typeface="Times New Roman" panose="02020603050405020304" pitchFamily="18" charset="0"/>
              </a:rPr>
              <a:t> 小车具有惯性 </a:t>
            </a:r>
            <a:r>
              <a:rPr lang="zh-CN" altLang="en-US">
                <a:cs typeface="Times New Roman" panose="02020603050405020304" pitchFamily="18" charset="0"/>
              </a:rPr>
              <a:t>。</a:t>
            </a:r>
          </a:p>
          <a:p>
            <a:pPr eaLnBrk="1" hangingPunct="1"/>
            <a:r>
              <a:rPr lang="en-US" altLang="zh-CN">
                <a:cs typeface="Times New Roman" panose="02020603050405020304" pitchFamily="18" charset="0"/>
              </a:rPr>
              <a:t>9</a:t>
            </a:r>
            <a:r>
              <a:rPr lang="zh-CN" altLang="en-US">
                <a:cs typeface="Times New Roman" panose="02020603050405020304" pitchFamily="18" charset="0"/>
              </a:rPr>
              <a:t>．小车在水平面上停下来的原因：</a:t>
            </a:r>
            <a:r>
              <a:rPr lang="zh-CN" altLang="en-US" u="sng">
                <a:cs typeface="Times New Roman" panose="02020603050405020304" pitchFamily="18" charset="0"/>
              </a:rPr>
              <a:t> 受到阻力的作用 </a:t>
            </a:r>
            <a:r>
              <a:rPr lang="zh-CN" altLang="en-US">
                <a:cs typeface="Times New Roman" panose="02020603050405020304" pitchFamily="18" charset="0"/>
              </a:rPr>
              <a:t>。</a:t>
            </a:r>
          </a:p>
          <a:p>
            <a:pPr eaLnBrk="1" hangingPunct="1"/>
            <a:r>
              <a:rPr lang="en-US" altLang="zh-CN">
                <a:cs typeface="Times New Roman" panose="02020603050405020304" pitchFamily="18" charset="0"/>
              </a:rPr>
              <a:t>10</a:t>
            </a:r>
            <a:r>
              <a:rPr lang="zh-CN" altLang="en-US">
                <a:cs typeface="Times New Roman" panose="02020603050405020304" pitchFamily="18" charset="0"/>
              </a:rPr>
              <a:t>．小车从斜面滑下到停止运动这一过程中能量的转化。</a:t>
            </a:r>
          </a:p>
        </p:txBody>
      </p: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9394" name="TextBox 1"/>
          <p:cNvSpPr txBox="1">
            <a:spLocks noChangeArrowheads="1"/>
          </p:cNvSpPr>
          <p:nvPr/>
        </p:nvSpPr>
        <p:spPr bwMode="auto">
          <a:xfrm>
            <a:off x="287338" y="852488"/>
            <a:ext cx="89789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solidFill>
                  <a:srgbClr val="CC0000"/>
                </a:solidFill>
                <a:cs typeface="Times New Roman" panose="02020603050405020304" pitchFamily="18" charset="0"/>
              </a:rPr>
              <a:t>【</a:t>
            </a:r>
            <a:r>
              <a:rPr lang="zh-CN" altLang="en-US">
                <a:solidFill>
                  <a:srgbClr val="CC0000"/>
                </a:solidFill>
                <a:cs typeface="Times New Roman" panose="02020603050405020304" pitchFamily="18" charset="0"/>
              </a:rPr>
              <a:t>设计与进行实验</a:t>
            </a:r>
            <a:r>
              <a:rPr lang="en-US" altLang="zh-CN">
                <a:solidFill>
                  <a:srgbClr val="CC0000"/>
                </a:solidFill>
                <a:cs typeface="Times New Roman" panose="02020603050405020304" pitchFamily="18" charset="0"/>
              </a:rPr>
              <a:t>】</a:t>
            </a:r>
            <a:endParaRPr lang="en-US" altLang="zh-CN">
              <a:cs typeface="Times New Roman" panose="02020603050405020304" pitchFamily="18" charset="0"/>
            </a:endParaRPr>
          </a:p>
          <a:p>
            <a:pPr eaLnBrk="1" hangingPunct="1"/>
            <a:r>
              <a:rPr lang="en-US" altLang="zh-CN">
                <a:cs typeface="Times New Roman" panose="02020603050405020304" pitchFamily="18" charset="0"/>
              </a:rPr>
              <a:t>(1)</a:t>
            </a:r>
            <a:r>
              <a:rPr lang="en-US" altLang="zh-CN">
                <a:cs typeface="Arial" panose="020B0604020202020204" pitchFamily="34" charset="0"/>
              </a:rPr>
              <a:t>(2020·</a:t>
            </a:r>
            <a:r>
              <a:rPr lang="zh-CN" altLang="en-US">
                <a:cs typeface="Arial" panose="020B0604020202020204" pitchFamily="34" charset="0"/>
              </a:rPr>
              <a:t>江西</a:t>
            </a:r>
            <a:r>
              <a:rPr lang="en-US" altLang="zh-CN">
                <a:cs typeface="Arial" panose="020B0604020202020204" pitchFamily="34" charset="0"/>
              </a:rPr>
              <a:t>)</a:t>
            </a:r>
            <a:r>
              <a:rPr lang="zh-CN" altLang="en-US">
                <a:cs typeface="Times New Roman" panose="02020603050405020304" pitchFamily="18" charset="0"/>
              </a:rPr>
              <a:t>实验中让同一小车从同一斜面的同一高度自行滑下，其</a:t>
            </a:r>
          </a:p>
          <a:p>
            <a:pPr eaLnBrk="1" hangingPunct="1"/>
            <a:r>
              <a:rPr lang="zh-CN" altLang="en-US">
                <a:cs typeface="Times New Roman" panose="02020603050405020304" pitchFamily="18" charset="0"/>
              </a:rPr>
              <a:t>目的是使小车滑行至水平面时的初始速度</a:t>
            </a:r>
            <a:r>
              <a:rPr lang="en-US" altLang="zh-CN">
                <a:cs typeface="Times New Roman" panose="02020603050405020304" pitchFamily="18" charset="0"/>
              </a:rPr>
              <a:t>_______</a:t>
            </a:r>
            <a:r>
              <a:rPr lang="zh-CN" altLang="en-US">
                <a:cs typeface="Times New Roman" panose="02020603050405020304" pitchFamily="18" charset="0"/>
              </a:rPr>
              <a:t>；此小车在粗糙程度不</a:t>
            </a:r>
          </a:p>
          <a:p>
            <a:pPr eaLnBrk="1" hangingPunct="1"/>
            <a:r>
              <a:rPr lang="zh-CN" altLang="en-US">
                <a:cs typeface="Times New Roman" panose="02020603050405020304" pitchFamily="18" charset="0"/>
              </a:rPr>
              <a:t>同的水平面上滑行的距离不同，说明力的作用效果与力的</a:t>
            </a:r>
            <a:r>
              <a:rPr lang="en-US" altLang="zh-CN">
                <a:cs typeface="Times New Roman" panose="02020603050405020304" pitchFamily="18" charset="0"/>
              </a:rPr>
              <a:t>_______</a:t>
            </a:r>
            <a:r>
              <a:rPr lang="zh-CN" altLang="en-US">
                <a:cs typeface="Times New Roman" panose="02020603050405020304" pitchFamily="18" charset="0"/>
              </a:rPr>
              <a:t>有关。</a:t>
            </a:r>
          </a:p>
          <a:p>
            <a:pPr eaLnBrk="1" hangingPunct="1"/>
            <a:r>
              <a:rPr lang="en-US" altLang="zh-CN">
                <a:cs typeface="Times New Roman" panose="02020603050405020304" pitchFamily="18" charset="0"/>
              </a:rPr>
              <a:t>(2)</a:t>
            </a:r>
            <a:r>
              <a:rPr lang="zh-CN" altLang="en-US">
                <a:cs typeface="Times New Roman" panose="02020603050405020304" pitchFamily="18" charset="0"/>
              </a:rPr>
              <a:t>若在实验中，发现小车在棉布和木板上运动时都冲出了水平板面，改</a:t>
            </a:r>
          </a:p>
          <a:p>
            <a:pPr eaLnBrk="1" hangingPunct="1"/>
            <a:r>
              <a:rPr lang="zh-CN" altLang="en-US">
                <a:cs typeface="Times New Roman" panose="02020603050405020304" pitchFamily="18" charset="0"/>
              </a:rPr>
              <a:t>进的方法是降低 </a:t>
            </a:r>
            <a:r>
              <a:rPr lang="en-US" altLang="zh-CN">
                <a:cs typeface="Times New Roman" panose="02020603050405020304" pitchFamily="18" charset="0"/>
              </a:rPr>
              <a:t>_________________</a:t>
            </a:r>
            <a:r>
              <a:rPr lang="zh-CN" altLang="en-US">
                <a:cs typeface="Times New Roman" panose="02020603050405020304" pitchFamily="18" charset="0"/>
              </a:rPr>
              <a:t>。</a:t>
            </a:r>
          </a:p>
        </p:txBody>
      </p:sp>
      <p:sp>
        <p:nvSpPr>
          <p:cNvPr id="59396" name="Text Box 4"/>
          <p:cNvSpPr txBox="1">
            <a:spLocks noChangeArrowheads="1"/>
          </p:cNvSpPr>
          <p:nvPr/>
        </p:nvSpPr>
        <p:spPr bwMode="auto">
          <a:xfrm>
            <a:off x="4640263" y="1730375"/>
            <a:ext cx="151765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相同 </a:t>
            </a:r>
          </a:p>
        </p:txBody>
      </p:sp>
      <p:sp>
        <p:nvSpPr>
          <p:cNvPr id="59397" name="Text Box 5"/>
          <p:cNvSpPr txBox="1">
            <a:spLocks noChangeArrowheads="1"/>
          </p:cNvSpPr>
          <p:nvPr/>
        </p:nvSpPr>
        <p:spPr bwMode="auto">
          <a:xfrm>
            <a:off x="6430963" y="2187575"/>
            <a:ext cx="151765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大小 </a:t>
            </a:r>
          </a:p>
        </p:txBody>
      </p:sp>
      <p:sp>
        <p:nvSpPr>
          <p:cNvPr id="59398" name="Text Box 6"/>
          <p:cNvSpPr txBox="1">
            <a:spLocks noChangeArrowheads="1"/>
          </p:cNvSpPr>
          <p:nvPr/>
        </p:nvSpPr>
        <p:spPr bwMode="auto">
          <a:xfrm>
            <a:off x="1584325" y="3101975"/>
            <a:ext cx="355282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小车下滑时的高度</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3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p:bldP spid="59397" grpId="0"/>
      <p:bldP spid="59398" grpId="0"/>
    </p:bldLst>
  </p:timing>
</p:sld>
</file>

<file path=ppt/slides/slide4.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346075" y="617538"/>
            <a:ext cx="9050338"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en-US">
                <a:latin typeface="黑体" panose="02010609060101010101" pitchFamily="49" charset="-122"/>
                <a:ea typeface="黑体" panose="02010609060101010101" pitchFamily="49" charset="-122"/>
                <a:cs typeface="Arial" panose="020B0604020202020204" pitchFamily="34" charset="0"/>
              </a:rPr>
              <a:t>          二力平衡</a:t>
            </a:r>
            <a:endParaRPr lang="zh-CN" altLang="en-US">
              <a:latin typeface="黑体" panose="02010609060101010101" pitchFamily="49" charset="-122"/>
              <a:ea typeface="黑体" panose="02010609060101010101" pitchFamily="49" charset="-122"/>
              <a:cs typeface="Times New Roman" panose="02020603050405020304" pitchFamily="18" charset="0"/>
            </a:endParaRPr>
          </a:p>
          <a:p>
            <a:pPr eaLnBrk="1" hangingPunct="1"/>
            <a:r>
              <a:rPr lang="en-US" altLang="zh-CN">
                <a:cs typeface="Times New Roman" panose="02020603050405020304" pitchFamily="18" charset="0"/>
              </a:rPr>
              <a:t>1</a:t>
            </a:r>
            <a:r>
              <a:rPr lang="zh-CN" altLang="en-US">
                <a:cs typeface="Times New Roman" panose="02020603050405020304" pitchFamily="18" charset="0"/>
              </a:rPr>
              <a:t>．平衡状态：物体处于①</a:t>
            </a:r>
            <a:r>
              <a:rPr lang="en-US" altLang="zh-CN">
                <a:cs typeface="Times New Roman" panose="02020603050405020304" pitchFamily="18" charset="0"/>
              </a:rPr>
              <a:t>_______</a:t>
            </a:r>
            <a:r>
              <a:rPr lang="zh-CN" altLang="en-US">
                <a:cs typeface="Times New Roman" panose="02020603050405020304" pitchFamily="18" charset="0"/>
              </a:rPr>
              <a:t>状态或②</a:t>
            </a:r>
            <a:r>
              <a:rPr lang="en-US" altLang="zh-CN">
                <a:cs typeface="Times New Roman" panose="02020603050405020304" pitchFamily="18" charset="0"/>
              </a:rPr>
              <a:t>_______________</a:t>
            </a:r>
            <a:r>
              <a:rPr lang="zh-CN" altLang="en-US">
                <a:cs typeface="Times New Roman" panose="02020603050405020304" pitchFamily="18" charset="0"/>
              </a:rPr>
              <a:t>状态，叫作</a:t>
            </a:r>
          </a:p>
          <a:p>
            <a:pPr eaLnBrk="1" hangingPunct="1"/>
            <a:r>
              <a:rPr lang="zh-CN" altLang="en-US">
                <a:cs typeface="Times New Roman" panose="02020603050405020304" pitchFamily="18" charset="0"/>
              </a:rPr>
              <a:t>物体处于平衡状态。物体在受到几个力作用时，如果保持平衡状态，则这</a:t>
            </a:r>
          </a:p>
          <a:p>
            <a:pPr eaLnBrk="1" hangingPunct="1"/>
            <a:r>
              <a:rPr lang="zh-CN" altLang="en-US">
                <a:cs typeface="Times New Roman" panose="02020603050405020304" pitchFamily="18" charset="0"/>
              </a:rPr>
              <a:t>几个力互称为③ </a:t>
            </a:r>
            <a:r>
              <a:rPr lang="en-US" altLang="zh-CN">
                <a:cs typeface="Times New Roman" panose="02020603050405020304" pitchFamily="18" charset="0"/>
              </a:rPr>
              <a:t>_______</a:t>
            </a:r>
            <a:r>
              <a:rPr lang="zh-CN" altLang="en-US">
                <a:cs typeface="Times New Roman" panose="02020603050405020304" pitchFamily="18" charset="0"/>
              </a:rPr>
              <a:t>。</a:t>
            </a:r>
          </a:p>
          <a:p>
            <a:pPr eaLnBrk="1" hangingPunct="1"/>
            <a:r>
              <a:rPr lang="en-US" altLang="zh-CN">
                <a:cs typeface="Times New Roman" panose="02020603050405020304" pitchFamily="18" charset="0"/>
              </a:rPr>
              <a:t>2</a:t>
            </a:r>
            <a:r>
              <a:rPr lang="zh-CN" altLang="en-US">
                <a:cs typeface="Times New Roman" panose="02020603050405020304" pitchFamily="18" charset="0"/>
              </a:rPr>
              <a:t>．二力平衡的条件：作用在① </a:t>
            </a:r>
            <a:r>
              <a:rPr lang="en-US" altLang="zh-CN">
                <a:cs typeface="Times New Roman" panose="02020603050405020304" pitchFamily="18" charset="0"/>
              </a:rPr>
              <a:t>_____</a:t>
            </a:r>
            <a:r>
              <a:rPr lang="zh-CN" altLang="en-US">
                <a:cs typeface="Times New Roman" panose="02020603050405020304" pitchFamily="18" charset="0"/>
              </a:rPr>
              <a:t>物体上的两个力，大小②</a:t>
            </a:r>
            <a:r>
              <a:rPr lang="en-US" altLang="zh-CN">
                <a:cs typeface="Times New Roman" panose="02020603050405020304" pitchFamily="18" charset="0"/>
              </a:rPr>
              <a:t>_______</a:t>
            </a:r>
            <a:r>
              <a:rPr lang="zh-CN" altLang="en-US">
                <a:cs typeface="Times New Roman" panose="02020603050405020304" pitchFamily="18" charset="0"/>
              </a:rPr>
              <a:t>，</a:t>
            </a:r>
          </a:p>
          <a:p>
            <a:pPr eaLnBrk="1" hangingPunct="1"/>
            <a:r>
              <a:rPr lang="zh-CN" altLang="en-US">
                <a:cs typeface="Times New Roman" panose="02020603050405020304" pitchFamily="18" charset="0"/>
              </a:rPr>
              <a:t>方向③</a:t>
            </a:r>
            <a:r>
              <a:rPr lang="en-US" altLang="zh-CN">
                <a:cs typeface="Times New Roman" panose="02020603050405020304" pitchFamily="18" charset="0"/>
              </a:rPr>
              <a:t>_______</a:t>
            </a:r>
            <a:r>
              <a:rPr lang="zh-CN" altLang="en-US">
                <a:cs typeface="Times New Roman" panose="02020603050405020304" pitchFamily="18" charset="0"/>
              </a:rPr>
              <a:t>，并且作用在④</a:t>
            </a:r>
            <a:r>
              <a:rPr lang="en-US" altLang="zh-CN">
                <a:cs typeface="Times New Roman" panose="02020603050405020304" pitchFamily="18" charset="0"/>
              </a:rPr>
              <a:t>_____________</a:t>
            </a:r>
            <a:r>
              <a:rPr lang="zh-CN" altLang="en-US">
                <a:cs typeface="Times New Roman" panose="02020603050405020304" pitchFamily="18" charset="0"/>
              </a:rPr>
              <a:t>，这两个力就彼此平衡。彼</a:t>
            </a:r>
          </a:p>
          <a:p>
            <a:pPr eaLnBrk="1" hangingPunct="1"/>
            <a:r>
              <a:rPr lang="zh-CN" altLang="en-US">
                <a:cs typeface="Times New Roman" panose="02020603050405020304" pitchFamily="18" charset="0"/>
              </a:rPr>
              <a:t>此平衡的两个力合力为⑤</a:t>
            </a:r>
            <a:r>
              <a:rPr lang="en-US" altLang="zh-CN">
                <a:cs typeface="Times New Roman" panose="02020603050405020304" pitchFamily="18" charset="0"/>
              </a:rPr>
              <a:t>_____</a:t>
            </a:r>
            <a:r>
              <a:rPr lang="zh-CN" altLang="en-US">
                <a:cs typeface="Times New Roman" panose="02020603050405020304" pitchFamily="18" charset="0"/>
              </a:rPr>
              <a:t>。</a:t>
            </a:r>
          </a:p>
        </p:txBody>
      </p:sp>
      <p:pic>
        <p:nvPicPr>
          <p:cNvPr id="14339"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31800" y="771525"/>
            <a:ext cx="1143000" cy="393700"/>
          </a:xfrm>
          <a:prstGeom prst="rect">
            <a:avLst/>
          </a:prstGeom>
          <a:noFill/>
          <a:extLst>
            <a:ext uri="{909E8E84-426E-40DD-AFC4-6F175D3DCCD1}">
              <a14:hiddenFill xmlns:a14="http://schemas.microsoft.com/office/drawing/2010/main">
                <a:solidFill>
                  <a:srgbClr val="FFFFFF"/>
                </a:solidFill>
              </a14:hiddenFill>
            </a:ext>
          </a:extLst>
        </p:spPr>
      </p:pic>
      <p:sp>
        <p:nvSpPr>
          <p:cNvPr id="14340" name="Text Box 4"/>
          <p:cNvSpPr txBox="1">
            <a:spLocks noChangeArrowheads="1"/>
          </p:cNvSpPr>
          <p:nvPr/>
        </p:nvSpPr>
        <p:spPr bwMode="auto">
          <a:xfrm>
            <a:off x="3179763" y="1031875"/>
            <a:ext cx="12700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静止 </a:t>
            </a:r>
          </a:p>
        </p:txBody>
      </p:sp>
      <p:sp>
        <p:nvSpPr>
          <p:cNvPr id="14341" name="Text Box 5"/>
          <p:cNvSpPr txBox="1">
            <a:spLocks noChangeArrowheads="1"/>
          </p:cNvSpPr>
          <p:nvPr/>
        </p:nvSpPr>
        <p:spPr bwMode="auto">
          <a:xfrm>
            <a:off x="4930775" y="1031875"/>
            <a:ext cx="263207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匀速直线运动 </a:t>
            </a:r>
          </a:p>
        </p:txBody>
      </p:sp>
      <p:sp>
        <p:nvSpPr>
          <p:cNvPr id="14342" name="Text Box 6"/>
          <p:cNvSpPr txBox="1">
            <a:spLocks noChangeArrowheads="1"/>
          </p:cNvSpPr>
          <p:nvPr/>
        </p:nvSpPr>
        <p:spPr bwMode="auto">
          <a:xfrm>
            <a:off x="2163763" y="1946275"/>
            <a:ext cx="12700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平衡力</a:t>
            </a:r>
          </a:p>
        </p:txBody>
      </p:sp>
      <p:sp>
        <p:nvSpPr>
          <p:cNvPr id="14343" name="Text Box 7"/>
          <p:cNvSpPr txBox="1">
            <a:spLocks noChangeArrowheads="1"/>
          </p:cNvSpPr>
          <p:nvPr/>
        </p:nvSpPr>
        <p:spPr bwMode="auto">
          <a:xfrm>
            <a:off x="3859213" y="2403475"/>
            <a:ext cx="9271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同一</a:t>
            </a:r>
          </a:p>
        </p:txBody>
      </p:sp>
      <p:sp>
        <p:nvSpPr>
          <p:cNvPr id="14344" name="Text Box 8"/>
          <p:cNvSpPr txBox="1">
            <a:spLocks noChangeArrowheads="1"/>
          </p:cNvSpPr>
          <p:nvPr/>
        </p:nvSpPr>
        <p:spPr bwMode="auto">
          <a:xfrm>
            <a:off x="7269163" y="2403475"/>
            <a:ext cx="12700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相等 </a:t>
            </a:r>
          </a:p>
        </p:txBody>
      </p:sp>
      <p:sp>
        <p:nvSpPr>
          <p:cNvPr id="14345" name="Text Box 9"/>
          <p:cNvSpPr txBox="1">
            <a:spLocks noChangeArrowheads="1"/>
          </p:cNvSpPr>
          <p:nvPr/>
        </p:nvSpPr>
        <p:spPr bwMode="auto">
          <a:xfrm>
            <a:off x="1008063" y="2860675"/>
            <a:ext cx="12700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相反 </a:t>
            </a:r>
          </a:p>
        </p:txBody>
      </p:sp>
      <p:sp>
        <p:nvSpPr>
          <p:cNvPr id="14346" name="Text Box 10"/>
          <p:cNvSpPr txBox="1">
            <a:spLocks noChangeArrowheads="1"/>
          </p:cNvSpPr>
          <p:nvPr/>
        </p:nvSpPr>
        <p:spPr bwMode="auto">
          <a:xfrm>
            <a:off x="3578225" y="2860675"/>
            <a:ext cx="228917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同一条直线上</a:t>
            </a:r>
          </a:p>
        </p:txBody>
      </p:sp>
      <p:sp>
        <p:nvSpPr>
          <p:cNvPr id="14347" name="Text Box 11"/>
          <p:cNvSpPr txBox="1">
            <a:spLocks noChangeArrowheads="1"/>
          </p:cNvSpPr>
          <p:nvPr/>
        </p:nvSpPr>
        <p:spPr bwMode="auto">
          <a:xfrm>
            <a:off x="3095625" y="3317875"/>
            <a:ext cx="93027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零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4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4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4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4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4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after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34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after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3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14341" grpId="0"/>
      <p:bldP spid="14342" grpId="0"/>
      <p:bldP spid="14343" grpId="0"/>
      <p:bldP spid="14344" grpId="0"/>
      <p:bldP spid="14345" grpId="0"/>
      <p:bldP spid="14346" grpId="0"/>
      <p:bldP spid="143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0418" name="TextBox 1"/>
          <p:cNvSpPr txBox="1">
            <a:spLocks noChangeArrowheads="1"/>
          </p:cNvSpPr>
          <p:nvPr/>
        </p:nvSpPr>
        <p:spPr bwMode="auto">
          <a:xfrm>
            <a:off x="144463" y="617538"/>
            <a:ext cx="93599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solidFill>
                  <a:srgbClr val="CC0000"/>
                </a:solidFill>
                <a:cs typeface="Times New Roman" panose="02020603050405020304" pitchFamily="18" charset="0"/>
              </a:rPr>
              <a:t>【</a:t>
            </a:r>
            <a:r>
              <a:rPr lang="zh-CN" altLang="en-US">
                <a:solidFill>
                  <a:srgbClr val="CC0000"/>
                </a:solidFill>
                <a:cs typeface="Times New Roman" panose="02020603050405020304" pitchFamily="18" charset="0"/>
              </a:rPr>
              <a:t>分析与论证</a:t>
            </a:r>
            <a:r>
              <a:rPr lang="en-US" altLang="zh-CN">
                <a:solidFill>
                  <a:srgbClr val="CC0000"/>
                </a:solidFill>
                <a:cs typeface="Times New Roman" panose="02020603050405020304" pitchFamily="18" charset="0"/>
              </a:rPr>
              <a:t>】</a:t>
            </a:r>
            <a:endParaRPr lang="en-US" altLang="zh-CN">
              <a:cs typeface="Times New Roman" panose="02020603050405020304" pitchFamily="18" charset="0"/>
            </a:endParaRPr>
          </a:p>
          <a:p>
            <a:pPr eaLnBrk="1" hangingPunct="1"/>
            <a:r>
              <a:rPr lang="en-US" altLang="zh-CN">
                <a:cs typeface="Times New Roman" panose="02020603050405020304" pitchFamily="18" charset="0"/>
              </a:rPr>
              <a:t>(1)</a:t>
            </a:r>
            <a:r>
              <a:rPr lang="zh-CN" altLang="en-US">
                <a:cs typeface="Times New Roman" panose="02020603050405020304" pitchFamily="18" charset="0"/>
              </a:rPr>
              <a:t>根据实验现象，可以得出结论：水平面越光滑，小车受到的阻力越</a:t>
            </a:r>
            <a:r>
              <a:rPr lang="en-US" altLang="zh-CN">
                <a:cs typeface="Times New Roman" panose="02020603050405020304" pitchFamily="18" charset="0"/>
              </a:rPr>
              <a:t>_____(</a:t>
            </a:r>
            <a:r>
              <a:rPr lang="zh-CN" altLang="en-US">
                <a:cs typeface="Times New Roman" panose="02020603050405020304" pitchFamily="18" charset="0"/>
              </a:rPr>
              <a:t>选</a:t>
            </a:r>
          </a:p>
          <a:p>
            <a:pPr eaLnBrk="1" hangingPunct="1"/>
            <a:r>
              <a:rPr lang="zh-CN" altLang="en-US">
                <a:cs typeface="Times New Roman" panose="02020603050405020304" pitchFamily="18" charset="0"/>
              </a:rPr>
              <a:t>填“大”或“小”</a:t>
            </a:r>
            <a:r>
              <a:rPr lang="en-US" altLang="zh-CN">
                <a:cs typeface="Times New Roman" panose="02020603050405020304" pitchFamily="18" charset="0"/>
              </a:rPr>
              <a:t>)</a:t>
            </a:r>
            <a:r>
              <a:rPr lang="zh-CN" altLang="en-US">
                <a:cs typeface="Times New Roman" panose="02020603050405020304" pitchFamily="18" charset="0"/>
              </a:rPr>
              <a:t>，在水平面上运动的距离越</a:t>
            </a:r>
            <a:r>
              <a:rPr lang="en-US" altLang="zh-CN">
                <a:cs typeface="Times New Roman" panose="02020603050405020304" pitchFamily="18" charset="0"/>
              </a:rPr>
              <a:t>_____(</a:t>
            </a:r>
            <a:r>
              <a:rPr lang="zh-CN" altLang="en-US">
                <a:cs typeface="Times New Roman" panose="02020603050405020304" pitchFamily="18" charset="0"/>
              </a:rPr>
              <a:t>选填“远”或“近”</a:t>
            </a:r>
            <a:r>
              <a:rPr lang="en-US" altLang="zh-CN">
                <a:cs typeface="Times New Roman" panose="02020603050405020304" pitchFamily="18" charset="0"/>
              </a:rPr>
              <a:t>)</a:t>
            </a:r>
            <a:r>
              <a:rPr lang="zh-CN" altLang="en-US">
                <a:cs typeface="Times New Roman" panose="02020603050405020304" pitchFamily="18" charset="0"/>
              </a:rPr>
              <a:t>。</a:t>
            </a:r>
          </a:p>
          <a:p>
            <a:pPr eaLnBrk="1" hangingPunct="1"/>
            <a:r>
              <a:rPr lang="zh-CN" altLang="en-US">
                <a:cs typeface="Times New Roman" panose="02020603050405020304" pitchFamily="18" charset="0"/>
              </a:rPr>
              <a:t>由此联想到雨天驾驶汽车应该</a:t>
            </a:r>
            <a:r>
              <a:rPr lang="en-US" altLang="zh-CN">
                <a:cs typeface="Times New Roman" panose="02020603050405020304" pitchFamily="18" charset="0"/>
              </a:rPr>
              <a:t>_______(</a:t>
            </a:r>
            <a:r>
              <a:rPr lang="zh-CN" altLang="en-US">
                <a:cs typeface="Times New Roman" panose="02020603050405020304" pitchFamily="18" charset="0"/>
              </a:rPr>
              <a:t>选填“增大”或“减小”</a:t>
            </a:r>
            <a:r>
              <a:rPr lang="en-US" altLang="zh-CN">
                <a:cs typeface="Times New Roman" panose="02020603050405020304" pitchFamily="18" charset="0"/>
              </a:rPr>
              <a:t>)</a:t>
            </a:r>
            <a:r>
              <a:rPr lang="zh-CN" altLang="en-US">
                <a:cs typeface="Times New Roman" panose="02020603050405020304" pitchFamily="18" charset="0"/>
              </a:rPr>
              <a:t>汽车之间的</a:t>
            </a:r>
          </a:p>
          <a:p>
            <a:pPr eaLnBrk="1" hangingPunct="1"/>
            <a:r>
              <a:rPr lang="zh-CN" altLang="en-US">
                <a:cs typeface="Times New Roman" panose="02020603050405020304" pitchFamily="18" charset="0"/>
              </a:rPr>
              <a:t>距离。</a:t>
            </a:r>
          </a:p>
          <a:p>
            <a:pPr eaLnBrk="1" hangingPunct="1"/>
            <a:r>
              <a:rPr lang="en-US" altLang="zh-CN">
                <a:cs typeface="Times New Roman" panose="02020603050405020304" pitchFamily="18" charset="0"/>
              </a:rPr>
              <a:t>(2)</a:t>
            </a:r>
            <a:r>
              <a:rPr lang="zh-CN" altLang="en-US">
                <a:cs typeface="Times New Roman" panose="02020603050405020304" pitchFamily="18" charset="0"/>
              </a:rPr>
              <a:t>由实验现象我们可以推断：如果水平面绝对光滑，小车受到的阻力为零，</a:t>
            </a:r>
          </a:p>
          <a:p>
            <a:pPr eaLnBrk="1" hangingPunct="1"/>
            <a:r>
              <a:rPr lang="zh-CN" altLang="en-US">
                <a:cs typeface="Times New Roman" panose="02020603050405020304" pitchFamily="18" charset="0"/>
              </a:rPr>
              <a:t>它将保持 </a:t>
            </a:r>
            <a:r>
              <a:rPr lang="en-US" altLang="zh-CN">
                <a:cs typeface="Times New Roman" panose="02020603050405020304" pitchFamily="18" charset="0"/>
              </a:rPr>
              <a:t>_________</a:t>
            </a:r>
            <a:r>
              <a:rPr lang="zh-CN" altLang="en-US">
                <a:cs typeface="Times New Roman" panose="02020603050405020304" pitchFamily="18" charset="0"/>
              </a:rPr>
              <a:t>运动状态不变。</a:t>
            </a:r>
          </a:p>
        </p:txBody>
      </p:sp>
      <p:sp>
        <p:nvSpPr>
          <p:cNvPr id="60419" name="Text Box 3"/>
          <p:cNvSpPr txBox="1">
            <a:spLocks noChangeArrowheads="1"/>
          </p:cNvSpPr>
          <p:nvPr/>
        </p:nvSpPr>
        <p:spPr bwMode="auto">
          <a:xfrm>
            <a:off x="7831138" y="1031875"/>
            <a:ext cx="106045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小 </a:t>
            </a:r>
          </a:p>
        </p:txBody>
      </p:sp>
      <p:sp>
        <p:nvSpPr>
          <p:cNvPr id="60420" name="Text Box 4"/>
          <p:cNvSpPr txBox="1">
            <a:spLocks noChangeArrowheads="1"/>
          </p:cNvSpPr>
          <p:nvPr/>
        </p:nvSpPr>
        <p:spPr bwMode="auto">
          <a:xfrm>
            <a:off x="5265738" y="1489075"/>
            <a:ext cx="106045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远 </a:t>
            </a:r>
          </a:p>
        </p:txBody>
      </p:sp>
      <p:sp>
        <p:nvSpPr>
          <p:cNvPr id="60421" name="Text Box 5"/>
          <p:cNvSpPr txBox="1">
            <a:spLocks noChangeArrowheads="1"/>
          </p:cNvSpPr>
          <p:nvPr/>
        </p:nvSpPr>
        <p:spPr bwMode="auto">
          <a:xfrm>
            <a:off x="3281363" y="1946275"/>
            <a:ext cx="14478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增大 </a:t>
            </a:r>
          </a:p>
        </p:txBody>
      </p:sp>
      <p:sp>
        <p:nvSpPr>
          <p:cNvPr id="60422" name="Text Box 6"/>
          <p:cNvSpPr txBox="1">
            <a:spLocks noChangeArrowheads="1"/>
          </p:cNvSpPr>
          <p:nvPr/>
        </p:nvSpPr>
        <p:spPr bwMode="auto">
          <a:xfrm>
            <a:off x="1042988" y="3317875"/>
            <a:ext cx="183515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匀速直线</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42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4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p:bldP spid="60420" grpId="0"/>
      <p:bldP spid="60421" grpId="0"/>
      <p:bldP spid="6042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1442" name="TextBox 1"/>
          <p:cNvSpPr txBox="1">
            <a:spLocks noChangeArrowheads="1"/>
          </p:cNvSpPr>
          <p:nvPr/>
        </p:nvSpPr>
        <p:spPr bwMode="auto">
          <a:xfrm>
            <a:off x="346075" y="617538"/>
            <a:ext cx="9050338"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solidFill>
                  <a:srgbClr val="CC0000"/>
                </a:solidFill>
                <a:cs typeface="Times New Roman" panose="02020603050405020304" pitchFamily="18" charset="0"/>
              </a:rPr>
              <a:t>【</a:t>
            </a:r>
            <a:r>
              <a:rPr lang="zh-CN" altLang="en-US">
                <a:solidFill>
                  <a:srgbClr val="CC0000"/>
                </a:solidFill>
                <a:cs typeface="Times New Roman" panose="02020603050405020304" pitchFamily="18" charset="0"/>
              </a:rPr>
              <a:t>交流与反思</a:t>
            </a:r>
            <a:r>
              <a:rPr lang="en-US" altLang="zh-CN">
                <a:solidFill>
                  <a:srgbClr val="CC0000"/>
                </a:solidFill>
                <a:cs typeface="Times New Roman" panose="02020603050405020304" pitchFamily="18" charset="0"/>
              </a:rPr>
              <a:t>】</a:t>
            </a:r>
            <a:endParaRPr lang="en-US" altLang="zh-CN">
              <a:cs typeface="Times New Roman" panose="02020603050405020304" pitchFamily="18" charset="0"/>
            </a:endParaRPr>
          </a:p>
          <a:p>
            <a:pPr eaLnBrk="1" hangingPunct="1"/>
            <a:r>
              <a:rPr lang="en-US" altLang="zh-CN">
                <a:cs typeface="Times New Roman" panose="02020603050405020304" pitchFamily="18" charset="0"/>
              </a:rPr>
              <a:t>(1)</a:t>
            </a:r>
            <a:r>
              <a:rPr lang="zh-CN" altLang="en-US">
                <a:cs typeface="Times New Roman" panose="02020603050405020304" pitchFamily="18" charset="0"/>
              </a:rPr>
              <a:t>小车到达水平面后会继续向前运动是因为小车具有</a:t>
            </a:r>
            <a:r>
              <a:rPr lang="en-US" altLang="zh-CN">
                <a:cs typeface="Times New Roman" panose="02020603050405020304" pitchFamily="18" charset="0"/>
              </a:rPr>
              <a:t>_______</a:t>
            </a:r>
            <a:r>
              <a:rPr lang="zh-CN" altLang="en-US">
                <a:cs typeface="Times New Roman" panose="02020603050405020304" pitchFamily="18" charset="0"/>
              </a:rPr>
              <a:t>，小车最终</a:t>
            </a:r>
          </a:p>
          <a:p>
            <a:pPr eaLnBrk="1" hangingPunct="1"/>
            <a:r>
              <a:rPr lang="zh-CN" altLang="en-US">
                <a:cs typeface="Times New Roman" panose="02020603050405020304" pitchFamily="18" charset="0"/>
              </a:rPr>
              <a:t>停下来是因为受到</a:t>
            </a:r>
            <a:r>
              <a:rPr lang="en-US" altLang="zh-CN">
                <a:cs typeface="Times New Roman" panose="02020603050405020304" pitchFamily="18" charset="0"/>
              </a:rPr>
              <a:t>_______</a:t>
            </a:r>
            <a:r>
              <a:rPr lang="zh-CN" altLang="en-US">
                <a:cs typeface="Times New Roman" panose="02020603050405020304" pitchFamily="18" charset="0"/>
              </a:rPr>
              <a:t>的作用。</a:t>
            </a:r>
          </a:p>
          <a:p>
            <a:pPr eaLnBrk="1" hangingPunct="1"/>
            <a:r>
              <a:rPr lang="en-US" altLang="zh-CN">
                <a:cs typeface="Times New Roman" panose="02020603050405020304" pitchFamily="18" charset="0"/>
              </a:rPr>
              <a:t>(2)</a:t>
            </a:r>
            <a:r>
              <a:rPr lang="zh-CN" altLang="en-US">
                <a:cs typeface="Times New Roman" panose="02020603050405020304" pitchFamily="18" charset="0"/>
              </a:rPr>
              <a:t>本实验中小车在水平面上三次滑行过程中消耗的机械能大小</a:t>
            </a:r>
            <a:r>
              <a:rPr lang="en-US" altLang="zh-CN">
                <a:cs typeface="Times New Roman" panose="02020603050405020304" pitchFamily="18" charset="0"/>
              </a:rPr>
              <a:t>_______(</a:t>
            </a:r>
            <a:r>
              <a:rPr lang="zh-CN" altLang="en-US">
                <a:cs typeface="Times New Roman" panose="02020603050405020304" pitchFamily="18" charset="0"/>
              </a:rPr>
              <a:t>选</a:t>
            </a:r>
          </a:p>
          <a:p>
            <a:pPr eaLnBrk="1" hangingPunct="1"/>
            <a:r>
              <a:rPr lang="zh-CN" altLang="en-US">
                <a:cs typeface="Times New Roman" panose="02020603050405020304" pitchFamily="18" charset="0"/>
              </a:rPr>
              <a:t>填“相等”或“不相等”</a:t>
            </a:r>
            <a:r>
              <a:rPr lang="en-US" altLang="zh-CN">
                <a:cs typeface="Times New Roman" panose="02020603050405020304" pitchFamily="18" charset="0"/>
              </a:rPr>
              <a:t>)</a:t>
            </a:r>
            <a:r>
              <a:rPr lang="zh-CN" altLang="en-US">
                <a:cs typeface="Times New Roman" panose="02020603050405020304" pitchFamily="18" charset="0"/>
              </a:rPr>
              <a:t>。</a:t>
            </a:r>
          </a:p>
          <a:p>
            <a:pPr eaLnBrk="1" hangingPunct="1"/>
            <a:endParaRPr lang="zh-CN" altLang="en-US">
              <a:cs typeface="Times New Roman" panose="02020603050405020304" pitchFamily="18" charset="0"/>
            </a:endParaRPr>
          </a:p>
        </p:txBody>
      </p:sp>
      <p:sp>
        <p:nvSpPr>
          <p:cNvPr id="61443" name="Text Box 3"/>
          <p:cNvSpPr txBox="1">
            <a:spLocks noChangeArrowheads="1"/>
          </p:cNvSpPr>
          <p:nvPr/>
        </p:nvSpPr>
        <p:spPr bwMode="auto">
          <a:xfrm>
            <a:off x="6426200" y="1025525"/>
            <a:ext cx="9525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惯性 </a:t>
            </a:r>
          </a:p>
        </p:txBody>
      </p:sp>
      <p:sp>
        <p:nvSpPr>
          <p:cNvPr id="61444" name="Text Box 4"/>
          <p:cNvSpPr txBox="1">
            <a:spLocks noChangeArrowheads="1"/>
          </p:cNvSpPr>
          <p:nvPr/>
        </p:nvSpPr>
        <p:spPr bwMode="auto">
          <a:xfrm>
            <a:off x="2463800" y="1482725"/>
            <a:ext cx="9525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阻力 </a:t>
            </a:r>
          </a:p>
        </p:txBody>
      </p:sp>
      <p:sp>
        <p:nvSpPr>
          <p:cNvPr id="61445" name="Text Box 5"/>
          <p:cNvSpPr txBox="1">
            <a:spLocks noChangeArrowheads="1"/>
          </p:cNvSpPr>
          <p:nvPr/>
        </p:nvSpPr>
        <p:spPr bwMode="auto">
          <a:xfrm>
            <a:off x="7451725" y="1951038"/>
            <a:ext cx="9525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相等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4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p:bldP spid="61444" grpId="0"/>
      <p:bldP spid="6144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2466" name="TextBox 1"/>
          <p:cNvSpPr txBox="1">
            <a:spLocks noChangeArrowheads="1"/>
          </p:cNvSpPr>
          <p:nvPr/>
        </p:nvSpPr>
        <p:spPr bwMode="auto">
          <a:xfrm>
            <a:off x="287338" y="303213"/>
            <a:ext cx="9037637"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algn="ctr" eaLnBrk="1" hangingPunct="1"/>
            <a:r>
              <a:rPr lang="zh-CN" altLang="en-US"/>
              <a:t>补充设问</a:t>
            </a:r>
          </a:p>
          <a:p>
            <a:pPr eaLnBrk="1" hangingPunct="1"/>
            <a:r>
              <a:rPr lang="en-US" altLang="zh-CN">
                <a:solidFill>
                  <a:srgbClr val="CC0000"/>
                </a:solidFill>
                <a:cs typeface="Times New Roman" panose="02020603050405020304" pitchFamily="18" charset="0"/>
              </a:rPr>
              <a:t>【</a:t>
            </a:r>
            <a:r>
              <a:rPr lang="zh-CN" altLang="en-US">
                <a:solidFill>
                  <a:srgbClr val="CC0000"/>
                </a:solidFill>
                <a:cs typeface="Times New Roman" panose="02020603050405020304" pitchFamily="18" charset="0"/>
              </a:rPr>
              <a:t>拓展应用</a:t>
            </a:r>
            <a:r>
              <a:rPr lang="en-US" altLang="zh-CN">
                <a:solidFill>
                  <a:srgbClr val="CC0000"/>
                </a:solidFill>
                <a:cs typeface="Times New Roman" panose="02020603050405020304" pitchFamily="18" charset="0"/>
              </a:rPr>
              <a:t>】</a:t>
            </a:r>
            <a:r>
              <a:rPr lang="zh-CN" altLang="en-US">
                <a:cs typeface="Times New Roman" panose="02020603050405020304" pitchFamily="18" charset="0"/>
              </a:rPr>
              <a:t>小明通过上面的探究学习，思考了一个问题：当自己荡秋千</a:t>
            </a:r>
          </a:p>
          <a:p>
            <a:pPr eaLnBrk="1" hangingPunct="1"/>
            <a:r>
              <a:rPr lang="zh-CN" altLang="en-US">
                <a:cs typeface="Times New Roman" panose="02020603050405020304" pitchFamily="18" charset="0"/>
              </a:rPr>
              <a:t>运动到右侧最高点时，如果自己受到的力全部消失，自己将会处于怎样的</a:t>
            </a:r>
          </a:p>
          <a:p>
            <a:pPr eaLnBrk="1" hangingPunct="1"/>
            <a:r>
              <a:rPr lang="zh-CN" altLang="en-US">
                <a:cs typeface="Times New Roman" panose="02020603050405020304" pitchFamily="18" charset="0"/>
              </a:rPr>
              <a:t>运动状态呢？他做出了以下猜想，你认为其中正确的是</a:t>
            </a:r>
            <a:r>
              <a:rPr lang="en-US" altLang="zh-CN">
                <a:cs typeface="Times New Roman" panose="02020603050405020304" pitchFamily="18" charset="0"/>
              </a:rPr>
              <a:t>____</a:t>
            </a:r>
            <a:r>
              <a:rPr lang="zh-CN" altLang="en-US">
                <a:cs typeface="Times New Roman" panose="02020603050405020304" pitchFamily="18" charset="0"/>
              </a:rPr>
              <a:t>。</a:t>
            </a:r>
            <a:r>
              <a:rPr lang="en-US" altLang="zh-CN">
                <a:cs typeface="Times New Roman" panose="02020603050405020304" pitchFamily="18" charset="0"/>
              </a:rPr>
              <a:t>(</a:t>
            </a:r>
            <a:r>
              <a:rPr lang="zh-CN" altLang="en-US">
                <a:cs typeface="Times New Roman" panose="02020603050405020304" pitchFamily="18" charset="0"/>
              </a:rPr>
              <a:t>图中的黑</a:t>
            </a:r>
          </a:p>
          <a:p>
            <a:pPr eaLnBrk="1" hangingPunct="1"/>
            <a:r>
              <a:rPr lang="zh-CN" altLang="en-US">
                <a:cs typeface="Times New Roman" panose="02020603050405020304" pitchFamily="18" charset="0"/>
              </a:rPr>
              <a:t>点表示小明同学</a:t>
            </a:r>
            <a:r>
              <a:rPr lang="en-US" altLang="zh-CN">
                <a:cs typeface="Times New Roman" panose="02020603050405020304" pitchFamily="18" charset="0"/>
              </a:rPr>
              <a:t>)</a:t>
            </a:r>
            <a:endParaRPr lang="zh-CN" altLang="en-US">
              <a:cs typeface="Times New Roman" panose="02020603050405020304" pitchFamily="18" charset="0"/>
            </a:endParaRPr>
          </a:p>
        </p:txBody>
      </p:sp>
      <p:pic>
        <p:nvPicPr>
          <p:cNvPr id="62467" name="Picture 3" descr="20JXWLJ-12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368425" y="2751138"/>
            <a:ext cx="5256213"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Text Box 4"/>
          <p:cNvSpPr txBox="1">
            <a:spLocks noChangeArrowheads="1"/>
          </p:cNvSpPr>
          <p:nvPr/>
        </p:nvSpPr>
        <p:spPr bwMode="auto">
          <a:xfrm>
            <a:off x="6484938" y="1635125"/>
            <a:ext cx="569912"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a:t>
            </a:r>
            <a:r>
              <a:rPr lang="en-US" altLang="zh-CN">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A </a:t>
            </a:r>
            <a:endPar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endParaRPr>
          </a:p>
        </p:txBody>
      </p:sp>
      <p:pic>
        <p:nvPicPr>
          <p:cNvPr id="62469" name="New picture"/>
          <p:cNvPicPr/>
          <p:nvPr/>
        </p:nvPicPr>
        <p:blipFill>
          <a:blip r:embed="rId3"/>
          <a:stretch>
            <a:fillRect/>
          </a:stretch>
        </p:blipFill>
        <p:spPr>
          <a:xfrm>
            <a:off x="10756900" y="11315700"/>
            <a:ext cx="330200" cy="241300"/>
          </a:xfrm>
          <a:prstGeom prst="cube">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p:bldLst>
  </p:timing>
</p:sld>
</file>

<file path=ppt/slides/slide5.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7890" name="TextBox 1"/>
          <p:cNvSpPr txBox="1">
            <a:spLocks noChangeArrowheads="1"/>
          </p:cNvSpPr>
          <p:nvPr/>
        </p:nvSpPr>
        <p:spPr bwMode="auto">
          <a:xfrm>
            <a:off x="346075" y="617538"/>
            <a:ext cx="8389938"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t>3</a:t>
            </a:r>
            <a:r>
              <a:rPr lang="zh-CN" altLang="en-US"/>
              <a:t>．应用</a:t>
            </a:r>
          </a:p>
          <a:p>
            <a:pPr eaLnBrk="1" hangingPunct="1"/>
            <a:r>
              <a:rPr lang="en-US" altLang="zh-CN"/>
              <a:t>(1)</a:t>
            </a:r>
            <a:r>
              <a:rPr lang="zh-CN" altLang="en-US"/>
              <a:t>测量力的大小：物体所受重力与弹簧测力计对它的拉力二力平衡。</a:t>
            </a:r>
          </a:p>
          <a:p>
            <a:pPr eaLnBrk="1" hangingPunct="1"/>
            <a:r>
              <a:rPr lang="en-US" altLang="zh-CN"/>
              <a:t>(2)</a:t>
            </a:r>
            <a:r>
              <a:rPr lang="zh-CN" altLang="en-US"/>
              <a:t>推断受力情况：物体在两个力作用下处于平衡状态时，已知一个力的大小和方向，可确定另一个力的大小和方向。</a:t>
            </a:r>
          </a:p>
          <a:p>
            <a:pPr eaLnBrk="1" hangingPunct="1"/>
            <a:r>
              <a:rPr lang="en-US" altLang="zh-CN"/>
              <a:t>(3)</a:t>
            </a:r>
            <a:r>
              <a:rPr lang="zh-CN" altLang="en-US"/>
              <a:t>判断物体运动状态：如果一个物体受到的力为平衡力，则物体处于静止或匀速直线运动状态。</a:t>
            </a: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323850" y="1527175"/>
            <a:ext cx="83899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solidFill>
                  <a:srgbClr val="C4000B"/>
                </a:solidFill>
              </a:rPr>
              <a:t>【</a:t>
            </a:r>
            <a:r>
              <a:rPr lang="zh-CN" altLang="en-US">
                <a:solidFill>
                  <a:srgbClr val="C4000B"/>
                </a:solidFill>
              </a:rPr>
              <a:t>图片</a:t>
            </a:r>
            <a:r>
              <a:rPr lang="en-US" altLang="zh-CN">
                <a:solidFill>
                  <a:srgbClr val="C4000B"/>
                </a:solidFill>
              </a:rPr>
              <a:t>】</a:t>
            </a:r>
            <a:endParaRPr lang="zh-CN" altLang="en-US">
              <a:solidFill>
                <a:srgbClr val="C4000B"/>
              </a:solidFill>
            </a:endParaRPr>
          </a:p>
        </p:txBody>
      </p:sp>
      <p:pic>
        <p:nvPicPr>
          <p:cNvPr id="44037" name="Picture 5" descr="20JXWLJ-2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311525" y="2284413"/>
            <a:ext cx="22320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5058" name="TextBox 1"/>
          <p:cNvSpPr txBox="1">
            <a:spLocks noChangeArrowheads="1"/>
          </p:cNvSpPr>
          <p:nvPr/>
        </p:nvSpPr>
        <p:spPr bwMode="auto">
          <a:xfrm>
            <a:off x="346075" y="617538"/>
            <a:ext cx="8389938"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t> </a:t>
            </a:r>
          </a:p>
          <a:p>
            <a:pPr eaLnBrk="1" hangingPunct="1"/>
            <a:r>
              <a:rPr lang="zh-CN" altLang="en-US"/>
              <a:t>力的作用效果、惯性现象的解释、受力分析 </a:t>
            </a:r>
          </a:p>
          <a:p>
            <a:pPr eaLnBrk="1" hangingPunct="1"/>
            <a:r>
              <a:rPr lang="en-US" altLang="zh-CN"/>
              <a:t> </a:t>
            </a:r>
          </a:p>
          <a:p>
            <a:pPr eaLnBrk="1" hangingPunct="1"/>
            <a:r>
              <a:rPr lang="en-US" altLang="zh-CN">
                <a:cs typeface="Times New Roman" panose="02020603050405020304" pitchFamily="18" charset="0"/>
              </a:rPr>
              <a:t>1.</a:t>
            </a:r>
            <a:r>
              <a:rPr lang="zh-CN" altLang="en-US">
                <a:cs typeface="Times New Roman" panose="02020603050405020304" pitchFamily="18" charset="0"/>
              </a:rPr>
              <a:t>如图所示，快速拉出桌布时，桌布被抽出，说明力可以改变物体的</a:t>
            </a:r>
          </a:p>
          <a:p>
            <a:pPr eaLnBrk="1" hangingPunct="1"/>
            <a:r>
              <a:rPr lang="en-US" altLang="zh-CN">
                <a:cs typeface="Times New Roman" panose="02020603050405020304" pitchFamily="18" charset="0"/>
              </a:rPr>
              <a:t>___________</a:t>
            </a:r>
            <a:r>
              <a:rPr lang="zh-CN" altLang="en-US">
                <a:cs typeface="Times New Roman" panose="02020603050405020304" pitchFamily="18" charset="0"/>
              </a:rPr>
              <a:t>；而上面的餐具仍然停留在原处是因为其具有</a:t>
            </a:r>
            <a:r>
              <a:rPr lang="en-US" altLang="zh-CN">
                <a:cs typeface="Times New Roman" panose="02020603050405020304" pitchFamily="18" charset="0"/>
              </a:rPr>
              <a:t>_______</a:t>
            </a:r>
            <a:r>
              <a:rPr lang="zh-CN" altLang="en-US">
                <a:cs typeface="Times New Roman" panose="02020603050405020304" pitchFamily="18" charset="0"/>
              </a:rPr>
              <a:t>，</a:t>
            </a:r>
          </a:p>
          <a:p>
            <a:pPr eaLnBrk="1" hangingPunct="1"/>
            <a:r>
              <a:rPr lang="zh-CN" altLang="en-US">
                <a:cs typeface="Times New Roman" panose="02020603050405020304" pitchFamily="18" charset="0"/>
              </a:rPr>
              <a:t>最后在</a:t>
            </a:r>
            <a:r>
              <a:rPr lang="en-US" altLang="zh-CN">
                <a:cs typeface="Times New Roman" panose="02020603050405020304" pitchFamily="18" charset="0"/>
              </a:rPr>
              <a:t>_______</a:t>
            </a:r>
            <a:r>
              <a:rPr lang="zh-CN" altLang="en-US">
                <a:cs typeface="Times New Roman" panose="02020603050405020304" pitchFamily="18" charset="0"/>
              </a:rPr>
              <a:t>的作用下落在桌子上方</a:t>
            </a:r>
            <a:r>
              <a:rPr lang="zh-CN" altLang="en-US"/>
              <a:t> </a:t>
            </a:r>
          </a:p>
        </p:txBody>
      </p:sp>
      <p:sp>
        <p:nvSpPr>
          <p:cNvPr id="45059" name="Text Box 3"/>
          <p:cNvSpPr txBox="1">
            <a:spLocks noChangeArrowheads="1"/>
          </p:cNvSpPr>
          <p:nvPr/>
        </p:nvSpPr>
        <p:spPr bwMode="auto">
          <a:xfrm>
            <a:off x="404813" y="2397125"/>
            <a:ext cx="146367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运动状态 </a:t>
            </a:r>
          </a:p>
        </p:txBody>
      </p:sp>
      <p:sp>
        <p:nvSpPr>
          <p:cNvPr id="45060" name="Text Box 4"/>
          <p:cNvSpPr txBox="1">
            <a:spLocks noChangeArrowheads="1"/>
          </p:cNvSpPr>
          <p:nvPr/>
        </p:nvSpPr>
        <p:spPr bwMode="auto">
          <a:xfrm>
            <a:off x="6934200" y="2397125"/>
            <a:ext cx="9525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惯性 </a:t>
            </a:r>
          </a:p>
        </p:txBody>
      </p:sp>
      <p:sp>
        <p:nvSpPr>
          <p:cNvPr id="45061" name="Text Box 5"/>
          <p:cNvSpPr txBox="1">
            <a:spLocks noChangeArrowheads="1"/>
          </p:cNvSpPr>
          <p:nvPr/>
        </p:nvSpPr>
        <p:spPr bwMode="auto">
          <a:xfrm>
            <a:off x="1181100" y="2854325"/>
            <a:ext cx="9525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重力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6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p:bldP spid="45060" grpId="0"/>
      <p:bldP spid="450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7106" name="TextBox 1"/>
          <p:cNvSpPr txBox="1">
            <a:spLocks noChangeArrowheads="1"/>
          </p:cNvSpPr>
          <p:nvPr/>
        </p:nvSpPr>
        <p:spPr bwMode="auto">
          <a:xfrm>
            <a:off x="346075" y="617538"/>
            <a:ext cx="83899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solidFill>
                  <a:srgbClr val="C4000B"/>
                </a:solidFill>
              </a:rPr>
              <a:t>【</a:t>
            </a:r>
            <a:r>
              <a:rPr lang="zh-CN" altLang="en-US">
                <a:solidFill>
                  <a:srgbClr val="C4000B"/>
                </a:solidFill>
              </a:rPr>
              <a:t>图片</a:t>
            </a:r>
            <a:r>
              <a:rPr lang="en-US" altLang="zh-CN">
                <a:solidFill>
                  <a:srgbClr val="C4000B"/>
                </a:solidFill>
              </a:rPr>
              <a:t>】</a:t>
            </a:r>
            <a:endParaRPr lang="zh-CN" altLang="en-US">
              <a:solidFill>
                <a:srgbClr val="C4000B"/>
              </a:solidFill>
            </a:endParaRPr>
          </a:p>
        </p:txBody>
      </p:sp>
      <p:pic>
        <p:nvPicPr>
          <p:cNvPr id="47108" name="Picture 4" descr="18YNWLJ-4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600450" y="1311275"/>
            <a:ext cx="197961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tangle 5"/>
          <p:cNvSpPr>
            <a:spLocks noChangeArrowheads="1"/>
          </p:cNvSpPr>
          <p:nvPr/>
        </p:nvSpPr>
        <p:spPr bwMode="auto">
          <a:xfrm>
            <a:off x="3059113" y="2967038"/>
            <a:ext cx="385286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eaLnBrk="0" hangingPunct="0">
              <a:lnSpc>
                <a:spcPct val="100000"/>
              </a:lnSpc>
            </a:pPr>
            <a:r>
              <a:rPr lang="zh-CN" altLang="en-US"/>
              <a:t>人教八下 </a:t>
            </a:r>
            <a:r>
              <a:rPr lang="en-US" altLang="zh-CN"/>
              <a:t>P5</a:t>
            </a:r>
            <a:r>
              <a:rPr lang="zh-CN" altLang="en-US"/>
              <a:t>图</a:t>
            </a:r>
            <a:r>
              <a:rPr lang="en-US" altLang="zh-CN"/>
              <a:t>7.1</a:t>
            </a:r>
            <a:r>
              <a:rPr lang="zh-CN" altLang="en-US"/>
              <a:t>－</a:t>
            </a:r>
            <a:r>
              <a:rPr lang="en-US" altLang="zh-CN"/>
              <a:t>7 </a:t>
            </a: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5538" name="TextBox 1"/>
          <p:cNvSpPr txBox="1">
            <a:spLocks noChangeArrowheads="1"/>
          </p:cNvSpPr>
          <p:nvPr/>
        </p:nvSpPr>
        <p:spPr bwMode="auto">
          <a:xfrm>
            <a:off x="250825" y="617538"/>
            <a:ext cx="9266238" cy="332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宋体" panose="02010600030101010101" pitchFamily="2" charset="-122"/>
                <a:ea typeface="宋体" panose="02010600030101010101" pitchFamily="2" charset="-122"/>
              </a:defRPr>
            </a:lvl1pPr>
            <a:lvl2pPr marL="742950" indent="-285750" eaLnBrk="0" hangingPunct="0">
              <a:defRPr sz="2000" b="1">
                <a:solidFill>
                  <a:srgbClr val="000000"/>
                </a:solidFill>
                <a:latin typeface="宋体" panose="02010600030101010101" pitchFamily="2" charset="-122"/>
                <a:ea typeface="宋体" panose="02010600030101010101" pitchFamily="2" charset="-122"/>
              </a:defRPr>
            </a:lvl2pPr>
            <a:lvl3pPr marL="1143000" indent="-228600" eaLnBrk="0" hangingPunct="0">
              <a:defRPr sz="2000" b="1">
                <a:solidFill>
                  <a:srgbClr val="000000"/>
                </a:solidFill>
                <a:latin typeface="宋体" panose="02010600030101010101" pitchFamily="2" charset="-122"/>
                <a:ea typeface="宋体" panose="02010600030101010101" pitchFamily="2" charset="-122"/>
              </a:defRPr>
            </a:lvl3pPr>
            <a:lvl4pPr marL="1600200" indent="-228600" eaLnBrk="0" hangingPunct="0">
              <a:defRPr sz="2000" b="1">
                <a:solidFill>
                  <a:srgbClr val="000000"/>
                </a:solidFill>
                <a:latin typeface="宋体" panose="02010600030101010101" pitchFamily="2" charset="-122"/>
                <a:ea typeface="宋体" panose="02010600030101010101" pitchFamily="2" charset="-122"/>
              </a:defRPr>
            </a:lvl4pPr>
            <a:lvl5pPr marL="2057400" indent="-228600" eaLnBrk="0" hangingPunct="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t> </a:t>
            </a:r>
          </a:p>
          <a:p>
            <a:pPr eaLnBrk="1" hangingPunct="1"/>
            <a:r>
              <a:rPr lang="zh-CN" altLang="en-US"/>
              <a:t>摩擦力、相互作用力和平衡力的判断 </a:t>
            </a:r>
          </a:p>
          <a:p>
            <a:pPr eaLnBrk="1" hangingPunct="1"/>
            <a:r>
              <a:rPr lang="en-US" altLang="zh-CN"/>
              <a:t> </a:t>
            </a:r>
          </a:p>
          <a:p>
            <a:pPr eaLnBrk="1" hangingPunct="1"/>
            <a:r>
              <a:rPr lang="en-US" altLang="zh-CN">
                <a:cs typeface="Times New Roman" panose="02020603050405020304" pitchFamily="18" charset="0"/>
              </a:rPr>
              <a:t>2.</a:t>
            </a:r>
            <a:r>
              <a:rPr lang="zh-CN" altLang="en-US">
                <a:cs typeface="Times New Roman" panose="02020603050405020304" pitchFamily="18" charset="0"/>
              </a:rPr>
              <a:t>如图所示，人推箱子时，如果没有推动，此时人对箱子的推力</a:t>
            </a:r>
            <a:r>
              <a:rPr lang="en-US" altLang="zh-CN">
                <a:cs typeface="Times New Roman" panose="02020603050405020304" pitchFamily="18" charset="0"/>
              </a:rPr>
              <a:t>_______</a:t>
            </a:r>
          </a:p>
          <a:p>
            <a:pPr eaLnBrk="1" hangingPunct="1"/>
            <a:r>
              <a:rPr lang="zh-CN" altLang="en-US">
                <a:cs typeface="Times New Roman" panose="02020603050405020304" pitchFamily="18" charset="0"/>
              </a:rPr>
              <a:t>箱子受到的摩擦力。若用力推动箱子沿水平面做匀速直线运动，此时人对</a:t>
            </a:r>
          </a:p>
          <a:p>
            <a:pPr eaLnBrk="1" hangingPunct="1"/>
            <a:r>
              <a:rPr lang="zh-CN" altLang="en-US">
                <a:cs typeface="Times New Roman" panose="02020603050405020304" pitchFamily="18" charset="0"/>
              </a:rPr>
              <a:t>箱子的推力和箱子受到的滑动摩擦力是一对 </a:t>
            </a:r>
            <a:r>
              <a:rPr lang="en-US" altLang="zh-CN">
                <a:cs typeface="Times New Roman" panose="02020603050405020304" pitchFamily="18" charset="0"/>
              </a:rPr>
              <a:t>_______(</a:t>
            </a:r>
            <a:r>
              <a:rPr lang="zh-CN" altLang="en-US">
                <a:cs typeface="Times New Roman" panose="02020603050405020304" pitchFamily="18" charset="0"/>
              </a:rPr>
              <a:t>选填“相互作用</a:t>
            </a:r>
          </a:p>
          <a:p>
            <a:pPr eaLnBrk="1" hangingPunct="1"/>
            <a:r>
              <a:rPr lang="zh-CN" altLang="en-US">
                <a:cs typeface="Times New Roman" panose="02020603050405020304" pitchFamily="18" charset="0"/>
              </a:rPr>
              <a:t>力”或“平衡力”</a:t>
            </a:r>
            <a:r>
              <a:rPr lang="en-US" altLang="zh-CN">
                <a:cs typeface="Times New Roman" panose="02020603050405020304" pitchFamily="18" charset="0"/>
              </a:rPr>
              <a:t>)</a:t>
            </a:r>
            <a:r>
              <a:rPr lang="en-US" altLang="zh-CN"/>
              <a:t> </a:t>
            </a:r>
            <a:endParaRPr lang="zh-CN" altLang="en-US"/>
          </a:p>
        </p:txBody>
      </p:sp>
      <p:sp>
        <p:nvSpPr>
          <p:cNvPr id="65539" name="Text Box 3"/>
          <p:cNvSpPr txBox="1">
            <a:spLocks noChangeArrowheads="1"/>
          </p:cNvSpPr>
          <p:nvPr/>
        </p:nvSpPr>
        <p:spPr bwMode="auto">
          <a:xfrm>
            <a:off x="7473950" y="1939925"/>
            <a:ext cx="9525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 等于 </a:t>
            </a:r>
          </a:p>
        </p:txBody>
      </p:sp>
      <p:sp>
        <p:nvSpPr>
          <p:cNvPr id="65540" name="Text Box 4"/>
          <p:cNvSpPr txBox="1">
            <a:spLocks noChangeArrowheads="1"/>
          </p:cNvSpPr>
          <p:nvPr/>
        </p:nvSpPr>
        <p:spPr bwMode="auto">
          <a:xfrm>
            <a:off x="5303838" y="2854325"/>
            <a:ext cx="950912"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nchorCtr="1">
            <a:spAutoFit/>
          </a:bodyPr>
          <a:lstStyle/>
          <a:p>
            <a:r>
              <a:rPr lang="zh-CN" altLang="en-US">
                <a:solidFill>
                  <a:srgbClr val="C4000B"/>
                </a:solidFill>
                <a:latin typeface="楷体_GB2312" panose="02010609030101010101" pitchFamily="49" charset="-122"/>
                <a:ea typeface="楷体_GB2312" panose="02010609030101010101" pitchFamily="49" charset="-122"/>
                <a:cs typeface="Times New Roman" panose="02020603050405020304" pitchFamily="18" charset="0"/>
              </a:rPr>
              <a:t>平衡力</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5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p:bldP spid="65540" grpId="0"/>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Lst>
</file>

<file path=ppt/theme/theme1.xml><?xml version="1.0" encoding="utf-8"?>
<a:theme xmlns:a="http://schemas.openxmlformats.org/drawingml/2006/main" name="3_A000120140530A99PPBG">
  <a:themeElements>
    <a:clrScheme name="3_A000120140530A99PPBG 1">
      <a:dk1>
        <a:srgbClr val="5F5F5F"/>
      </a:dk1>
      <a:lt1>
        <a:srgbClr val="FFFFFF"/>
      </a:lt1>
      <a:dk2>
        <a:srgbClr val="5F5F5F"/>
      </a:dk2>
      <a:lt2>
        <a:srgbClr val="FFFFFF"/>
      </a:lt2>
      <a:accent1>
        <a:srgbClr val="E74E3E"/>
      </a:accent1>
      <a:accent2>
        <a:srgbClr val="E0642C"/>
      </a:accent2>
      <a:accent3>
        <a:srgbClr val="FFFFFF"/>
      </a:accent3>
      <a:accent4>
        <a:srgbClr val="505050"/>
      </a:accent4>
      <a:accent5>
        <a:srgbClr val="F1B2AF"/>
      </a:accent5>
      <a:accent6>
        <a:srgbClr val="CB5A27"/>
      </a:accent6>
      <a:hlink>
        <a:srgbClr val="00B0F0"/>
      </a:hlink>
      <a:folHlink>
        <a:srgbClr val="7F7F7F"/>
      </a:folHlink>
    </a:clrScheme>
    <a:fontScheme name="3_A000120140530A99PPBG">
      <a:majorFont>
        <a:latin typeface="华文中宋"/>
        <a:ea typeface="华文中宋"/>
        <a:cs typeface="Arial"/>
      </a:majorFont>
      <a:minorFont>
        <a:latin typeface="幼圆"/>
        <a:ea typeface="幼圆"/>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3_A000120140530A99PPBG 1">
        <a:dk1>
          <a:srgbClr val="5F5F5F"/>
        </a:dk1>
        <a:lt1>
          <a:srgbClr val="FFFFFF"/>
        </a:lt1>
        <a:dk2>
          <a:srgbClr val="5F5F5F"/>
        </a:dk2>
        <a:lt2>
          <a:srgbClr val="FFFFFF"/>
        </a:lt2>
        <a:accent1>
          <a:srgbClr val="E74E3E"/>
        </a:accent1>
        <a:accent2>
          <a:srgbClr val="E0642C"/>
        </a:accent2>
        <a:accent3>
          <a:srgbClr val="FFFFFF"/>
        </a:accent3>
        <a:accent4>
          <a:srgbClr val="505050"/>
        </a:accent4>
        <a:accent5>
          <a:srgbClr val="F1B2AF"/>
        </a:accent5>
        <a:accent6>
          <a:srgbClr val="CB5A27"/>
        </a:accent6>
        <a:hlink>
          <a:srgbClr val="00B0F0"/>
        </a:hlink>
        <a:folHlink>
          <a:srgbClr val="7F7F7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r="http://schemas.openxmlformats.org/officeDocument/2006/relationships"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r="http://schemas.openxmlformats.org/officeDocument/2006/relationships"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3544</Words>
  <Application>Microsoft Office PowerPoint</Application>
  <PresentationFormat>全屏显示(16:9)</PresentationFormat>
  <Paragraphs>236</Paragraphs>
  <Slides>42</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42</vt:i4>
      </vt:variant>
    </vt:vector>
  </HeadingPairs>
  <TitlesOfParts>
    <vt:vector size="52" baseType="lpstr">
      <vt:lpstr>Arial</vt:lpstr>
      <vt:lpstr>宋体</vt:lpstr>
      <vt:lpstr>楷体_GB2312</vt:lpstr>
      <vt:lpstr>华文中宋</vt:lpstr>
      <vt:lpstr>黑体</vt:lpstr>
      <vt:lpstr>经典繁仿黑</vt:lpstr>
      <vt:lpstr>幼圆</vt:lpstr>
      <vt:lpstr>Times New Roman</vt:lpstr>
      <vt:lpstr>Wingdings</vt:lpstr>
      <vt:lpstr>3_A000120140530A99PPBG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2020-12-30T17:09:56Z</cp:lastPrinted>
  <dcterms:created xsi:type="dcterms:W3CDTF">2020-12-30T17:09:56Z</dcterms:created>
  <dcterms:modified xsi:type="dcterms:W3CDTF">2021-02-24T12:16:07Z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