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0"/>
  </p:notesMasterIdLst>
  <p:sldIdLst>
    <p:sldId id="460" r:id="rId2"/>
    <p:sldId id="390" r:id="rId3"/>
    <p:sldId id="482" r:id="rId4"/>
    <p:sldId id="483" r:id="rId5"/>
    <p:sldId id="484" r:id="rId6"/>
    <p:sldId id="466" r:id="rId7"/>
    <p:sldId id="459" r:id="rId8"/>
    <p:sldId id="462" r:id="rId9"/>
    <p:sldId id="495" r:id="rId10"/>
    <p:sldId id="498" r:id="rId11"/>
    <p:sldId id="499" r:id="rId12"/>
    <p:sldId id="501" r:id="rId13"/>
    <p:sldId id="461" r:id="rId14"/>
    <p:sldId id="485" r:id="rId15"/>
    <p:sldId id="486" r:id="rId16"/>
    <p:sldId id="487" r:id="rId17"/>
    <p:sldId id="488" r:id="rId18"/>
    <p:sldId id="489" r:id="rId19"/>
    <p:sldId id="490" r:id="rId20"/>
    <p:sldId id="491" r:id="rId21"/>
    <p:sldId id="492" r:id="rId22"/>
    <p:sldId id="503" r:id="rId23"/>
    <p:sldId id="504" r:id="rId24"/>
    <p:sldId id="505" r:id="rId25"/>
    <p:sldId id="507" r:id="rId26"/>
    <p:sldId id="508" r:id="rId27"/>
    <p:sldId id="510" r:id="rId28"/>
    <p:sldId id="511" r:id="rId29"/>
  </p:sldIdLst>
  <p:sldSz cx="9144000" cy="5143500" type="screen16x9"/>
  <p:notesSz cx="6858000" cy="9144000"/>
  <p:embeddedFontLst>
    <p:embeddedFont>
      <p:font typeface="黑体" pitchFamily="49" charset="-122"/>
      <p:regular r:id="rId31"/>
    </p:embeddedFont>
    <p:embeddedFont>
      <p:font typeface="幼圆" pitchFamily="49" charset="-122"/>
      <p:regular r:id="rId32"/>
    </p:embeddedFont>
    <p:embeddedFont>
      <p:font typeface="楷体_GB2312" charset="-122"/>
      <p:regular r:id="rId33"/>
    </p:embeddedFont>
    <p:embeddedFont>
      <p:font typeface="楷体" pitchFamily="49" charset="-122"/>
      <p:regular r:id="rId34"/>
    </p:embeddedFont>
    <p:embeddedFont>
      <p:font typeface="华文中宋" pitchFamily="2" charset="-122"/>
      <p:regular r:id="rId35"/>
    </p:embeddedFont>
  </p:embeddedFontLst>
  <p:custDataLst>
    <p:tags r:id="rId36"/>
  </p:custDataLst>
  <p:defaultTextStyle>
    <a:defPPr>
      <a:defRPr lang="zh-CN"/>
    </a:defPPr>
    <a:lvl1pPr algn="l" rtl="0" fontAlgn="base">
      <a:lnSpc>
        <a:spcPct val="150000"/>
      </a:lnSpc>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1pPr>
    <a:lvl2pPr marL="341630" indent="116205" algn="l" rtl="0" fontAlgn="base">
      <a:lnSpc>
        <a:spcPct val="150000"/>
      </a:lnSpc>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2pPr>
    <a:lvl3pPr marL="684530" indent="230505" algn="l" rtl="0" fontAlgn="base">
      <a:lnSpc>
        <a:spcPct val="150000"/>
      </a:lnSpc>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3pPr>
    <a:lvl4pPr marL="1027430" indent="344805" algn="l" rtl="0" fontAlgn="base">
      <a:lnSpc>
        <a:spcPct val="150000"/>
      </a:lnSpc>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4pPr>
    <a:lvl5pPr marL="1370330" indent="459105" algn="l" rtl="0" fontAlgn="base">
      <a:lnSpc>
        <a:spcPct val="150000"/>
      </a:lnSpc>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5pPr>
    <a:lvl6pPr marL="2286000" algn="l" defTabSz="914400" rtl="0" eaLnBrk="1" latinLnBrk="0" hangingPunct="1">
      <a:defRPr sz="2000" b="1" kern="1200">
        <a:solidFill>
          <a:srgbClr val="000000"/>
        </a:solidFill>
        <a:latin typeface="宋体" panose="02010600030101010101" pitchFamily="2" charset="-122"/>
        <a:ea typeface="宋体" panose="02010600030101010101" pitchFamily="2" charset="-122"/>
        <a:cs typeface="+mn-cs"/>
      </a:defRPr>
    </a:lvl6pPr>
    <a:lvl7pPr marL="2743200" algn="l" defTabSz="914400" rtl="0" eaLnBrk="1" latinLnBrk="0" hangingPunct="1">
      <a:defRPr sz="2000" b="1" kern="1200">
        <a:solidFill>
          <a:srgbClr val="000000"/>
        </a:solidFill>
        <a:latin typeface="宋体" panose="02010600030101010101" pitchFamily="2" charset="-122"/>
        <a:ea typeface="宋体" panose="02010600030101010101" pitchFamily="2" charset="-122"/>
        <a:cs typeface="+mn-cs"/>
      </a:defRPr>
    </a:lvl7pPr>
    <a:lvl8pPr marL="3200400" algn="l" defTabSz="914400" rtl="0" eaLnBrk="1" latinLnBrk="0" hangingPunct="1">
      <a:defRPr sz="2000" b="1" kern="1200">
        <a:solidFill>
          <a:srgbClr val="000000"/>
        </a:solidFill>
        <a:latin typeface="宋体" panose="02010600030101010101" pitchFamily="2" charset="-122"/>
        <a:ea typeface="宋体" panose="02010600030101010101" pitchFamily="2" charset="-122"/>
        <a:cs typeface="+mn-cs"/>
      </a:defRPr>
    </a:lvl8pPr>
    <a:lvl9pPr marL="3657600" algn="l" defTabSz="914400" rtl="0" eaLnBrk="1" latinLnBrk="0" hangingPunct="1">
      <a:defRPr sz="2000" b="1" kern="1200">
        <a:solidFill>
          <a:srgbClr val="000000"/>
        </a:solidFill>
        <a:latin typeface="宋体" panose="02010600030101010101" pitchFamily="2" charset="-122"/>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 uri="{1BD7E111-0CB8-44D6-8891-C1BB2F81B7CC}">
      <p1710:readonlyRecommended xmlns="" xmlns:p1710="http://schemas.microsoft.com/office/powerpoint/2017/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3" autoAdjust="0"/>
    <p:restoredTop sz="94728" autoAdjust="0"/>
  </p:normalViewPr>
  <p:slideViewPr>
    <p:cSldViewPr>
      <p:cViewPr varScale="1">
        <p:scale>
          <a:sx n="144" d="100"/>
          <a:sy n="144" d="100"/>
        </p:scale>
        <p:origin x="-684" y="-102"/>
      </p:cViewPr>
      <p:guideLst>
        <p:guide orient="horz" pos="1692"/>
        <p:guide pos="2861"/>
      </p:guideLst>
    </p:cSldViewPr>
  </p:slideViewPr>
  <p:outlineViewPr>
    <p:cViewPr>
      <p:scale>
        <a:sx n="33" d="100"/>
        <a:sy n="33" d="100"/>
      </p:scale>
      <p:origin x="0" y="1003"/>
    </p:cViewPr>
  </p:outlineViewPr>
  <p:notesTextViewPr>
    <p:cViewPr>
      <p:scale>
        <a:sx n="100" d="100"/>
        <a:sy n="100" d="100"/>
      </p:scale>
      <p:origin x="0" y="0"/>
    </p:cViewPr>
  </p:notesTextViewPr>
  <p:notesViewPr>
    <p:cSldViewPr>
      <p:cViewPr>
        <p:scale>
          <a:sx n="66" d="100"/>
          <a:sy n="66" d="100"/>
        </p:scale>
        <p:origin x="0" y="0"/>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3.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2.fntdata"/><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font" Target="fonts/font5.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5" Type="http://schemas.openxmlformats.org/officeDocument/2006/relationships/image" Target="../media/image21.wmf"/><Relationship Id="rId4"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页眉占位符 1"/>
          <p:cNvSpPr>
            <a:spLocks noGrp="1" noChangeArrowheads="1"/>
          </p:cNvSpPr>
          <p:nvPr>
            <p:ph type="hdr" sz="quarter" idx="4294967295"/>
          </p:nvPr>
        </p:nvSpPr>
        <p:spPr bwMode="auto">
          <a:xfrm>
            <a:off x="0" y="0"/>
            <a:ext cx="2971800" cy="457200"/>
          </a:xfrm>
          <a:prstGeom prst="rect">
            <a:avLst/>
          </a:prstGeom>
          <a:noFill/>
          <a:ln>
            <a:noFill/>
          </a:ln>
        </p:spPr>
        <p:txBody>
          <a:bodyPr vert="horz" wrap="square" lIns="91440" tIns="45720" rIns="91440" bIns="45720" numCol="1" anchor="t" anchorCtr="0" compatLnSpc="1"/>
          <a:lstStyle>
            <a:lvl1pPr eaLnBrk="1" hangingPunct="1">
              <a:lnSpc>
                <a:spcPct val="100000"/>
              </a:lnSpc>
              <a:buFont typeface="Arial" panose="020B0604020202020204" pitchFamily="34" charset="0"/>
              <a:buNone/>
              <a:defRPr sz="1200" b="0">
                <a:solidFill>
                  <a:schemeClr val="tx1"/>
                </a:solidFill>
                <a:latin typeface="Arial" panose="020B0604020202020204" pitchFamily="34" charset="0"/>
              </a:defRPr>
            </a:lvl1pPr>
          </a:lstStyle>
          <a:p>
            <a:pPr>
              <a:defRPr/>
            </a:pPr>
            <a:endParaRPr lang="zh-CN" altLang="zh-CN"/>
          </a:p>
        </p:txBody>
      </p:sp>
      <p:sp>
        <p:nvSpPr>
          <p:cNvPr id="2051" name="日期占位符 2"/>
          <p:cNvSpPr>
            <a:spLocks noGrp="1" noChangeArrowheads="1"/>
          </p:cNvSpPr>
          <p:nvPr>
            <p:ph type="dt" idx="1"/>
          </p:nvPr>
        </p:nvSpPr>
        <p:spPr bwMode="auto">
          <a:xfrm>
            <a:off x="3884613" y="0"/>
            <a:ext cx="2971800" cy="457200"/>
          </a:xfrm>
          <a:prstGeom prst="rect">
            <a:avLst/>
          </a:prstGeom>
          <a:noFill/>
          <a:ln>
            <a:noFill/>
          </a:ln>
        </p:spPr>
        <p:txBody>
          <a:bodyPr vert="horz" wrap="square" lIns="91440" tIns="45720" rIns="91440" bIns="45720" numCol="1" anchor="t" anchorCtr="0" compatLnSpc="1"/>
          <a:lstStyle>
            <a:lvl1pPr algn="r" eaLnBrk="1" hangingPunct="1">
              <a:lnSpc>
                <a:spcPct val="100000"/>
              </a:lnSpc>
              <a:buFont typeface="Arial" panose="020B0604020202020204" pitchFamily="34" charset="0"/>
              <a:buNone/>
              <a:defRPr sz="1800" b="0">
                <a:solidFill>
                  <a:schemeClr val="tx1"/>
                </a:solidFill>
                <a:latin typeface="Arial" panose="020B0604020202020204" pitchFamily="34" charset="0"/>
              </a:defRPr>
            </a:lvl1pPr>
          </a:lstStyle>
          <a:p>
            <a:pPr>
              <a:defRPr/>
            </a:pPr>
            <a:fld id="{075EAF8F-B1E9-402C-A412-C31FAA35E592}" type="datetime1">
              <a:rPr lang="zh-CN" altLang="en-US"/>
              <a:t>2021/2/25</a:t>
            </a:fld>
            <a:endParaRPr lang="zh-CN" altLang="en-US" sz="1200"/>
          </a:p>
        </p:txBody>
      </p:sp>
      <p:sp>
        <p:nvSpPr>
          <p:cNvPr id="44036" name="幻灯片图像占位符 3"/>
          <p:cNvSpPr>
            <a:spLocks noGrp="1" noRot="1" noChangeAspect="1" noChangeArrowheads="1"/>
          </p:cNvSpPr>
          <p:nvPr>
            <p:ph type="sldImg" idx="9"/>
          </p:nvPr>
        </p:nvSpPr>
        <p:spPr bwMode="auto">
          <a:xfrm>
            <a:off x="381000" y="685800"/>
            <a:ext cx="6096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sp>
      <p:sp>
        <p:nvSpPr>
          <p:cNvPr id="2053" name="备注占位符 4"/>
          <p:cNvSpPr>
            <a:spLocks noGrp="1" noRot="1" noChangeAspect="1" noChangeArrowheads="1"/>
          </p:cNvSpPr>
          <p:nvPr/>
        </p:nvSpPr>
        <p:spPr bwMode="auto">
          <a:xfrm>
            <a:off x="685800" y="4343400"/>
            <a:ext cx="5486400" cy="4114800"/>
          </a:xfrm>
          <a:prstGeom prst="rect">
            <a:avLst/>
          </a:prstGeom>
          <a:noFill/>
          <a:ln>
            <a:noFill/>
          </a:ln>
        </p:spPr>
        <p:txBody>
          <a:bodyPr anchor="ctr"/>
          <a:lstStyle>
            <a:lvl1pPr defTabSz="0" eaLnBrk="0" hangingPunct="0">
              <a:spcBef>
                <a:spcPct val="30000"/>
              </a:spcBef>
              <a:defRPr sz="1200">
                <a:solidFill>
                  <a:schemeClr val="tx1"/>
                </a:solidFill>
                <a:latin typeface="Arial" panose="020B0604020202020204" pitchFamily="34" charset="0"/>
              </a:defRPr>
            </a:lvl1pPr>
            <a:lvl2pPr defTabSz="0" eaLnBrk="0" hangingPunct="0">
              <a:spcBef>
                <a:spcPct val="30000"/>
              </a:spcBef>
              <a:defRPr sz="1200">
                <a:solidFill>
                  <a:schemeClr val="tx1"/>
                </a:solidFill>
                <a:latin typeface="Arial" panose="020B0604020202020204" pitchFamily="34" charset="0"/>
              </a:defRPr>
            </a:lvl2pPr>
            <a:lvl3pPr defTabSz="0" eaLnBrk="0" hangingPunct="0">
              <a:spcBef>
                <a:spcPct val="30000"/>
              </a:spcBef>
              <a:defRPr sz="1200">
                <a:solidFill>
                  <a:schemeClr val="tx1"/>
                </a:solidFill>
                <a:latin typeface="Arial" panose="020B0604020202020204" pitchFamily="34" charset="0"/>
              </a:defRPr>
            </a:lvl3pPr>
            <a:lvl4pPr defTabSz="0" eaLnBrk="0" hangingPunct="0">
              <a:spcBef>
                <a:spcPct val="30000"/>
              </a:spcBef>
              <a:defRPr sz="1200">
                <a:solidFill>
                  <a:schemeClr val="tx1"/>
                </a:solidFill>
                <a:latin typeface="Arial" panose="020B0604020202020204" pitchFamily="34" charset="0"/>
              </a:defRPr>
            </a:lvl4pPr>
            <a:lvl5pPr defTabSz="0" eaLnBrk="0" hangingPunct="0">
              <a:spcBef>
                <a:spcPct val="30000"/>
              </a:spcBef>
              <a:defRPr sz="1200">
                <a:solidFill>
                  <a:schemeClr val="tx1"/>
                </a:solidFill>
                <a:latin typeface="Arial" panose="020B0604020202020204" pitchFamily="34" charset="0"/>
              </a:defRPr>
            </a:lvl5pPr>
            <a:lvl6pPr marL="457200" defTabSz="0" eaLnBrk="0" fontAlgn="base" hangingPunct="0">
              <a:spcBef>
                <a:spcPct val="30000"/>
              </a:spcBef>
              <a:spcAft>
                <a:spcPct val="0"/>
              </a:spcAft>
              <a:defRPr sz="1200">
                <a:solidFill>
                  <a:schemeClr val="tx1"/>
                </a:solidFill>
                <a:latin typeface="Arial" panose="020B0604020202020204" pitchFamily="34" charset="0"/>
              </a:defRPr>
            </a:lvl6pPr>
            <a:lvl7pPr marL="914400" defTabSz="0" eaLnBrk="0" fontAlgn="base" hangingPunct="0">
              <a:spcBef>
                <a:spcPct val="30000"/>
              </a:spcBef>
              <a:spcAft>
                <a:spcPct val="0"/>
              </a:spcAft>
              <a:defRPr sz="1200">
                <a:solidFill>
                  <a:schemeClr val="tx1"/>
                </a:solidFill>
                <a:latin typeface="Arial" panose="020B0604020202020204" pitchFamily="34" charset="0"/>
              </a:defRPr>
            </a:lvl7pPr>
            <a:lvl8pPr marL="1371600" defTabSz="0" eaLnBrk="0" fontAlgn="base" hangingPunct="0">
              <a:spcBef>
                <a:spcPct val="30000"/>
              </a:spcBef>
              <a:spcAft>
                <a:spcPct val="0"/>
              </a:spcAft>
              <a:defRPr sz="1200">
                <a:solidFill>
                  <a:schemeClr val="tx1"/>
                </a:solidFill>
                <a:latin typeface="Arial" panose="020B0604020202020204" pitchFamily="34" charset="0"/>
              </a:defRPr>
            </a:lvl8pPr>
            <a:lvl9pPr marL="1828800" defTabSz="0" eaLnBrk="0" fontAlgn="base" hangingPunct="0">
              <a:spcBef>
                <a:spcPct val="30000"/>
              </a:spcBef>
              <a:spcAft>
                <a:spcPct val="0"/>
              </a:spcAft>
              <a:defRPr sz="1200">
                <a:solidFill>
                  <a:schemeClr val="tx1"/>
                </a:solidFill>
                <a:latin typeface="Arial" panose="020B0604020202020204" pitchFamily="34" charset="0"/>
              </a:defRPr>
            </a:lvl9pPr>
          </a:lstStyle>
          <a:p>
            <a:pPr>
              <a:lnSpc>
                <a:spcPct val="100000"/>
              </a:lnSpc>
              <a:defRPr/>
            </a:pPr>
            <a:r>
              <a:rPr lang="zh-CN" altLang="en-US" b="0" smtClean="0"/>
              <a:t>单击此处编辑母版文本样式</a:t>
            </a:r>
          </a:p>
          <a:p>
            <a:pPr>
              <a:lnSpc>
                <a:spcPct val="100000"/>
              </a:lnSpc>
              <a:defRPr/>
            </a:pPr>
            <a:r>
              <a:rPr lang="zh-CN" altLang="en-US" b="0" smtClean="0"/>
              <a:t>第二级</a:t>
            </a:r>
          </a:p>
          <a:p>
            <a:pPr>
              <a:lnSpc>
                <a:spcPct val="100000"/>
              </a:lnSpc>
              <a:defRPr/>
            </a:pPr>
            <a:r>
              <a:rPr lang="zh-CN" altLang="en-US" b="0" smtClean="0"/>
              <a:t>第三级</a:t>
            </a:r>
          </a:p>
          <a:p>
            <a:pPr>
              <a:lnSpc>
                <a:spcPct val="100000"/>
              </a:lnSpc>
              <a:defRPr/>
            </a:pPr>
            <a:r>
              <a:rPr lang="zh-CN" altLang="en-US" b="0" smtClean="0"/>
              <a:t>第四级</a:t>
            </a:r>
          </a:p>
          <a:p>
            <a:pPr>
              <a:lnSpc>
                <a:spcPct val="100000"/>
              </a:lnSpc>
              <a:defRPr/>
            </a:pPr>
            <a:r>
              <a:rPr lang="zh-CN" altLang="en-US" b="0" smtClean="0"/>
              <a:t>第五级</a:t>
            </a:r>
          </a:p>
        </p:txBody>
      </p:sp>
      <p:sp>
        <p:nvSpPr>
          <p:cNvPr id="2054" name="页脚占位符 5"/>
          <p:cNvSpPr>
            <a:spLocks noGrp="1" noChangeArrowheads="1"/>
          </p:cNvSpPr>
          <p:nvPr>
            <p:ph type="ftr" sz="quarter" idx="4"/>
          </p:nvPr>
        </p:nvSpPr>
        <p:spPr bwMode="auto">
          <a:xfrm>
            <a:off x="0" y="8685213"/>
            <a:ext cx="2971800" cy="457200"/>
          </a:xfrm>
          <a:prstGeom prst="rect">
            <a:avLst/>
          </a:prstGeom>
          <a:noFill/>
          <a:ln>
            <a:noFill/>
          </a:ln>
        </p:spPr>
        <p:txBody>
          <a:bodyPr vert="horz" wrap="square" lIns="91440" tIns="45720" rIns="91440" bIns="45720" numCol="1" anchor="b" anchorCtr="0" compatLnSpc="1"/>
          <a:lstStyle>
            <a:lvl1pPr eaLnBrk="1" hangingPunct="1">
              <a:lnSpc>
                <a:spcPct val="100000"/>
              </a:lnSpc>
              <a:buFont typeface="Arial" panose="020B0604020202020204" pitchFamily="34" charset="0"/>
              <a:buNone/>
              <a:defRPr sz="1200" b="0">
                <a:solidFill>
                  <a:schemeClr val="tx1"/>
                </a:solidFill>
                <a:latin typeface="Arial" panose="020B0604020202020204" pitchFamily="34" charset="0"/>
              </a:defRPr>
            </a:lvl1pPr>
          </a:lstStyle>
          <a:p>
            <a:pPr>
              <a:defRPr/>
            </a:pPr>
            <a:endParaRPr lang="zh-CN" altLang="zh-CN"/>
          </a:p>
        </p:txBody>
      </p:sp>
      <p:sp>
        <p:nvSpPr>
          <p:cNvPr id="2055" name="灯片编号占位符 6"/>
          <p:cNvSpPr>
            <a:spLocks noGrp="1" noChangeArrowheads="1"/>
          </p:cNvSpPr>
          <p:nvPr>
            <p:ph type="sldNum" sz="quarter" idx="5"/>
          </p:nvPr>
        </p:nvSpPr>
        <p:spPr bwMode="auto">
          <a:xfrm>
            <a:off x="3884613" y="8685213"/>
            <a:ext cx="2971800" cy="457200"/>
          </a:xfrm>
          <a:prstGeom prst="rect">
            <a:avLst/>
          </a:prstGeom>
          <a:noFill/>
          <a:ln>
            <a:noFill/>
          </a:ln>
        </p:spPr>
        <p:txBody>
          <a:bodyPr vert="horz" wrap="square" lIns="91440" tIns="45720" rIns="91440" bIns="45720" numCol="1" anchor="b" anchorCtr="0" compatLnSpc="1"/>
          <a:lstStyle>
            <a:lvl1pPr algn="r">
              <a:lnSpc>
                <a:spcPct val="100000"/>
              </a:lnSpc>
              <a:defRPr sz="1800" b="0">
                <a:solidFill>
                  <a:schemeClr val="tx1"/>
                </a:solidFill>
                <a:latin typeface="Arial" panose="020B0604020202020204" pitchFamily="34" charset="0"/>
              </a:defRPr>
            </a:lvl1pPr>
          </a:lstStyle>
          <a:p>
            <a:fld id="{EF68635F-7A18-42B8-8879-329E7DA17344}" type="slidenum">
              <a:rPr lang="zh-CN" altLang="en-US"/>
              <a:t>‹#›</a:t>
            </a:fld>
            <a:endParaRPr lang="en-US" altLang="zh-CN" sz="1200"/>
          </a:p>
        </p:txBody>
      </p:sp>
    </p:spTree>
    <p:extLst>
      <p:ext uri="{BB962C8B-B14F-4D97-AF65-F5344CB8AC3E}">
        <p14:creationId xmlns:p14="http://schemas.microsoft.com/office/powerpoint/2010/main" val="1094826095"/>
      </p:ext>
    </p:extLst>
  </p:cSld>
  <p:clrMap bg1="lt1" tx1="dk1" bg2="lt2" tx2="dk2" accent1="accent1" accent2="accent2" accent3="accent3" accent4="accent4" accent5="accent5" accent6="accent6" hlink="hlink" folHlink="folHlink"/>
  <p:hf sldNum="0" hdr="0" ftr="0"/>
  <p:notesStyle>
    <a:lvl1pPr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1pPr>
    <a:lvl2pPr marL="4572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2pPr>
    <a:lvl3pPr marL="9144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3pPr>
    <a:lvl4pPr marL="13716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4pPr>
    <a:lvl5pPr marL="18288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幻灯片图像占位符 1"/>
          <p:cNvSpPr>
            <a:spLocks noGrp="1" noRot="1" noChangeAspect="1" noChangeArrowheads="1" noTextEdit="1"/>
          </p:cNvSpPr>
          <p:nvPr>
            <p:ph type="sldImg" idx="4294967295"/>
          </p:nvPr>
        </p:nvSpPr>
        <p:spPr/>
      </p:sp>
      <p:sp>
        <p:nvSpPr>
          <p:cNvPr id="46083" name="备注占位符 2"/>
          <p:cNvSpPr>
            <a:spLocks noGrp="1" noChangeArrowheads="1"/>
          </p:cNvSpPr>
          <p:nvPr>
            <p:ph type="body" idx="1"/>
          </p:nvPr>
        </p:nvSpPr>
        <p:spPr bwMode="auto">
          <a:xfrm>
            <a:off x="685800" y="4400550"/>
            <a:ext cx="5486400" cy="36004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p>
        </p:txBody>
      </p:sp>
      <p:sp>
        <p:nvSpPr>
          <p:cNvPr id="46084" name="日期占位符 3"/>
          <p:cNvSpPr txBox="1">
            <a:spLocks noGrp="1" noChangeArrowheads="1"/>
          </p:cNvSpPr>
          <p:nvPr/>
        </p:nvSpPr>
        <p:spPr bwMode="auto">
          <a:xfrm>
            <a:off x="3884613"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r" eaLnBrk="1" hangingPunct="1">
              <a:lnSpc>
                <a:spcPct val="100000"/>
              </a:lnSpc>
            </a:pPr>
            <a:fld id="{ACB11128-B3D8-4DDF-AD74-2885A8EA3A8F}" type="datetime1">
              <a:rPr lang="zh-CN" altLang="en-US" sz="1000" b="0">
                <a:solidFill>
                  <a:schemeClr val="tx1"/>
                </a:solidFill>
                <a:latin typeface="Arial" panose="020B0604020202020204" pitchFamily="34" charset="0"/>
              </a:rPr>
              <a:t>2021/2/25</a:t>
            </a:fld>
            <a:endParaRPr lang="en-US" altLang="zh-CN" sz="1000" b="0">
              <a:solidFill>
                <a:schemeClr val="tx1"/>
              </a:solidFill>
              <a:latin typeface="Arial" panose="020B0604020202020204" pitchFamily="34" charset="0"/>
            </a:endParaRPr>
          </a:p>
        </p:txBody>
      </p:sp>
      <p:sp>
        <p:nvSpPr>
          <p:cNvPr id="46085" name="灯片编号占位符 4"/>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r" eaLnBrk="1" hangingPunct="1">
              <a:lnSpc>
                <a:spcPct val="100000"/>
              </a:lnSpc>
            </a:pPr>
            <a:fld id="{FC7AAE17-3267-4E35-904F-82FD60E7BCDE}" type="slidenum">
              <a:rPr lang="zh-CN" altLang="en-US" sz="1000" b="0">
                <a:solidFill>
                  <a:schemeClr val="tx1"/>
                </a:solidFill>
                <a:latin typeface="Arial" panose="020B0604020202020204" pitchFamily="34" charset="0"/>
              </a:rPr>
              <a:t>1</a:t>
            </a:fld>
            <a:endParaRPr lang="en-US" altLang="zh-CN" sz="1000" b="0">
              <a:solidFill>
                <a:schemeClr val="tx1"/>
              </a:solidFill>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ransition/>
  <p:txStyles>
    <p:titleStyle>
      <a:lvl1pPr algn="l" defTabSz="514350" rtl="0" eaLnBrk="0" fontAlgn="base" hangingPunct="0">
        <a:lnSpc>
          <a:spcPct val="90000"/>
        </a:lnSpc>
        <a:spcBef>
          <a:spcPct val="0"/>
        </a:spcBef>
        <a:spcAft>
          <a:spcPct val="0"/>
        </a:spcAft>
        <a:defRPr sz="2400" b="1" kern="1200">
          <a:solidFill>
            <a:schemeClr val="bg1"/>
          </a:solidFill>
          <a:latin typeface="+mj-lt"/>
          <a:ea typeface="+mj-ea"/>
          <a:cs typeface="+mj-cs"/>
        </a:defRPr>
      </a:lvl1pPr>
      <a:lvl2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2pPr>
      <a:lvl3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3pPr>
      <a:lvl4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4pPr>
      <a:lvl5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5pPr>
      <a:lvl6pPr marL="4572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6pPr>
      <a:lvl7pPr marL="9144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7pPr>
      <a:lvl8pPr marL="13716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8pPr>
      <a:lvl9pPr marL="18288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9pPr>
    </p:titleStyle>
    <p:bodyStyle>
      <a:lvl1pPr marL="271780" indent="-271780" algn="just" defTabSz="514350" rtl="0" eaLnBrk="0" fontAlgn="base" hangingPunct="0">
        <a:lnSpc>
          <a:spcPct val="110000"/>
        </a:lnSpc>
        <a:spcBef>
          <a:spcPts val="900"/>
        </a:spcBef>
        <a:spcAft>
          <a:spcPct val="0"/>
        </a:spcAft>
        <a:buClr>
          <a:schemeClr val="accent1"/>
        </a:buClr>
        <a:buSzPct val="60000"/>
        <a:buFont typeface="Wingdings" panose="05000000000000000000" pitchFamily="2" charset="2"/>
        <a:buChar char="u"/>
        <a:defRPr sz="3200" kern="1200">
          <a:solidFill>
            <a:schemeClr val="accent1"/>
          </a:solidFill>
          <a:latin typeface="+mn-lt"/>
          <a:ea typeface="+mn-ea"/>
          <a:cs typeface="+mn-cs"/>
        </a:defRPr>
      </a:lvl1pPr>
      <a:lvl2pPr marL="271780" indent="-271780" algn="just" defTabSz="514350" rtl="0" eaLnBrk="0" fontAlgn="base" hangingPunct="0">
        <a:lnSpc>
          <a:spcPct val="120000"/>
        </a:lnSpc>
        <a:spcBef>
          <a:spcPct val="0"/>
        </a:spcBef>
        <a:spcAft>
          <a:spcPts val="900"/>
        </a:spcAft>
        <a:buClr>
          <a:srgbClr val="ECA280"/>
        </a:buClr>
        <a:buFont typeface="幼圆" panose="02010509060101010101" pitchFamily="49" charset="-122"/>
        <a:buChar char=" "/>
        <a:defRPr sz="1300" kern="1200">
          <a:solidFill>
            <a:schemeClr val="tx1"/>
          </a:solidFill>
          <a:latin typeface="+mn-lt"/>
          <a:ea typeface="+mn-ea"/>
          <a:cs typeface="+mn-cs"/>
        </a:defRPr>
      </a:lvl2pPr>
      <a:lvl3pPr marL="643255" indent="-128905" algn="l" defTabSz="514350" rtl="0" eaLnBrk="0" fontAlgn="base" hangingPunct="0">
        <a:lnSpc>
          <a:spcPct val="90000"/>
        </a:lnSpc>
        <a:spcBef>
          <a:spcPts val="275"/>
        </a:spcBef>
        <a:spcAft>
          <a:spcPct val="0"/>
        </a:spcAft>
        <a:buFont typeface="Arial" panose="020B0604020202020204" pitchFamily="34" charset="0"/>
        <a:buChar char="•"/>
        <a:defRPr sz="1100" kern="1200">
          <a:solidFill>
            <a:schemeClr val="tx1"/>
          </a:solidFill>
          <a:latin typeface="Times New Roman" panose="02020603050405020304" pitchFamily="18" charset="0"/>
          <a:ea typeface="+mn-ea"/>
          <a:cs typeface="+mn-cs"/>
        </a:defRPr>
      </a:lvl3pPr>
      <a:lvl4pPr marL="900430" indent="-128905" algn="l" defTabSz="514350" rtl="0" eaLnBrk="0" fontAlgn="base" hangingPunct="0">
        <a:lnSpc>
          <a:spcPct val="90000"/>
        </a:lnSpc>
        <a:spcBef>
          <a:spcPts val="275"/>
        </a:spcBef>
        <a:spcAft>
          <a:spcPct val="0"/>
        </a:spcAft>
        <a:buFont typeface="Arial" panose="020B0604020202020204" pitchFamily="34" charset="0"/>
        <a:buChar char="•"/>
        <a:defRPr sz="1000" kern="1200">
          <a:solidFill>
            <a:schemeClr val="tx1"/>
          </a:solidFill>
          <a:latin typeface="Times New Roman" panose="02020603050405020304" pitchFamily="18" charset="0"/>
          <a:ea typeface="+mn-ea"/>
          <a:cs typeface="+mn-cs"/>
        </a:defRPr>
      </a:lvl4pPr>
      <a:lvl5pPr marL="1157605" indent="-128905" algn="l" defTabSz="514350" rtl="0" eaLnBrk="0" fontAlgn="base" hangingPunct="0">
        <a:lnSpc>
          <a:spcPct val="90000"/>
        </a:lnSpc>
        <a:spcBef>
          <a:spcPts val="275"/>
        </a:spcBef>
        <a:spcAft>
          <a:spcPct val="0"/>
        </a:spcAft>
        <a:buFont typeface="Arial" panose="020B0604020202020204" pitchFamily="34" charset="0"/>
        <a:buChar char="•"/>
        <a:defRPr sz="10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slideLayout" Target="../slideLayouts/slideLayout1.xml"/><Relationship Id="rId1" Type="http://schemas.openxmlformats.org/officeDocument/2006/relationships/vmlDrawing" Target="../drawings/vmlDrawing2.vml"/><Relationship Id="rId5" Type="http://schemas.openxmlformats.org/officeDocument/2006/relationships/image" Target="../media/image11.wmf"/><Relationship Id="rId4" Type="http://schemas.openxmlformats.org/officeDocument/2006/relationships/oleObject" Target="../embeddings/oleObject2.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14.wmf"/><Relationship Id="rId5" Type="http://schemas.openxmlformats.org/officeDocument/2006/relationships/oleObject" Target="../embeddings/oleObject4.bin"/><Relationship Id="rId4" Type="http://schemas.openxmlformats.org/officeDocument/2006/relationships/image" Target="../media/image13.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5.bin"/><Relationship Id="rId7" Type="http://schemas.openxmlformats.org/officeDocument/2006/relationships/oleObject" Target="../embeddings/oleObject7.bin"/><Relationship Id="rId12" Type="http://schemas.openxmlformats.org/officeDocument/2006/relationships/image" Target="../media/image21.wmf"/><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image" Target="../media/image18.wmf"/><Relationship Id="rId11" Type="http://schemas.openxmlformats.org/officeDocument/2006/relationships/oleObject" Target="../embeddings/oleObject9.bin"/><Relationship Id="rId5" Type="http://schemas.openxmlformats.org/officeDocument/2006/relationships/oleObject" Target="../embeddings/oleObject6.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8.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slideLayout" Target="../slideLayouts/slideLayout1.xml"/><Relationship Id="rId1" Type="http://schemas.openxmlformats.org/officeDocument/2006/relationships/vmlDrawing" Target="../drawings/vmlDrawing5.vml"/><Relationship Id="rId5" Type="http://schemas.openxmlformats.org/officeDocument/2006/relationships/image" Target="../media/image11.wmf"/><Relationship Id="rId4" Type="http://schemas.openxmlformats.org/officeDocument/2006/relationships/oleObject" Target="../embeddings/oleObject10.bin"/></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1.xml"/><Relationship Id="rId1" Type="http://schemas.openxmlformats.org/officeDocument/2006/relationships/vmlDrawing" Target="../drawings/vmlDrawing6.vml"/><Relationship Id="rId4" Type="http://schemas.openxmlformats.org/officeDocument/2006/relationships/image" Target="../media/image23.wmf"/></Relationships>
</file>

<file path=ppt/slides/_rels/slide26.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1"/>
          <p:cNvSpPr txBox="1">
            <a:spLocks noChangeArrowheads="1"/>
          </p:cNvSpPr>
          <p:nvPr/>
        </p:nvSpPr>
        <p:spPr bwMode="auto">
          <a:xfrm>
            <a:off x="1597025" y="2103438"/>
            <a:ext cx="71516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黑体" panose="02010609060101010101" pitchFamily="49" charset="-122"/>
                <a:ea typeface="黑体" panose="02010609060101010101" pitchFamily="49" charset="-122"/>
              </a:rPr>
              <a:t>机械效率</a:t>
            </a:r>
          </a:p>
        </p:txBody>
      </p:sp>
      <p:sp>
        <p:nvSpPr>
          <p:cNvPr id="19460" name="TextBox 15"/>
          <p:cNvSpPr>
            <a:spLocks noChangeArrowheads="1"/>
          </p:cNvSpPr>
          <p:nvPr/>
        </p:nvSpPr>
        <p:spPr bwMode="auto">
          <a:xfrm>
            <a:off x="539750" y="635191"/>
            <a:ext cx="7667625" cy="7155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eaLnBrk="1" hangingPunct="1"/>
            <a:r>
              <a:rPr lang="zh-CN" altLang="en-US" sz="3200" dirty="0">
                <a:solidFill>
                  <a:srgbClr val="FF0000"/>
                </a:solidFill>
                <a:latin typeface="黑体" panose="02010609060101010101" pitchFamily="49" charset="-122"/>
                <a:ea typeface="黑体" panose="02010609060101010101" pitchFamily="49" charset="-122"/>
              </a:rPr>
              <a:t>第十六</a:t>
            </a:r>
            <a:r>
              <a:rPr lang="zh-CN" altLang="en-US" sz="3200" dirty="0" smtClean="0">
                <a:solidFill>
                  <a:srgbClr val="FF0000"/>
                </a:solidFill>
                <a:latin typeface="黑体" panose="02010609060101010101" pitchFamily="49" charset="-122"/>
                <a:ea typeface="黑体" panose="02010609060101010101" pitchFamily="49" charset="-122"/>
              </a:rPr>
              <a:t>讲 机</a:t>
            </a:r>
            <a:r>
              <a:rPr lang="zh-CN" altLang="en-US" sz="3200" dirty="0">
                <a:solidFill>
                  <a:srgbClr val="FF0000"/>
                </a:solidFill>
                <a:latin typeface="黑体" panose="02010609060101010101" pitchFamily="49" charset="-122"/>
                <a:ea typeface="黑体" panose="02010609060101010101" pitchFamily="49" charset="-122"/>
              </a:rPr>
              <a:t>械效率</a:t>
            </a:r>
          </a:p>
        </p:txBody>
      </p:sp>
      <p:sp>
        <p:nvSpPr>
          <p:cNvPr id="8197" name="TextBox 1"/>
          <p:cNvSpPr txBox="1">
            <a:spLocks noChangeArrowheads="1"/>
          </p:cNvSpPr>
          <p:nvPr/>
        </p:nvSpPr>
        <p:spPr bwMode="auto">
          <a:xfrm>
            <a:off x="346075" y="2627313"/>
            <a:ext cx="8389938" cy="146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en-US"/>
              <a:t>．三种功及其关系</a:t>
            </a:r>
          </a:p>
          <a:p>
            <a:pPr eaLnBrk="1" hangingPunct="1"/>
            <a:r>
              <a:rPr lang="en-US" altLang="zh-CN"/>
              <a:t>(1)</a:t>
            </a:r>
            <a:r>
              <a:rPr lang="zh-CN" altLang="en-US"/>
              <a:t>有用功：为了达到目的① </a:t>
            </a:r>
            <a:r>
              <a:rPr lang="en-US" altLang="zh-CN"/>
              <a:t>_____</a:t>
            </a:r>
            <a:r>
              <a:rPr lang="zh-CN" altLang="en-US"/>
              <a:t>要做的功。</a:t>
            </a:r>
          </a:p>
          <a:p>
            <a:pPr eaLnBrk="1" hangingPunct="1"/>
            <a:r>
              <a:rPr lang="zh-CN" altLang="en-US"/>
              <a:t>公式：② </a:t>
            </a:r>
            <a:r>
              <a:rPr lang="en-US" altLang="zh-CN"/>
              <a:t>________</a:t>
            </a:r>
            <a:r>
              <a:rPr lang="zh-CN" altLang="en-US"/>
              <a:t>。</a:t>
            </a:r>
            <a:endParaRPr lang="en-US" altLang="zh-CN"/>
          </a:p>
        </p:txBody>
      </p:sp>
      <p:sp>
        <p:nvSpPr>
          <p:cNvPr id="20" name="圆角矩形 2"/>
          <p:cNvSpPr/>
          <p:nvPr/>
        </p:nvSpPr>
        <p:spPr bwMode="auto">
          <a:xfrm>
            <a:off x="356709" y="2257425"/>
            <a:ext cx="118882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eaLnBrk="0" hangingPunct="0">
              <a:lnSpc>
                <a:spcPct val="100000"/>
              </a:lnSpc>
              <a:defRPr/>
            </a:pPr>
            <a:r>
              <a:rPr lang="zh-CN" altLang="en-US" b="0">
                <a:ln>
                  <a:solidFill>
                    <a:schemeClr val="bg1"/>
                  </a:solidFill>
                </a:ln>
                <a:solidFill>
                  <a:srgbClr val="FFFFFF"/>
                </a:solidFill>
                <a:latin typeface="黑体" panose="02010609060101010101" pitchFamily="49" charset="-122"/>
                <a:ea typeface="黑体" panose="02010609060101010101" pitchFamily="49" charset="-122"/>
              </a:rPr>
              <a:t>知识点</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1</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sp>
        <p:nvSpPr>
          <p:cNvPr id="8" name="矩形 7"/>
          <p:cNvSpPr>
            <a:spLocks noChangeArrowheads="1"/>
          </p:cNvSpPr>
          <p:nvPr/>
        </p:nvSpPr>
        <p:spPr bwMode="auto">
          <a:xfrm>
            <a:off x="3762375" y="3076575"/>
            <a:ext cx="9540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必须</a:t>
            </a:r>
          </a:p>
        </p:txBody>
      </p:sp>
      <p:sp>
        <p:nvSpPr>
          <p:cNvPr id="9" name="矩形 8"/>
          <p:cNvSpPr>
            <a:spLocks noChangeArrowheads="1"/>
          </p:cNvSpPr>
          <p:nvPr/>
        </p:nvSpPr>
        <p:spPr bwMode="auto">
          <a:xfrm>
            <a:off x="1576388" y="3448050"/>
            <a:ext cx="1535112"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i="1">
                <a:solidFill>
                  <a:srgbClr val="C00000"/>
                </a:solidFill>
                <a:latin typeface="楷体_GB2312" panose="02010609030101010101" pitchFamily="49" charset="-122"/>
                <a:ea typeface="楷体_GB2312" panose="02010609030101010101" pitchFamily="49" charset="-122"/>
              </a:rPr>
              <a:t>W</a:t>
            </a:r>
            <a:r>
              <a:rPr lang="zh-CN" altLang="en-US" baseline="-25000">
                <a:solidFill>
                  <a:srgbClr val="C00000"/>
                </a:solidFill>
                <a:latin typeface="楷体_GB2312" panose="02010609030101010101" pitchFamily="49" charset="-122"/>
                <a:ea typeface="楷体_GB2312" panose="02010609030101010101" pitchFamily="49" charset="-122"/>
              </a:rPr>
              <a:t>有</a:t>
            </a:r>
            <a:r>
              <a:rPr lang="zh-CN" altLang="en-US">
                <a:solidFill>
                  <a:srgbClr val="C00000"/>
                </a:solidFill>
                <a:latin typeface="楷体_GB2312" panose="02010609030101010101" pitchFamily="49" charset="-122"/>
                <a:ea typeface="楷体_GB2312" panose="02010609030101010101" pitchFamily="49" charset="-122"/>
              </a:rPr>
              <a:t>＝</a:t>
            </a:r>
            <a:r>
              <a:rPr lang="en-US" altLang="zh-CN" i="1">
                <a:solidFill>
                  <a:srgbClr val="C00000"/>
                </a:solidFill>
                <a:latin typeface="楷体_GB2312" panose="02010609030101010101" pitchFamily="49" charset="-122"/>
                <a:ea typeface="楷体_GB2312" panose="02010609030101010101" pitchFamily="49" charset="-122"/>
              </a:rPr>
              <a:t>Gh</a:t>
            </a:r>
            <a:r>
              <a:rPr lang="en-US" altLang="zh-CN">
                <a:solidFill>
                  <a:srgbClr val="C00000"/>
                </a:solidFill>
                <a:latin typeface="楷体_GB2312" panose="02010609030101010101" pitchFamily="49" charset="-122"/>
                <a:ea typeface="楷体_GB2312" panose="02010609030101010101" pitchFamily="49" charset="-122"/>
              </a:rPr>
              <a:t> </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197"/>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after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after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7" grpId="0"/>
      <p:bldP spid="8" grpId="0"/>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8674" name="TextBox 1"/>
          <p:cNvSpPr txBox="1">
            <a:spLocks noChangeArrowheads="1"/>
          </p:cNvSpPr>
          <p:nvPr/>
        </p:nvSpPr>
        <p:spPr bwMode="auto">
          <a:xfrm>
            <a:off x="346075" y="993775"/>
            <a:ext cx="8570913"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3</a:t>
            </a:r>
            <a:r>
              <a:rPr lang="zh-CN" altLang="en-US"/>
              <a:t>．如图所示，物块重</a:t>
            </a:r>
            <a:r>
              <a:rPr lang="en-US" altLang="zh-CN"/>
              <a:t>200 N</a:t>
            </a:r>
            <a:r>
              <a:rPr lang="zh-CN" altLang="en-US"/>
              <a:t>，移动过程中所受阻力为 </a:t>
            </a:r>
            <a:r>
              <a:rPr lang="en-US" altLang="zh-CN"/>
              <a:t>40 N</a:t>
            </a:r>
            <a:r>
              <a:rPr lang="zh-CN" altLang="en-US"/>
              <a:t>。若不考虑滑</a:t>
            </a:r>
            <a:endParaRPr lang="en-US" altLang="zh-CN"/>
          </a:p>
          <a:p>
            <a:pPr eaLnBrk="1" hangingPunct="1"/>
            <a:r>
              <a:rPr lang="zh-CN" altLang="en-US"/>
              <a:t>轮重及摩擦，物块以</a:t>
            </a:r>
            <a:r>
              <a:rPr lang="en-US" altLang="zh-CN"/>
              <a:t>0.2 m/s</a:t>
            </a:r>
            <a:r>
              <a:rPr lang="zh-CN" altLang="en-US"/>
              <a:t>的速度匀速移动，拉力</a:t>
            </a:r>
            <a:r>
              <a:rPr lang="en-US" altLang="zh-CN" i="1"/>
              <a:t>F</a:t>
            </a:r>
            <a:r>
              <a:rPr lang="zh-CN" altLang="en-US"/>
              <a:t>的功率是</a:t>
            </a:r>
            <a:r>
              <a:rPr lang="zh-CN" altLang="en-US" u="sng"/>
              <a:t>   </a:t>
            </a:r>
            <a:r>
              <a:rPr lang="en-US" altLang="zh-CN"/>
              <a:t>W</a:t>
            </a:r>
            <a:r>
              <a:rPr lang="zh-CN" altLang="en-US"/>
              <a:t>；如果</a:t>
            </a:r>
            <a:endParaRPr lang="en-US" altLang="zh-CN"/>
          </a:p>
          <a:p>
            <a:pPr eaLnBrk="1" hangingPunct="1"/>
            <a:r>
              <a:rPr lang="zh-CN" altLang="en-US"/>
              <a:t>这个装置的机械效率是</a:t>
            </a:r>
            <a:r>
              <a:rPr lang="en-US" altLang="zh-CN"/>
              <a:t>80%</a:t>
            </a:r>
            <a:r>
              <a:rPr lang="zh-CN" altLang="en-US"/>
              <a:t>，则拉力</a:t>
            </a:r>
            <a:r>
              <a:rPr lang="en-US" altLang="zh-CN" i="1"/>
              <a:t>F</a:t>
            </a:r>
            <a:r>
              <a:rPr lang="zh-CN" altLang="en-US"/>
              <a:t>是</a:t>
            </a:r>
            <a:r>
              <a:rPr lang="zh-CN" altLang="en-US" u="sng"/>
              <a:t>    </a:t>
            </a:r>
            <a:r>
              <a:rPr lang="en-US" altLang="zh-CN"/>
              <a:t>N</a:t>
            </a:r>
            <a:r>
              <a:rPr lang="zh-CN" altLang="en-US"/>
              <a:t>。</a:t>
            </a:r>
            <a:endParaRPr lang="en-US" altLang="zh-CN"/>
          </a:p>
        </p:txBody>
      </p:sp>
      <p:pic>
        <p:nvPicPr>
          <p:cNvPr id="28676" name="Picture 6"/>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28938" y="2538413"/>
            <a:ext cx="27051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矩形 6"/>
          <p:cNvSpPr>
            <a:spLocks noChangeArrowheads="1"/>
          </p:cNvSpPr>
          <p:nvPr/>
        </p:nvSpPr>
        <p:spPr bwMode="auto">
          <a:xfrm>
            <a:off x="7383463" y="1408113"/>
            <a:ext cx="3127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8</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8" name="矩形 7"/>
          <p:cNvSpPr>
            <a:spLocks noChangeArrowheads="1"/>
          </p:cNvSpPr>
          <p:nvPr/>
        </p:nvSpPr>
        <p:spPr bwMode="auto">
          <a:xfrm>
            <a:off x="4791075" y="1889125"/>
            <a:ext cx="441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25</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7650" name="TextBox 1"/>
          <p:cNvSpPr txBox="1">
            <a:spLocks noChangeArrowheads="1"/>
          </p:cNvSpPr>
          <p:nvPr/>
        </p:nvSpPr>
        <p:spPr bwMode="auto">
          <a:xfrm>
            <a:off x="346075" y="617538"/>
            <a:ext cx="8680450"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4000B"/>
                </a:solidFill>
                <a:latin typeface="黑体" panose="02010609060101010101" pitchFamily="49" charset="-122"/>
                <a:ea typeface="黑体" panose="02010609060101010101" pitchFamily="49" charset="-122"/>
              </a:rPr>
              <a:t>考法❸ 沿斜面匀速拉动物体的计算</a:t>
            </a:r>
          </a:p>
          <a:p>
            <a:pPr eaLnBrk="1" hangingPunct="1"/>
            <a:r>
              <a:rPr lang="zh-CN" altLang="en-US"/>
              <a:t>       </a:t>
            </a:r>
            <a:r>
              <a:rPr lang="en-US" altLang="zh-CN"/>
              <a:t>(2020·</a:t>
            </a:r>
            <a:r>
              <a:rPr lang="zh-CN" altLang="en-US"/>
              <a:t>南充</a:t>
            </a:r>
            <a:r>
              <a:rPr lang="en-US" altLang="zh-CN"/>
              <a:t>)</a:t>
            </a:r>
            <a:r>
              <a:rPr lang="zh-CN" altLang="en-US"/>
              <a:t>如图所示，用沿斜面向上大小为</a:t>
            </a:r>
            <a:r>
              <a:rPr lang="en-US" altLang="zh-CN"/>
              <a:t>4 N</a:t>
            </a:r>
            <a:r>
              <a:rPr lang="zh-CN" altLang="en-US"/>
              <a:t>的拉力，将一个</a:t>
            </a:r>
            <a:endParaRPr lang="en-US" altLang="zh-CN"/>
          </a:p>
          <a:p>
            <a:pPr eaLnBrk="1" hangingPunct="1"/>
            <a:r>
              <a:rPr lang="zh-CN" altLang="en-US"/>
              <a:t>重</a:t>
            </a:r>
            <a:r>
              <a:rPr lang="en-US" altLang="zh-CN"/>
              <a:t>5 N</a:t>
            </a:r>
            <a:r>
              <a:rPr lang="zh-CN" altLang="en-US"/>
              <a:t>的物体从斜面底端匀速拉至顶端。已知物体沿斜面上滑的距离为</a:t>
            </a:r>
            <a:r>
              <a:rPr lang="en-US" altLang="zh-CN"/>
              <a:t>5 m</a:t>
            </a:r>
            <a:r>
              <a:rPr lang="zh-CN" altLang="en-US"/>
              <a:t>，</a:t>
            </a:r>
            <a:endParaRPr lang="en-US" altLang="zh-CN"/>
          </a:p>
          <a:p>
            <a:pPr eaLnBrk="1" hangingPunct="1"/>
            <a:r>
              <a:rPr lang="zh-CN" altLang="en-US"/>
              <a:t>上升的高度为</a:t>
            </a:r>
            <a:r>
              <a:rPr lang="en-US" altLang="zh-CN"/>
              <a:t>3 m</a:t>
            </a:r>
            <a:r>
              <a:rPr lang="zh-CN" altLang="en-US"/>
              <a:t>，则物体受到的摩擦力为</a:t>
            </a:r>
            <a:r>
              <a:rPr lang="zh-CN" altLang="en-US" u="sng"/>
              <a:t>   </a:t>
            </a:r>
            <a:r>
              <a:rPr lang="en-US" altLang="zh-CN"/>
              <a:t>N</a:t>
            </a:r>
            <a:r>
              <a:rPr lang="zh-CN" altLang="en-US"/>
              <a:t>，斜面的机械效率为</a:t>
            </a:r>
            <a:r>
              <a:rPr lang="zh-CN" altLang="en-US" u="sng"/>
              <a:t>    </a:t>
            </a:r>
            <a:r>
              <a:rPr lang="zh-CN" altLang="en-US"/>
              <a:t>。</a:t>
            </a:r>
          </a:p>
        </p:txBody>
      </p:sp>
      <p:pic>
        <p:nvPicPr>
          <p:cNvPr id="27653" name="Picture 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038475" y="2717800"/>
            <a:ext cx="2447925" cy="138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矩形 6"/>
          <p:cNvSpPr>
            <a:spLocks noChangeArrowheads="1"/>
          </p:cNvSpPr>
          <p:nvPr/>
        </p:nvSpPr>
        <p:spPr bwMode="auto">
          <a:xfrm>
            <a:off x="5192713" y="1979613"/>
            <a:ext cx="3127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1</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8" name="矩形 7"/>
          <p:cNvSpPr>
            <a:spLocks noChangeArrowheads="1"/>
          </p:cNvSpPr>
          <p:nvPr/>
        </p:nvSpPr>
        <p:spPr bwMode="auto">
          <a:xfrm>
            <a:off x="7940675" y="1981200"/>
            <a:ext cx="569913"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75%</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27650">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650">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7650">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653"/>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afterGroup">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after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0722" name="TextBox 1"/>
          <p:cNvSpPr txBox="1">
            <a:spLocks noChangeArrowheads="1"/>
          </p:cNvSpPr>
          <p:nvPr/>
        </p:nvSpPr>
        <p:spPr bwMode="auto">
          <a:xfrm>
            <a:off x="346075" y="617538"/>
            <a:ext cx="8870950" cy="420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4</a:t>
            </a:r>
            <a:r>
              <a:rPr lang="zh-CN" altLang="en-US"/>
              <a:t>．</a:t>
            </a:r>
            <a:r>
              <a:rPr lang="en-US" altLang="zh-CN"/>
              <a:t>(2020·</a:t>
            </a:r>
            <a:r>
              <a:rPr lang="zh-CN" altLang="en-US"/>
              <a:t>衡阳</a:t>
            </a:r>
            <a:r>
              <a:rPr lang="en-US" altLang="zh-CN"/>
              <a:t>)</a:t>
            </a:r>
            <a:r>
              <a:rPr lang="zh-CN" altLang="en-US"/>
              <a:t>近期我国长江中下游许多省份因连续大雨发生洪涝灾</a:t>
            </a:r>
          </a:p>
          <a:p>
            <a:pPr eaLnBrk="1" hangingPunct="1"/>
            <a:r>
              <a:rPr lang="zh-CN" altLang="en-US"/>
              <a:t>害。抗洪抢险小分队成员李军在一次行动中需要帮老百姓把一个质量为</a:t>
            </a:r>
          </a:p>
          <a:p>
            <a:pPr eaLnBrk="1" hangingPunct="1"/>
            <a:r>
              <a:rPr lang="en-US" altLang="zh-CN"/>
              <a:t>240 kg</a:t>
            </a:r>
            <a:r>
              <a:rPr lang="zh-CN" altLang="en-US"/>
              <a:t>的重物搬到</a:t>
            </a:r>
            <a:r>
              <a:rPr lang="en-US" altLang="zh-CN"/>
              <a:t>2 m</a:t>
            </a:r>
            <a:r>
              <a:rPr lang="zh-CN" altLang="en-US"/>
              <a:t>高的车上。为了省力采用</a:t>
            </a:r>
            <a:r>
              <a:rPr lang="en-US" altLang="zh-CN"/>
              <a:t>5 m</a:t>
            </a:r>
            <a:r>
              <a:rPr lang="zh-CN" altLang="en-US"/>
              <a:t>的长木板搭了一个斜面</a:t>
            </a:r>
          </a:p>
          <a:p>
            <a:pPr eaLnBrk="1" hangingPunct="1"/>
            <a:r>
              <a:rPr lang="en-US" altLang="zh-CN"/>
              <a:t>(</a:t>
            </a:r>
            <a:r>
              <a:rPr lang="zh-CN" altLang="en-US"/>
              <a:t>如图所示</a:t>
            </a:r>
            <a:r>
              <a:rPr lang="en-US" altLang="zh-CN"/>
              <a:t>)</a:t>
            </a:r>
            <a:r>
              <a:rPr lang="zh-CN" altLang="en-US"/>
              <a:t>。用</a:t>
            </a:r>
            <a:r>
              <a:rPr lang="en-US" altLang="zh-CN"/>
              <a:t>1 200 N</a:t>
            </a:r>
            <a:r>
              <a:rPr lang="zh-CN" altLang="en-US"/>
              <a:t>的力用了</a:t>
            </a:r>
            <a:r>
              <a:rPr lang="en-US" altLang="zh-CN"/>
              <a:t>5 min</a:t>
            </a:r>
            <a:r>
              <a:rPr lang="zh-CN" altLang="en-US"/>
              <a:t>将重物匀速推到车上。关于此简易</a:t>
            </a:r>
          </a:p>
          <a:p>
            <a:pPr eaLnBrk="1" hangingPunct="1"/>
            <a:r>
              <a:rPr lang="zh-CN" altLang="en-US"/>
              <a:t>斜面装置，下列说法中正确的是</a:t>
            </a:r>
            <a:r>
              <a:rPr lang="en-US" altLang="zh-CN"/>
              <a:t>(  )</a:t>
            </a:r>
          </a:p>
          <a:p>
            <a:pPr eaLnBrk="1" hangingPunct="1"/>
            <a:r>
              <a:rPr lang="en-US" altLang="zh-CN"/>
              <a:t>A</a:t>
            </a:r>
            <a:r>
              <a:rPr lang="zh-CN" altLang="en-US"/>
              <a:t>．他对重物做了</a:t>
            </a:r>
            <a:r>
              <a:rPr lang="en-US" altLang="zh-CN"/>
              <a:t>4 800 J</a:t>
            </a:r>
            <a:r>
              <a:rPr lang="zh-CN" altLang="en-US"/>
              <a:t>的功</a:t>
            </a:r>
          </a:p>
          <a:p>
            <a:pPr eaLnBrk="1" hangingPunct="1"/>
            <a:r>
              <a:rPr lang="en-US" altLang="zh-CN"/>
              <a:t>B</a:t>
            </a:r>
            <a:r>
              <a:rPr lang="zh-CN" altLang="en-US"/>
              <a:t>．他做功的功率为</a:t>
            </a:r>
            <a:r>
              <a:rPr lang="en-US" altLang="zh-CN"/>
              <a:t>16 W</a:t>
            </a:r>
          </a:p>
          <a:p>
            <a:pPr eaLnBrk="1" hangingPunct="1"/>
            <a:r>
              <a:rPr lang="en-US" altLang="zh-CN"/>
              <a:t>C</a:t>
            </a:r>
            <a:r>
              <a:rPr lang="zh-CN" altLang="en-US"/>
              <a:t>．此次简易斜面装置的机械效率为</a:t>
            </a:r>
            <a:r>
              <a:rPr lang="en-US" altLang="zh-CN"/>
              <a:t>50%</a:t>
            </a:r>
            <a:endParaRPr lang="zh-CN" altLang="en-US"/>
          </a:p>
          <a:p>
            <a:pPr eaLnBrk="1" hangingPunct="1"/>
            <a:r>
              <a:rPr lang="en-US" altLang="zh-CN"/>
              <a:t>D</a:t>
            </a:r>
            <a:r>
              <a:rPr lang="zh-CN" altLang="en-US"/>
              <a:t>．斜面是一种省力杠杆</a:t>
            </a:r>
          </a:p>
        </p:txBody>
      </p:sp>
      <p:pic>
        <p:nvPicPr>
          <p:cNvPr id="30724" name="Picture 6"/>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535488" y="2754313"/>
            <a:ext cx="3514725"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矩形 6"/>
          <p:cNvSpPr>
            <a:spLocks noChangeArrowheads="1"/>
          </p:cNvSpPr>
          <p:nvPr/>
        </p:nvSpPr>
        <p:spPr bwMode="auto">
          <a:xfrm>
            <a:off x="4114800" y="2454275"/>
            <a:ext cx="3127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D</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1746" name="TextBox 1"/>
          <p:cNvSpPr txBox="1">
            <a:spLocks noChangeArrowheads="1"/>
          </p:cNvSpPr>
          <p:nvPr/>
        </p:nvSpPr>
        <p:spPr bwMode="auto">
          <a:xfrm>
            <a:off x="1655763" y="1409700"/>
            <a:ext cx="684212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黑体" panose="02010609060101010101" pitchFamily="49" charset="-122"/>
                <a:ea typeface="黑体" panose="02010609060101010101" pitchFamily="49" charset="-122"/>
              </a:rPr>
              <a:t>测量滑轮组的机械效率  </a:t>
            </a:r>
            <a:r>
              <a:rPr lang="en-US" altLang="zh-CN">
                <a:latin typeface="黑体" panose="02010609060101010101" pitchFamily="49" charset="-122"/>
                <a:ea typeface="黑体" panose="02010609060101010101" pitchFamily="49" charset="-122"/>
              </a:rPr>
              <a:t>(10</a:t>
            </a:r>
            <a:r>
              <a:rPr lang="zh-CN" altLang="en-US">
                <a:latin typeface="黑体" panose="02010609060101010101" pitchFamily="49" charset="-122"/>
                <a:ea typeface="黑体" panose="02010609060101010101" pitchFamily="49" charset="-122"/>
              </a:rPr>
              <a:t>年</a:t>
            </a:r>
            <a:r>
              <a:rPr lang="en-US" altLang="zh-CN">
                <a:latin typeface="黑体" panose="02010609060101010101" pitchFamily="49" charset="-122"/>
                <a:ea typeface="黑体" panose="02010609060101010101" pitchFamily="49" charset="-122"/>
              </a:rPr>
              <a:t>1</a:t>
            </a:r>
            <a:r>
              <a:rPr lang="zh-CN" altLang="en-US">
                <a:latin typeface="黑体" panose="02010609060101010101" pitchFamily="49" charset="-122"/>
                <a:ea typeface="黑体" panose="02010609060101010101" pitchFamily="49" charset="-122"/>
              </a:rPr>
              <a:t>考</a:t>
            </a:r>
            <a:r>
              <a:rPr lang="en-US" altLang="zh-CN">
                <a:latin typeface="黑体" panose="02010609060101010101" pitchFamily="49" charset="-122"/>
                <a:ea typeface="黑体" panose="02010609060101010101" pitchFamily="49" charset="-122"/>
              </a:rPr>
              <a:t>)</a:t>
            </a:r>
            <a:endParaRPr lang="zh-CN" altLang="en-US">
              <a:latin typeface="黑体" panose="02010609060101010101" pitchFamily="49" charset="-122"/>
              <a:ea typeface="黑体" panose="02010609060101010101" pitchFamily="49" charset="-122"/>
            </a:endParaRPr>
          </a:p>
        </p:txBody>
      </p:sp>
      <p:sp>
        <p:nvSpPr>
          <p:cNvPr id="31748" name="TextBox 1"/>
          <p:cNvSpPr txBox="1">
            <a:spLocks noChangeArrowheads="1"/>
          </p:cNvSpPr>
          <p:nvPr/>
        </p:nvSpPr>
        <p:spPr bwMode="auto">
          <a:xfrm>
            <a:off x="323850" y="1951038"/>
            <a:ext cx="8666163"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rPr>
              <a:t>【</a:t>
            </a:r>
            <a:r>
              <a:rPr lang="zh-CN" altLang="en-US">
                <a:solidFill>
                  <a:srgbClr val="C00000"/>
                </a:solidFill>
              </a:rPr>
              <a:t>设计和进行实验</a:t>
            </a:r>
            <a:r>
              <a:rPr lang="en-US" altLang="zh-CN">
                <a:solidFill>
                  <a:srgbClr val="C00000"/>
                </a:solidFill>
              </a:rPr>
              <a:t>】</a:t>
            </a:r>
            <a:endParaRPr lang="zh-CN" altLang="en-US">
              <a:solidFill>
                <a:srgbClr val="C00000"/>
              </a:solidFill>
            </a:endParaRPr>
          </a:p>
          <a:p>
            <a:pPr eaLnBrk="1" hangingPunct="1"/>
            <a:r>
              <a:rPr lang="en-US" altLang="zh-CN"/>
              <a:t>1</a:t>
            </a:r>
            <a:r>
              <a:rPr lang="zh-CN" altLang="en-US"/>
              <a:t>．实验原理：</a:t>
            </a:r>
            <a:r>
              <a:rPr lang="el-GR" altLang="zh-CN" i="1"/>
              <a:t>η</a:t>
            </a:r>
            <a:r>
              <a:rPr lang="zh-CN" altLang="el-GR"/>
              <a:t>＝</a:t>
            </a:r>
            <a:r>
              <a:rPr lang="en-US" altLang="zh-CN"/>
              <a:t>    ×100%</a:t>
            </a:r>
            <a:r>
              <a:rPr lang="zh-CN" altLang="en-US"/>
              <a:t>。</a:t>
            </a:r>
          </a:p>
          <a:p>
            <a:pPr eaLnBrk="1" hangingPunct="1"/>
            <a:r>
              <a:rPr lang="en-US" altLang="zh-CN"/>
              <a:t>2</a:t>
            </a:r>
            <a:r>
              <a:rPr lang="zh-CN" altLang="en-US"/>
              <a:t>．实验器材及操作</a:t>
            </a:r>
          </a:p>
          <a:p>
            <a:pPr eaLnBrk="1" hangingPunct="1"/>
            <a:r>
              <a:rPr lang="en-US" altLang="zh-CN"/>
              <a:t>(1)</a:t>
            </a:r>
            <a:r>
              <a:rPr lang="zh-CN" altLang="en-US"/>
              <a:t>实验器材：弹簧测力计、刻度尺、钩码、滑轮组、细线、铁架台。</a:t>
            </a:r>
          </a:p>
          <a:p>
            <a:pPr eaLnBrk="1" hangingPunct="1"/>
            <a:r>
              <a:rPr lang="en-US" altLang="zh-CN"/>
              <a:t>(2)</a:t>
            </a:r>
            <a:r>
              <a:rPr lang="zh-CN" altLang="en-US"/>
              <a:t>应测物理量：</a:t>
            </a:r>
            <a:r>
              <a:rPr lang="en-US" altLang="zh-CN"/>
              <a:t>________________________________________________</a:t>
            </a:r>
            <a:endParaRPr lang="en-US" altLang="zh-CN" u="sng"/>
          </a:p>
          <a:p>
            <a:pPr eaLnBrk="1" hangingPunct="1"/>
            <a:r>
              <a:rPr lang="en-US" altLang="zh-CN"/>
              <a:t>__________</a:t>
            </a:r>
            <a:r>
              <a:rPr lang="zh-CN" altLang="en-US"/>
              <a:t>。</a:t>
            </a:r>
            <a:endParaRPr lang="en-US" altLang="zh-CN"/>
          </a:p>
        </p:txBody>
      </p:sp>
      <p:pic>
        <p:nvPicPr>
          <p:cNvPr id="6" name="Picture 2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98475" y="1528763"/>
            <a:ext cx="1042988"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1750" name="Object 6"/>
          <p:cNvGraphicFramePr>
            <a:graphicFrameLocks noChangeAspect="1"/>
          </p:cNvGraphicFramePr>
          <p:nvPr/>
        </p:nvGraphicFramePr>
        <p:xfrm>
          <a:off x="2673350" y="2425700"/>
          <a:ext cx="388938" cy="582613"/>
        </p:xfrm>
        <a:graphic>
          <a:graphicData uri="http://schemas.openxmlformats.org/presentationml/2006/ole">
            <mc:AlternateContent xmlns:mc="http://schemas.openxmlformats.org/markup-compatibility/2006">
              <mc:Choice xmlns:v="urn:schemas-microsoft-com:vml" Requires="v">
                <p:oleObj spid="_x0000_s2051" name="Equation" r:id="rId4" imgW="304800" imgH="457200" progId="Equation.DSMT4">
                  <p:embed/>
                </p:oleObj>
              </mc:Choice>
              <mc:Fallback>
                <p:oleObj name="Equation" r:id="rId4" imgW="304800" imgH="457200" progId="Equation.DSMT4">
                  <p:embed/>
                  <p:pic>
                    <p:nvPicPr>
                      <p:cNvPr id="0" name="OLE substitute image"/>
                      <p:cNvPicPr/>
                      <p:nvPr/>
                    </p:nvPicPr>
                    <p:blipFill>
                      <a:blip r:embed="rId5">
                        <a:extLst>
                          <a:ext uri="{28A0092B-C50C-407E-A947-70E740481C1C}">
                            <a14:useLocalDpi xmlns:a14="http://schemas.microsoft.com/office/drawing/2010/main" val="0"/>
                          </a:ext>
                        </a:extLst>
                      </a:blip>
                      <a:stretch>
                        <a:fillRect/>
                      </a:stretch>
                    </p:blipFill>
                    <p:spPr>
                      <a:xfrm>
                        <a:off x="2673350" y="2425700"/>
                        <a:ext cx="388938" cy="582613"/>
                      </a:xfrm>
                      <a:prstGeom prst="rect">
                        <a:avLst/>
                      </a:prstGeom>
                      <a:noFill/>
                      <a:ln>
                        <a:noFill/>
                      </a:ln>
                      <a:effectLst/>
                    </p:spPr>
                  </p:pic>
                </p:oleObj>
              </mc:Fallback>
            </mc:AlternateContent>
          </a:graphicData>
        </a:graphic>
      </p:graphicFrame>
      <p:sp>
        <p:nvSpPr>
          <p:cNvPr id="8" name="矩形 7"/>
          <p:cNvSpPr>
            <a:spLocks noChangeArrowheads="1"/>
          </p:cNvSpPr>
          <p:nvPr/>
        </p:nvSpPr>
        <p:spPr bwMode="auto">
          <a:xfrm>
            <a:off x="2308225" y="3733800"/>
            <a:ext cx="65357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钩码重</a:t>
            </a:r>
            <a:r>
              <a:rPr lang="en-US" altLang="zh-CN" i="1"/>
              <a:t>G</a:t>
            </a:r>
            <a:r>
              <a:rPr lang="zh-CN" altLang="en-US"/>
              <a:t>、钩码被提升的高度</a:t>
            </a:r>
            <a:r>
              <a:rPr lang="en-US" altLang="zh-CN" i="1"/>
              <a:t>h</a:t>
            </a:r>
            <a:r>
              <a:rPr lang="zh-CN" altLang="en-US"/>
              <a:t>、拉力</a:t>
            </a:r>
            <a:r>
              <a:rPr lang="en-US" altLang="zh-CN" i="1"/>
              <a:t>F</a:t>
            </a:r>
            <a:r>
              <a:rPr lang="zh-CN" altLang="en-US"/>
              <a:t>、绳子自由端移</a:t>
            </a:r>
          </a:p>
        </p:txBody>
      </p:sp>
      <p:sp>
        <p:nvSpPr>
          <p:cNvPr id="9" name="矩形 8"/>
          <p:cNvSpPr>
            <a:spLocks noChangeArrowheads="1"/>
          </p:cNvSpPr>
          <p:nvPr/>
        </p:nvSpPr>
        <p:spPr bwMode="auto">
          <a:xfrm>
            <a:off x="300038" y="4214813"/>
            <a:ext cx="14636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动的距离</a:t>
            </a:r>
            <a:r>
              <a:rPr lang="en-US" altLang="zh-CN" i="1"/>
              <a:t>s</a:t>
            </a:r>
            <a:r>
              <a:rPr lang="en-US" altLang="zh-CN"/>
              <a:t> </a:t>
            </a:r>
            <a:endParaRPr lang="zh-CN" altLang="en-U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174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174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1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31748" grpId="0"/>
      <p:bldP spid="8"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1746" name="TextBox 1"/>
          <p:cNvSpPr txBox="1">
            <a:spLocks noChangeArrowheads="1"/>
          </p:cNvSpPr>
          <p:nvPr/>
        </p:nvSpPr>
        <p:spPr bwMode="auto">
          <a:xfrm>
            <a:off x="346075" y="273050"/>
            <a:ext cx="8797925"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(3)</a:t>
            </a:r>
            <a:r>
              <a:rPr lang="zh-CN" altLang="en-US"/>
              <a:t>弹簧测力计的使用和读数。</a:t>
            </a:r>
          </a:p>
          <a:p>
            <a:pPr eaLnBrk="1" hangingPunct="1"/>
            <a:r>
              <a:rPr lang="en-US" altLang="zh-CN"/>
              <a:t>(4)</a:t>
            </a:r>
            <a:r>
              <a:rPr lang="zh-CN" altLang="en-US"/>
              <a:t>弹簧测力计沿竖直方向匀速拉动的目的：</a:t>
            </a:r>
            <a:r>
              <a:rPr lang="en-US" altLang="zh-CN"/>
              <a:t>_________________________</a:t>
            </a:r>
          </a:p>
          <a:p>
            <a:pPr eaLnBrk="1" hangingPunct="1"/>
            <a:r>
              <a:rPr lang="en-US" altLang="zh-CN"/>
              <a:t>________________</a:t>
            </a:r>
            <a:r>
              <a:rPr lang="zh-CN" altLang="en-US"/>
              <a:t>。</a:t>
            </a:r>
          </a:p>
          <a:p>
            <a:pPr eaLnBrk="1" hangingPunct="1"/>
            <a:r>
              <a:rPr lang="en-US" altLang="zh-CN"/>
              <a:t>(5)</a:t>
            </a:r>
            <a:r>
              <a:rPr lang="zh-CN" altLang="en-US"/>
              <a:t>分别记下钩码和弹簧测力计的起始位置的目的：</a:t>
            </a:r>
            <a:r>
              <a:rPr lang="en-US" altLang="zh-CN"/>
              <a:t>___________________</a:t>
            </a:r>
          </a:p>
          <a:p>
            <a:pPr eaLnBrk="1" hangingPunct="1"/>
            <a:r>
              <a:rPr lang="en-US" altLang="zh-CN"/>
              <a:t>_____________</a:t>
            </a:r>
            <a:r>
              <a:rPr lang="zh-CN" altLang="en-US"/>
              <a:t>。</a:t>
            </a:r>
          </a:p>
          <a:p>
            <a:pPr eaLnBrk="1" hangingPunct="1"/>
            <a:r>
              <a:rPr lang="en-US" altLang="zh-CN"/>
              <a:t>3</a:t>
            </a:r>
            <a:r>
              <a:rPr lang="zh-CN" altLang="en-US"/>
              <a:t>．控制变量法的应用</a:t>
            </a:r>
          </a:p>
          <a:p>
            <a:pPr eaLnBrk="1" hangingPunct="1"/>
            <a:r>
              <a:rPr lang="en-US" altLang="zh-CN"/>
              <a:t>(1)</a:t>
            </a:r>
            <a:r>
              <a:rPr lang="zh-CN" altLang="en-US"/>
              <a:t>探究滑轮组的机械效率与所吊重物重力大小的关系：控制同一滑轮组</a:t>
            </a:r>
            <a:endParaRPr lang="en-US" altLang="zh-CN"/>
          </a:p>
          <a:p>
            <a:pPr eaLnBrk="1" hangingPunct="1"/>
            <a:r>
              <a:rPr lang="zh-CN" altLang="en-US"/>
              <a:t>的绕线方式相同，改变</a:t>
            </a:r>
            <a:r>
              <a:rPr lang="en-US" altLang="zh-CN"/>
              <a:t>______________________</a:t>
            </a:r>
            <a:r>
              <a:rPr lang="zh-CN" altLang="en-US"/>
              <a:t>。</a:t>
            </a:r>
            <a:endParaRPr lang="en-US" altLang="zh-CN"/>
          </a:p>
          <a:p>
            <a:pPr eaLnBrk="1" hangingPunct="1"/>
            <a:r>
              <a:rPr lang="en-US" altLang="zh-CN"/>
              <a:t>(2)</a:t>
            </a:r>
            <a:r>
              <a:rPr lang="zh-CN" altLang="en-US"/>
              <a:t>探究滑轮组的机械效率与动滑轮重力大小的关系：控制滑轮组所吊钩码的数量相同，改变</a:t>
            </a:r>
            <a:r>
              <a:rPr lang="en-US" altLang="zh-CN" u="sng"/>
              <a:t>___________________________________</a:t>
            </a:r>
            <a:r>
              <a:rPr lang="zh-CN" altLang="en-US"/>
              <a:t>。</a:t>
            </a:r>
            <a:endParaRPr lang="en-US" altLang="zh-CN"/>
          </a:p>
        </p:txBody>
      </p:sp>
      <p:sp>
        <p:nvSpPr>
          <p:cNvPr id="31747" name="矩形 2"/>
          <p:cNvSpPr>
            <a:spLocks noChangeArrowheads="1"/>
          </p:cNvSpPr>
          <p:nvPr/>
        </p:nvSpPr>
        <p:spPr bwMode="auto">
          <a:xfrm>
            <a:off x="5448300" y="693738"/>
            <a:ext cx="32512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使弹簧测力计示数稳定，便</a:t>
            </a:r>
          </a:p>
        </p:txBody>
      </p:sp>
      <p:sp>
        <p:nvSpPr>
          <p:cNvPr id="31748" name="矩形 3"/>
          <p:cNvSpPr>
            <a:spLocks noChangeArrowheads="1"/>
          </p:cNvSpPr>
          <p:nvPr/>
        </p:nvSpPr>
        <p:spPr bwMode="auto">
          <a:xfrm>
            <a:off x="336550" y="1131888"/>
            <a:ext cx="23574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于读出拉力的大小 </a:t>
            </a:r>
          </a:p>
        </p:txBody>
      </p:sp>
      <p:sp>
        <p:nvSpPr>
          <p:cNvPr id="31749" name="矩形 4"/>
          <p:cNvSpPr>
            <a:spLocks noChangeArrowheads="1"/>
          </p:cNvSpPr>
          <p:nvPr/>
        </p:nvSpPr>
        <p:spPr bwMode="auto">
          <a:xfrm>
            <a:off x="6178550" y="1606550"/>
            <a:ext cx="24844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测量钩码和弹簧测力</a:t>
            </a:r>
          </a:p>
        </p:txBody>
      </p:sp>
      <p:sp>
        <p:nvSpPr>
          <p:cNvPr id="31750" name="矩形 5"/>
          <p:cNvSpPr>
            <a:spLocks noChangeArrowheads="1"/>
          </p:cNvSpPr>
          <p:nvPr/>
        </p:nvSpPr>
        <p:spPr bwMode="auto">
          <a:xfrm>
            <a:off x="409575" y="2081213"/>
            <a:ext cx="1846263"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计移动的距离 </a:t>
            </a:r>
          </a:p>
        </p:txBody>
      </p:sp>
      <p:sp>
        <p:nvSpPr>
          <p:cNvPr id="31751" name="矩形 6"/>
          <p:cNvSpPr>
            <a:spLocks noChangeArrowheads="1"/>
          </p:cNvSpPr>
          <p:nvPr/>
        </p:nvSpPr>
        <p:spPr bwMode="auto">
          <a:xfrm>
            <a:off x="3027363" y="3432175"/>
            <a:ext cx="2868612"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滑轮组所吊钩码的数量 </a:t>
            </a:r>
          </a:p>
        </p:txBody>
      </p:sp>
      <p:sp>
        <p:nvSpPr>
          <p:cNvPr id="31752" name="矩形 7"/>
          <p:cNvSpPr>
            <a:spLocks noChangeArrowheads="1"/>
          </p:cNvSpPr>
          <p:nvPr/>
        </p:nvSpPr>
        <p:spPr bwMode="auto">
          <a:xfrm>
            <a:off x="2235200" y="4324350"/>
            <a:ext cx="46577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动滑轮的数量或换用重力不同的动滑轮 </a:t>
            </a:r>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8197" name="TextBox 1"/>
          <p:cNvSpPr txBox="1">
            <a:spLocks noChangeArrowheads="1"/>
          </p:cNvSpPr>
          <p:nvPr/>
        </p:nvSpPr>
        <p:spPr bwMode="auto">
          <a:xfrm>
            <a:off x="346075" y="454025"/>
            <a:ext cx="8389938" cy="363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rPr>
              <a:t>【</a:t>
            </a:r>
            <a:r>
              <a:rPr lang="zh-CN" altLang="en-US">
                <a:solidFill>
                  <a:srgbClr val="C00000"/>
                </a:solidFill>
              </a:rPr>
              <a:t>数据分析及计算</a:t>
            </a:r>
            <a:r>
              <a:rPr lang="en-US" altLang="zh-CN">
                <a:solidFill>
                  <a:srgbClr val="C00000"/>
                </a:solidFill>
              </a:rPr>
              <a:t>】</a:t>
            </a:r>
            <a:endParaRPr lang="zh-CN" altLang="en-US">
              <a:solidFill>
                <a:srgbClr val="C00000"/>
              </a:solidFill>
            </a:endParaRPr>
          </a:p>
          <a:p>
            <a:pPr eaLnBrk="1" hangingPunct="1"/>
            <a:r>
              <a:rPr lang="en-US" altLang="zh-CN"/>
              <a:t>4</a:t>
            </a:r>
            <a:r>
              <a:rPr lang="zh-CN" altLang="en-US"/>
              <a:t>．功的计算：</a:t>
            </a:r>
          </a:p>
          <a:p>
            <a:pPr eaLnBrk="1" hangingPunct="1"/>
            <a:r>
              <a:rPr lang="zh-CN" altLang="en-US"/>
              <a:t>①有用功的计算：</a:t>
            </a:r>
            <a:r>
              <a:rPr lang="en-US" altLang="zh-CN" i="1"/>
              <a:t>W</a:t>
            </a:r>
            <a:r>
              <a:rPr lang="zh-CN" altLang="en-US" baseline="-25000"/>
              <a:t>有</a:t>
            </a:r>
            <a:r>
              <a:rPr lang="zh-CN" altLang="en-US"/>
              <a:t>＝</a:t>
            </a:r>
            <a:r>
              <a:rPr lang="en-US" altLang="zh-CN" i="1"/>
              <a:t>Gh; </a:t>
            </a:r>
            <a:endParaRPr lang="en-US" altLang="zh-CN"/>
          </a:p>
          <a:p>
            <a:pPr eaLnBrk="1" hangingPunct="1"/>
            <a:r>
              <a:rPr lang="en-US" altLang="zh-CN"/>
              <a:t>②</a:t>
            </a:r>
            <a:r>
              <a:rPr lang="zh-CN" altLang="en-US"/>
              <a:t>总功的计算：</a:t>
            </a:r>
            <a:r>
              <a:rPr lang="en-US" altLang="zh-CN" i="1"/>
              <a:t>W</a:t>
            </a:r>
            <a:r>
              <a:rPr lang="zh-CN" altLang="en-US" baseline="-25000"/>
              <a:t>总</a:t>
            </a:r>
            <a:r>
              <a:rPr lang="zh-CN" altLang="en-US"/>
              <a:t>＝</a:t>
            </a:r>
            <a:r>
              <a:rPr lang="en-US" altLang="zh-CN" i="1"/>
              <a:t>Fs</a:t>
            </a:r>
            <a:r>
              <a:rPr lang="zh-CN" altLang="en-US"/>
              <a:t>。</a:t>
            </a:r>
            <a:endParaRPr lang="en-US" altLang="zh-CN"/>
          </a:p>
          <a:p>
            <a:pPr eaLnBrk="1" hangingPunct="1"/>
            <a:r>
              <a:rPr lang="en-US" altLang="zh-CN"/>
              <a:t>5</a:t>
            </a:r>
            <a:r>
              <a:rPr lang="zh-CN" altLang="en-US"/>
              <a:t>．机械效率的计算：</a:t>
            </a:r>
          </a:p>
          <a:p>
            <a:pPr eaLnBrk="1" hangingPunct="1">
              <a:lnSpc>
                <a:spcPct val="200000"/>
              </a:lnSpc>
            </a:pPr>
            <a:r>
              <a:rPr lang="zh-CN" altLang="en-US"/>
              <a:t>①已知物重和拉力：</a:t>
            </a:r>
            <a:r>
              <a:rPr lang="en-US" altLang="zh-CN"/>
              <a:t>__________________</a:t>
            </a:r>
            <a:r>
              <a:rPr lang="zh-CN" altLang="en-US"/>
              <a:t>；</a:t>
            </a:r>
            <a:endParaRPr lang="en-US" altLang="zh-CN"/>
          </a:p>
          <a:p>
            <a:pPr eaLnBrk="1" hangingPunct="1">
              <a:lnSpc>
                <a:spcPct val="200000"/>
              </a:lnSpc>
            </a:pPr>
            <a:r>
              <a:rPr lang="en-US" altLang="zh-CN"/>
              <a:t>②</a:t>
            </a:r>
            <a:r>
              <a:rPr lang="zh-CN" altLang="en-US"/>
              <a:t>已知物重和动滑轮重</a:t>
            </a:r>
            <a:r>
              <a:rPr lang="en-US" altLang="zh-CN"/>
              <a:t>(</a:t>
            </a:r>
            <a:r>
              <a:rPr lang="zh-CN" altLang="en-US"/>
              <a:t>不计摩擦</a:t>
            </a:r>
            <a:r>
              <a:rPr lang="en-US" altLang="zh-CN"/>
              <a:t>)</a:t>
            </a:r>
            <a:r>
              <a:rPr lang="zh-CN" altLang="en-US"/>
              <a:t>：</a:t>
            </a:r>
            <a:r>
              <a:rPr lang="en-US" altLang="zh-CN"/>
              <a:t>___________________________</a:t>
            </a:r>
            <a:r>
              <a:rPr lang="zh-CN" altLang="en-US"/>
              <a:t>。</a:t>
            </a:r>
            <a:endParaRPr lang="en-US" altLang="zh-CN"/>
          </a:p>
        </p:txBody>
      </p:sp>
      <p:graphicFrame>
        <p:nvGraphicFramePr>
          <p:cNvPr id="8194" name="Object 3"/>
          <p:cNvGraphicFramePr>
            <a:graphicFrameLocks noChangeAspect="1"/>
          </p:cNvGraphicFramePr>
          <p:nvPr/>
        </p:nvGraphicFramePr>
        <p:xfrm>
          <a:off x="2824163" y="2717800"/>
          <a:ext cx="2185987" cy="561975"/>
        </p:xfrm>
        <a:graphic>
          <a:graphicData uri="http://schemas.openxmlformats.org/presentationml/2006/ole">
            <mc:AlternateContent xmlns:mc="http://schemas.openxmlformats.org/markup-compatibility/2006">
              <mc:Choice xmlns:v="urn:schemas-microsoft-com:vml" Requires="v">
                <p:oleObj spid="_x0000_s3077" name="Equation" r:id="rId3" imgW="1778000" imgH="457200" progId="Equation.DSMT4">
                  <p:embed/>
                </p:oleObj>
              </mc:Choice>
              <mc:Fallback>
                <p:oleObj name="Equation" r:id="rId3" imgW="1778000" imgH="4572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2824163" y="2717800"/>
                        <a:ext cx="2185987" cy="561975"/>
                      </a:xfrm>
                      <a:prstGeom prst="rect">
                        <a:avLst/>
                      </a:prstGeom>
                      <a:noFill/>
                      <a:ln>
                        <a:noFill/>
                      </a:ln>
                      <a:effectLst/>
                    </p:spPr>
                  </p:pic>
                </p:oleObj>
              </mc:Fallback>
            </mc:AlternateContent>
          </a:graphicData>
        </a:graphic>
      </p:graphicFrame>
      <p:graphicFrame>
        <p:nvGraphicFramePr>
          <p:cNvPr id="8195" name="Object 4"/>
          <p:cNvGraphicFramePr>
            <a:graphicFrameLocks noChangeAspect="1"/>
          </p:cNvGraphicFramePr>
          <p:nvPr/>
        </p:nvGraphicFramePr>
        <p:xfrm>
          <a:off x="4662488" y="3375025"/>
          <a:ext cx="3195637" cy="511175"/>
        </p:xfrm>
        <a:graphic>
          <a:graphicData uri="http://schemas.openxmlformats.org/presentationml/2006/ole">
            <mc:AlternateContent xmlns:mc="http://schemas.openxmlformats.org/markup-compatibility/2006">
              <mc:Choice xmlns:v="urn:schemas-microsoft-com:vml" Requires="v">
                <p:oleObj spid="_x0000_s3078" name="Equation" r:id="rId5" imgW="2857500" imgH="457200" progId="Equation.DSMT4">
                  <p:embed/>
                </p:oleObj>
              </mc:Choice>
              <mc:Fallback>
                <p:oleObj name="Equation" r:id="rId5" imgW="2857500" imgH="457200"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4662488" y="3375025"/>
                        <a:ext cx="3195637" cy="511175"/>
                      </a:xfrm>
                      <a:prstGeom prst="rect">
                        <a:avLst/>
                      </a:prstGeom>
                      <a:noFill/>
                      <a:ln>
                        <a:noFill/>
                      </a:ln>
                      <a:effectLst/>
                    </p:spPr>
                  </p:pic>
                </p:oleObj>
              </mc:Fallback>
            </mc:AlternateContent>
          </a:graphicData>
        </a:graphic>
      </p:graphicFrame>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4818" name="TextBox 1"/>
          <p:cNvSpPr txBox="1">
            <a:spLocks noChangeArrowheads="1"/>
          </p:cNvSpPr>
          <p:nvPr/>
        </p:nvSpPr>
        <p:spPr bwMode="auto">
          <a:xfrm>
            <a:off x="346075" y="617538"/>
            <a:ext cx="8797925"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6</a:t>
            </a:r>
            <a:r>
              <a:rPr lang="zh-CN" altLang="en-US"/>
              <a:t>．根据实验数据选择装置图：根据绳子自由端移动的距离</a:t>
            </a:r>
            <a:r>
              <a:rPr lang="en-US" altLang="zh-CN" i="1"/>
              <a:t>s</a:t>
            </a:r>
            <a:r>
              <a:rPr lang="zh-CN" altLang="en-US"/>
              <a:t>和物体上升高</a:t>
            </a:r>
            <a:endParaRPr lang="en-US" altLang="zh-CN"/>
          </a:p>
          <a:p>
            <a:pPr eaLnBrk="1" hangingPunct="1"/>
            <a:r>
              <a:rPr lang="zh-CN" altLang="en-US"/>
              <a:t>度</a:t>
            </a:r>
            <a:r>
              <a:rPr lang="en-US" altLang="zh-CN" i="1"/>
              <a:t>h</a:t>
            </a:r>
            <a:r>
              <a:rPr lang="zh-CN" altLang="en-US"/>
              <a:t>的关系</a:t>
            </a:r>
            <a:r>
              <a:rPr lang="en-US" altLang="zh-CN" i="1"/>
              <a:t>s</a:t>
            </a:r>
            <a:r>
              <a:rPr lang="zh-CN" altLang="en-US"/>
              <a:t>＝</a:t>
            </a:r>
            <a:r>
              <a:rPr lang="en-US" altLang="zh-CN" i="1"/>
              <a:t>nh</a:t>
            </a:r>
            <a:r>
              <a:rPr lang="zh-CN" altLang="en-US"/>
              <a:t>判断。</a:t>
            </a:r>
          </a:p>
          <a:p>
            <a:pPr eaLnBrk="1" hangingPunct="1"/>
            <a:r>
              <a:rPr lang="en-US" altLang="zh-CN"/>
              <a:t>7</a:t>
            </a:r>
            <a:r>
              <a:rPr lang="zh-CN" altLang="en-US"/>
              <a:t>．分析实验数据得出结论。</a:t>
            </a:r>
            <a:endParaRPr lang="en-US" altLang="zh-CN"/>
          </a:p>
          <a:p>
            <a:pPr eaLnBrk="1" hangingPunct="1"/>
            <a:r>
              <a:rPr lang="en-US" altLang="zh-CN">
                <a:solidFill>
                  <a:srgbClr val="C00000"/>
                </a:solidFill>
              </a:rPr>
              <a:t>【</a:t>
            </a:r>
            <a:r>
              <a:rPr lang="zh-CN" altLang="en-US">
                <a:solidFill>
                  <a:srgbClr val="C00000"/>
                </a:solidFill>
              </a:rPr>
              <a:t>实验拓展</a:t>
            </a:r>
            <a:r>
              <a:rPr lang="en-US" altLang="zh-CN">
                <a:solidFill>
                  <a:srgbClr val="C00000"/>
                </a:solidFill>
              </a:rPr>
              <a:t>】</a:t>
            </a:r>
            <a:endParaRPr lang="zh-CN" altLang="en-US">
              <a:solidFill>
                <a:srgbClr val="C00000"/>
              </a:solidFill>
            </a:endParaRPr>
          </a:p>
          <a:p>
            <a:pPr eaLnBrk="1" hangingPunct="1"/>
            <a:r>
              <a:rPr lang="en-US" altLang="zh-CN"/>
              <a:t>8</a:t>
            </a:r>
            <a:r>
              <a:rPr lang="zh-CN" altLang="en-US"/>
              <a:t>．滑轮组机械效率的大小与物体被提升的高度、滑轮组的绕线方式及物</a:t>
            </a:r>
            <a:endParaRPr lang="en-US" altLang="zh-CN"/>
          </a:p>
          <a:p>
            <a:pPr eaLnBrk="1" hangingPunct="1"/>
            <a:r>
              <a:rPr lang="zh-CN" altLang="en-US"/>
              <a:t>体被提升的速度无关。</a:t>
            </a:r>
          </a:p>
          <a:p>
            <a:pPr eaLnBrk="1" hangingPunct="1"/>
            <a:r>
              <a:rPr lang="en-US" altLang="zh-CN"/>
              <a:t>9</a:t>
            </a:r>
            <a:r>
              <a:rPr lang="zh-CN" altLang="en-US"/>
              <a:t>．影响滑轮组机械效率的因素：</a:t>
            </a:r>
            <a:r>
              <a:rPr lang="en-US" altLang="zh-CN"/>
              <a:t>___________________________________</a:t>
            </a:r>
          </a:p>
          <a:p>
            <a:pPr eaLnBrk="1" hangingPunct="1"/>
            <a:r>
              <a:rPr lang="en-US" altLang="zh-CN"/>
              <a:t>_______________</a:t>
            </a:r>
            <a:r>
              <a:rPr lang="zh-CN" altLang="en-US"/>
              <a:t>。</a:t>
            </a:r>
          </a:p>
        </p:txBody>
      </p:sp>
      <p:sp>
        <p:nvSpPr>
          <p:cNvPr id="3" name="矩形 2"/>
          <p:cNvSpPr>
            <a:spLocks noChangeArrowheads="1"/>
          </p:cNvSpPr>
          <p:nvPr/>
        </p:nvSpPr>
        <p:spPr bwMode="auto">
          <a:xfrm>
            <a:off x="4133850" y="3332163"/>
            <a:ext cx="45291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物体的重力、动滑轮的重力、绳子与滑</a:t>
            </a:r>
          </a:p>
        </p:txBody>
      </p:sp>
      <p:sp>
        <p:nvSpPr>
          <p:cNvPr id="4" name="矩形 3"/>
          <p:cNvSpPr>
            <a:spLocks noChangeArrowheads="1"/>
          </p:cNvSpPr>
          <p:nvPr/>
        </p:nvSpPr>
        <p:spPr bwMode="auto">
          <a:xfrm>
            <a:off x="442913" y="3813175"/>
            <a:ext cx="21018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轮之间的摩擦等 </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34818">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18">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818">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818">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4818">
                                            <p:txEl>
                                              <p:pRg st="7" end="7"/>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3794" name="TextBox 1"/>
          <p:cNvSpPr txBox="1">
            <a:spLocks noChangeArrowheads="1"/>
          </p:cNvSpPr>
          <p:nvPr/>
        </p:nvSpPr>
        <p:spPr bwMode="auto">
          <a:xfrm>
            <a:off x="446088" y="1001713"/>
            <a:ext cx="8389937" cy="2328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10</a:t>
            </a:r>
            <a:r>
              <a:rPr lang="zh-CN" altLang="en-US"/>
              <a:t>．提高机械效率的方法：</a:t>
            </a:r>
          </a:p>
          <a:p>
            <a:pPr eaLnBrk="1" hangingPunct="1"/>
            <a:r>
              <a:rPr lang="zh-CN" altLang="en-US"/>
              <a:t>①增加所提升物体的重力；</a:t>
            </a:r>
          </a:p>
          <a:p>
            <a:pPr eaLnBrk="1" hangingPunct="1"/>
            <a:r>
              <a:rPr lang="zh-CN" altLang="en-US"/>
              <a:t>②减小动滑轮的重力；</a:t>
            </a:r>
          </a:p>
          <a:p>
            <a:pPr eaLnBrk="1" hangingPunct="1"/>
            <a:r>
              <a:rPr lang="zh-CN" altLang="en-US"/>
              <a:t>③减少动滑轮的个数；</a:t>
            </a:r>
          </a:p>
          <a:p>
            <a:pPr eaLnBrk="1" hangingPunct="1"/>
            <a:r>
              <a:rPr lang="zh-CN" altLang="en-US"/>
              <a:t>④减小绳子与滑轮间的摩擦等。</a:t>
            </a:r>
          </a:p>
        </p:txBody>
      </p:sp>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4818" name="TextBox 1"/>
          <p:cNvSpPr txBox="1">
            <a:spLocks noChangeArrowheads="1"/>
          </p:cNvSpPr>
          <p:nvPr/>
        </p:nvSpPr>
        <p:spPr bwMode="auto">
          <a:xfrm>
            <a:off x="381000" y="712788"/>
            <a:ext cx="8389938" cy="1404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en-US"/>
              <a:t>．在“探究影响滑轮组机械效率的因素”实验中，某实验小组用如图所示的同一滑轮组提升不同钩码，分别做了甲、乙、丙</a:t>
            </a:r>
            <a:r>
              <a:rPr lang="en-US" altLang="zh-CN"/>
              <a:t>3</a:t>
            </a:r>
            <a:r>
              <a:rPr lang="zh-CN" altLang="en-US"/>
              <a:t>组实验，实验数据记录如下表：</a:t>
            </a:r>
          </a:p>
        </p:txBody>
      </p:sp>
      <p:pic>
        <p:nvPicPr>
          <p:cNvPr id="34820" name="Picture 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525713" y="2192338"/>
            <a:ext cx="4086225" cy="231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pic>
        <p:nvPicPr>
          <p:cNvPr id="35842" name="Picture 4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481138" y="881063"/>
            <a:ext cx="6181725" cy="338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482" name="TextBox 1"/>
          <p:cNvSpPr txBox="1">
            <a:spLocks noChangeArrowheads="1"/>
          </p:cNvSpPr>
          <p:nvPr/>
        </p:nvSpPr>
        <p:spPr bwMode="auto">
          <a:xfrm>
            <a:off x="346075" y="376238"/>
            <a:ext cx="8389938" cy="424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(2)</a:t>
            </a:r>
            <a:r>
              <a:rPr lang="zh-CN" altLang="en-US"/>
              <a:t>额外功：为了达到目的做的一些③ </a:t>
            </a:r>
            <a:r>
              <a:rPr lang="en-US" altLang="zh-CN"/>
              <a:t>_______</a:t>
            </a:r>
            <a:r>
              <a:rPr lang="zh-CN" altLang="en-US"/>
              <a:t>、但又不得不做的功。例：用滑轮组提升钩码，我们不得不克服动滑轮所受的重力以及摩擦力等因素的影响而多做功。</a:t>
            </a:r>
            <a:endParaRPr lang="en-US" altLang="zh-CN"/>
          </a:p>
          <a:p>
            <a:pPr eaLnBrk="1" hangingPunct="1"/>
            <a:r>
              <a:rPr lang="en-US" altLang="zh-CN"/>
              <a:t>(3)</a:t>
            </a:r>
            <a:r>
              <a:rPr lang="zh-CN" altLang="en-US"/>
              <a:t>总功：有用功和额外功的④ </a:t>
            </a:r>
            <a:r>
              <a:rPr lang="en-US" altLang="zh-CN"/>
              <a:t>___</a:t>
            </a:r>
            <a:r>
              <a:rPr lang="zh-CN" altLang="en-US"/>
              <a:t>。</a:t>
            </a:r>
          </a:p>
          <a:p>
            <a:pPr eaLnBrk="1" hangingPunct="1"/>
            <a:r>
              <a:rPr lang="en-US" altLang="zh-CN"/>
              <a:t>(4)</a:t>
            </a:r>
            <a:r>
              <a:rPr lang="zh-CN" altLang="en-US"/>
              <a:t>关系公式：⑤ </a:t>
            </a:r>
            <a:r>
              <a:rPr lang="en-US" altLang="zh-CN"/>
              <a:t>___________</a:t>
            </a:r>
            <a:r>
              <a:rPr lang="zh-CN" altLang="en-US"/>
              <a:t>。</a:t>
            </a:r>
          </a:p>
          <a:p>
            <a:pPr eaLnBrk="1" hangingPunct="1"/>
            <a:r>
              <a:rPr lang="en-US" altLang="zh-CN"/>
              <a:t>2</a:t>
            </a:r>
            <a:r>
              <a:rPr lang="zh-CN" altLang="en-US"/>
              <a:t>．机械效率</a:t>
            </a:r>
          </a:p>
          <a:p>
            <a:pPr eaLnBrk="1" hangingPunct="1"/>
            <a:r>
              <a:rPr lang="en-US" altLang="zh-CN"/>
              <a:t>(1)</a:t>
            </a:r>
            <a:r>
              <a:rPr lang="zh-CN" altLang="en-US"/>
              <a:t>定义：① </a:t>
            </a:r>
            <a:r>
              <a:rPr lang="en-US" altLang="zh-CN"/>
              <a:t>_______</a:t>
            </a:r>
            <a:r>
              <a:rPr lang="zh-CN" altLang="en-US"/>
              <a:t>和② </a:t>
            </a:r>
            <a:r>
              <a:rPr lang="en-US" altLang="zh-CN"/>
              <a:t>______</a:t>
            </a:r>
            <a:r>
              <a:rPr lang="zh-CN" altLang="en-US"/>
              <a:t>的比值。  </a:t>
            </a:r>
          </a:p>
          <a:p>
            <a:pPr eaLnBrk="1" hangingPunct="1"/>
            <a:r>
              <a:rPr lang="en-US" altLang="zh-CN"/>
              <a:t>(2)</a:t>
            </a:r>
            <a:r>
              <a:rPr lang="zh-CN" altLang="en-US"/>
              <a:t>公式：③ </a:t>
            </a:r>
            <a:r>
              <a:rPr lang="en-US" altLang="zh-CN"/>
              <a:t>_____________</a:t>
            </a:r>
            <a:r>
              <a:rPr lang="zh-CN" altLang="el-GR"/>
              <a:t>。</a:t>
            </a:r>
            <a:r>
              <a:rPr lang="zh-CN" altLang="en-US"/>
              <a:t>机械效率没有单位。</a:t>
            </a:r>
          </a:p>
          <a:p>
            <a:pPr eaLnBrk="1" hangingPunct="1"/>
            <a:r>
              <a:rPr lang="en-US" altLang="zh-CN"/>
              <a:t>(3)</a:t>
            </a:r>
            <a:r>
              <a:rPr lang="zh-CN" altLang="en-US"/>
              <a:t>注意：任何机械的效率都④ </a:t>
            </a:r>
            <a:r>
              <a:rPr lang="en-US" altLang="zh-CN"/>
              <a:t>______1</a:t>
            </a:r>
            <a:r>
              <a:rPr lang="zh-CN" altLang="en-US"/>
              <a:t>。</a:t>
            </a:r>
          </a:p>
        </p:txBody>
      </p:sp>
      <p:sp>
        <p:nvSpPr>
          <p:cNvPr id="3" name="矩形 2"/>
          <p:cNvSpPr>
            <a:spLocks noChangeArrowheads="1"/>
          </p:cNvSpPr>
          <p:nvPr/>
        </p:nvSpPr>
        <p:spPr bwMode="auto">
          <a:xfrm>
            <a:off x="4760913" y="338138"/>
            <a:ext cx="12160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不需要 </a:t>
            </a:r>
          </a:p>
        </p:txBody>
      </p:sp>
      <p:sp>
        <p:nvSpPr>
          <p:cNvPr id="4" name="矩形 3"/>
          <p:cNvSpPr>
            <a:spLocks noChangeArrowheads="1"/>
          </p:cNvSpPr>
          <p:nvPr/>
        </p:nvSpPr>
        <p:spPr bwMode="auto">
          <a:xfrm>
            <a:off x="3951288" y="1731963"/>
            <a:ext cx="4953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和</a:t>
            </a:r>
          </a:p>
        </p:txBody>
      </p:sp>
      <p:sp>
        <p:nvSpPr>
          <p:cNvPr id="5" name="矩形 4"/>
          <p:cNvSpPr>
            <a:spLocks noChangeArrowheads="1"/>
          </p:cNvSpPr>
          <p:nvPr/>
        </p:nvSpPr>
        <p:spPr bwMode="auto">
          <a:xfrm>
            <a:off x="2344738" y="2133600"/>
            <a:ext cx="19208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i="1">
                <a:solidFill>
                  <a:srgbClr val="C00000"/>
                </a:solidFill>
                <a:latin typeface="楷体_GB2312" panose="02010609030101010101" pitchFamily="49" charset="-122"/>
                <a:ea typeface="楷体_GB2312" panose="02010609030101010101" pitchFamily="49" charset="-122"/>
              </a:rPr>
              <a:t>W</a:t>
            </a:r>
            <a:r>
              <a:rPr lang="zh-CN" altLang="en-US" baseline="-25000">
                <a:solidFill>
                  <a:srgbClr val="C00000"/>
                </a:solidFill>
                <a:latin typeface="楷体_GB2312" panose="02010609030101010101" pitchFamily="49" charset="-122"/>
                <a:ea typeface="楷体_GB2312" panose="02010609030101010101" pitchFamily="49" charset="-122"/>
              </a:rPr>
              <a:t>总</a:t>
            </a:r>
            <a:r>
              <a:rPr lang="zh-CN" altLang="en-US">
                <a:solidFill>
                  <a:srgbClr val="C00000"/>
                </a:solidFill>
                <a:latin typeface="楷体_GB2312" panose="02010609030101010101" pitchFamily="49" charset="-122"/>
                <a:ea typeface="楷体_GB2312" panose="02010609030101010101" pitchFamily="49" charset="-122"/>
              </a:rPr>
              <a:t>＝</a:t>
            </a:r>
            <a:r>
              <a:rPr lang="en-US" altLang="zh-CN" i="1">
                <a:solidFill>
                  <a:srgbClr val="C00000"/>
                </a:solidFill>
                <a:latin typeface="楷体_GB2312" panose="02010609030101010101" pitchFamily="49" charset="-122"/>
                <a:ea typeface="楷体_GB2312" panose="02010609030101010101" pitchFamily="49" charset="-122"/>
              </a:rPr>
              <a:t>W</a:t>
            </a:r>
            <a:r>
              <a:rPr lang="zh-CN" altLang="en-US" baseline="-25000">
                <a:solidFill>
                  <a:srgbClr val="C00000"/>
                </a:solidFill>
                <a:latin typeface="楷体_GB2312" panose="02010609030101010101" pitchFamily="49" charset="-122"/>
                <a:ea typeface="楷体_GB2312" panose="02010609030101010101" pitchFamily="49" charset="-122"/>
              </a:rPr>
              <a:t>有</a:t>
            </a:r>
            <a:r>
              <a:rPr lang="zh-CN" altLang="en-US">
                <a:solidFill>
                  <a:srgbClr val="C00000"/>
                </a:solidFill>
                <a:latin typeface="楷体_GB2312" panose="02010609030101010101" pitchFamily="49" charset="-122"/>
                <a:ea typeface="楷体_GB2312" panose="02010609030101010101" pitchFamily="49" charset="-122"/>
              </a:rPr>
              <a:t>＋</a:t>
            </a:r>
            <a:r>
              <a:rPr lang="en-US" altLang="zh-CN" i="1">
                <a:solidFill>
                  <a:srgbClr val="C00000"/>
                </a:solidFill>
                <a:latin typeface="楷体_GB2312" panose="02010609030101010101" pitchFamily="49" charset="-122"/>
                <a:ea typeface="楷体_GB2312" panose="02010609030101010101" pitchFamily="49" charset="-122"/>
              </a:rPr>
              <a:t>W</a:t>
            </a:r>
            <a:r>
              <a:rPr lang="zh-CN" altLang="en-US" baseline="-25000">
                <a:solidFill>
                  <a:srgbClr val="C00000"/>
                </a:solidFill>
                <a:latin typeface="楷体_GB2312" panose="02010609030101010101" pitchFamily="49" charset="-122"/>
                <a:ea typeface="楷体_GB2312" panose="02010609030101010101" pitchFamily="49" charset="-122"/>
              </a:rPr>
              <a:t>额</a:t>
            </a:r>
            <a:r>
              <a:rPr lang="zh-CN" altLang="en-US">
                <a:solidFill>
                  <a:srgbClr val="C00000"/>
                </a:solidFill>
                <a:latin typeface="楷体_GB2312" panose="02010609030101010101" pitchFamily="49" charset="-122"/>
                <a:ea typeface="楷体_GB2312" panose="02010609030101010101" pitchFamily="49" charset="-122"/>
              </a:rPr>
              <a:t> </a:t>
            </a:r>
          </a:p>
        </p:txBody>
      </p:sp>
      <p:sp>
        <p:nvSpPr>
          <p:cNvPr id="6" name="矩形 5"/>
          <p:cNvSpPr>
            <a:spLocks noChangeArrowheads="1"/>
          </p:cNvSpPr>
          <p:nvPr/>
        </p:nvSpPr>
        <p:spPr bwMode="auto">
          <a:xfrm>
            <a:off x="1985963" y="3076575"/>
            <a:ext cx="12160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有用功 </a:t>
            </a:r>
          </a:p>
        </p:txBody>
      </p:sp>
      <p:sp>
        <p:nvSpPr>
          <p:cNvPr id="7" name="矩形 6"/>
          <p:cNvSpPr>
            <a:spLocks noChangeArrowheads="1"/>
          </p:cNvSpPr>
          <p:nvPr/>
        </p:nvSpPr>
        <p:spPr bwMode="auto">
          <a:xfrm>
            <a:off x="3543300" y="3082925"/>
            <a:ext cx="7826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总功</a:t>
            </a:r>
          </a:p>
        </p:txBody>
      </p:sp>
      <p:sp>
        <p:nvSpPr>
          <p:cNvPr id="8" name="矩形 7"/>
          <p:cNvSpPr>
            <a:spLocks noChangeArrowheads="1"/>
          </p:cNvSpPr>
          <p:nvPr/>
        </p:nvSpPr>
        <p:spPr bwMode="auto">
          <a:xfrm>
            <a:off x="1957388" y="3521075"/>
            <a:ext cx="19399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l-GR" altLang="zh-CN" i="1">
                <a:solidFill>
                  <a:srgbClr val="C00000"/>
                </a:solidFill>
                <a:latin typeface="楷体_GB2312" panose="02010609030101010101" pitchFamily="49" charset="-122"/>
                <a:ea typeface="楷体_GB2312" panose="02010609030101010101" pitchFamily="49" charset="-122"/>
              </a:rPr>
              <a:t>η</a:t>
            </a:r>
            <a:r>
              <a:rPr lang="zh-CN" altLang="el-GR">
                <a:solidFill>
                  <a:srgbClr val="C00000"/>
                </a:solidFill>
                <a:latin typeface="楷体_GB2312" panose="02010609030101010101" pitchFamily="49" charset="-122"/>
                <a:ea typeface="楷体_GB2312" panose="02010609030101010101" pitchFamily="49" charset="-122"/>
              </a:rPr>
              <a:t>＝ </a:t>
            </a:r>
            <a:r>
              <a:rPr lang="el-GR" altLang="zh-CN">
                <a:solidFill>
                  <a:srgbClr val="C00000"/>
                </a:solidFill>
                <a:latin typeface="楷体_GB2312" panose="02010609030101010101" pitchFamily="49" charset="-122"/>
                <a:ea typeface="楷体_GB2312" panose="02010609030101010101" pitchFamily="49" charset="-122"/>
              </a:rPr>
              <a:t>×100%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9" name="矩形 8"/>
          <p:cNvSpPr>
            <a:spLocks noChangeArrowheads="1"/>
          </p:cNvSpPr>
          <p:nvPr/>
        </p:nvSpPr>
        <p:spPr bwMode="auto">
          <a:xfrm>
            <a:off x="4060825" y="3989388"/>
            <a:ext cx="7826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小于</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after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after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Lst>
  </p:timing>
</p:sld>
</file>

<file path=ppt/slides/slide20.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6866" name="TextBox 1"/>
          <p:cNvSpPr txBox="1">
            <a:spLocks noChangeArrowheads="1"/>
          </p:cNvSpPr>
          <p:nvPr/>
        </p:nvSpPr>
        <p:spPr bwMode="auto">
          <a:xfrm>
            <a:off x="346075" y="617538"/>
            <a:ext cx="8607425"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en-US"/>
              <a:t>在实验操作中应该使钩码</a:t>
            </a:r>
            <a:r>
              <a:rPr lang="zh-CN" altLang="en-US" u="sng"/>
              <a:t>      </a:t>
            </a:r>
            <a:r>
              <a:rPr lang="en-US" altLang="zh-CN"/>
              <a:t>(</a:t>
            </a:r>
            <a:r>
              <a:rPr lang="zh-CN" altLang="en-US"/>
              <a:t>选填“快速”或“缓慢”</a:t>
            </a:r>
            <a:r>
              <a:rPr lang="en-US" altLang="zh-CN"/>
              <a:t>)</a:t>
            </a:r>
            <a:r>
              <a:rPr lang="zh-CN" altLang="en-US"/>
              <a:t>上升。</a:t>
            </a:r>
          </a:p>
          <a:p>
            <a:pPr eaLnBrk="1" hangingPunct="1"/>
            <a:r>
              <a:rPr lang="en-US" altLang="zh-CN"/>
              <a:t>(2)</a:t>
            </a:r>
            <a:r>
              <a:rPr lang="zh-CN" altLang="en-US"/>
              <a:t>进行第</a:t>
            </a:r>
            <a:r>
              <a:rPr lang="en-US" altLang="zh-CN"/>
              <a:t>2</a:t>
            </a:r>
            <a:r>
              <a:rPr lang="zh-CN" altLang="en-US"/>
              <a:t>次测量时滑轮组的机械效率约为</a:t>
            </a:r>
            <a:r>
              <a:rPr lang="zh-CN" altLang="en-US" u="sng"/>
              <a:t>      </a:t>
            </a:r>
            <a:r>
              <a:rPr lang="en-US" altLang="zh-CN"/>
              <a:t>(</a:t>
            </a:r>
            <a:r>
              <a:rPr lang="zh-CN" altLang="en-US"/>
              <a:t>保留三位有效数字</a:t>
            </a:r>
            <a:r>
              <a:rPr lang="en-US" altLang="zh-CN"/>
              <a:t>)</a:t>
            </a:r>
            <a:r>
              <a:rPr lang="zh-CN" altLang="en-US"/>
              <a:t>。</a:t>
            </a:r>
          </a:p>
          <a:p>
            <a:pPr eaLnBrk="1" hangingPunct="1"/>
            <a:r>
              <a:rPr lang="en-US" altLang="zh-CN"/>
              <a:t>(3)</a:t>
            </a:r>
            <a:r>
              <a:rPr lang="zh-CN" altLang="en-US"/>
              <a:t>如图丙所示，进行第</a:t>
            </a:r>
            <a:r>
              <a:rPr lang="en-US" altLang="zh-CN"/>
              <a:t>3</a:t>
            </a:r>
            <a:r>
              <a:rPr lang="zh-CN" altLang="en-US"/>
              <a:t>次测量时，弹簧测力计示数为</a:t>
            </a:r>
            <a:r>
              <a:rPr lang="zh-CN" altLang="en-US" u="sng"/>
              <a:t>     </a:t>
            </a:r>
            <a:r>
              <a:rPr lang="en-US" altLang="zh-CN"/>
              <a:t>N</a:t>
            </a:r>
            <a:r>
              <a:rPr lang="zh-CN" altLang="en-US"/>
              <a:t>，滑轮组</a:t>
            </a:r>
            <a:endParaRPr lang="en-US" altLang="zh-CN"/>
          </a:p>
          <a:p>
            <a:pPr eaLnBrk="1" hangingPunct="1"/>
            <a:r>
              <a:rPr lang="zh-CN" altLang="en-US"/>
              <a:t>做的有用功是</a:t>
            </a:r>
            <a:r>
              <a:rPr lang="zh-CN" altLang="en-US" u="sng"/>
              <a:t>     </a:t>
            </a:r>
            <a:r>
              <a:rPr lang="en-US" altLang="zh-CN"/>
              <a:t>J</a:t>
            </a:r>
            <a:r>
              <a:rPr lang="zh-CN" altLang="en-US"/>
              <a:t>，拉力所做的额外功为</a:t>
            </a:r>
            <a:r>
              <a:rPr lang="zh-CN" altLang="en-US" u="sng"/>
              <a:t>      </a:t>
            </a:r>
            <a:r>
              <a:rPr lang="en-US" altLang="zh-CN"/>
              <a:t>J</a:t>
            </a:r>
            <a:r>
              <a:rPr lang="zh-CN" altLang="en-US"/>
              <a:t>。</a:t>
            </a:r>
            <a:endParaRPr lang="en-US" altLang="zh-CN"/>
          </a:p>
          <a:p>
            <a:pPr eaLnBrk="1" hangingPunct="1"/>
            <a:r>
              <a:rPr lang="en-US" altLang="zh-CN"/>
              <a:t>(4)</a:t>
            </a:r>
            <a:r>
              <a:rPr lang="zh-CN" altLang="en-US"/>
              <a:t>分析实验数据，实验小组得出的实验结论是：滑轮组的机械效率与</a:t>
            </a:r>
            <a:endParaRPr lang="en-US" altLang="zh-CN"/>
          </a:p>
          <a:p>
            <a:pPr eaLnBrk="1" hangingPunct="1"/>
            <a:r>
              <a:rPr lang="en-US" altLang="zh-CN"/>
              <a:t>_________________</a:t>
            </a:r>
            <a:r>
              <a:rPr lang="zh-CN" altLang="en-US"/>
              <a:t>有关。</a:t>
            </a:r>
          </a:p>
        </p:txBody>
      </p:sp>
      <p:sp>
        <p:nvSpPr>
          <p:cNvPr id="3" name="矩形 2"/>
          <p:cNvSpPr>
            <a:spLocks noChangeArrowheads="1"/>
          </p:cNvSpPr>
          <p:nvPr/>
        </p:nvSpPr>
        <p:spPr bwMode="auto">
          <a:xfrm>
            <a:off x="3689350" y="593725"/>
            <a:ext cx="8778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缓慢</a:t>
            </a:r>
          </a:p>
        </p:txBody>
      </p:sp>
      <p:sp>
        <p:nvSpPr>
          <p:cNvPr id="4" name="矩形 3"/>
          <p:cNvSpPr>
            <a:spLocks noChangeArrowheads="1"/>
          </p:cNvSpPr>
          <p:nvPr/>
        </p:nvSpPr>
        <p:spPr bwMode="auto">
          <a:xfrm>
            <a:off x="5272088" y="1074738"/>
            <a:ext cx="104298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78.4%</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5" name="矩形 4"/>
          <p:cNvSpPr>
            <a:spLocks noChangeArrowheads="1"/>
          </p:cNvSpPr>
          <p:nvPr/>
        </p:nvSpPr>
        <p:spPr bwMode="auto">
          <a:xfrm>
            <a:off x="6589713" y="1506538"/>
            <a:ext cx="7191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2.4</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6" name="矩形 5"/>
          <p:cNvSpPr>
            <a:spLocks noChangeArrowheads="1"/>
          </p:cNvSpPr>
          <p:nvPr/>
        </p:nvSpPr>
        <p:spPr bwMode="auto">
          <a:xfrm>
            <a:off x="2052638" y="1981200"/>
            <a:ext cx="7191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0.3</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7" name="矩形 6"/>
          <p:cNvSpPr>
            <a:spLocks noChangeArrowheads="1"/>
          </p:cNvSpPr>
          <p:nvPr/>
        </p:nvSpPr>
        <p:spPr bwMode="auto">
          <a:xfrm>
            <a:off x="5329238" y="1981200"/>
            <a:ext cx="881062"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0.06</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8" name="矩形 7"/>
          <p:cNvSpPr>
            <a:spLocks noChangeArrowheads="1"/>
          </p:cNvSpPr>
          <p:nvPr/>
        </p:nvSpPr>
        <p:spPr bwMode="auto">
          <a:xfrm>
            <a:off x="366713" y="2863850"/>
            <a:ext cx="23574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被提升物体的重力 </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after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9224" name="TextBox 1"/>
          <p:cNvSpPr txBox="1">
            <a:spLocks noChangeArrowheads="1"/>
          </p:cNvSpPr>
          <p:nvPr/>
        </p:nvSpPr>
        <p:spPr bwMode="auto">
          <a:xfrm>
            <a:off x="346075" y="617538"/>
            <a:ext cx="8680450" cy="363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(5)</a:t>
            </a:r>
            <a:r>
              <a:rPr lang="zh-CN" altLang="en-US"/>
              <a:t>分析表中数据可知，</a:t>
            </a:r>
            <a:r>
              <a:rPr lang="en-US" altLang="zh-CN" i="1"/>
              <a:t>F</a:t>
            </a:r>
            <a:r>
              <a:rPr lang="en-US" altLang="zh-CN"/>
              <a:t>≠       </a:t>
            </a:r>
            <a:r>
              <a:rPr lang="zh-CN" altLang="en-US"/>
              <a:t>，可能的原因是</a:t>
            </a:r>
            <a:r>
              <a:rPr lang="en-US" altLang="zh-CN"/>
              <a:t>____________________</a:t>
            </a:r>
            <a:endParaRPr lang="en-US" altLang="zh-CN" u="sng"/>
          </a:p>
          <a:p>
            <a:pPr eaLnBrk="1" hangingPunct="1"/>
            <a:r>
              <a:rPr lang="en-US" altLang="zh-CN"/>
              <a:t>_________________</a:t>
            </a:r>
            <a:r>
              <a:rPr lang="zh-CN" altLang="en-US"/>
              <a:t>。</a:t>
            </a:r>
          </a:p>
          <a:p>
            <a:pPr eaLnBrk="1" hangingPunct="1"/>
            <a:r>
              <a:rPr lang="en-US" altLang="zh-CN"/>
              <a:t>(6)</a:t>
            </a:r>
            <a:r>
              <a:rPr lang="zh-CN" altLang="en-US"/>
              <a:t>某次实验时将绳子自由端匀速拉动时弹簧测力计的读数为</a:t>
            </a:r>
            <a:r>
              <a:rPr lang="en-US" altLang="zh-CN" i="1"/>
              <a:t>F</a:t>
            </a:r>
            <a:r>
              <a:rPr lang="zh-CN" altLang="en-US"/>
              <a:t>，钩码重记</a:t>
            </a:r>
            <a:endParaRPr lang="en-US" altLang="zh-CN"/>
          </a:p>
          <a:p>
            <a:pPr eaLnBrk="1" hangingPunct="1"/>
            <a:r>
              <a:rPr lang="zh-CN" altLang="en-US"/>
              <a:t>为</a:t>
            </a:r>
            <a:r>
              <a:rPr lang="en-US" altLang="zh-CN" i="1"/>
              <a:t>G</a:t>
            </a:r>
            <a:r>
              <a:rPr lang="zh-CN" altLang="en-US"/>
              <a:t>，动滑轮重记为</a:t>
            </a:r>
            <a:r>
              <a:rPr lang="en-US" altLang="zh-CN" i="1"/>
              <a:t>G</a:t>
            </a:r>
            <a:r>
              <a:rPr lang="en-US" altLang="zh-CN"/>
              <a:t>′</a:t>
            </a:r>
            <a:r>
              <a:rPr lang="zh-CN" altLang="en-US"/>
              <a:t>，绳自由端移动距离记为</a:t>
            </a:r>
            <a:r>
              <a:rPr lang="en-US" altLang="zh-CN" i="1"/>
              <a:t>s</a:t>
            </a:r>
            <a:r>
              <a:rPr lang="zh-CN" altLang="en-US"/>
              <a:t>，钩码提升高度记为</a:t>
            </a:r>
            <a:r>
              <a:rPr lang="en-US" altLang="zh-CN" i="1"/>
              <a:t>h</a:t>
            </a:r>
            <a:r>
              <a:rPr lang="zh-CN" altLang="en-US"/>
              <a:t>，</a:t>
            </a:r>
            <a:endParaRPr lang="en-US" altLang="zh-CN"/>
          </a:p>
          <a:p>
            <a:pPr eaLnBrk="1" hangingPunct="1"/>
            <a:r>
              <a:rPr lang="zh-CN" altLang="en-US"/>
              <a:t>不计绳重及摩擦。则下列关于滑轮组机械效率的计算关系中错误的是</a:t>
            </a:r>
            <a:r>
              <a:rPr lang="zh-CN" altLang="en-US" u="sng"/>
              <a:t>    </a:t>
            </a:r>
            <a:r>
              <a:rPr lang="zh-CN" altLang="en-US"/>
              <a:t>。</a:t>
            </a:r>
            <a:endParaRPr lang="en-US" altLang="zh-CN"/>
          </a:p>
          <a:p>
            <a:pPr eaLnBrk="1" hangingPunct="1">
              <a:lnSpc>
                <a:spcPct val="200000"/>
              </a:lnSpc>
            </a:pPr>
            <a:r>
              <a:rPr lang="en-US" altLang="zh-CN"/>
              <a:t>A</a:t>
            </a:r>
            <a:r>
              <a:rPr lang="zh-CN" altLang="en-US"/>
              <a:t>．</a:t>
            </a:r>
            <a:r>
              <a:rPr lang="el-GR" altLang="zh-CN" i="1"/>
              <a:t>η</a:t>
            </a:r>
            <a:r>
              <a:rPr lang="zh-CN" altLang="el-GR"/>
              <a:t>＝</a:t>
            </a:r>
            <a:r>
              <a:rPr lang="en-US" altLang="zh-CN"/>
              <a:t>    ×100%         B</a:t>
            </a:r>
            <a:r>
              <a:rPr lang="zh-CN" altLang="en-US"/>
              <a:t>．</a:t>
            </a:r>
            <a:r>
              <a:rPr lang="el-GR" altLang="zh-CN" i="1"/>
              <a:t>η</a:t>
            </a:r>
            <a:r>
              <a:rPr lang="zh-CN" altLang="el-GR"/>
              <a:t>＝</a:t>
            </a:r>
            <a:r>
              <a:rPr lang="en-US" altLang="zh-CN"/>
              <a:t>   ×100%</a:t>
            </a:r>
          </a:p>
          <a:p>
            <a:pPr eaLnBrk="1" hangingPunct="1">
              <a:lnSpc>
                <a:spcPct val="200000"/>
              </a:lnSpc>
            </a:pPr>
            <a:r>
              <a:rPr lang="en-US" altLang="zh-CN"/>
              <a:t>C</a:t>
            </a:r>
            <a:r>
              <a:rPr lang="zh-CN" altLang="en-US"/>
              <a:t>．</a:t>
            </a:r>
            <a:r>
              <a:rPr lang="el-GR" altLang="zh-CN" i="1"/>
              <a:t>η</a:t>
            </a:r>
            <a:r>
              <a:rPr lang="zh-CN" altLang="el-GR"/>
              <a:t>＝</a:t>
            </a:r>
            <a:r>
              <a:rPr lang="en-US" altLang="zh-CN"/>
              <a:t>      ×100%       D</a:t>
            </a:r>
            <a:r>
              <a:rPr lang="zh-CN" altLang="en-US"/>
              <a:t>．</a:t>
            </a:r>
            <a:r>
              <a:rPr lang="el-GR" altLang="zh-CN" i="1"/>
              <a:t>η</a:t>
            </a:r>
            <a:r>
              <a:rPr lang="zh-CN" altLang="el-GR"/>
              <a:t>＝</a:t>
            </a:r>
            <a:r>
              <a:rPr lang="en-US" altLang="zh-CN"/>
              <a:t>       ×100%</a:t>
            </a:r>
          </a:p>
        </p:txBody>
      </p:sp>
      <p:graphicFrame>
        <p:nvGraphicFramePr>
          <p:cNvPr id="9218" name="Object 3"/>
          <p:cNvGraphicFramePr>
            <a:graphicFrameLocks noChangeAspect="1"/>
          </p:cNvGraphicFramePr>
          <p:nvPr/>
        </p:nvGraphicFramePr>
        <p:xfrm>
          <a:off x="3667125" y="636588"/>
          <a:ext cx="722313" cy="550862"/>
        </p:xfrm>
        <a:graphic>
          <a:graphicData uri="http://schemas.openxmlformats.org/presentationml/2006/ole">
            <mc:AlternateContent xmlns:mc="http://schemas.openxmlformats.org/markup-compatibility/2006">
              <mc:Choice xmlns:v="urn:schemas-microsoft-com:vml" Requires="v">
                <p:oleObj spid="_x0000_s4107" name="Equation" r:id="rId3" imgW="533400" imgH="406400" progId="Equation.DSMT4">
                  <p:embed/>
                </p:oleObj>
              </mc:Choice>
              <mc:Fallback>
                <p:oleObj name="Equation" r:id="rId3" imgW="533400" imgH="4064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3667125" y="636588"/>
                        <a:ext cx="722313" cy="550862"/>
                      </a:xfrm>
                      <a:prstGeom prst="rect">
                        <a:avLst/>
                      </a:prstGeom>
                      <a:noFill/>
                      <a:ln>
                        <a:noFill/>
                      </a:ln>
                      <a:effectLst/>
                    </p:spPr>
                  </p:pic>
                </p:oleObj>
              </mc:Fallback>
            </mc:AlternateContent>
          </a:graphicData>
        </a:graphic>
      </p:graphicFrame>
      <p:sp>
        <p:nvSpPr>
          <p:cNvPr id="4" name="矩形 3"/>
          <p:cNvSpPr>
            <a:spLocks noChangeArrowheads="1"/>
          </p:cNvSpPr>
          <p:nvPr/>
        </p:nvSpPr>
        <p:spPr bwMode="auto">
          <a:xfrm>
            <a:off x="6215063" y="593725"/>
            <a:ext cx="24844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拉动过程中需克服滑</a:t>
            </a:r>
          </a:p>
        </p:txBody>
      </p:sp>
      <p:sp>
        <p:nvSpPr>
          <p:cNvPr id="5" name="矩形 4"/>
          <p:cNvSpPr>
            <a:spLocks noChangeArrowheads="1"/>
          </p:cNvSpPr>
          <p:nvPr/>
        </p:nvSpPr>
        <p:spPr bwMode="auto">
          <a:xfrm>
            <a:off x="373063" y="1038225"/>
            <a:ext cx="23574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轮的转轴处的摩擦 </a:t>
            </a:r>
          </a:p>
        </p:txBody>
      </p:sp>
      <p:graphicFrame>
        <p:nvGraphicFramePr>
          <p:cNvPr id="9219" name="Object 4"/>
          <p:cNvGraphicFramePr>
            <a:graphicFrameLocks noChangeAspect="1"/>
          </p:cNvGraphicFramePr>
          <p:nvPr/>
        </p:nvGraphicFramePr>
        <p:xfrm>
          <a:off x="1395413" y="3009900"/>
          <a:ext cx="401637" cy="592138"/>
        </p:xfrm>
        <a:graphic>
          <a:graphicData uri="http://schemas.openxmlformats.org/presentationml/2006/ole">
            <mc:AlternateContent xmlns:mc="http://schemas.openxmlformats.org/markup-compatibility/2006">
              <mc:Choice xmlns:v="urn:schemas-microsoft-com:vml" Requires="v">
                <p:oleObj spid="_x0000_s4108" name="Equation" r:id="rId5" imgW="266700" imgH="393065" progId="Equation.DSMT4">
                  <p:embed/>
                </p:oleObj>
              </mc:Choice>
              <mc:Fallback>
                <p:oleObj name="Equation" r:id="rId5" imgW="266700" imgH="393065"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1395413" y="3009900"/>
                        <a:ext cx="401637" cy="592138"/>
                      </a:xfrm>
                      <a:prstGeom prst="rect">
                        <a:avLst/>
                      </a:prstGeom>
                      <a:noFill/>
                      <a:ln>
                        <a:noFill/>
                      </a:ln>
                      <a:effectLst/>
                    </p:spPr>
                  </p:pic>
                </p:oleObj>
              </mc:Fallback>
            </mc:AlternateContent>
          </a:graphicData>
        </a:graphic>
      </p:graphicFrame>
      <p:graphicFrame>
        <p:nvGraphicFramePr>
          <p:cNvPr id="9220" name="Object 5"/>
          <p:cNvGraphicFramePr>
            <a:graphicFrameLocks noChangeAspect="1"/>
          </p:cNvGraphicFramePr>
          <p:nvPr/>
        </p:nvGraphicFramePr>
        <p:xfrm>
          <a:off x="4718050" y="3028950"/>
          <a:ext cx="255588" cy="528638"/>
        </p:xfrm>
        <a:graphic>
          <a:graphicData uri="http://schemas.openxmlformats.org/presentationml/2006/ole">
            <mc:AlternateContent xmlns:mc="http://schemas.openxmlformats.org/markup-compatibility/2006">
              <mc:Choice xmlns:v="urn:schemas-microsoft-com:vml" Requires="v">
                <p:oleObj spid="_x0000_s4109" name="Equation" r:id="rId7" imgW="190500" imgH="393700" progId="Equation.DSMT4">
                  <p:embed/>
                </p:oleObj>
              </mc:Choice>
              <mc:Fallback>
                <p:oleObj name="Equation" r:id="rId7" imgW="190500" imgH="393700" progId="Equation.DSMT4">
                  <p:embed/>
                  <p:pic>
                    <p:nvPicPr>
                      <p:cNvPr id="0" name="OLE substitute image"/>
                      <p:cNvPicPr/>
                      <p:nvPr/>
                    </p:nvPicPr>
                    <p:blipFill>
                      <a:blip r:embed="rId8">
                        <a:extLst>
                          <a:ext uri="{28A0092B-C50C-407E-A947-70E740481C1C}">
                            <a14:useLocalDpi xmlns:a14="http://schemas.microsoft.com/office/drawing/2010/main" val="0"/>
                          </a:ext>
                        </a:extLst>
                      </a:blip>
                      <a:stretch>
                        <a:fillRect/>
                      </a:stretch>
                    </p:blipFill>
                    <p:spPr>
                      <a:xfrm>
                        <a:off x="4718050" y="3028950"/>
                        <a:ext cx="255588" cy="528638"/>
                      </a:xfrm>
                      <a:prstGeom prst="rect">
                        <a:avLst/>
                      </a:prstGeom>
                      <a:noFill/>
                      <a:ln>
                        <a:noFill/>
                      </a:ln>
                      <a:effectLst/>
                    </p:spPr>
                  </p:pic>
                </p:oleObj>
              </mc:Fallback>
            </mc:AlternateContent>
          </a:graphicData>
        </a:graphic>
      </p:graphicFrame>
      <p:graphicFrame>
        <p:nvGraphicFramePr>
          <p:cNvPr id="9221" name="Object 6"/>
          <p:cNvGraphicFramePr>
            <a:graphicFrameLocks noChangeAspect="1"/>
          </p:cNvGraphicFramePr>
          <p:nvPr/>
        </p:nvGraphicFramePr>
        <p:xfrm>
          <a:off x="1395413" y="3659188"/>
          <a:ext cx="727075" cy="592137"/>
        </p:xfrm>
        <a:graphic>
          <a:graphicData uri="http://schemas.openxmlformats.org/presentationml/2006/ole">
            <mc:AlternateContent xmlns:mc="http://schemas.openxmlformats.org/markup-compatibility/2006">
              <mc:Choice xmlns:v="urn:schemas-microsoft-com:vml" Requires="v">
                <p:oleObj spid="_x0000_s4110" name="Equation" r:id="rId9" imgW="482600" imgH="393700" progId="Equation.DSMT4">
                  <p:embed/>
                </p:oleObj>
              </mc:Choice>
              <mc:Fallback>
                <p:oleObj name="Equation" r:id="rId9" imgW="482600" imgH="393700" progId="Equation.DSMT4">
                  <p:embed/>
                  <p:pic>
                    <p:nvPicPr>
                      <p:cNvPr id="0" name="OLE substitute image"/>
                      <p:cNvPicPr/>
                      <p:nvPr/>
                    </p:nvPicPr>
                    <p:blipFill>
                      <a:blip r:embed="rId10">
                        <a:extLst>
                          <a:ext uri="{28A0092B-C50C-407E-A947-70E740481C1C}">
                            <a14:useLocalDpi xmlns:a14="http://schemas.microsoft.com/office/drawing/2010/main" val="0"/>
                          </a:ext>
                        </a:extLst>
                      </a:blip>
                      <a:stretch>
                        <a:fillRect/>
                      </a:stretch>
                    </p:blipFill>
                    <p:spPr>
                      <a:xfrm>
                        <a:off x="1395413" y="3659188"/>
                        <a:ext cx="727075" cy="592137"/>
                      </a:xfrm>
                      <a:prstGeom prst="rect">
                        <a:avLst/>
                      </a:prstGeom>
                      <a:noFill/>
                      <a:ln>
                        <a:noFill/>
                      </a:ln>
                      <a:effectLst/>
                    </p:spPr>
                  </p:pic>
                </p:oleObj>
              </mc:Fallback>
            </mc:AlternateContent>
          </a:graphicData>
        </a:graphic>
      </p:graphicFrame>
      <p:graphicFrame>
        <p:nvGraphicFramePr>
          <p:cNvPr id="9222" name="Object 7"/>
          <p:cNvGraphicFramePr>
            <a:graphicFrameLocks noChangeAspect="1"/>
          </p:cNvGraphicFramePr>
          <p:nvPr/>
        </p:nvGraphicFramePr>
        <p:xfrm>
          <a:off x="4768850" y="3630613"/>
          <a:ext cx="715963" cy="584200"/>
        </p:xfrm>
        <a:graphic>
          <a:graphicData uri="http://schemas.openxmlformats.org/presentationml/2006/ole">
            <mc:AlternateContent xmlns:mc="http://schemas.openxmlformats.org/markup-compatibility/2006">
              <mc:Choice xmlns:v="urn:schemas-microsoft-com:vml" Requires="v">
                <p:oleObj spid="_x0000_s4111" name="Equation" r:id="rId11" imgW="482600" imgH="393700" progId="Equation.DSMT4">
                  <p:embed/>
                </p:oleObj>
              </mc:Choice>
              <mc:Fallback>
                <p:oleObj name="Equation" r:id="rId11" imgW="482600" imgH="393700" progId="Equation.DSMT4">
                  <p:embed/>
                  <p:pic>
                    <p:nvPicPr>
                      <p:cNvPr id="0" name="OLE substitute image"/>
                      <p:cNvPicPr/>
                      <p:nvPr/>
                    </p:nvPicPr>
                    <p:blipFill>
                      <a:blip r:embed="rId12">
                        <a:extLst>
                          <a:ext uri="{28A0092B-C50C-407E-A947-70E740481C1C}">
                            <a14:useLocalDpi xmlns:a14="http://schemas.microsoft.com/office/drawing/2010/main" val="0"/>
                          </a:ext>
                        </a:extLst>
                      </a:blip>
                      <a:stretch>
                        <a:fillRect/>
                      </a:stretch>
                    </p:blipFill>
                    <p:spPr>
                      <a:xfrm>
                        <a:off x="4768850" y="3630613"/>
                        <a:ext cx="715963" cy="584200"/>
                      </a:xfrm>
                      <a:prstGeom prst="rect">
                        <a:avLst/>
                      </a:prstGeom>
                      <a:noFill/>
                      <a:ln>
                        <a:noFill/>
                      </a:ln>
                      <a:effectLst/>
                    </p:spPr>
                  </p:pic>
                </p:oleObj>
              </mc:Fallback>
            </mc:AlternateContent>
          </a:graphicData>
        </a:graphic>
      </p:graphicFrame>
      <p:sp>
        <p:nvSpPr>
          <p:cNvPr id="10" name="矩形 9"/>
          <p:cNvSpPr>
            <a:spLocks noChangeArrowheads="1"/>
          </p:cNvSpPr>
          <p:nvPr/>
        </p:nvSpPr>
        <p:spPr bwMode="auto">
          <a:xfrm>
            <a:off x="8180388" y="2419350"/>
            <a:ext cx="441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BD</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7890" name="TextBox 1"/>
          <p:cNvSpPr txBox="1">
            <a:spLocks noChangeArrowheads="1"/>
          </p:cNvSpPr>
          <p:nvPr/>
        </p:nvSpPr>
        <p:spPr bwMode="auto">
          <a:xfrm>
            <a:off x="346075" y="774700"/>
            <a:ext cx="838993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eaLnBrk="1" hangingPunct="1"/>
            <a:r>
              <a:rPr lang="zh-CN" altLang="en-US">
                <a:latin typeface="黑体" panose="02010609060101010101" pitchFamily="49" charset="-122"/>
                <a:ea typeface="黑体" panose="02010609060101010101" pitchFamily="49" charset="-122"/>
              </a:rPr>
              <a:t>补充设问</a:t>
            </a:r>
          </a:p>
        </p:txBody>
      </p:sp>
      <p:sp>
        <p:nvSpPr>
          <p:cNvPr id="37891" name="TextBox 1"/>
          <p:cNvSpPr txBox="1">
            <a:spLocks noChangeArrowheads="1"/>
          </p:cNvSpPr>
          <p:nvPr/>
        </p:nvSpPr>
        <p:spPr bwMode="auto">
          <a:xfrm>
            <a:off x="323850" y="1239838"/>
            <a:ext cx="8739188"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en-US"/>
              <a:t>在实验中，某同学为了便于读数，就让弹簧测力计处于静止状态时才</a:t>
            </a:r>
            <a:endParaRPr lang="en-US" altLang="zh-CN"/>
          </a:p>
          <a:p>
            <a:pPr eaLnBrk="1" hangingPunct="1"/>
            <a:r>
              <a:rPr lang="zh-CN" altLang="en-US"/>
              <a:t>读数，该同学的读数与实际相比</a:t>
            </a:r>
            <a:r>
              <a:rPr lang="zh-CN" altLang="en-US" u="sng"/>
              <a:t>     </a:t>
            </a:r>
            <a:r>
              <a:rPr lang="en-US" altLang="zh-CN"/>
              <a:t>(</a:t>
            </a:r>
            <a:r>
              <a:rPr lang="zh-CN" altLang="en-US"/>
              <a:t>选填“偏大”“偏小”或“不</a:t>
            </a:r>
            <a:endParaRPr lang="en-US" altLang="zh-CN"/>
          </a:p>
          <a:p>
            <a:pPr eaLnBrk="1" hangingPunct="1"/>
            <a:r>
              <a:rPr lang="zh-CN" altLang="en-US"/>
              <a:t>变”</a:t>
            </a:r>
            <a:r>
              <a:rPr lang="en-US" altLang="zh-CN"/>
              <a:t>)</a:t>
            </a:r>
            <a:r>
              <a:rPr lang="zh-CN" altLang="en-US"/>
              <a:t>，测得机械效率</a:t>
            </a:r>
            <a:r>
              <a:rPr lang="zh-CN" altLang="en-US" u="sng"/>
              <a:t>     </a:t>
            </a:r>
            <a:r>
              <a:rPr lang="en-US" altLang="zh-CN"/>
              <a:t>(</a:t>
            </a:r>
            <a:r>
              <a:rPr lang="zh-CN" altLang="en-US"/>
              <a:t>选填“偏高”“偏低”或“不变”</a:t>
            </a:r>
            <a:r>
              <a:rPr lang="en-US" altLang="zh-CN"/>
              <a:t>)</a:t>
            </a:r>
            <a:r>
              <a:rPr lang="zh-CN" altLang="en-US"/>
              <a:t>，说明滑</a:t>
            </a:r>
            <a:endParaRPr lang="en-US" altLang="zh-CN"/>
          </a:p>
          <a:p>
            <a:pPr eaLnBrk="1" hangingPunct="1"/>
            <a:r>
              <a:rPr lang="zh-CN" altLang="en-US"/>
              <a:t>轮组的机械效率还与</a:t>
            </a:r>
            <a:r>
              <a:rPr lang="zh-CN" altLang="en-US" u="sng"/>
              <a:t>          </a:t>
            </a:r>
            <a:r>
              <a:rPr lang="zh-CN" altLang="en-US"/>
              <a:t>有关。</a:t>
            </a:r>
          </a:p>
          <a:p>
            <a:pPr eaLnBrk="1" hangingPunct="1"/>
            <a:r>
              <a:rPr lang="en-US" altLang="zh-CN"/>
              <a:t>(2)</a:t>
            </a:r>
            <a:r>
              <a:rPr lang="zh-CN" altLang="en-US"/>
              <a:t>若将此滑轮组换一种绕绳方法，不计摩擦和绳重，滑轮组的机械效率</a:t>
            </a:r>
            <a:endParaRPr lang="en-US" altLang="zh-CN"/>
          </a:p>
          <a:p>
            <a:pPr eaLnBrk="1" hangingPunct="1"/>
            <a:r>
              <a:rPr lang="zh-CN" altLang="en-US"/>
              <a:t>将</a:t>
            </a:r>
            <a:r>
              <a:rPr lang="zh-CN" altLang="en-US" u="sng"/>
              <a:t>     </a:t>
            </a:r>
            <a:r>
              <a:rPr lang="en-US" altLang="zh-CN"/>
              <a:t>(</a:t>
            </a:r>
            <a:r>
              <a:rPr lang="zh-CN" altLang="en-US"/>
              <a:t>选填“变大”“变小”或“不变”</a:t>
            </a:r>
            <a:r>
              <a:rPr lang="en-US" altLang="zh-CN"/>
              <a:t>)</a:t>
            </a:r>
            <a:r>
              <a:rPr lang="zh-CN" altLang="en-US"/>
              <a:t>。</a:t>
            </a:r>
          </a:p>
        </p:txBody>
      </p:sp>
      <p:sp>
        <p:nvSpPr>
          <p:cNvPr id="4" name="矩形 3"/>
          <p:cNvSpPr>
            <a:spLocks noChangeArrowheads="1"/>
          </p:cNvSpPr>
          <p:nvPr/>
        </p:nvSpPr>
        <p:spPr bwMode="auto">
          <a:xfrm>
            <a:off x="3981450" y="1658938"/>
            <a:ext cx="695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偏小</a:t>
            </a:r>
          </a:p>
        </p:txBody>
      </p:sp>
      <p:sp>
        <p:nvSpPr>
          <p:cNvPr id="5" name="矩形 4"/>
          <p:cNvSpPr>
            <a:spLocks noChangeArrowheads="1"/>
          </p:cNvSpPr>
          <p:nvPr/>
        </p:nvSpPr>
        <p:spPr bwMode="auto">
          <a:xfrm>
            <a:off x="2849563" y="2127250"/>
            <a:ext cx="695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偏高</a:t>
            </a:r>
          </a:p>
        </p:txBody>
      </p:sp>
      <p:sp>
        <p:nvSpPr>
          <p:cNvPr id="6" name="矩形 5"/>
          <p:cNvSpPr>
            <a:spLocks noChangeArrowheads="1"/>
          </p:cNvSpPr>
          <p:nvPr/>
        </p:nvSpPr>
        <p:spPr bwMode="auto">
          <a:xfrm>
            <a:off x="2746375" y="2571750"/>
            <a:ext cx="13350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运动状态 </a:t>
            </a:r>
          </a:p>
        </p:txBody>
      </p:sp>
      <p:sp>
        <p:nvSpPr>
          <p:cNvPr id="7" name="矩形 6"/>
          <p:cNvSpPr>
            <a:spLocks noChangeArrowheads="1"/>
          </p:cNvSpPr>
          <p:nvPr/>
        </p:nvSpPr>
        <p:spPr bwMode="auto">
          <a:xfrm>
            <a:off x="622300" y="3484563"/>
            <a:ext cx="695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不变</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8914" name="TextBox 1"/>
          <p:cNvSpPr txBox="1">
            <a:spLocks noChangeArrowheads="1"/>
          </p:cNvSpPr>
          <p:nvPr/>
        </p:nvSpPr>
        <p:spPr bwMode="auto">
          <a:xfrm>
            <a:off x="346075" y="1038225"/>
            <a:ext cx="8797925"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(3)</a:t>
            </a:r>
            <a:r>
              <a:rPr lang="zh-CN" altLang="en-US"/>
              <a:t>有两个组所用的动滑轮重相同，提升的物体也相同，测得机械效率却</a:t>
            </a:r>
            <a:endParaRPr lang="en-US" altLang="zh-CN"/>
          </a:p>
          <a:p>
            <a:pPr eaLnBrk="1" hangingPunct="1"/>
            <a:r>
              <a:rPr lang="zh-CN" altLang="en-US"/>
              <a:t>不同，原因可能是绳子与滑轮或滑轮轴之间的</a:t>
            </a:r>
            <a:r>
              <a:rPr lang="zh-CN" altLang="en-US" u="sng"/>
              <a:t>       </a:t>
            </a:r>
            <a:r>
              <a:rPr lang="zh-CN" altLang="en-US"/>
              <a:t>不同，影响了测量</a:t>
            </a:r>
            <a:endParaRPr lang="en-US" altLang="zh-CN"/>
          </a:p>
          <a:p>
            <a:pPr eaLnBrk="1" hangingPunct="1"/>
            <a:r>
              <a:rPr lang="zh-CN" altLang="en-US"/>
              <a:t>结果。所以，我们在生活中经常给各种机械加润滑油，是为了</a:t>
            </a:r>
            <a:r>
              <a:rPr lang="en-US" altLang="zh-CN"/>
              <a:t>_________</a:t>
            </a:r>
            <a:endParaRPr lang="en-US" altLang="zh-CN" u="sng"/>
          </a:p>
          <a:p>
            <a:pPr eaLnBrk="1" hangingPunct="1"/>
            <a:r>
              <a:rPr lang="en-US" altLang="zh-CN"/>
              <a:t>___</a:t>
            </a:r>
            <a:r>
              <a:rPr lang="zh-CN" altLang="en-US"/>
              <a:t>，提高它的机械效率。</a:t>
            </a:r>
          </a:p>
        </p:txBody>
      </p:sp>
      <p:sp>
        <p:nvSpPr>
          <p:cNvPr id="3" name="矩形 2"/>
          <p:cNvSpPr>
            <a:spLocks noChangeArrowheads="1"/>
          </p:cNvSpPr>
          <p:nvPr/>
        </p:nvSpPr>
        <p:spPr bwMode="auto">
          <a:xfrm>
            <a:off x="5521325" y="1458913"/>
            <a:ext cx="950913"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摩擦力</a:t>
            </a:r>
          </a:p>
        </p:txBody>
      </p:sp>
      <p:sp>
        <p:nvSpPr>
          <p:cNvPr id="4" name="矩形 3"/>
          <p:cNvSpPr>
            <a:spLocks noChangeArrowheads="1"/>
          </p:cNvSpPr>
          <p:nvPr/>
        </p:nvSpPr>
        <p:spPr bwMode="auto">
          <a:xfrm>
            <a:off x="7346950" y="1933575"/>
            <a:ext cx="12065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减小摩擦</a:t>
            </a:r>
          </a:p>
        </p:txBody>
      </p:sp>
      <p:sp>
        <p:nvSpPr>
          <p:cNvPr id="5" name="矩形 4"/>
          <p:cNvSpPr>
            <a:spLocks noChangeArrowheads="1"/>
          </p:cNvSpPr>
          <p:nvPr/>
        </p:nvSpPr>
        <p:spPr bwMode="auto">
          <a:xfrm>
            <a:off x="409575" y="2371725"/>
            <a:ext cx="4397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力</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44" name="TextBox 1"/>
          <p:cNvSpPr txBox="1">
            <a:spLocks noChangeArrowheads="1"/>
          </p:cNvSpPr>
          <p:nvPr/>
        </p:nvSpPr>
        <p:spPr bwMode="auto">
          <a:xfrm>
            <a:off x="1692275" y="161925"/>
            <a:ext cx="704373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黑体" panose="02010609060101010101" pitchFamily="49" charset="-122"/>
                <a:ea typeface="黑体" panose="02010609060101010101" pitchFamily="49" charset="-122"/>
              </a:rPr>
              <a:t>测量斜面的机械效率  </a:t>
            </a:r>
            <a:r>
              <a:rPr lang="en-US" altLang="zh-CN">
                <a:latin typeface="黑体" panose="02010609060101010101" pitchFamily="49" charset="-122"/>
                <a:ea typeface="黑体" panose="02010609060101010101" pitchFamily="49" charset="-122"/>
              </a:rPr>
              <a:t>(10</a:t>
            </a:r>
            <a:r>
              <a:rPr lang="zh-CN" altLang="en-US">
                <a:latin typeface="黑体" panose="02010609060101010101" pitchFamily="49" charset="-122"/>
                <a:ea typeface="黑体" panose="02010609060101010101" pitchFamily="49" charset="-122"/>
              </a:rPr>
              <a:t>年</a:t>
            </a:r>
            <a:r>
              <a:rPr lang="en-US" altLang="zh-CN">
                <a:latin typeface="黑体" panose="02010609060101010101" pitchFamily="49" charset="-122"/>
                <a:ea typeface="黑体" panose="02010609060101010101" pitchFamily="49" charset="-122"/>
              </a:rPr>
              <a:t>1</a:t>
            </a:r>
            <a:r>
              <a:rPr lang="zh-CN" altLang="en-US">
                <a:latin typeface="黑体" panose="02010609060101010101" pitchFamily="49" charset="-122"/>
                <a:ea typeface="黑体" panose="02010609060101010101" pitchFamily="49" charset="-122"/>
              </a:rPr>
              <a:t>考</a:t>
            </a:r>
            <a:r>
              <a:rPr lang="en-US" altLang="zh-CN">
                <a:latin typeface="黑体" panose="02010609060101010101" pitchFamily="49" charset="-122"/>
                <a:ea typeface="黑体" panose="02010609060101010101" pitchFamily="49" charset="-122"/>
              </a:rPr>
              <a:t>)</a:t>
            </a:r>
            <a:endParaRPr lang="zh-CN" altLang="en-US">
              <a:latin typeface="黑体" panose="02010609060101010101" pitchFamily="49" charset="-122"/>
              <a:ea typeface="黑体" panose="02010609060101010101" pitchFamily="49" charset="-122"/>
            </a:endParaRPr>
          </a:p>
        </p:txBody>
      </p:sp>
      <p:pic>
        <p:nvPicPr>
          <p:cNvPr id="10245"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576263" y="279400"/>
            <a:ext cx="1093787"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2" name="TextBox 1"/>
          <p:cNvSpPr txBox="1">
            <a:spLocks noChangeArrowheads="1"/>
          </p:cNvSpPr>
          <p:nvPr/>
        </p:nvSpPr>
        <p:spPr bwMode="auto">
          <a:xfrm>
            <a:off x="373063" y="671513"/>
            <a:ext cx="8770937"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rPr>
              <a:t>【</a:t>
            </a:r>
            <a:r>
              <a:rPr lang="zh-CN" altLang="en-US">
                <a:solidFill>
                  <a:srgbClr val="C00000"/>
                </a:solidFill>
              </a:rPr>
              <a:t>设计和进行实验</a:t>
            </a:r>
            <a:r>
              <a:rPr lang="en-US" altLang="zh-CN">
                <a:solidFill>
                  <a:srgbClr val="C00000"/>
                </a:solidFill>
              </a:rPr>
              <a:t>】</a:t>
            </a:r>
            <a:endParaRPr lang="zh-CN" altLang="en-US">
              <a:solidFill>
                <a:srgbClr val="C00000"/>
              </a:solidFill>
            </a:endParaRPr>
          </a:p>
          <a:p>
            <a:pPr eaLnBrk="1" hangingPunct="1"/>
            <a:r>
              <a:rPr lang="en-US" altLang="zh-CN"/>
              <a:t>1</a:t>
            </a:r>
            <a:r>
              <a:rPr lang="zh-CN" altLang="en-US"/>
              <a:t>．实验原理：</a:t>
            </a:r>
            <a:r>
              <a:rPr lang="el-GR" altLang="zh-CN" i="1"/>
              <a:t>η</a:t>
            </a:r>
            <a:r>
              <a:rPr lang="zh-CN" altLang="el-GR"/>
              <a:t>＝</a:t>
            </a:r>
            <a:r>
              <a:rPr lang="en-US" altLang="zh-CN"/>
              <a:t>   ×100%</a:t>
            </a:r>
            <a:r>
              <a:rPr lang="zh-CN" altLang="en-US"/>
              <a:t>。</a:t>
            </a:r>
          </a:p>
          <a:p>
            <a:pPr eaLnBrk="1" hangingPunct="1"/>
            <a:r>
              <a:rPr lang="en-US" altLang="zh-CN"/>
              <a:t>2</a:t>
            </a:r>
            <a:r>
              <a:rPr lang="zh-CN" altLang="en-US"/>
              <a:t>．控制变量法的应用</a:t>
            </a:r>
          </a:p>
          <a:p>
            <a:pPr eaLnBrk="1" hangingPunct="1"/>
            <a:r>
              <a:rPr lang="en-US" altLang="zh-CN"/>
              <a:t>(1)</a:t>
            </a:r>
            <a:r>
              <a:rPr lang="zh-CN" altLang="en-US"/>
              <a:t>探究斜面机械效率的大小与斜面倾斜程度的关系：控制</a:t>
            </a:r>
            <a:r>
              <a:rPr lang="en-US" altLang="zh-CN"/>
              <a:t>_____________</a:t>
            </a:r>
            <a:endParaRPr lang="en-US" altLang="zh-CN" u="sng"/>
          </a:p>
          <a:p>
            <a:pPr eaLnBrk="1" hangingPunct="1"/>
            <a:r>
              <a:rPr lang="en-US" altLang="zh-CN"/>
              <a:t>___</a:t>
            </a:r>
            <a:r>
              <a:rPr lang="zh-CN" altLang="en-US"/>
              <a:t>与</a:t>
            </a:r>
            <a:r>
              <a:rPr lang="zh-CN" altLang="en-US" u="sng"/>
              <a:t>            </a:t>
            </a:r>
            <a:r>
              <a:rPr lang="zh-CN" altLang="en-US"/>
              <a:t>相同，改变</a:t>
            </a:r>
            <a:r>
              <a:rPr lang="zh-CN" altLang="en-US" u="sng"/>
              <a:t>               </a:t>
            </a:r>
            <a:r>
              <a:rPr lang="zh-CN" altLang="en-US"/>
              <a:t>。</a:t>
            </a:r>
            <a:endParaRPr lang="en-US" altLang="zh-CN"/>
          </a:p>
          <a:p>
            <a:pPr eaLnBrk="1" hangingPunct="1"/>
            <a:r>
              <a:rPr lang="en-US" altLang="zh-CN"/>
              <a:t>(2)</a:t>
            </a:r>
            <a:r>
              <a:rPr lang="zh-CN" altLang="en-US"/>
              <a:t>探究斜面机械效率的大小与斜面粗糙程度的关系：控制</a:t>
            </a:r>
            <a:r>
              <a:rPr lang="en-US" altLang="zh-CN"/>
              <a:t>_____________</a:t>
            </a:r>
            <a:endParaRPr lang="en-US" altLang="zh-CN" u="sng"/>
          </a:p>
          <a:p>
            <a:pPr eaLnBrk="1" hangingPunct="1"/>
            <a:r>
              <a:rPr lang="en-US" altLang="zh-CN"/>
              <a:t>___</a:t>
            </a:r>
            <a:r>
              <a:rPr lang="zh-CN" altLang="en-US"/>
              <a:t>与</a:t>
            </a:r>
            <a:r>
              <a:rPr lang="zh-CN" altLang="en-US" u="sng"/>
              <a:t>            </a:t>
            </a:r>
            <a:r>
              <a:rPr lang="zh-CN" altLang="en-US"/>
              <a:t>相同，改变</a:t>
            </a:r>
            <a:r>
              <a:rPr lang="zh-CN" altLang="en-US" u="sng"/>
              <a:t>                </a:t>
            </a:r>
            <a:r>
              <a:rPr lang="zh-CN" altLang="en-US"/>
              <a:t>。</a:t>
            </a:r>
          </a:p>
          <a:p>
            <a:pPr eaLnBrk="1" hangingPunct="1"/>
            <a:r>
              <a:rPr lang="en-US" altLang="zh-CN"/>
              <a:t>(3)</a:t>
            </a:r>
            <a:r>
              <a:rPr lang="zh-CN" altLang="en-US"/>
              <a:t>探究斜面机械效率的大小与物体重力的关系：控制</a:t>
            </a:r>
            <a:r>
              <a:rPr lang="en-US" altLang="zh-CN"/>
              <a:t>_________________</a:t>
            </a:r>
            <a:endParaRPr lang="en-US" altLang="zh-CN" u="sng"/>
          </a:p>
          <a:p>
            <a:pPr eaLnBrk="1" hangingPunct="1"/>
            <a:r>
              <a:rPr lang="zh-CN" altLang="en-US"/>
              <a:t>与</a:t>
            </a:r>
            <a:r>
              <a:rPr lang="zh-CN" altLang="en-US" u="sng"/>
              <a:t>         </a:t>
            </a:r>
            <a:r>
              <a:rPr lang="zh-CN" altLang="en-US"/>
              <a:t>相同，改变</a:t>
            </a:r>
            <a:r>
              <a:rPr lang="zh-CN" altLang="en-US" u="sng"/>
              <a:t>               </a:t>
            </a:r>
            <a:r>
              <a:rPr lang="zh-CN" altLang="en-US"/>
              <a:t>。</a:t>
            </a:r>
          </a:p>
        </p:txBody>
      </p:sp>
      <p:graphicFrame>
        <p:nvGraphicFramePr>
          <p:cNvPr id="43013" name="Object 5"/>
          <p:cNvGraphicFramePr>
            <a:graphicFrameLocks noChangeAspect="1"/>
          </p:cNvGraphicFramePr>
          <p:nvPr/>
        </p:nvGraphicFramePr>
        <p:xfrm>
          <a:off x="2649538" y="1138238"/>
          <a:ext cx="279400" cy="582612"/>
        </p:xfrm>
        <a:graphic>
          <a:graphicData uri="http://schemas.openxmlformats.org/presentationml/2006/ole">
            <mc:AlternateContent xmlns:mc="http://schemas.openxmlformats.org/markup-compatibility/2006">
              <mc:Choice xmlns:v="urn:schemas-microsoft-com:vml" Requires="v">
                <p:oleObj spid="_x0000_s5123" name="Equation" r:id="rId4" imgW="304800" imgH="457200" progId="Equation.DSMT4">
                  <p:embed/>
                </p:oleObj>
              </mc:Choice>
              <mc:Fallback>
                <p:oleObj name="Equation" r:id="rId4" imgW="304800" imgH="457200" progId="Equation.DSMT4">
                  <p:embed/>
                  <p:pic>
                    <p:nvPicPr>
                      <p:cNvPr id="0" name="OLE substitute image"/>
                      <p:cNvPicPr/>
                      <p:nvPr/>
                    </p:nvPicPr>
                    <p:blipFill>
                      <a:blip r:embed="rId5">
                        <a:extLst>
                          <a:ext uri="{28A0092B-C50C-407E-A947-70E740481C1C}">
                            <a14:useLocalDpi xmlns:a14="http://schemas.microsoft.com/office/drawing/2010/main" val="0"/>
                          </a:ext>
                        </a:extLst>
                      </a:blip>
                      <a:stretch>
                        <a:fillRect/>
                      </a:stretch>
                    </p:blipFill>
                    <p:spPr>
                      <a:xfrm>
                        <a:off x="2649538" y="1138238"/>
                        <a:ext cx="279400" cy="582612"/>
                      </a:xfrm>
                      <a:prstGeom prst="rect">
                        <a:avLst/>
                      </a:prstGeom>
                      <a:noFill/>
                      <a:ln>
                        <a:noFill/>
                      </a:ln>
                      <a:effectLst/>
                    </p:spPr>
                  </p:pic>
                </p:oleObj>
              </mc:Fallback>
            </mc:AlternateContent>
          </a:graphicData>
        </a:graphic>
      </p:graphicFrame>
      <p:sp>
        <p:nvSpPr>
          <p:cNvPr id="6" name="矩形 5"/>
          <p:cNvSpPr>
            <a:spLocks noChangeArrowheads="1"/>
          </p:cNvSpPr>
          <p:nvPr/>
        </p:nvSpPr>
        <p:spPr bwMode="auto">
          <a:xfrm>
            <a:off x="7037388" y="2017713"/>
            <a:ext cx="17176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斜面的粗糙程</a:t>
            </a:r>
          </a:p>
        </p:txBody>
      </p:sp>
      <p:sp>
        <p:nvSpPr>
          <p:cNvPr id="7" name="矩形 6"/>
          <p:cNvSpPr>
            <a:spLocks noChangeArrowheads="1"/>
          </p:cNvSpPr>
          <p:nvPr/>
        </p:nvSpPr>
        <p:spPr bwMode="auto">
          <a:xfrm>
            <a:off x="409575" y="2455863"/>
            <a:ext cx="4381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度</a:t>
            </a:r>
          </a:p>
        </p:txBody>
      </p:sp>
      <p:sp>
        <p:nvSpPr>
          <p:cNvPr id="8" name="矩形 7"/>
          <p:cNvSpPr>
            <a:spLocks noChangeArrowheads="1"/>
          </p:cNvSpPr>
          <p:nvPr/>
        </p:nvSpPr>
        <p:spPr bwMode="auto">
          <a:xfrm>
            <a:off x="1104900" y="2455863"/>
            <a:ext cx="15906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物体的重力 </a:t>
            </a:r>
          </a:p>
        </p:txBody>
      </p:sp>
      <p:sp>
        <p:nvSpPr>
          <p:cNvPr id="9" name="矩形 8"/>
          <p:cNvSpPr>
            <a:spLocks noChangeArrowheads="1"/>
          </p:cNvSpPr>
          <p:nvPr/>
        </p:nvSpPr>
        <p:spPr bwMode="auto">
          <a:xfrm>
            <a:off x="3911600" y="2492375"/>
            <a:ext cx="21018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斜面的倾斜程度 </a:t>
            </a:r>
          </a:p>
        </p:txBody>
      </p:sp>
      <p:sp>
        <p:nvSpPr>
          <p:cNvPr id="10" name="矩形 9"/>
          <p:cNvSpPr>
            <a:spLocks noChangeArrowheads="1"/>
          </p:cNvSpPr>
          <p:nvPr/>
        </p:nvSpPr>
        <p:spPr bwMode="auto">
          <a:xfrm>
            <a:off x="6981825" y="2930525"/>
            <a:ext cx="17176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斜面的倾斜程</a:t>
            </a:r>
          </a:p>
        </p:txBody>
      </p:sp>
      <p:sp>
        <p:nvSpPr>
          <p:cNvPr id="11" name="矩形 10"/>
          <p:cNvSpPr>
            <a:spLocks noChangeArrowheads="1"/>
          </p:cNvSpPr>
          <p:nvPr/>
        </p:nvSpPr>
        <p:spPr bwMode="auto">
          <a:xfrm>
            <a:off x="409575" y="3375025"/>
            <a:ext cx="4381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度</a:t>
            </a:r>
          </a:p>
        </p:txBody>
      </p:sp>
      <p:sp>
        <p:nvSpPr>
          <p:cNvPr id="12" name="矩形 11"/>
          <p:cNvSpPr>
            <a:spLocks noChangeArrowheads="1"/>
          </p:cNvSpPr>
          <p:nvPr/>
        </p:nvSpPr>
        <p:spPr bwMode="auto">
          <a:xfrm>
            <a:off x="1141413" y="3375025"/>
            <a:ext cx="15906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物体的重力 </a:t>
            </a:r>
          </a:p>
        </p:txBody>
      </p:sp>
      <p:sp>
        <p:nvSpPr>
          <p:cNvPr id="13" name="矩形 12"/>
          <p:cNvSpPr>
            <a:spLocks noChangeArrowheads="1"/>
          </p:cNvSpPr>
          <p:nvPr/>
        </p:nvSpPr>
        <p:spPr bwMode="auto">
          <a:xfrm>
            <a:off x="3914775" y="3375025"/>
            <a:ext cx="21018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斜面的粗糙程度 </a:t>
            </a:r>
          </a:p>
        </p:txBody>
      </p:sp>
      <p:sp>
        <p:nvSpPr>
          <p:cNvPr id="14" name="矩形 13"/>
          <p:cNvSpPr>
            <a:spLocks noChangeArrowheads="1"/>
          </p:cNvSpPr>
          <p:nvPr/>
        </p:nvSpPr>
        <p:spPr bwMode="auto">
          <a:xfrm>
            <a:off x="6470650" y="3843338"/>
            <a:ext cx="21018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斜面的粗糙程度 </a:t>
            </a:r>
          </a:p>
        </p:txBody>
      </p:sp>
      <p:sp>
        <p:nvSpPr>
          <p:cNvPr id="15" name="矩形 14"/>
          <p:cNvSpPr>
            <a:spLocks noChangeArrowheads="1"/>
          </p:cNvSpPr>
          <p:nvPr/>
        </p:nvSpPr>
        <p:spPr bwMode="auto">
          <a:xfrm>
            <a:off x="665163" y="4287838"/>
            <a:ext cx="12065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倾斜程度</a:t>
            </a:r>
          </a:p>
        </p:txBody>
      </p:sp>
      <p:sp>
        <p:nvSpPr>
          <p:cNvPr id="16" name="矩形 15"/>
          <p:cNvSpPr>
            <a:spLocks noChangeArrowheads="1"/>
          </p:cNvSpPr>
          <p:nvPr/>
        </p:nvSpPr>
        <p:spPr bwMode="auto">
          <a:xfrm>
            <a:off x="3148013" y="4287838"/>
            <a:ext cx="21018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物体重力的大小 </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0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30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2" grpId="0"/>
      <p:bldP spid="6" grpId="0"/>
      <p:bldP spid="7" grpId="0"/>
      <p:bldP spid="8" grpId="0"/>
      <p:bldP spid="9" grpId="0"/>
      <p:bldP spid="10" grpId="0"/>
      <p:bldP spid="11" grpId="0"/>
      <p:bldP spid="12" grpId="0"/>
      <p:bldP spid="13" grpId="0"/>
      <p:bldP spid="14" grpId="0"/>
      <p:bldP spid="15" grpId="0"/>
      <p:bldP spid="16" grpId="0"/>
    </p:bldLst>
  </p:timing>
</p:sld>
</file>

<file path=ppt/slides/slide25.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1268" name="TextBox 1"/>
          <p:cNvSpPr txBox="1">
            <a:spLocks noChangeArrowheads="1"/>
          </p:cNvSpPr>
          <p:nvPr/>
        </p:nvSpPr>
        <p:spPr bwMode="auto">
          <a:xfrm>
            <a:off x="346075" y="490538"/>
            <a:ext cx="8389938" cy="3713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rPr>
              <a:t>【</a:t>
            </a:r>
            <a:r>
              <a:rPr lang="zh-CN" altLang="en-US">
                <a:solidFill>
                  <a:srgbClr val="C00000"/>
                </a:solidFill>
              </a:rPr>
              <a:t>实验分析</a:t>
            </a:r>
            <a:r>
              <a:rPr lang="en-US" altLang="zh-CN">
                <a:solidFill>
                  <a:srgbClr val="C00000"/>
                </a:solidFill>
              </a:rPr>
              <a:t>】</a:t>
            </a:r>
            <a:endParaRPr lang="zh-CN" altLang="en-US">
              <a:solidFill>
                <a:srgbClr val="C00000"/>
              </a:solidFill>
            </a:endParaRPr>
          </a:p>
          <a:p>
            <a:pPr eaLnBrk="1" hangingPunct="1"/>
            <a:r>
              <a:rPr lang="en-US" altLang="zh-CN"/>
              <a:t>3</a:t>
            </a:r>
            <a:r>
              <a:rPr lang="zh-CN" altLang="en-US"/>
              <a:t>．弹簧测力计应沿与斜面平行的方向匀速拉动物体。</a:t>
            </a:r>
          </a:p>
          <a:p>
            <a:pPr eaLnBrk="1" hangingPunct="1"/>
            <a:r>
              <a:rPr lang="en-US" altLang="zh-CN"/>
              <a:t>4</a:t>
            </a:r>
            <a:r>
              <a:rPr lang="zh-CN" altLang="en-US"/>
              <a:t>．功的计算：</a:t>
            </a:r>
          </a:p>
          <a:p>
            <a:pPr eaLnBrk="1" hangingPunct="1"/>
            <a:r>
              <a:rPr lang="zh-CN" altLang="en-US"/>
              <a:t>①有用功的计算：</a:t>
            </a:r>
            <a:r>
              <a:rPr lang="en-US" altLang="zh-CN" i="1"/>
              <a:t>W</a:t>
            </a:r>
            <a:r>
              <a:rPr lang="zh-CN" altLang="en-US" baseline="-25000"/>
              <a:t>有</a:t>
            </a:r>
            <a:r>
              <a:rPr lang="zh-CN" altLang="en-US"/>
              <a:t>＝</a:t>
            </a:r>
            <a:r>
              <a:rPr lang="en-US" altLang="zh-CN" i="1"/>
              <a:t>Gh</a:t>
            </a:r>
            <a:r>
              <a:rPr lang="zh-CN" altLang="en-US"/>
              <a:t>；</a:t>
            </a:r>
            <a:endParaRPr lang="en-US" altLang="zh-CN"/>
          </a:p>
          <a:p>
            <a:pPr eaLnBrk="1" hangingPunct="1"/>
            <a:r>
              <a:rPr lang="en-US" altLang="zh-CN"/>
              <a:t>②</a:t>
            </a:r>
            <a:r>
              <a:rPr lang="zh-CN" altLang="en-US"/>
              <a:t>总功的计算：</a:t>
            </a:r>
            <a:r>
              <a:rPr lang="en-US" altLang="zh-CN" i="1"/>
              <a:t>W</a:t>
            </a:r>
            <a:r>
              <a:rPr lang="zh-CN" altLang="en-US" baseline="-25000"/>
              <a:t>总</a:t>
            </a:r>
            <a:r>
              <a:rPr lang="zh-CN" altLang="en-US"/>
              <a:t>＝ </a:t>
            </a:r>
            <a:r>
              <a:rPr lang="en-US" altLang="zh-CN" i="1"/>
              <a:t>Fs</a:t>
            </a:r>
            <a:r>
              <a:rPr lang="zh-CN" altLang="en-US"/>
              <a:t>。</a:t>
            </a:r>
            <a:endParaRPr lang="en-US" altLang="zh-CN"/>
          </a:p>
          <a:p>
            <a:pPr eaLnBrk="1" hangingPunct="1"/>
            <a:r>
              <a:rPr lang="en-US" altLang="zh-CN"/>
              <a:t>5</a:t>
            </a:r>
            <a:r>
              <a:rPr lang="zh-CN" altLang="en-US"/>
              <a:t>．机械效率的计算：</a:t>
            </a:r>
            <a:r>
              <a:rPr lang="el-GR" altLang="zh-CN" i="1"/>
              <a:t>η</a:t>
            </a:r>
            <a:r>
              <a:rPr lang="zh-CN" altLang="el-GR"/>
              <a:t>＝</a:t>
            </a:r>
            <a:r>
              <a:rPr lang="el-GR" altLang="zh-CN"/>
              <a:t> </a:t>
            </a:r>
            <a:r>
              <a:rPr lang="en-US" altLang="zh-CN"/>
              <a:t>______________</a:t>
            </a:r>
            <a:r>
              <a:rPr lang="zh-CN" altLang="en-US"/>
              <a:t>。</a:t>
            </a:r>
            <a:endParaRPr lang="en-US" altLang="zh-CN"/>
          </a:p>
          <a:p>
            <a:pPr eaLnBrk="1" hangingPunct="1"/>
            <a:r>
              <a:rPr lang="en-US" altLang="zh-CN"/>
              <a:t>6</a:t>
            </a:r>
            <a:r>
              <a:rPr lang="zh-CN" altLang="en-US"/>
              <a:t>．表格数据分析与处理。</a:t>
            </a:r>
          </a:p>
          <a:p>
            <a:pPr eaLnBrk="1" hangingPunct="1"/>
            <a:r>
              <a:rPr lang="en-US" altLang="zh-CN"/>
              <a:t>7</a:t>
            </a:r>
            <a:r>
              <a:rPr lang="zh-CN" altLang="en-US"/>
              <a:t>．斜面在生活中的应用</a:t>
            </a:r>
            <a:r>
              <a:rPr lang="en-US" altLang="zh-CN"/>
              <a:t>(</a:t>
            </a:r>
            <a:r>
              <a:rPr lang="zh-CN" altLang="en-US"/>
              <a:t>如楼梯、盘山公路等</a:t>
            </a:r>
            <a:r>
              <a:rPr lang="en-US" altLang="zh-CN"/>
              <a:t>)</a:t>
            </a:r>
            <a:r>
              <a:rPr lang="zh-CN" altLang="en-US"/>
              <a:t>。</a:t>
            </a:r>
          </a:p>
        </p:txBody>
      </p:sp>
      <p:graphicFrame>
        <p:nvGraphicFramePr>
          <p:cNvPr id="11266" name="Object 3"/>
          <p:cNvGraphicFramePr>
            <a:graphicFrameLocks noChangeAspect="1"/>
          </p:cNvGraphicFramePr>
          <p:nvPr/>
        </p:nvGraphicFramePr>
        <p:xfrm>
          <a:off x="3592513" y="2663825"/>
          <a:ext cx="1746250" cy="511175"/>
        </p:xfrm>
        <a:graphic>
          <a:graphicData uri="http://schemas.openxmlformats.org/presentationml/2006/ole">
            <mc:AlternateContent xmlns:mc="http://schemas.openxmlformats.org/markup-compatibility/2006">
              <mc:Choice xmlns:v="urn:schemas-microsoft-com:vml" Requires="v">
                <p:oleObj spid="_x0000_s6147" name="Equation" r:id="rId3" imgW="1562100" imgH="457200" progId="Equation.DSMT4">
                  <p:embed/>
                </p:oleObj>
              </mc:Choice>
              <mc:Fallback>
                <p:oleObj name="Equation" r:id="rId3" imgW="1562100" imgH="4572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3592513" y="2663825"/>
                        <a:ext cx="1746250" cy="511175"/>
                      </a:xfrm>
                      <a:prstGeom prst="rect">
                        <a:avLst/>
                      </a:prstGeom>
                      <a:noFill/>
                      <a:ln>
                        <a:noFill/>
                      </a:ln>
                      <a:effectLst/>
                    </p:spPr>
                  </p:pic>
                </p:oleObj>
              </mc:Fallback>
            </mc:AlternateContent>
          </a:graphicData>
        </a:graphic>
      </p:graphicFrame>
    </p:spTree>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6082" name="TextBox 1"/>
          <p:cNvSpPr txBox="1">
            <a:spLocks noChangeArrowheads="1"/>
          </p:cNvSpPr>
          <p:nvPr/>
        </p:nvSpPr>
        <p:spPr bwMode="auto">
          <a:xfrm>
            <a:off x="346075" y="617538"/>
            <a:ext cx="8389938" cy="1404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2</a:t>
            </a:r>
            <a:r>
              <a:rPr lang="zh-CN" altLang="en-US"/>
              <a:t>．</a:t>
            </a:r>
            <a:r>
              <a:rPr lang="en-US" altLang="zh-CN">
                <a:solidFill>
                  <a:srgbClr val="C00000"/>
                </a:solidFill>
              </a:rPr>
              <a:t>【</a:t>
            </a:r>
            <a:r>
              <a:rPr lang="zh-CN" altLang="en-US">
                <a:solidFill>
                  <a:srgbClr val="C00000"/>
                </a:solidFill>
              </a:rPr>
              <a:t>提出问题</a:t>
            </a:r>
            <a:r>
              <a:rPr lang="en-US" altLang="zh-CN">
                <a:solidFill>
                  <a:srgbClr val="C00000"/>
                </a:solidFill>
              </a:rPr>
              <a:t>】</a:t>
            </a:r>
            <a:r>
              <a:rPr lang="zh-CN" altLang="en-US">
                <a:solidFill>
                  <a:srgbClr val="C00000"/>
                </a:solidFill>
              </a:rPr>
              <a:t> </a:t>
            </a:r>
            <a:r>
              <a:rPr lang="zh-CN" altLang="en-US"/>
              <a:t>斜面的机械效率与斜面的倾斜程度有没有关系？</a:t>
            </a:r>
          </a:p>
          <a:p>
            <a:pPr eaLnBrk="1" hangingPunct="1"/>
            <a:r>
              <a:rPr lang="en-US" altLang="zh-CN">
                <a:solidFill>
                  <a:srgbClr val="C00000"/>
                </a:solidFill>
              </a:rPr>
              <a:t>【</a:t>
            </a:r>
            <a:r>
              <a:rPr lang="zh-CN" altLang="en-US">
                <a:solidFill>
                  <a:srgbClr val="C00000"/>
                </a:solidFill>
              </a:rPr>
              <a:t>进行实验</a:t>
            </a:r>
            <a:r>
              <a:rPr lang="en-US" altLang="zh-CN">
                <a:solidFill>
                  <a:srgbClr val="C00000"/>
                </a:solidFill>
              </a:rPr>
              <a:t>】</a:t>
            </a:r>
            <a:r>
              <a:rPr lang="zh-CN" altLang="en-US">
                <a:solidFill>
                  <a:srgbClr val="C00000"/>
                </a:solidFill>
              </a:rPr>
              <a:t> </a:t>
            </a:r>
            <a:r>
              <a:rPr lang="zh-CN" altLang="en-US"/>
              <a:t>针对这个问题，小明通过在斜面上拉动物体进行了探究</a:t>
            </a:r>
            <a:r>
              <a:rPr lang="en-US" altLang="zh-CN"/>
              <a:t>(</a:t>
            </a:r>
            <a:r>
              <a:rPr lang="zh-CN" altLang="en-US"/>
              <a:t>如图所示</a:t>
            </a:r>
            <a:r>
              <a:rPr lang="en-US" altLang="zh-CN"/>
              <a:t>)</a:t>
            </a:r>
            <a:r>
              <a:rPr lang="zh-CN" altLang="en-US"/>
              <a:t>，测得的实验数据如表中所示。</a:t>
            </a:r>
          </a:p>
        </p:txBody>
      </p:sp>
      <p:pic>
        <p:nvPicPr>
          <p:cNvPr id="46086" name="Picture 6"/>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70088" y="2024063"/>
            <a:ext cx="4135437" cy="297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4608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60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0962" name="TextBox 1"/>
          <p:cNvSpPr txBox="1">
            <a:spLocks noChangeArrowheads="1"/>
          </p:cNvSpPr>
          <p:nvPr/>
        </p:nvSpPr>
        <p:spPr bwMode="auto">
          <a:xfrm>
            <a:off x="346075" y="617538"/>
            <a:ext cx="8680450"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rPr>
              <a:t>【</a:t>
            </a:r>
            <a:r>
              <a:rPr lang="zh-CN" altLang="en-US">
                <a:solidFill>
                  <a:srgbClr val="C00000"/>
                </a:solidFill>
              </a:rPr>
              <a:t>分析与论证</a:t>
            </a:r>
            <a:r>
              <a:rPr lang="en-US" altLang="zh-CN">
                <a:solidFill>
                  <a:srgbClr val="C00000"/>
                </a:solidFill>
              </a:rPr>
              <a:t>】</a:t>
            </a:r>
            <a:r>
              <a:rPr lang="zh-CN" altLang="en-US">
                <a:solidFill>
                  <a:srgbClr val="C00000"/>
                </a:solidFill>
              </a:rPr>
              <a:t> </a:t>
            </a:r>
          </a:p>
          <a:p>
            <a:pPr eaLnBrk="1" hangingPunct="1"/>
            <a:r>
              <a:rPr lang="en-US" altLang="zh-CN"/>
              <a:t>(1)</a:t>
            </a:r>
            <a:r>
              <a:rPr lang="zh-CN" altLang="en-US"/>
              <a:t>沿斜面拉动物体时，应使其做</a:t>
            </a:r>
            <a:r>
              <a:rPr lang="zh-CN" altLang="en-US" u="sng"/>
              <a:t>          </a:t>
            </a:r>
            <a:r>
              <a:rPr lang="zh-CN" altLang="en-US"/>
              <a:t>运动。</a:t>
            </a:r>
          </a:p>
          <a:p>
            <a:pPr eaLnBrk="1" hangingPunct="1"/>
            <a:r>
              <a:rPr lang="en-US" altLang="zh-CN"/>
              <a:t>(2)</a:t>
            </a:r>
            <a:r>
              <a:rPr lang="zh-CN" altLang="en-US"/>
              <a:t>根据表中的数据可求出第③次实验中拉力所做的有用功为</a:t>
            </a:r>
            <a:r>
              <a:rPr lang="zh-CN" altLang="en-US" u="sng"/>
              <a:t>      </a:t>
            </a:r>
            <a:r>
              <a:rPr lang="en-US" altLang="zh-CN"/>
              <a:t>J</a:t>
            </a:r>
            <a:r>
              <a:rPr lang="zh-CN" altLang="en-US"/>
              <a:t>，机</a:t>
            </a:r>
            <a:endParaRPr lang="en-US" altLang="zh-CN"/>
          </a:p>
          <a:p>
            <a:pPr eaLnBrk="1" hangingPunct="1"/>
            <a:r>
              <a:rPr lang="zh-CN" altLang="en-US"/>
              <a:t>械效率是</a:t>
            </a:r>
            <a:r>
              <a:rPr lang="zh-CN" altLang="en-US" u="sng"/>
              <a:t>     </a:t>
            </a:r>
            <a:r>
              <a:rPr lang="en-US" altLang="zh-CN"/>
              <a:t>(</a:t>
            </a:r>
            <a:r>
              <a:rPr lang="zh-CN" altLang="en-US"/>
              <a:t>保留两位有效数字</a:t>
            </a:r>
            <a:r>
              <a:rPr lang="en-US" altLang="zh-CN"/>
              <a:t>)</a:t>
            </a:r>
            <a:r>
              <a:rPr lang="zh-CN" altLang="en-US"/>
              <a:t>。</a:t>
            </a:r>
          </a:p>
          <a:p>
            <a:pPr eaLnBrk="1" hangingPunct="1"/>
            <a:r>
              <a:rPr lang="en-US" altLang="zh-CN"/>
              <a:t>(3)</a:t>
            </a:r>
            <a:r>
              <a:rPr lang="zh-CN" altLang="en-US"/>
              <a:t>通过对上述实验数据的分析可知，斜面的省力情况与斜面倾斜程度的</a:t>
            </a:r>
            <a:endParaRPr lang="en-US" altLang="zh-CN"/>
          </a:p>
          <a:p>
            <a:pPr eaLnBrk="1" hangingPunct="1"/>
            <a:r>
              <a:rPr lang="zh-CN" altLang="en-US"/>
              <a:t>关系是：斜面越缓，越</a:t>
            </a:r>
            <a:r>
              <a:rPr lang="zh-CN" altLang="en-US" u="sng"/>
              <a:t>      </a:t>
            </a:r>
            <a:r>
              <a:rPr lang="zh-CN" altLang="en-US"/>
              <a:t>。</a:t>
            </a:r>
          </a:p>
        </p:txBody>
      </p:sp>
      <p:sp>
        <p:nvSpPr>
          <p:cNvPr id="3" name="矩形 2"/>
          <p:cNvSpPr>
            <a:spLocks noChangeArrowheads="1"/>
          </p:cNvSpPr>
          <p:nvPr/>
        </p:nvSpPr>
        <p:spPr bwMode="auto">
          <a:xfrm>
            <a:off x="4175125" y="1038225"/>
            <a:ext cx="13350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匀速直线 </a:t>
            </a:r>
          </a:p>
        </p:txBody>
      </p:sp>
      <p:sp>
        <p:nvSpPr>
          <p:cNvPr id="4" name="矩形 3"/>
          <p:cNvSpPr>
            <a:spLocks noChangeArrowheads="1"/>
          </p:cNvSpPr>
          <p:nvPr/>
        </p:nvSpPr>
        <p:spPr bwMode="auto">
          <a:xfrm>
            <a:off x="7207250" y="1506538"/>
            <a:ext cx="8270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1.25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5" name="矩形 4"/>
          <p:cNvSpPr>
            <a:spLocks noChangeArrowheads="1"/>
          </p:cNvSpPr>
          <p:nvPr/>
        </p:nvSpPr>
        <p:spPr bwMode="auto">
          <a:xfrm>
            <a:off x="1477963" y="1951038"/>
            <a:ext cx="569912"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81%</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6" name="矩形 5"/>
          <p:cNvSpPr>
            <a:spLocks noChangeArrowheads="1"/>
          </p:cNvSpPr>
          <p:nvPr/>
        </p:nvSpPr>
        <p:spPr bwMode="auto">
          <a:xfrm>
            <a:off x="3001963" y="2863850"/>
            <a:ext cx="695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省力</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28.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1986" name="TextBox 1"/>
          <p:cNvSpPr txBox="1">
            <a:spLocks noChangeArrowheads="1"/>
          </p:cNvSpPr>
          <p:nvPr/>
        </p:nvSpPr>
        <p:spPr bwMode="auto">
          <a:xfrm>
            <a:off x="346075" y="617538"/>
            <a:ext cx="8863013"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(4)</a:t>
            </a:r>
            <a:r>
              <a:rPr lang="zh-CN" altLang="en-US"/>
              <a:t>小明又做了第④次实验：他在斜面上铺上棉布，使斜面变粗糙，保持</a:t>
            </a:r>
            <a:endParaRPr lang="en-US" altLang="zh-CN"/>
          </a:p>
          <a:p>
            <a:pPr eaLnBrk="1" hangingPunct="1"/>
            <a:r>
              <a:rPr lang="zh-CN" altLang="en-US"/>
              <a:t>物体上升的高度</a:t>
            </a:r>
            <a:r>
              <a:rPr lang="en-US" altLang="zh-CN" i="1"/>
              <a:t>h</a:t>
            </a:r>
            <a:r>
              <a:rPr lang="zh-CN" altLang="en-US"/>
              <a:t>和移动距离</a:t>
            </a:r>
            <a:r>
              <a:rPr lang="en-US" altLang="zh-CN" i="1"/>
              <a:t>s</a:t>
            </a:r>
            <a:r>
              <a:rPr lang="zh-CN" altLang="en-US"/>
              <a:t>分别为</a:t>
            </a:r>
            <a:r>
              <a:rPr lang="en-US" altLang="zh-CN"/>
              <a:t>0.10 m</a:t>
            </a:r>
            <a:r>
              <a:rPr lang="zh-CN" altLang="en-US"/>
              <a:t>和</a:t>
            </a:r>
            <a:r>
              <a:rPr lang="en-US" altLang="zh-CN"/>
              <a:t>0.50 m</a:t>
            </a:r>
            <a:r>
              <a:rPr lang="zh-CN" altLang="en-US"/>
              <a:t>，用弹簧测力计拉着</a:t>
            </a:r>
            <a:endParaRPr lang="en-US" altLang="zh-CN"/>
          </a:p>
          <a:p>
            <a:pPr eaLnBrk="1" hangingPunct="1"/>
            <a:r>
              <a:rPr lang="zh-CN" altLang="en-US"/>
              <a:t>物体沿斜面向上做匀速直线运动，读出这时弹簧测力计的示数为</a:t>
            </a:r>
            <a:r>
              <a:rPr lang="en-US" altLang="zh-CN"/>
              <a:t>2.5 N</a:t>
            </a:r>
            <a:r>
              <a:rPr lang="zh-CN" altLang="en-US"/>
              <a:t>，</a:t>
            </a:r>
            <a:endParaRPr lang="en-US" altLang="zh-CN"/>
          </a:p>
          <a:p>
            <a:pPr eaLnBrk="1" hangingPunct="1"/>
            <a:r>
              <a:rPr lang="zh-CN" altLang="en-US"/>
              <a:t>则他们测出斜面的机械效率为</a:t>
            </a:r>
            <a:r>
              <a:rPr lang="zh-CN" altLang="en-US" u="sng"/>
              <a:t>     </a:t>
            </a:r>
            <a:r>
              <a:rPr lang="zh-CN" altLang="en-US"/>
              <a:t>。把第④次与第</a:t>
            </a:r>
            <a:r>
              <a:rPr lang="zh-CN" altLang="en-US" u="sng"/>
              <a:t>    </a:t>
            </a:r>
            <a:r>
              <a:rPr lang="zh-CN" altLang="en-US"/>
              <a:t>次的测量结果相</a:t>
            </a:r>
            <a:endParaRPr lang="en-US" altLang="zh-CN"/>
          </a:p>
          <a:p>
            <a:pPr eaLnBrk="1" hangingPunct="1"/>
            <a:r>
              <a:rPr lang="zh-CN" altLang="en-US"/>
              <a:t>比较可知：当斜面越粗糙时，斜面的机械效率越</a:t>
            </a:r>
            <a:r>
              <a:rPr lang="zh-CN" altLang="en-US" u="sng"/>
              <a:t>    </a:t>
            </a:r>
            <a:r>
              <a:rPr lang="zh-CN" altLang="en-US"/>
              <a:t>。</a:t>
            </a:r>
          </a:p>
          <a:p>
            <a:pPr eaLnBrk="1" hangingPunct="1"/>
            <a:r>
              <a:rPr lang="en-US" altLang="zh-CN"/>
              <a:t>(5)</a:t>
            </a:r>
            <a:r>
              <a:rPr lang="zh-CN" altLang="en-US"/>
              <a:t>除了上述对斜面机械效率的影响因素的猜想以外，请你猜想斜面的机</a:t>
            </a:r>
            <a:endParaRPr lang="en-US" altLang="zh-CN"/>
          </a:p>
          <a:p>
            <a:pPr eaLnBrk="1" hangingPunct="1"/>
            <a:r>
              <a:rPr lang="zh-CN" altLang="en-US"/>
              <a:t>械效率还可能与</a:t>
            </a:r>
            <a:r>
              <a:rPr lang="zh-CN" altLang="en-US" u="sng"/>
              <a:t>          </a:t>
            </a:r>
            <a:r>
              <a:rPr lang="zh-CN" altLang="en-US"/>
              <a:t>有关</a:t>
            </a:r>
            <a:r>
              <a:rPr lang="en-US" altLang="zh-CN"/>
              <a:t>(</a:t>
            </a:r>
            <a:r>
              <a:rPr lang="zh-CN" altLang="en-US"/>
              <a:t>写出一个即可</a:t>
            </a:r>
            <a:r>
              <a:rPr lang="en-US" altLang="zh-CN"/>
              <a:t>)</a:t>
            </a:r>
            <a:r>
              <a:rPr lang="zh-CN" altLang="en-US"/>
              <a:t>；为了通过实验验证你的</a:t>
            </a:r>
            <a:endParaRPr lang="en-US" altLang="zh-CN"/>
          </a:p>
          <a:p>
            <a:pPr eaLnBrk="1" hangingPunct="1"/>
            <a:r>
              <a:rPr lang="zh-CN" altLang="en-US"/>
              <a:t>猜想，还需要补充的器材是</a:t>
            </a:r>
            <a:r>
              <a:rPr lang="zh-CN" altLang="en-US" u="sng"/>
              <a:t>               </a:t>
            </a:r>
            <a:r>
              <a:rPr lang="zh-CN" altLang="en-US"/>
              <a:t>。</a:t>
            </a:r>
          </a:p>
        </p:txBody>
      </p:sp>
      <p:sp>
        <p:nvSpPr>
          <p:cNvPr id="3" name="矩形 2"/>
          <p:cNvSpPr>
            <a:spLocks noChangeArrowheads="1"/>
          </p:cNvSpPr>
          <p:nvPr/>
        </p:nvSpPr>
        <p:spPr bwMode="auto">
          <a:xfrm>
            <a:off x="3778250" y="1951038"/>
            <a:ext cx="569913"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40%</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4" name="矩形 3"/>
          <p:cNvSpPr>
            <a:spLocks noChangeArrowheads="1"/>
          </p:cNvSpPr>
          <p:nvPr/>
        </p:nvSpPr>
        <p:spPr bwMode="auto">
          <a:xfrm>
            <a:off x="6251575" y="1944688"/>
            <a:ext cx="4397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①</a:t>
            </a:r>
          </a:p>
        </p:txBody>
      </p:sp>
      <p:sp>
        <p:nvSpPr>
          <p:cNvPr id="5" name="矩形 4"/>
          <p:cNvSpPr>
            <a:spLocks noChangeArrowheads="1"/>
          </p:cNvSpPr>
          <p:nvPr/>
        </p:nvSpPr>
        <p:spPr bwMode="auto">
          <a:xfrm>
            <a:off x="5813425" y="2419350"/>
            <a:ext cx="4397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低</a:t>
            </a:r>
          </a:p>
        </p:txBody>
      </p:sp>
      <p:sp>
        <p:nvSpPr>
          <p:cNvPr id="6" name="矩形 5"/>
          <p:cNvSpPr>
            <a:spLocks noChangeArrowheads="1"/>
          </p:cNvSpPr>
          <p:nvPr/>
        </p:nvSpPr>
        <p:spPr bwMode="auto">
          <a:xfrm>
            <a:off x="2235200" y="3338513"/>
            <a:ext cx="12065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物体重力</a:t>
            </a:r>
          </a:p>
        </p:txBody>
      </p:sp>
      <p:sp>
        <p:nvSpPr>
          <p:cNvPr id="7" name="矩形 6"/>
          <p:cNvSpPr>
            <a:spLocks noChangeArrowheads="1"/>
          </p:cNvSpPr>
          <p:nvPr/>
        </p:nvSpPr>
        <p:spPr bwMode="auto">
          <a:xfrm>
            <a:off x="3494088" y="3776663"/>
            <a:ext cx="1973262"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质量不同的物体</a:t>
            </a:r>
          </a:p>
        </p:txBody>
      </p:sp>
      <p:pic>
        <p:nvPicPr>
          <p:cNvPr id="41987" name="New picture"/>
          <p:cNvPicPr/>
          <p:nvPr/>
        </p:nvPicPr>
        <p:blipFill>
          <a:blip r:embed="rId2"/>
          <a:stretch>
            <a:fillRect/>
          </a:stretch>
        </p:blipFill>
        <p:spPr>
          <a:xfrm>
            <a:off x="10960100" y="11455400"/>
            <a:ext cx="304800" cy="228600"/>
          </a:xfrm>
          <a:prstGeom prst="cube">
            <a:avLst/>
          </a:prstGeom>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1266" name="TextBox 1"/>
          <p:cNvSpPr txBox="1">
            <a:spLocks noChangeArrowheads="1"/>
          </p:cNvSpPr>
          <p:nvPr/>
        </p:nvSpPr>
        <p:spPr bwMode="auto">
          <a:xfrm>
            <a:off x="1727200" y="1482725"/>
            <a:ext cx="705802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黑体" panose="02010609060101010101" pitchFamily="49" charset="-122"/>
                <a:ea typeface="黑体" panose="02010609060101010101" pitchFamily="49" charset="-122"/>
              </a:rPr>
              <a:t>机械效率的理解及计算  </a:t>
            </a:r>
            <a:r>
              <a:rPr lang="en-US" altLang="zh-CN">
                <a:latin typeface="黑体" panose="02010609060101010101" pitchFamily="49" charset="-122"/>
                <a:ea typeface="黑体" panose="02010609060101010101" pitchFamily="49" charset="-122"/>
              </a:rPr>
              <a:t>(10</a:t>
            </a:r>
            <a:r>
              <a:rPr lang="zh-CN" altLang="en-US">
                <a:latin typeface="黑体" panose="02010609060101010101" pitchFamily="49" charset="-122"/>
                <a:ea typeface="黑体" panose="02010609060101010101" pitchFamily="49" charset="-122"/>
              </a:rPr>
              <a:t>年</a:t>
            </a:r>
            <a:r>
              <a:rPr lang="en-US" altLang="zh-CN">
                <a:latin typeface="黑体" panose="02010609060101010101" pitchFamily="49" charset="-122"/>
                <a:ea typeface="黑体" panose="02010609060101010101" pitchFamily="49" charset="-122"/>
              </a:rPr>
              <a:t>3</a:t>
            </a:r>
            <a:r>
              <a:rPr lang="zh-CN" altLang="en-US">
                <a:latin typeface="黑体" panose="02010609060101010101" pitchFamily="49" charset="-122"/>
                <a:ea typeface="黑体" panose="02010609060101010101" pitchFamily="49" charset="-122"/>
              </a:rPr>
              <a:t>考</a:t>
            </a:r>
            <a:r>
              <a:rPr lang="en-US" altLang="zh-CN">
                <a:latin typeface="黑体" panose="02010609060101010101" pitchFamily="49" charset="-122"/>
                <a:ea typeface="黑体" panose="02010609060101010101" pitchFamily="49" charset="-122"/>
              </a:rPr>
              <a:t>)</a:t>
            </a:r>
            <a:endParaRPr lang="zh-CN" altLang="en-US">
              <a:latin typeface="黑体" panose="02010609060101010101" pitchFamily="49" charset="-122"/>
              <a:ea typeface="黑体" panose="02010609060101010101" pitchFamily="49" charset="-122"/>
            </a:endParaRPr>
          </a:p>
        </p:txBody>
      </p:sp>
      <p:sp>
        <p:nvSpPr>
          <p:cNvPr id="11268" name="TextBox 1"/>
          <p:cNvSpPr txBox="1">
            <a:spLocks noChangeArrowheads="1"/>
          </p:cNvSpPr>
          <p:nvPr/>
        </p:nvSpPr>
        <p:spPr bwMode="auto">
          <a:xfrm>
            <a:off x="358775" y="1995488"/>
            <a:ext cx="8389938"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en-US"/>
              <a:t>常考题型：选择题、计算题。</a:t>
            </a:r>
          </a:p>
          <a:p>
            <a:pPr eaLnBrk="1" hangingPunct="1"/>
            <a:r>
              <a:rPr lang="en-US" altLang="zh-CN"/>
              <a:t>(2)</a:t>
            </a:r>
            <a:r>
              <a:rPr lang="zh-CN" altLang="en-US"/>
              <a:t>常规考法：</a:t>
            </a:r>
          </a:p>
          <a:p>
            <a:pPr eaLnBrk="1" hangingPunct="1"/>
            <a:r>
              <a:rPr lang="zh-CN" altLang="en-US"/>
              <a:t>①在选择题中考查滑轮组机械效率的相关推导。</a:t>
            </a:r>
          </a:p>
          <a:p>
            <a:pPr eaLnBrk="1" hangingPunct="1"/>
            <a:r>
              <a:rPr lang="zh-CN" altLang="en-US"/>
              <a:t>②在计算题中考查滑轮组的机械效率的相关计算。</a:t>
            </a:r>
          </a:p>
        </p:txBody>
      </p:sp>
      <p:sp>
        <p:nvSpPr>
          <p:cNvPr id="6" name="圆角矩形 2"/>
          <p:cNvSpPr/>
          <p:nvPr/>
        </p:nvSpPr>
        <p:spPr bwMode="auto">
          <a:xfrm>
            <a:off x="462133" y="1585899"/>
            <a:ext cx="118882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eaLnBrk="0" hangingPunct="0">
              <a:defRPr/>
            </a:pPr>
            <a:r>
              <a:rPr lang="zh-CN" altLang="en-US" b="0">
                <a:ln>
                  <a:solidFill>
                    <a:schemeClr val="bg1"/>
                  </a:solidFill>
                </a:ln>
                <a:solidFill>
                  <a:srgbClr val="FFFFFF"/>
                </a:solidFill>
                <a:latin typeface="黑体" panose="02010609060101010101" pitchFamily="49" charset="-122"/>
                <a:ea typeface="黑体" panose="02010609060101010101" pitchFamily="49" charset="-122"/>
              </a:rPr>
              <a:t>知识</a:t>
            </a:r>
            <a:r>
              <a:rPr lang="zh-CN" altLang="en-US" b="0" smtClean="0">
                <a:ln>
                  <a:solidFill>
                    <a:schemeClr val="bg1"/>
                  </a:solidFill>
                </a:ln>
                <a:solidFill>
                  <a:srgbClr val="FFFFFF"/>
                </a:solidFill>
                <a:latin typeface="黑体" panose="02010609060101010101" pitchFamily="49" charset="-122"/>
                <a:ea typeface="黑体" panose="02010609060101010101" pitchFamily="49" charset="-122"/>
              </a:rPr>
              <a:t>点</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26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2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8" grpId="0"/>
    </p:bldLst>
  </p:timing>
</p:sld>
</file>

<file path=ppt/slides/slide4.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3554" name="TextBox 1"/>
          <p:cNvSpPr txBox="1">
            <a:spLocks noChangeArrowheads="1"/>
          </p:cNvSpPr>
          <p:nvPr/>
        </p:nvSpPr>
        <p:spPr bwMode="auto">
          <a:xfrm>
            <a:off x="346075" y="617538"/>
            <a:ext cx="838993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(3)</a:t>
            </a:r>
            <a:r>
              <a:rPr lang="zh-CN" altLang="en-US"/>
              <a:t>备考方法：</a:t>
            </a:r>
          </a:p>
        </p:txBody>
      </p:sp>
      <p:pic>
        <p:nvPicPr>
          <p:cNvPr id="23555" name="Picture 3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728788" y="1423988"/>
            <a:ext cx="5686425" cy="2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pic>
        <p:nvPicPr>
          <p:cNvPr id="24578" name="Picture 29"/>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752600" y="490538"/>
            <a:ext cx="5638800" cy="416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6386" name="TextBox 1"/>
          <p:cNvSpPr txBox="1">
            <a:spLocks noChangeArrowheads="1"/>
          </p:cNvSpPr>
          <p:nvPr/>
        </p:nvSpPr>
        <p:spPr bwMode="auto">
          <a:xfrm>
            <a:off x="346075" y="234950"/>
            <a:ext cx="8680450" cy="466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4000B"/>
                </a:solidFill>
                <a:latin typeface="黑体" panose="02010609060101010101" pitchFamily="49" charset="-122"/>
                <a:ea typeface="黑体" panose="02010609060101010101" pitchFamily="49" charset="-122"/>
              </a:rPr>
              <a:t>考法❶ 滑轮组竖直提升重物的计算</a:t>
            </a:r>
          </a:p>
          <a:p>
            <a:pPr eaLnBrk="1" hangingPunct="1"/>
            <a:r>
              <a:rPr lang="zh-CN" altLang="en-US"/>
              <a:t>         </a:t>
            </a:r>
            <a:r>
              <a:rPr lang="en-US" altLang="zh-CN"/>
              <a:t>(2016·</a:t>
            </a:r>
            <a:r>
              <a:rPr lang="zh-CN" altLang="en-US"/>
              <a:t>江西</a:t>
            </a:r>
            <a:r>
              <a:rPr lang="en-US" altLang="zh-CN"/>
              <a:t>)(</a:t>
            </a:r>
            <a:r>
              <a:rPr lang="zh-CN" altLang="en-US"/>
              <a:t>不定项</a:t>
            </a:r>
            <a:r>
              <a:rPr lang="en-US" altLang="zh-CN"/>
              <a:t>)</a:t>
            </a:r>
            <a:r>
              <a:rPr lang="zh-CN" altLang="en-US"/>
              <a:t>在测“滑轮组机械效率”的活动中，瑞</a:t>
            </a:r>
            <a:endParaRPr lang="en-US" altLang="zh-CN"/>
          </a:p>
          <a:p>
            <a:pPr eaLnBrk="1" hangingPunct="1"/>
            <a:r>
              <a:rPr lang="zh-CN" altLang="en-US"/>
              <a:t>瑞同学在与动滑轮相切的细绳上做一标记</a:t>
            </a:r>
            <a:r>
              <a:rPr lang="en-US" altLang="zh-CN" i="1"/>
              <a:t>A</a:t>
            </a:r>
            <a:r>
              <a:rPr lang="en-US" altLang="zh-CN"/>
              <a:t>(</a:t>
            </a:r>
            <a:r>
              <a:rPr lang="zh-CN" altLang="en-US"/>
              <a:t>如图甲所示</a:t>
            </a:r>
            <a:r>
              <a:rPr lang="en-US" altLang="zh-CN"/>
              <a:t>)</a:t>
            </a:r>
            <a:r>
              <a:rPr lang="zh-CN" altLang="en-US"/>
              <a:t>，然后用大小为</a:t>
            </a:r>
            <a:endParaRPr lang="en-US" altLang="zh-CN"/>
          </a:p>
          <a:p>
            <a:pPr eaLnBrk="1" hangingPunct="1"/>
            <a:r>
              <a:rPr lang="en-US" altLang="zh-CN" i="1"/>
              <a:t>F</a:t>
            </a:r>
            <a:r>
              <a:rPr lang="zh-CN" altLang="en-US"/>
              <a:t>的拉力匀速竖直向上提升总重为</a:t>
            </a:r>
            <a:r>
              <a:rPr lang="en-US" altLang="zh-CN" i="1"/>
              <a:t>G</a:t>
            </a:r>
            <a:r>
              <a:rPr lang="zh-CN" altLang="en-US"/>
              <a:t>的钩码。当钩码上升的高度为</a:t>
            </a:r>
            <a:r>
              <a:rPr lang="en-US" altLang="zh-CN" i="1"/>
              <a:t>H</a:t>
            </a:r>
            <a:r>
              <a:rPr lang="zh-CN" altLang="en-US"/>
              <a:t>时，瑞</a:t>
            </a:r>
            <a:endParaRPr lang="en-US" altLang="zh-CN"/>
          </a:p>
          <a:p>
            <a:pPr eaLnBrk="1" hangingPunct="1"/>
            <a:r>
              <a:rPr lang="zh-CN" altLang="en-US"/>
              <a:t>瑞同学在与动滑轮相切的细绳上做另一标记</a:t>
            </a:r>
            <a:r>
              <a:rPr lang="en-US" altLang="zh-CN" i="1"/>
              <a:t>B</a:t>
            </a:r>
            <a:r>
              <a:rPr lang="zh-CN" altLang="en-US"/>
              <a:t>，并测得</a:t>
            </a:r>
            <a:r>
              <a:rPr lang="en-US" altLang="zh-CN" i="1"/>
              <a:t>AB</a:t>
            </a:r>
            <a:r>
              <a:rPr lang="zh-CN" altLang="en-US"/>
              <a:t>两点间的距离为</a:t>
            </a:r>
            <a:endParaRPr lang="en-US" altLang="zh-CN"/>
          </a:p>
          <a:p>
            <a:pPr eaLnBrk="1" hangingPunct="1"/>
            <a:r>
              <a:rPr lang="en-US" altLang="zh-CN"/>
              <a:t>2</a:t>
            </a:r>
            <a:r>
              <a:rPr lang="en-US" altLang="zh-CN" i="1"/>
              <a:t>H</a:t>
            </a:r>
            <a:r>
              <a:rPr lang="en-US" altLang="zh-CN"/>
              <a:t>(</a:t>
            </a:r>
            <a:r>
              <a:rPr lang="zh-CN" altLang="en-US"/>
              <a:t>如图乙所示</a:t>
            </a:r>
            <a:r>
              <a:rPr lang="en-US" altLang="zh-CN"/>
              <a:t>)</a:t>
            </a:r>
            <a:r>
              <a:rPr lang="zh-CN" altLang="en-US"/>
              <a:t>，则以下所求物理量正确的是</a:t>
            </a:r>
            <a:r>
              <a:rPr lang="en-US" altLang="zh-CN"/>
              <a:t>(    )</a:t>
            </a:r>
          </a:p>
          <a:p>
            <a:pPr eaLnBrk="1" hangingPunct="1"/>
            <a:r>
              <a:rPr lang="en-US" altLang="zh-CN"/>
              <a:t>A</a:t>
            </a:r>
            <a:r>
              <a:rPr lang="zh-CN" altLang="en-US"/>
              <a:t>．拉力所做的功</a:t>
            </a:r>
            <a:r>
              <a:rPr lang="en-US" altLang="zh-CN" i="1"/>
              <a:t>W</a:t>
            </a:r>
            <a:r>
              <a:rPr lang="zh-CN" altLang="en-US"/>
              <a:t>＝</a:t>
            </a:r>
            <a:r>
              <a:rPr lang="en-US" altLang="zh-CN"/>
              <a:t>2</a:t>
            </a:r>
            <a:r>
              <a:rPr lang="en-US" altLang="zh-CN" i="1"/>
              <a:t>FH</a:t>
            </a:r>
            <a:endParaRPr lang="en-US" altLang="zh-CN"/>
          </a:p>
          <a:p>
            <a:pPr eaLnBrk="1" hangingPunct="1"/>
            <a:r>
              <a:rPr lang="en-US" altLang="zh-CN"/>
              <a:t>B</a:t>
            </a:r>
            <a:r>
              <a:rPr lang="zh-CN" altLang="en-US"/>
              <a:t>．拉力所做的有用功</a:t>
            </a:r>
            <a:r>
              <a:rPr lang="en-US" altLang="zh-CN" i="1"/>
              <a:t>W</a:t>
            </a:r>
            <a:r>
              <a:rPr lang="zh-CN" altLang="en-US" baseline="-25000"/>
              <a:t>有</a:t>
            </a:r>
            <a:r>
              <a:rPr lang="zh-CN" altLang="en-US"/>
              <a:t>＝</a:t>
            </a:r>
            <a:r>
              <a:rPr lang="en-US" altLang="zh-CN" i="1"/>
              <a:t>GH</a:t>
            </a:r>
            <a:endParaRPr lang="en-US" altLang="zh-CN"/>
          </a:p>
          <a:p>
            <a:pPr eaLnBrk="1" hangingPunct="1"/>
            <a:r>
              <a:rPr lang="en-US" altLang="zh-CN"/>
              <a:t>C</a:t>
            </a:r>
            <a:r>
              <a:rPr lang="zh-CN" altLang="en-US"/>
              <a:t>．该滑轮组的机械效率</a:t>
            </a:r>
            <a:r>
              <a:rPr lang="el-GR" altLang="zh-CN" i="1"/>
              <a:t>η</a:t>
            </a:r>
            <a:r>
              <a:rPr lang="zh-CN" altLang="el-GR"/>
              <a:t>＜</a:t>
            </a:r>
            <a:r>
              <a:rPr lang="el-GR" altLang="zh-CN"/>
              <a:t>1</a:t>
            </a:r>
          </a:p>
          <a:p>
            <a:pPr eaLnBrk="1" hangingPunct="1"/>
            <a:r>
              <a:rPr lang="en-US" altLang="zh-CN"/>
              <a:t>D</a:t>
            </a:r>
            <a:r>
              <a:rPr lang="zh-CN" altLang="en-US"/>
              <a:t>．该滑轮组的机械效率</a:t>
            </a:r>
            <a:r>
              <a:rPr lang="el-GR" altLang="zh-CN" i="1"/>
              <a:t>η</a:t>
            </a:r>
            <a:r>
              <a:rPr lang="zh-CN" altLang="el-GR"/>
              <a:t>＝</a:t>
            </a:r>
            <a:endParaRPr lang="en-US" altLang="zh-CN"/>
          </a:p>
        </p:txBody>
      </p:sp>
      <p:pic>
        <p:nvPicPr>
          <p:cNvPr id="16390" name="Picture 6"/>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507163" y="2644775"/>
            <a:ext cx="1971675" cy="219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Object 7"/>
          <p:cNvGraphicFramePr>
            <a:graphicFrameLocks noChangeAspect="1"/>
          </p:cNvGraphicFramePr>
          <p:nvPr/>
        </p:nvGraphicFramePr>
        <p:xfrm>
          <a:off x="3695700" y="4403725"/>
          <a:ext cx="314325" cy="541338"/>
        </p:xfrm>
        <a:graphic>
          <a:graphicData uri="http://schemas.openxmlformats.org/presentationml/2006/ole">
            <mc:AlternateContent xmlns:mc="http://schemas.openxmlformats.org/markup-compatibility/2006">
              <mc:Choice xmlns:v="urn:schemas-microsoft-com:vml" Requires="v">
                <p:oleObj spid="_x0000_s1042" name="Equation" r:id="rId4" imgW="228600" imgH="393700" progId="Equation.DSMT4">
                  <p:embed/>
                </p:oleObj>
              </mc:Choice>
              <mc:Fallback>
                <p:oleObj name="Equation" r:id="rId4" imgW="228600" imgH="393700" progId="Equation.DSMT4">
                  <p:embed/>
                  <p:pic>
                    <p:nvPicPr>
                      <p:cNvPr id="0" name="OLE substitute image"/>
                      <p:cNvPicPr/>
                      <p:nvPr/>
                    </p:nvPicPr>
                    <p:blipFill>
                      <a:blip r:embed="rId5">
                        <a:extLst>
                          <a:ext uri="{28A0092B-C50C-407E-A947-70E740481C1C}">
                            <a14:useLocalDpi xmlns:a14="http://schemas.microsoft.com/office/drawing/2010/main" val="0"/>
                          </a:ext>
                        </a:extLst>
                      </a:blip>
                      <a:stretch>
                        <a:fillRect/>
                      </a:stretch>
                    </p:blipFill>
                    <p:spPr>
                      <a:xfrm>
                        <a:off x="3695700" y="4403725"/>
                        <a:ext cx="314325" cy="541338"/>
                      </a:xfrm>
                      <a:prstGeom prst="rect">
                        <a:avLst/>
                      </a:prstGeom>
                      <a:noFill/>
                      <a:ln>
                        <a:noFill/>
                      </a:ln>
                      <a:effectLst/>
                    </p:spPr>
                  </p:pic>
                </p:oleObj>
              </mc:Fallback>
            </mc:AlternateContent>
          </a:graphicData>
        </a:graphic>
      </p:graphicFrame>
      <p:sp>
        <p:nvSpPr>
          <p:cNvPr id="9" name="矩形 8"/>
          <p:cNvSpPr>
            <a:spLocks noChangeArrowheads="1"/>
          </p:cNvSpPr>
          <p:nvPr/>
        </p:nvSpPr>
        <p:spPr bwMode="auto">
          <a:xfrm>
            <a:off x="5676900" y="2498725"/>
            <a:ext cx="57467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 panose="02010609060101010101" pitchFamily="49" charset="-122"/>
                <a:ea typeface="楷体" panose="02010609060101010101" pitchFamily="49" charset="-122"/>
              </a:rPr>
              <a:t>BCD</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 presetClass="entr" presetSubtype="0" fill="hold" nodeType="withEffect">
                                  <p:stCondLst>
                                    <p:cond delay="0"/>
                                  </p:stCondLst>
                                  <p:childTnLst>
                                    <p:set>
                                      <p:cBhvr>
                                        <p:cTn id="6" dur="1" fill="hold">
                                          <p:stCondLst>
                                            <p:cond delay="0"/>
                                          </p:stCondLst>
                                        </p:cTn>
                                        <p:tgtEl>
                                          <p:spTgt spid="1639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38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38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386">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386">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386">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6386">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386">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386">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6386">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nodeType="clickPar">
                      <p:stCondLst>
                        <p:cond delay="indefinite"/>
                        <p:cond evt="onBegin" delay="0">
                          <p:tn val="26"/>
                        </p:cond>
                      </p:stCondLst>
                      <p:childTnLst>
                        <p:par>
                          <p:cTn id="28" fill="hold" nodeType="after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5602" name="TextBox 1"/>
          <p:cNvSpPr txBox="1">
            <a:spLocks noChangeArrowheads="1"/>
          </p:cNvSpPr>
          <p:nvPr/>
        </p:nvSpPr>
        <p:spPr bwMode="auto">
          <a:xfrm>
            <a:off x="346075" y="617538"/>
            <a:ext cx="8389938" cy="2328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en-US"/>
              <a:t>．</a:t>
            </a:r>
            <a:r>
              <a:rPr lang="en-US" altLang="zh-CN"/>
              <a:t>(2020·</a:t>
            </a:r>
            <a:r>
              <a:rPr lang="zh-CN" altLang="en-US"/>
              <a:t>本溪</a:t>
            </a:r>
            <a:r>
              <a:rPr lang="en-US" altLang="zh-CN"/>
              <a:t>)</a:t>
            </a:r>
            <a:r>
              <a:rPr lang="zh-CN" altLang="en-US"/>
              <a:t>小鹏家购买了一箱重</a:t>
            </a:r>
            <a:r>
              <a:rPr lang="en-US" altLang="zh-CN"/>
              <a:t>960 N</a:t>
            </a:r>
            <a:r>
              <a:rPr lang="zh-CN" altLang="en-US"/>
              <a:t>的装修</a:t>
            </a:r>
            <a:endParaRPr lang="en-US" altLang="zh-CN"/>
          </a:p>
          <a:p>
            <a:pPr eaLnBrk="1" hangingPunct="1"/>
            <a:r>
              <a:rPr lang="zh-CN" altLang="en-US"/>
              <a:t>材料，工人用如图所示的滑轮组将装修材料匀速提</a:t>
            </a:r>
            <a:endParaRPr lang="en-US" altLang="zh-CN"/>
          </a:p>
          <a:p>
            <a:pPr eaLnBrk="1" hangingPunct="1"/>
            <a:r>
              <a:rPr lang="zh-CN" altLang="en-US"/>
              <a:t>高</a:t>
            </a:r>
            <a:r>
              <a:rPr lang="en-US" altLang="zh-CN"/>
              <a:t>9 m</a:t>
            </a:r>
            <a:r>
              <a:rPr lang="zh-CN" altLang="en-US"/>
              <a:t>，用时</a:t>
            </a:r>
            <a:r>
              <a:rPr lang="en-US" altLang="zh-CN"/>
              <a:t>3 min</a:t>
            </a:r>
            <a:r>
              <a:rPr lang="zh-CN" altLang="en-US"/>
              <a:t>，若滑轮组的机械效率为</a:t>
            </a:r>
            <a:r>
              <a:rPr lang="en-US" altLang="zh-CN"/>
              <a:t>80%(</a:t>
            </a:r>
            <a:r>
              <a:rPr lang="zh-CN" altLang="en-US"/>
              <a:t>不</a:t>
            </a:r>
            <a:endParaRPr lang="en-US" altLang="zh-CN"/>
          </a:p>
          <a:p>
            <a:pPr eaLnBrk="1" hangingPunct="1"/>
            <a:r>
              <a:rPr lang="zh-CN" altLang="en-US"/>
              <a:t>计箱子重、绳重和摩擦</a:t>
            </a:r>
            <a:r>
              <a:rPr lang="en-US" altLang="zh-CN"/>
              <a:t>)</a:t>
            </a:r>
            <a:r>
              <a:rPr lang="zh-CN" altLang="en-US"/>
              <a:t>。小鹏计算的下列物理量正</a:t>
            </a:r>
            <a:endParaRPr lang="en-US" altLang="zh-CN"/>
          </a:p>
          <a:p>
            <a:pPr eaLnBrk="1" hangingPunct="1"/>
            <a:r>
              <a:rPr lang="zh-CN" altLang="en-US"/>
              <a:t>确的是</a:t>
            </a:r>
            <a:r>
              <a:rPr lang="en-US" altLang="zh-CN"/>
              <a:t>(  )</a:t>
            </a:r>
            <a:endParaRPr lang="zh-CN" altLang="en-US"/>
          </a:p>
        </p:txBody>
      </p:sp>
      <p:sp>
        <p:nvSpPr>
          <p:cNvPr id="25603" name="TextBox 1"/>
          <p:cNvSpPr txBox="1">
            <a:spLocks noChangeArrowheads="1"/>
          </p:cNvSpPr>
          <p:nvPr/>
        </p:nvSpPr>
        <p:spPr bwMode="auto">
          <a:xfrm>
            <a:off x="373063" y="2863850"/>
            <a:ext cx="8389937"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A</a:t>
            </a:r>
            <a:r>
              <a:rPr lang="zh-CN" altLang="en-US"/>
              <a:t>．绳子自由端移动的速度为</a:t>
            </a:r>
            <a:r>
              <a:rPr lang="en-US" altLang="zh-CN"/>
              <a:t>0.05 m/s</a:t>
            </a:r>
          </a:p>
          <a:p>
            <a:pPr eaLnBrk="1" hangingPunct="1"/>
            <a:r>
              <a:rPr lang="en-US" altLang="zh-CN"/>
              <a:t>B</a:t>
            </a:r>
            <a:r>
              <a:rPr lang="zh-CN" altLang="en-US"/>
              <a:t>．做的有用功为</a:t>
            </a:r>
            <a:r>
              <a:rPr lang="en-US" altLang="zh-CN"/>
              <a:t>8 640 J</a:t>
            </a:r>
          </a:p>
          <a:p>
            <a:pPr eaLnBrk="1" hangingPunct="1"/>
            <a:r>
              <a:rPr lang="en-US" altLang="zh-CN"/>
              <a:t>C</a:t>
            </a:r>
            <a:r>
              <a:rPr lang="zh-CN" altLang="en-US"/>
              <a:t>．拉力为</a:t>
            </a:r>
            <a:r>
              <a:rPr lang="en-US" altLang="zh-CN"/>
              <a:t>240 N</a:t>
            </a:r>
          </a:p>
          <a:p>
            <a:pPr eaLnBrk="1" hangingPunct="1"/>
            <a:r>
              <a:rPr lang="en-US" altLang="zh-CN"/>
              <a:t>D</a:t>
            </a:r>
            <a:r>
              <a:rPr lang="zh-CN" altLang="en-US"/>
              <a:t>．拉力的功率为</a:t>
            </a:r>
            <a:r>
              <a:rPr lang="en-US" altLang="zh-CN"/>
              <a:t>48 W</a:t>
            </a:r>
          </a:p>
        </p:txBody>
      </p:sp>
      <p:pic>
        <p:nvPicPr>
          <p:cNvPr id="25605" name="Picture 7"/>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440488" y="855663"/>
            <a:ext cx="2257425" cy="169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7"/>
          <p:cNvSpPr>
            <a:spLocks noChangeArrowheads="1"/>
          </p:cNvSpPr>
          <p:nvPr/>
        </p:nvSpPr>
        <p:spPr bwMode="auto">
          <a:xfrm>
            <a:off x="1322388" y="2462213"/>
            <a:ext cx="3127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B</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6626" name="TextBox 1"/>
          <p:cNvSpPr txBox="1">
            <a:spLocks noChangeArrowheads="1"/>
          </p:cNvSpPr>
          <p:nvPr/>
        </p:nvSpPr>
        <p:spPr bwMode="auto">
          <a:xfrm>
            <a:off x="346075" y="617538"/>
            <a:ext cx="8389938"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2</a:t>
            </a:r>
            <a:r>
              <a:rPr lang="zh-CN" altLang="en-US"/>
              <a:t>．</a:t>
            </a:r>
            <a:r>
              <a:rPr lang="en-US" altLang="zh-CN"/>
              <a:t>(2020·</a:t>
            </a:r>
            <a:r>
              <a:rPr lang="zh-CN" altLang="en-US"/>
              <a:t>天水</a:t>
            </a:r>
            <a:r>
              <a:rPr lang="en-US" altLang="zh-CN"/>
              <a:t>)</a:t>
            </a:r>
            <a:r>
              <a:rPr lang="zh-CN" altLang="en-US"/>
              <a:t>在九年级物理拓展课上，李博同学模拟某建</a:t>
            </a:r>
            <a:endParaRPr lang="en-US" altLang="zh-CN"/>
          </a:p>
          <a:p>
            <a:pPr eaLnBrk="1" hangingPunct="1"/>
            <a:r>
              <a:rPr lang="zh-CN" altLang="en-US"/>
              <a:t>筑工地上塔吊的工作情景，设置了如图所示的滑轮组来提升</a:t>
            </a:r>
            <a:endParaRPr lang="en-US" altLang="zh-CN"/>
          </a:p>
          <a:p>
            <a:pPr eaLnBrk="1" hangingPunct="1"/>
            <a:r>
              <a:rPr lang="zh-CN" altLang="en-US"/>
              <a:t>装修材料，若他用</a:t>
            </a:r>
            <a:r>
              <a:rPr lang="en-US" altLang="zh-CN"/>
              <a:t>250 N</a:t>
            </a:r>
            <a:r>
              <a:rPr lang="zh-CN" altLang="en-US"/>
              <a:t>的拉力在</a:t>
            </a:r>
            <a:r>
              <a:rPr lang="en-US" altLang="zh-CN"/>
              <a:t>20 s</a:t>
            </a:r>
            <a:r>
              <a:rPr lang="zh-CN" altLang="en-US"/>
              <a:t>内将</a:t>
            </a:r>
            <a:r>
              <a:rPr lang="en-US" altLang="zh-CN"/>
              <a:t>450 N</a:t>
            </a:r>
            <a:r>
              <a:rPr lang="zh-CN" altLang="en-US"/>
              <a:t>的材料提升了</a:t>
            </a:r>
            <a:endParaRPr lang="en-US" altLang="zh-CN"/>
          </a:p>
          <a:p>
            <a:pPr eaLnBrk="1" hangingPunct="1"/>
            <a:r>
              <a:rPr lang="en-US" altLang="zh-CN"/>
              <a:t>10 m</a:t>
            </a:r>
            <a:r>
              <a:rPr lang="zh-CN" altLang="en-US"/>
              <a:t>。</a:t>
            </a:r>
            <a:r>
              <a:rPr lang="en-US" altLang="zh-CN"/>
              <a:t>(</a:t>
            </a:r>
            <a:r>
              <a:rPr lang="zh-CN" altLang="en-US"/>
              <a:t>不计绳重和摩擦，</a:t>
            </a:r>
            <a:r>
              <a:rPr lang="en-US" altLang="zh-CN" i="1"/>
              <a:t>g</a:t>
            </a:r>
            <a:r>
              <a:rPr lang="zh-CN" altLang="en-US"/>
              <a:t>取</a:t>
            </a:r>
            <a:r>
              <a:rPr lang="en-US" altLang="zh-CN"/>
              <a:t>10 N/kg)</a:t>
            </a:r>
            <a:r>
              <a:rPr lang="zh-CN" altLang="en-US"/>
              <a:t>求：</a:t>
            </a:r>
            <a:endParaRPr lang="en-US" altLang="zh-CN"/>
          </a:p>
          <a:p>
            <a:pPr eaLnBrk="1" hangingPunct="1"/>
            <a:r>
              <a:rPr lang="en-US" altLang="zh-CN"/>
              <a:t>(1)</a:t>
            </a:r>
            <a:r>
              <a:rPr lang="zh-CN" altLang="en-US"/>
              <a:t>拉力的功率是多少？</a:t>
            </a:r>
          </a:p>
          <a:p>
            <a:pPr eaLnBrk="1" hangingPunct="1"/>
            <a:r>
              <a:rPr lang="en-US" altLang="zh-CN"/>
              <a:t>(2)</a:t>
            </a:r>
            <a:r>
              <a:rPr lang="zh-CN" altLang="en-US"/>
              <a:t>提升</a:t>
            </a:r>
            <a:r>
              <a:rPr lang="en-US" altLang="zh-CN"/>
              <a:t>450 N</a:t>
            </a:r>
            <a:r>
              <a:rPr lang="zh-CN" altLang="en-US"/>
              <a:t>材料时，此滑轮组的机械效率是多少？</a:t>
            </a:r>
          </a:p>
          <a:p>
            <a:pPr eaLnBrk="1" hangingPunct="1"/>
            <a:r>
              <a:rPr lang="en-US" altLang="zh-CN"/>
              <a:t>(3)</a:t>
            </a:r>
            <a:r>
              <a:rPr lang="zh-CN" altLang="en-US"/>
              <a:t>若绳子能承受的最大拉力为</a:t>
            </a:r>
            <a:r>
              <a:rPr lang="en-US" altLang="zh-CN"/>
              <a:t>400 N</a:t>
            </a:r>
            <a:r>
              <a:rPr lang="zh-CN" altLang="en-US"/>
              <a:t>时，此滑轮组的机械效率最大可提高到多少？</a:t>
            </a:r>
          </a:p>
        </p:txBody>
      </p:sp>
      <p:pic>
        <p:nvPicPr>
          <p:cNvPr id="26627" name="Picture 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97763" y="847725"/>
            <a:ext cx="1200150" cy="216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3554" name="TextBox 1"/>
          <p:cNvSpPr txBox="1">
            <a:spLocks noChangeArrowheads="1"/>
          </p:cNvSpPr>
          <p:nvPr/>
        </p:nvSpPr>
        <p:spPr bwMode="auto">
          <a:xfrm>
            <a:off x="346075" y="268288"/>
            <a:ext cx="8643938" cy="420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4000B"/>
                </a:solidFill>
                <a:latin typeface="黑体" panose="02010609060101010101" pitchFamily="49" charset="-122"/>
                <a:ea typeface="黑体" panose="02010609060101010101" pitchFamily="49" charset="-122"/>
              </a:rPr>
              <a:t>考法❷ 滑轮组水平匀速拉动物体的计算</a:t>
            </a:r>
          </a:p>
          <a:p>
            <a:pPr eaLnBrk="1" hangingPunct="1"/>
            <a:r>
              <a:rPr lang="zh-CN" altLang="en-US"/>
              <a:t>       </a:t>
            </a:r>
            <a:r>
              <a:rPr lang="en-US" altLang="zh-CN"/>
              <a:t>(2020·</a:t>
            </a:r>
            <a:r>
              <a:rPr lang="zh-CN" altLang="en-US"/>
              <a:t>滨州</a:t>
            </a:r>
            <a:r>
              <a:rPr lang="en-US" altLang="zh-CN"/>
              <a:t>)(</a:t>
            </a:r>
            <a:r>
              <a:rPr lang="zh-CN" altLang="en-US"/>
              <a:t>不定项</a:t>
            </a:r>
            <a:r>
              <a:rPr lang="en-US" altLang="zh-CN"/>
              <a:t>)</a:t>
            </a:r>
            <a:r>
              <a:rPr lang="zh-CN" altLang="en-US"/>
              <a:t>如图所示，重</a:t>
            </a:r>
            <a:r>
              <a:rPr lang="en-US" altLang="zh-CN"/>
              <a:t>800 N</a:t>
            </a:r>
            <a:r>
              <a:rPr lang="zh-CN" altLang="en-US"/>
              <a:t>的物体在</a:t>
            </a:r>
            <a:r>
              <a:rPr lang="en-US" altLang="zh-CN"/>
              <a:t>100 N</a:t>
            </a:r>
            <a:r>
              <a:rPr lang="zh-CN" altLang="en-US"/>
              <a:t>水平拉</a:t>
            </a:r>
            <a:endParaRPr lang="en-US" altLang="zh-CN"/>
          </a:p>
          <a:p>
            <a:pPr eaLnBrk="1" hangingPunct="1"/>
            <a:r>
              <a:rPr lang="zh-CN" altLang="en-US"/>
              <a:t>力</a:t>
            </a:r>
            <a:r>
              <a:rPr lang="en-US" altLang="zh-CN" i="1"/>
              <a:t>F</a:t>
            </a:r>
            <a:r>
              <a:rPr lang="zh-CN" altLang="en-US"/>
              <a:t>的作用下，以</a:t>
            </a:r>
            <a:r>
              <a:rPr lang="en-US" altLang="zh-CN"/>
              <a:t>0.1 m/s</a:t>
            </a:r>
            <a:r>
              <a:rPr lang="zh-CN" altLang="en-US"/>
              <a:t>的速度沿水平地面向左匀速直线运动了</a:t>
            </a:r>
            <a:r>
              <a:rPr lang="en-US" altLang="zh-CN"/>
              <a:t>20 s</a:t>
            </a:r>
            <a:r>
              <a:rPr lang="zh-CN" altLang="en-US"/>
              <a:t>，滑</a:t>
            </a:r>
            <a:endParaRPr lang="en-US" altLang="zh-CN"/>
          </a:p>
          <a:p>
            <a:pPr eaLnBrk="1" hangingPunct="1"/>
            <a:r>
              <a:rPr lang="zh-CN" altLang="en-US"/>
              <a:t>轮组的机械效率为</a:t>
            </a:r>
            <a:r>
              <a:rPr lang="en-US" altLang="zh-CN"/>
              <a:t>60%</a:t>
            </a:r>
            <a:r>
              <a:rPr lang="zh-CN" altLang="en-US"/>
              <a:t>，在此过程中，下列说法正确的是</a:t>
            </a:r>
            <a:r>
              <a:rPr lang="en-US" altLang="zh-CN"/>
              <a:t>(   )</a:t>
            </a:r>
          </a:p>
          <a:p>
            <a:pPr eaLnBrk="1" hangingPunct="1"/>
            <a:r>
              <a:rPr lang="en-US" altLang="zh-CN"/>
              <a:t>A</a:t>
            </a:r>
            <a:r>
              <a:rPr lang="zh-CN" altLang="en-US"/>
              <a:t>．拉力</a:t>
            </a:r>
            <a:r>
              <a:rPr lang="en-US" altLang="zh-CN" i="1"/>
              <a:t>F</a:t>
            </a:r>
            <a:r>
              <a:rPr lang="zh-CN" altLang="en-US"/>
              <a:t>做的功为</a:t>
            </a:r>
            <a:r>
              <a:rPr lang="en-US" altLang="zh-CN"/>
              <a:t>400 J</a:t>
            </a:r>
          </a:p>
          <a:p>
            <a:pPr eaLnBrk="1" hangingPunct="1"/>
            <a:r>
              <a:rPr lang="en-US" altLang="zh-CN"/>
              <a:t>B</a:t>
            </a:r>
            <a:r>
              <a:rPr lang="zh-CN" altLang="en-US"/>
              <a:t>．物体与地面间的滑动摩擦力为</a:t>
            </a:r>
            <a:r>
              <a:rPr lang="en-US" altLang="zh-CN"/>
              <a:t>180 N</a:t>
            </a:r>
          </a:p>
          <a:p>
            <a:pPr eaLnBrk="1" hangingPunct="1"/>
            <a:r>
              <a:rPr lang="en-US" altLang="zh-CN"/>
              <a:t>C</a:t>
            </a:r>
            <a:r>
              <a:rPr lang="zh-CN" altLang="en-US"/>
              <a:t>．额外功的功率为</a:t>
            </a:r>
            <a:r>
              <a:rPr lang="en-US" altLang="zh-CN"/>
              <a:t>12 W</a:t>
            </a:r>
          </a:p>
          <a:p>
            <a:pPr eaLnBrk="1" hangingPunct="1"/>
            <a:r>
              <a:rPr lang="en-US" altLang="zh-CN"/>
              <a:t>D</a:t>
            </a:r>
            <a:r>
              <a:rPr lang="zh-CN" altLang="en-US"/>
              <a:t>．若物体的重力和运动速度不变，只增大水平地面的粗糙程度，则滑轮</a:t>
            </a:r>
            <a:endParaRPr lang="en-US" altLang="zh-CN"/>
          </a:p>
          <a:p>
            <a:pPr eaLnBrk="1" hangingPunct="1"/>
            <a:r>
              <a:rPr lang="zh-CN" altLang="en-US"/>
              <a:t>组的机械效率会降低</a:t>
            </a:r>
          </a:p>
        </p:txBody>
      </p:sp>
      <p:pic>
        <p:nvPicPr>
          <p:cNvPr id="23557" name="Picture 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302250" y="2309813"/>
            <a:ext cx="2867025"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矩形 6"/>
          <p:cNvSpPr>
            <a:spLocks noChangeArrowheads="1"/>
          </p:cNvSpPr>
          <p:nvPr/>
        </p:nvSpPr>
        <p:spPr bwMode="auto">
          <a:xfrm>
            <a:off x="6799263" y="1622425"/>
            <a:ext cx="441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BC</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 presetClass="entr" presetSubtype="0" fill="hold" nodeType="withEffect">
                                  <p:stCondLst>
                                    <p:cond delay="0"/>
                                  </p:stCondLst>
                                  <p:childTnLst>
                                    <p:set>
                                      <p:cBhvr>
                                        <p:cTn id="6" dur="1" fill="hold">
                                          <p:stCondLst>
                                            <p:cond delay="0"/>
                                          </p:stCondLst>
                                        </p:cTn>
                                        <p:tgtEl>
                                          <p:spTgt spid="2355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55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55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55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55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554">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355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3554">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554">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cond evt="onBegin" delay="0">
                          <p:tn val="22"/>
                        </p:cond>
                      </p:stCondLst>
                      <p:childTnLst>
                        <p:par>
                          <p:cTn id="24" fill="hold" nodeType="after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ags/tag1.xml><?xml version="1.0" encoding="utf-8"?>
<p:tagLst xmlns:a="http://schemas.openxmlformats.org/drawingml/2006/main" xmlns:r="http://schemas.openxmlformats.org/officeDocument/2006/relationships" xmlns:p="http://schemas.openxmlformats.org/presentationml/2006/main">
  <p:tag name="AS_OS" val="Unix 3.10 unknown"/>
  <p:tag name="AS_RELEASE_DATE" val="2020.11.30"/>
  <p:tag name="AS_TITLE" val="Aspose.Slides for Java"/>
  <p:tag name="AS_VERSION" val="20.11"/>
</p:tagLst>
</file>

<file path=ppt/theme/theme1.xml><?xml version="1.0" encoding="utf-8"?>
<a:theme xmlns:a="http://schemas.openxmlformats.org/drawingml/2006/main" name="3_A000120140530A99PPBG">
  <a:themeElements>
    <a:clrScheme name="3_A000120140530A99PPBG 1">
      <a:dk1>
        <a:srgbClr val="5F5F5F"/>
      </a:dk1>
      <a:lt1>
        <a:srgbClr val="FFFFFF"/>
      </a:lt1>
      <a:dk2>
        <a:srgbClr val="5F5F5F"/>
      </a:dk2>
      <a:lt2>
        <a:srgbClr val="FFFFFF"/>
      </a:lt2>
      <a:accent1>
        <a:srgbClr val="E74E3E"/>
      </a:accent1>
      <a:accent2>
        <a:srgbClr val="E0642C"/>
      </a:accent2>
      <a:accent3>
        <a:srgbClr val="FFFFFF"/>
      </a:accent3>
      <a:accent4>
        <a:srgbClr val="505050"/>
      </a:accent4>
      <a:accent5>
        <a:srgbClr val="F1B2AF"/>
      </a:accent5>
      <a:accent6>
        <a:srgbClr val="CB5A27"/>
      </a:accent6>
      <a:hlink>
        <a:srgbClr val="00B0F0"/>
      </a:hlink>
      <a:folHlink>
        <a:srgbClr val="7F7F7F"/>
      </a:folHlink>
    </a:clrScheme>
    <a:fontScheme name="3_A000120140530A99PPBG">
      <a:majorFont>
        <a:latin typeface="华文中宋"/>
        <a:ea typeface="华文中宋"/>
        <a:cs typeface="Arial"/>
      </a:majorFont>
      <a:minorFont>
        <a:latin typeface="幼圆"/>
        <a:ea typeface="幼圆"/>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3_A000120140530A99PPBG 1">
        <a:dk1>
          <a:srgbClr val="5F5F5F"/>
        </a:dk1>
        <a:lt1>
          <a:srgbClr val="FFFFFF"/>
        </a:lt1>
        <a:dk2>
          <a:srgbClr val="5F5F5F"/>
        </a:dk2>
        <a:lt2>
          <a:srgbClr val="FFFFFF"/>
        </a:lt2>
        <a:accent1>
          <a:srgbClr val="E74E3E"/>
        </a:accent1>
        <a:accent2>
          <a:srgbClr val="E0642C"/>
        </a:accent2>
        <a:accent3>
          <a:srgbClr val="FFFFFF"/>
        </a:accent3>
        <a:accent4>
          <a:srgbClr val="505050"/>
        </a:accent4>
        <a:accent5>
          <a:srgbClr val="F1B2AF"/>
        </a:accent5>
        <a:accent6>
          <a:srgbClr val="CB5A27"/>
        </a:accent6>
        <a:hlink>
          <a:srgbClr val="00B0F0"/>
        </a:hlink>
        <a:folHlink>
          <a:srgbClr val="7F7F7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r="http://schemas.openxmlformats.org/officeDocument/2006/relationship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r="http://schemas.openxmlformats.org/officeDocument/2006/relationship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3501</Words>
  <Application>Microsoft Office PowerPoint</Application>
  <PresentationFormat>全屏显示(16:9)</PresentationFormat>
  <Paragraphs>231</Paragraphs>
  <Slides>28</Slides>
  <Notes>1</Notes>
  <HiddenSlides>0</HiddenSlides>
  <MMClips>0</MMClips>
  <ScaleCrop>false</ScaleCrop>
  <HeadingPairs>
    <vt:vector size="8" baseType="variant">
      <vt:variant>
        <vt:lpstr>已用的字体</vt:lpstr>
      </vt:variant>
      <vt:variant>
        <vt:i4>9</vt:i4>
      </vt:variant>
      <vt:variant>
        <vt:lpstr>主题</vt:lpstr>
      </vt:variant>
      <vt:variant>
        <vt:i4>1</vt:i4>
      </vt:variant>
      <vt:variant>
        <vt:lpstr>嵌入 OLE 服务器</vt:lpstr>
      </vt:variant>
      <vt:variant>
        <vt:i4>1</vt:i4>
      </vt:variant>
      <vt:variant>
        <vt:lpstr>幻灯片标题</vt:lpstr>
      </vt:variant>
      <vt:variant>
        <vt:i4>28</vt:i4>
      </vt:variant>
    </vt:vector>
  </HeadingPairs>
  <TitlesOfParts>
    <vt:vector size="39" baseType="lpstr">
      <vt:lpstr>Arial</vt:lpstr>
      <vt:lpstr>宋体</vt:lpstr>
      <vt:lpstr>黑体</vt:lpstr>
      <vt:lpstr>幼圆</vt:lpstr>
      <vt:lpstr>楷体_GB2312</vt:lpstr>
      <vt:lpstr>Times New Roman</vt:lpstr>
      <vt:lpstr>Wingdings</vt:lpstr>
      <vt:lpstr>楷体</vt:lpstr>
      <vt:lpstr>华文中宋</vt:lpstr>
      <vt:lpstr>3_A000120140530A99PPBG</vt:lpstr>
      <vt:lpstr>Equation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cp:lastModifiedBy>User</cp:lastModifiedBy>
  <cp:revision>1</cp:revision>
  <cp:lastPrinted>2020-12-30T17:10:04Z</cp:lastPrinted>
  <dcterms:created xsi:type="dcterms:W3CDTF">2020-12-30T17:10:04Z</dcterms:created>
  <dcterms:modified xsi:type="dcterms:W3CDTF">2021-02-25T01:27:31Z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