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.xml"/><Relationship Id="rId4" Type="http://schemas.openxmlformats.org/officeDocument/2006/relationships/image" Target="file:///C:\Documents and Settings\Administrator\&#26700;&#38754;\&#27743;&#35199;&#29289;&#29702;(JK)\N273.TIF" TargetMode="External"/><Relationship Id="rId3" Type="http://schemas.openxmlformats.org/officeDocument/2006/relationships/image" Target="../media/image11.png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.xml"/><Relationship Id="rId3" Type="http://schemas.openxmlformats.org/officeDocument/2006/relationships/image" Target="file:///C:\Documents and Settings\Administrator\&#26700;&#38754;\&#27743;&#35199;&#29289;&#29702;(JK)\N274.TIF" TargetMode="External"/><Relationship Id="rId2" Type="http://schemas.openxmlformats.org/officeDocument/2006/relationships/image" Target="../media/image12.png"/><Relationship Id="rId1" Type="http://schemas.openxmlformats.org/officeDocument/2006/relationships/image" Target="../media/image3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5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4.wmf"/><Relationship Id="rId10" Type="http://schemas.openxmlformats.org/officeDocument/2006/relationships/notesSlide" Target="../notesSlides/notesSlide11.xml"/><Relationship Id="rId1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.xml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1.bin"/><Relationship Id="rId2" Type="http://schemas.openxmlformats.org/officeDocument/2006/relationships/image" Target="file:///C:\Documents and Settings\Administrator\&#26700;&#38754;\&#27743;&#35199;&#29289;&#29702;(JK)\N275.TIF" TargetMode="Externa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9.wmf"/><Relationship Id="rId16" Type="http://schemas.openxmlformats.org/officeDocument/2006/relationships/notesSlide" Target="../notesSlides/notesSlide13.xml"/><Relationship Id="rId15" Type="http://schemas.openxmlformats.org/officeDocument/2006/relationships/vmlDrawing" Target="../drawings/vmlDrawing6.v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7.xml"/><Relationship Id="rId12" Type="http://schemas.openxmlformats.org/officeDocument/2006/relationships/image" Target="../media/image24.wmf"/><Relationship Id="rId11" Type="http://schemas.openxmlformats.org/officeDocument/2006/relationships/oleObject" Target="../embeddings/oleObject17.bin"/><Relationship Id="rId10" Type="http://schemas.openxmlformats.org/officeDocument/2006/relationships/image" Target="../media/image23.wmf"/><Relationship Id="rId1" Type="http://schemas.openxmlformats.org/officeDocument/2006/relationships/oleObject" Target="../embeddings/oleObject12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8.xml"/><Relationship Id="rId7" Type="http://schemas.openxmlformats.org/officeDocument/2006/relationships/image" Target="../media/image27.wmf"/><Relationship Id="rId6" Type="http://schemas.openxmlformats.org/officeDocument/2006/relationships/oleObject" Target="../embeddings/oleObject19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8.bin"/><Relationship Id="rId3" Type="http://schemas.openxmlformats.org/officeDocument/2006/relationships/image" Target="file:///C:\Documents and Settings\Administrator\&#26700;&#38754;\&#27743;&#35199;&#29289;&#29702;(JK)\N275AA.TIF" TargetMode="External"/><Relationship Id="rId2" Type="http://schemas.openxmlformats.org/officeDocument/2006/relationships/image" Target="../media/image25.png"/><Relationship Id="rId11" Type="http://schemas.openxmlformats.org/officeDocument/2006/relationships/notesSlide" Target="../notesSlides/notesSlide14.xml"/><Relationship Id="rId10" Type="http://schemas.openxmlformats.org/officeDocument/2006/relationships/vmlDrawing" Target="../drawings/vmlDrawing7.vml"/><Relationship Id="rId1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6" Type="http://schemas.openxmlformats.org/officeDocument/2006/relationships/slide" Target="slide8.xml"/><Relationship Id="rId5" Type="http://schemas.openxmlformats.org/officeDocument/2006/relationships/tags" Target="../tags/tag3.xml"/><Relationship Id="rId4" Type="http://schemas.openxmlformats.org/officeDocument/2006/relationships/slide" Target="slide10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slide" Target="slide4.xml"/><Relationship Id="rId1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slide" Target="slide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7.xml"/><Relationship Id="rId7" Type="http://schemas.openxmlformats.org/officeDocument/2006/relationships/slide" Target="slide3.xml"/><Relationship Id="rId6" Type="http://schemas.openxmlformats.org/officeDocument/2006/relationships/image" Target="file:///C:\Documents and Settings\Administrator\&#26700;&#38754;\&#27743;&#35199;&#29289;&#29702;(JK)\N269.TIF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file:///C:\Documents and Settings\Administrator\&#26700;&#38754;\&#27743;&#35199;&#29289;&#29702;(JK)\N267.TIF" TargetMode="External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3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8.xml"/><Relationship Id="rId5" Type="http://schemas.openxmlformats.org/officeDocument/2006/relationships/slide" Target="slide3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slide" Target="slide3.xml"/><Relationship Id="rId7" Type="http://schemas.openxmlformats.org/officeDocument/2006/relationships/image" Target="../media/image8.wmf"/><Relationship Id="rId6" Type="http://schemas.openxmlformats.org/officeDocument/2006/relationships/oleObject" Target="../embeddings/oleObject5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5.wmf"/><Relationship Id="rId2" Type="http://schemas.openxmlformats.org/officeDocument/2006/relationships/oleObject" Target="../embeddings/oleObject3.bin"/><Relationship Id="rId12" Type="http://schemas.openxmlformats.org/officeDocument/2006/relationships/notesSlide" Target="../notesSlides/notesSlide5.xml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Relationship Id="rId3" Type="http://schemas.openxmlformats.org/officeDocument/2006/relationships/image" Target="file:///C:\Documents and Settings\Administrator\&#26700;&#38754;\&#27743;&#35199;&#29289;&#29702;(JK)\N270.TIF" TargetMode="External"/><Relationship Id="rId2" Type="http://schemas.openxmlformats.org/officeDocument/2006/relationships/image" Target="../media/image9.png"/><Relationship Id="rId1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file:///C:\Documents and Settings\Administrator\&#26700;&#38754;\&#27743;&#35199;&#29289;&#29702;(JK)\N271.TIF" TargetMode="Externa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3107690" y="1930400"/>
            <a:ext cx="640334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功和机械能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57705" y="3428365"/>
            <a:ext cx="870331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功、功率的理解及相关计算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05651" y="89154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1180" y="1624965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判断是否做功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(2017.9第2空)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551180" y="2279015"/>
            <a:ext cx="111417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(2017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如图所示，是台球比赛中球杆击球后两球相撞的场景，此现象说明力能改变物体的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，台球在桌面上滚动的过程中，球杆对台球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不做功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70" descr="C:\Documents and Settings\Administrator\桌面\江西物理(JK)\N273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6203315" y="3503295"/>
            <a:ext cx="3447415" cy="2407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387590" y="597408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22015" y="2925445"/>
            <a:ext cx="1596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运动状态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75900" y="2925445"/>
            <a:ext cx="1201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不做功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619125" y="1329055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功、功率的理解及相关计算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(6年4考)　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619125" y="1851025"/>
            <a:ext cx="110204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(2017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不定项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如图所示，是跳伞运动员在匀速下落过程中，下落的速度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、下落的路程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、重力做的功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和重力做功的功率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随时间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变化规律的图像，其中正确的是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72" descr="C:\Documents and Settings\Administrator\桌面\江西物理(JK)\N274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357755" y="3839845"/>
            <a:ext cx="7299960" cy="2018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2614295" y="3107055"/>
            <a:ext cx="796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27075" y="1741170"/>
            <a:ext cx="111194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(2014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小生同学用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的推力推动重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 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的木箱，使木箱沿推力方向做匀速直线运动，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内前进了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．求：小生同学对木箱做的功和功率．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86810" y="3307715"/>
            <a:ext cx="45789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解：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小生同学对木箱做的功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W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Fs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N×6 m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 J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小生同学对木箱做功的功率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P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＝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 W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23080" y="5038090"/>
          <a:ext cx="328295" cy="63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203200" imgH="393700" progId="Equation.DSMT4">
                  <p:embed/>
                </p:oleObj>
              </mc:Choice>
              <mc:Fallback>
                <p:oleObj name="" r:id="rId1" imgW="2032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23080" y="5038090"/>
                        <a:ext cx="328295" cy="636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67618" y="5038090"/>
          <a:ext cx="595630" cy="63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368300" imgH="393700" progId="Equation.DSMT4">
                  <p:embed/>
                </p:oleObj>
              </mc:Choice>
              <mc:Fallback>
                <p:oleObj name="" r:id="rId3" imgW="3683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67618" y="5038090"/>
                        <a:ext cx="595630" cy="636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92810" y="655955"/>
            <a:ext cx="105714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(2015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炎热的夏天，王爷爷驾着一辆功率为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 kW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的小轿车，带着家人前往井冈山休闲度假．途中在一段平直的高速公路上，以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 km/h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的速度匀速行驶．求：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(1)5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内行驶的路程；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这段路程中小车受到的阻力．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2810" y="3498850"/>
            <a:ext cx="107276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ea typeface="黑体" panose="02010609060101010101" pitchFamily="49" charset="-122"/>
              </a:rPr>
              <a:t>解：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  min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300 s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90   km/h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 m/s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5 min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内行驶的路程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s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 m/s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300 s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7 500 m(2)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匀速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说明小轿车受力平衡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即牵引力等于阻力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由公式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牵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得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f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牵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       ＝               ＝         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4 800 N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43125" y="5723890"/>
          <a:ext cx="286385" cy="63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177165" imgH="393700" progId="Equation.DSMT4">
                  <p:embed/>
                </p:oleObj>
              </mc:Choice>
              <mc:Fallback>
                <p:oleObj name="" r:id="rId1" imgW="177165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43125" y="5723890"/>
                        <a:ext cx="286385" cy="636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90533" y="5723890"/>
          <a:ext cx="881380" cy="63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545465" imgH="393700" progId="Equation.DSMT4">
                  <p:embed/>
                </p:oleObj>
              </mc:Choice>
              <mc:Fallback>
                <p:oleObj name="" r:id="rId3" imgW="545465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90533" y="5723890"/>
                        <a:ext cx="881380" cy="636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287203" y="5723890"/>
          <a:ext cx="1211580" cy="63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749300" imgH="393700" progId="Equation.DSMT4">
                  <p:embed/>
                </p:oleObj>
              </mc:Choice>
              <mc:Fallback>
                <p:oleObj name="" r:id="rId5" imgW="7493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87203" y="5723890"/>
                        <a:ext cx="1211580" cy="636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4050" y="1473835"/>
            <a:ext cx="108057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(2019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如图所示，是根据王爷爷驾驶汽车在某段平直高速公路上行驶时记录的数据，描绘出的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图像．请你根据图像，求：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(1)20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时间段内汽车的速度；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时间段内汽车的平均速度；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若汽车以速度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匀速行驶时间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，已知汽车总重为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匀速行驶时受到的阻力为汽车总重的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，求汽车在这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段时间内的功率．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温馨提示：本问计算结果请用字母表示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73" descr="C:\Documents and Settings\Administrator\桌面\江西物理(JK)\N27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252460" y="2591435"/>
            <a:ext cx="3207385" cy="1905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71280" y="4569460"/>
            <a:ext cx="13620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3403" y="4301490"/>
          <a:ext cx="246380" cy="63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152400" imgH="393700" progId="Equation.DSMT4">
                  <p:embed/>
                </p:oleObj>
              </mc:Choice>
              <mc:Fallback>
                <p:oleObj name="" r:id="rId3" imgW="1524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3403" y="4301490"/>
                        <a:ext cx="246380" cy="636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45895" y="2273300"/>
            <a:ext cx="95364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解：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(1)20 min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min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时间段内汽车做匀速直线运动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＝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 km/h(2)0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min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时间段内汽车的平均速度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＝ 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96 km/h(3)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因为汽车做匀速直线运动，则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牵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阻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endParaRPr lang="zh-CN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汽车在这段时间内的功率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牵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65793" y="2910840"/>
          <a:ext cx="226060" cy="63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139700" imgH="393700" progId="Equation.DSMT4">
                  <p:embed/>
                </p:oleObj>
              </mc:Choice>
              <mc:Fallback>
                <p:oleObj name="" r:id="rId1" imgW="1397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65793" y="2910840"/>
                        <a:ext cx="226060" cy="636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20478" y="2876868"/>
          <a:ext cx="678180" cy="1067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419100" imgH="660400" progId="Equation.DSMT4">
                  <p:embed/>
                </p:oleObj>
              </mc:Choice>
              <mc:Fallback>
                <p:oleObj name="" r:id="rId3" imgW="419100" imgH="6604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20478" y="2876868"/>
                        <a:ext cx="678180" cy="1067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049771" y="3395345"/>
          <a:ext cx="370205" cy="739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228600" imgH="457200" progId="Equation.DSMT4">
                  <p:embed/>
                </p:oleObj>
              </mc:Choice>
              <mc:Fallback>
                <p:oleObj name="" r:id="rId5" imgW="228600" imgH="4572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49771" y="3395345"/>
                        <a:ext cx="370205" cy="7391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808596" y="3276918"/>
          <a:ext cx="699135" cy="944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431800" imgH="584200" progId="Equation.DSMT4">
                  <p:embed/>
                </p:oleObj>
              </mc:Choice>
              <mc:Fallback>
                <p:oleObj name="" r:id="rId7" imgW="431800" imgH="5842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08596" y="3276918"/>
                        <a:ext cx="699135" cy="944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313613" y="3990340"/>
          <a:ext cx="287020" cy="63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177165" imgH="393700" progId="Equation.DSMT4">
                  <p:embed/>
                </p:oleObj>
              </mc:Choice>
              <mc:Fallback>
                <p:oleObj name="" r:id="rId9" imgW="177165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13613" y="3990340"/>
                        <a:ext cx="287020" cy="636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66486" y="4497388"/>
          <a:ext cx="391795" cy="636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1" imgW="241300" imgH="393700" progId="Equation.DSMT4">
                  <p:embed/>
                </p:oleObj>
              </mc:Choice>
              <mc:Fallback>
                <p:oleObj name="" r:id="rId11" imgW="2413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66486" y="4497388"/>
                        <a:ext cx="391795" cy="636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37565" y="107569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09600" y="1550035"/>
            <a:ext cx="109721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(2005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题改编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为了迎接省中小学生体质健康测试，同学们加紧锻炼，如图所示，小昌同学在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 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内做了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个规范的引体向上，已知小昌的质量为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，每次引体向上他能将自身重心提高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 m(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小昌每做一次引体向上克服重力所做的功；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整个过程中的平均功率．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775" descr="C:\Documents and Settings\Administrator\桌面\江西物理(JK)\N275AA.TIF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09355" y="2719705"/>
            <a:ext cx="2772410" cy="254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460230" y="5375275"/>
            <a:ext cx="14706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4355" y="4411345"/>
            <a:ext cx="82543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a typeface="黑体" panose="02010609060101010101" pitchFamily="49" charset="-122"/>
              </a:rPr>
              <a:t>解：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克服重力做的功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Gh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 kg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 N/kg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 m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150 J(2)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整个过程小昌做的总功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总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150 J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750 J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平均功率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      ＝ 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62.5 W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89188" y="5538788"/>
          <a:ext cx="452120" cy="655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4" imgW="279400" imgH="405765" progId="Equation.DSMT4">
                  <p:embed/>
                </p:oleObj>
              </mc:Choice>
              <mc:Fallback>
                <p:oleObj name="" r:id="rId4" imgW="279400" imgH="405765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89188" y="5538788"/>
                        <a:ext cx="452120" cy="655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97861" y="5533073"/>
          <a:ext cx="657225" cy="636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6" imgW="405765" imgH="393700" progId="Equation.DSMT4">
                  <p:embed/>
                </p:oleObj>
              </mc:Choice>
              <mc:Fallback>
                <p:oleObj name="" r:id="rId6" imgW="405765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97861" y="5533073"/>
                        <a:ext cx="657225" cy="636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29280" y="209867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29280" y="384683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3642360" y="3181985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254115" y="3181985"/>
            <a:ext cx="198120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4280218" y="3387090"/>
            <a:ext cx="1657985" cy="1325245"/>
          </a:xfrm>
          <a:custGeom>
            <a:avLst/>
            <a:gdLst>
              <a:gd name="rtl" fmla="*/ 224960 w 1699360"/>
              <a:gd name="rtt" fmla="*/ 132240 h 547200"/>
              <a:gd name="rtr" fmla="*/ 1471360 w 1699360"/>
              <a:gd name="rtb" fmla="*/ 428640 h 547200"/>
            </a:gdLst>
            <a:ahLst/>
            <a:cxnLst/>
            <a:rect l="rtl" t="rtt" r="rtr" b="rtb"/>
            <a:pathLst>
              <a:path w="1699360" h="547200">
                <a:moveTo>
                  <a:pt x="273600" y="0"/>
                </a:moveTo>
                <a:lnTo>
                  <a:pt x="1425760" y="0"/>
                </a:lnTo>
                <a:cubicBezTo>
                  <a:pt x="1576869" y="0"/>
                  <a:pt x="1699360" y="122491"/>
                  <a:pt x="1699360" y="273600"/>
                </a:cubicBezTo>
                <a:cubicBezTo>
                  <a:pt x="1699360" y="424709"/>
                  <a:pt x="1576869" y="547200"/>
                  <a:pt x="14257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功和机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械能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976938" y="4657725"/>
            <a:ext cx="2518410" cy="1168400"/>
            <a:chOff x="9411" y="7144"/>
            <a:chExt cx="3966" cy="1840"/>
          </a:xfrm>
        </p:grpSpPr>
        <p:sp>
          <p:nvSpPr>
            <p:cNvPr id="109" name="MMConnector"/>
            <p:cNvSpPr/>
            <p:nvPr/>
          </p:nvSpPr>
          <p:spPr>
            <a:xfrm>
              <a:off x="9411" y="7144"/>
              <a:ext cx="1587" cy="1142"/>
            </a:xfrm>
            <a:custGeom>
              <a:avLst/>
              <a:gdLst/>
              <a:ahLst/>
              <a:cxnLst/>
              <a:pathLst>
                <a:path w="887202" h="299470">
                  <a:moveTo>
                    <a:pt x="-51506" y="-72481"/>
                  </a:moveTo>
                  <a:cubicBezTo>
                    <a:pt x="-68411" y="-81482"/>
                    <a:pt x="-85415" y="-75994"/>
                    <a:pt x="-91936" y="-62897"/>
                  </a:cubicBezTo>
                  <a:cubicBezTo>
                    <a:pt x="-98457" y="-49801"/>
                    <a:pt x="-92537" y="-33035"/>
                    <a:pt x="-75219" y="-24858"/>
                  </a:cubicBezTo>
                  <a:cubicBezTo>
                    <a:pt x="-59259" y="-17323"/>
                    <a:pt x="-43300" y="-9788"/>
                    <a:pt x="-27355" y="-2159"/>
                  </a:cubicBezTo>
                  <a:cubicBezTo>
                    <a:pt x="-11411" y="5469"/>
                    <a:pt x="4519" y="13191"/>
                    <a:pt x="20458" y="20934"/>
                  </a:cubicBezTo>
                  <a:cubicBezTo>
                    <a:pt x="36397" y="28676"/>
                    <a:pt x="52345" y="36440"/>
                    <a:pt x="68318" y="44195"/>
                  </a:cubicBezTo>
                  <a:cubicBezTo>
                    <a:pt x="84291" y="51950"/>
                    <a:pt x="100289" y="59696"/>
                    <a:pt x="116329" y="67392"/>
                  </a:cubicBezTo>
                  <a:cubicBezTo>
                    <a:pt x="132369" y="75087"/>
                    <a:pt x="148451" y="82731"/>
                    <a:pt x="164592" y="90283"/>
                  </a:cubicBezTo>
                  <a:cubicBezTo>
                    <a:pt x="180732" y="97836"/>
                    <a:pt x="196932" y="105296"/>
                    <a:pt x="213205" y="112623"/>
                  </a:cubicBezTo>
                  <a:cubicBezTo>
                    <a:pt x="229478" y="119949"/>
                    <a:pt x="245825" y="127142"/>
                    <a:pt x="262258" y="134157"/>
                  </a:cubicBezTo>
                  <a:cubicBezTo>
                    <a:pt x="278691" y="141173"/>
                    <a:pt x="295210" y="148012"/>
                    <a:pt x="311824" y="154631"/>
                  </a:cubicBezTo>
                  <a:cubicBezTo>
                    <a:pt x="328438" y="161250"/>
                    <a:pt x="345148" y="167649"/>
                    <a:pt x="361957" y="173788"/>
                  </a:cubicBezTo>
                  <a:cubicBezTo>
                    <a:pt x="378767" y="179926"/>
                    <a:pt x="395677" y="185803"/>
                    <a:pt x="412687" y="191380"/>
                  </a:cubicBezTo>
                  <a:cubicBezTo>
                    <a:pt x="429698" y="196956"/>
                    <a:pt x="446808" y="202232"/>
                    <a:pt x="464014" y="207172"/>
                  </a:cubicBezTo>
                  <a:cubicBezTo>
                    <a:pt x="481219" y="212112"/>
                    <a:pt x="498519" y="216716"/>
                    <a:pt x="515907" y="220953"/>
                  </a:cubicBezTo>
                  <a:cubicBezTo>
                    <a:pt x="533296" y="225191"/>
                    <a:pt x="550775" y="229061"/>
                    <a:pt x="568309" y="232542"/>
                  </a:cubicBezTo>
                  <a:cubicBezTo>
                    <a:pt x="585844" y="236023"/>
                    <a:pt x="603435" y="239113"/>
                    <a:pt x="621134" y="241798"/>
                  </a:cubicBezTo>
                  <a:cubicBezTo>
                    <a:pt x="638834" y="244483"/>
                    <a:pt x="656641" y="246763"/>
                    <a:pt x="674278" y="248626"/>
                  </a:cubicBezTo>
                  <a:cubicBezTo>
                    <a:pt x="691915" y="250490"/>
                    <a:pt x="709382" y="251938"/>
                    <a:pt x="727625" y="252979"/>
                  </a:cubicBezTo>
                  <a:cubicBezTo>
                    <a:pt x="745868" y="254020"/>
                    <a:pt x="764889" y="254654"/>
                    <a:pt x="781054" y="254856"/>
                  </a:cubicBezTo>
                  <a:cubicBezTo>
                    <a:pt x="797220" y="255058"/>
                    <a:pt x="810530" y="254829"/>
                    <a:pt x="823840" y="254600"/>
                  </a:cubicBezTo>
                  <a:cubicBezTo>
                    <a:pt x="826576" y="254553"/>
                    <a:pt x="828400" y="252890"/>
                    <a:pt x="828400" y="250800"/>
                  </a:cubicBezTo>
                  <a:cubicBezTo>
                    <a:pt x="828400" y="248710"/>
                    <a:pt x="826575" y="247085"/>
                    <a:pt x="823840" y="247000"/>
                  </a:cubicBezTo>
                  <a:cubicBezTo>
                    <a:pt x="810623" y="246591"/>
                    <a:pt x="797407" y="246182"/>
                    <a:pt x="781403" y="245210"/>
                  </a:cubicBezTo>
                  <a:cubicBezTo>
                    <a:pt x="765399" y="244238"/>
                    <a:pt x="746608" y="242704"/>
                    <a:pt x="728627" y="240807"/>
                  </a:cubicBezTo>
                  <a:cubicBezTo>
                    <a:pt x="710646" y="238909"/>
                    <a:pt x="693475" y="236649"/>
                    <a:pt x="676173" y="233973"/>
                  </a:cubicBezTo>
                  <a:cubicBezTo>
                    <a:pt x="658871" y="231297"/>
                    <a:pt x="641438" y="228206"/>
                    <a:pt x="624148" y="224725"/>
                  </a:cubicBezTo>
                  <a:cubicBezTo>
                    <a:pt x="606857" y="221244"/>
                    <a:pt x="589709" y="217372"/>
                    <a:pt x="572647" y="213122"/>
                  </a:cubicBezTo>
                  <a:cubicBezTo>
                    <a:pt x="555584" y="208872"/>
                    <a:pt x="538608" y="204245"/>
                    <a:pt x="521745" y="199265"/>
                  </a:cubicBezTo>
                  <a:cubicBezTo>
                    <a:pt x="504881" y="194284"/>
                    <a:pt x="488130" y="188951"/>
                    <a:pt x="471490" y="183293"/>
                  </a:cubicBezTo>
                  <a:cubicBezTo>
                    <a:pt x="454850" y="177636"/>
                    <a:pt x="438322" y="171654"/>
                    <a:pt x="421903" y="165381"/>
                  </a:cubicBezTo>
                  <a:cubicBezTo>
                    <a:pt x="405484" y="159108"/>
                    <a:pt x="389176" y="152545"/>
                    <a:pt x="372970" y="145726"/>
                  </a:cubicBezTo>
                  <a:cubicBezTo>
                    <a:pt x="356765" y="138908"/>
                    <a:pt x="340662" y="131834"/>
                    <a:pt x="324651" y="124544"/>
                  </a:cubicBezTo>
                  <a:cubicBezTo>
                    <a:pt x="308640" y="117254"/>
                    <a:pt x="292720" y="109747"/>
                    <a:pt x="276877" y="102061"/>
                  </a:cubicBezTo>
                  <a:cubicBezTo>
                    <a:pt x="261033" y="94376"/>
                    <a:pt x="245266" y="86512"/>
                    <a:pt x="229556" y="78509"/>
                  </a:cubicBezTo>
                  <a:cubicBezTo>
                    <a:pt x="213847" y="70506"/>
                    <a:pt x="198196" y="62363"/>
                    <a:pt x="182582" y="54119"/>
                  </a:cubicBezTo>
                  <a:cubicBezTo>
                    <a:pt x="166968" y="45875"/>
                    <a:pt x="151392" y="37530"/>
                    <a:pt x="135832" y="29121"/>
                  </a:cubicBezTo>
                  <a:cubicBezTo>
                    <a:pt x="120272" y="20712"/>
                    <a:pt x="104729" y="12239"/>
                    <a:pt x="89178" y="3741"/>
                  </a:cubicBezTo>
                  <a:cubicBezTo>
                    <a:pt x="73628" y="-4756"/>
                    <a:pt x="58070" y="-13279"/>
                    <a:pt x="42490" y="-21798"/>
                  </a:cubicBezTo>
                  <a:cubicBezTo>
                    <a:pt x="26910" y="-30316"/>
                    <a:pt x="11306" y="-38830"/>
                    <a:pt x="-4363" y="-47277"/>
                  </a:cubicBezTo>
                  <a:cubicBezTo>
                    <a:pt x="-20033" y="-55724"/>
                    <a:pt x="-35770" y="-64102"/>
                    <a:pt x="-51506" y="-72481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0872" y="7216"/>
              <a:ext cx="2505" cy="1768"/>
            </a:xfrm>
            <a:custGeom>
              <a:avLst/>
              <a:gdLst>
                <a:gd name="rtl" fmla="*/ 135280 w 881600"/>
                <a:gd name="rtt" fmla="*/ 71440 h 463600"/>
                <a:gd name="rtr" fmla="*/ 743280 w 881600"/>
                <a:gd name="rtb" fmla="*/ 405840 h 463600"/>
              </a:gdLst>
              <a:ahLst/>
              <a:cxnLst/>
              <a:rect l="rtl" t="rtt" r="rtr" b="rtb"/>
              <a:pathLst>
                <a:path w="881600" h="4636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433200"/>
                  </a:lnTo>
                  <a:cubicBezTo>
                    <a:pt x="881600" y="449981"/>
                    <a:pt x="867981" y="463600"/>
                    <a:pt x="8512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机械能及其守恒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281238" y="3932555"/>
            <a:ext cx="3067050" cy="718185"/>
            <a:chOff x="3557" y="6038"/>
            <a:chExt cx="4830" cy="1131"/>
          </a:xfrm>
        </p:grpSpPr>
        <p:sp>
          <p:nvSpPr>
            <p:cNvPr id="115" name="MMConnector"/>
            <p:cNvSpPr/>
            <p:nvPr/>
          </p:nvSpPr>
          <p:spPr>
            <a:xfrm>
              <a:off x="6686" y="6395"/>
              <a:ext cx="1701" cy="224"/>
            </a:xfrm>
            <a:custGeom>
              <a:avLst/>
              <a:gdLst/>
              <a:ahLst/>
              <a:cxnLst/>
              <a:pathLst>
                <a:path w="802651" h="58747">
                  <a:moveTo>
                    <a:pt x="-18517" y="22344"/>
                  </a:moveTo>
                  <a:cubicBezTo>
                    <a:pt x="584" y="20951"/>
                    <a:pt x="12039" y="7228"/>
                    <a:pt x="10570" y="-7328"/>
                  </a:cubicBezTo>
                  <a:cubicBezTo>
                    <a:pt x="9100" y="-21884"/>
                    <a:pt x="-4868" y="-33058"/>
                    <a:pt x="-23860" y="-30587"/>
                  </a:cubicBezTo>
                  <a:cubicBezTo>
                    <a:pt x="-41465" y="-28297"/>
                    <a:pt x="-59070" y="-26006"/>
                    <a:pt x="-76668" y="-23705"/>
                  </a:cubicBezTo>
                  <a:cubicBezTo>
                    <a:pt x="-94266" y="-21403"/>
                    <a:pt x="-111857" y="-19091"/>
                    <a:pt x="-129445" y="-16782"/>
                  </a:cubicBezTo>
                  <a:cubicBezTo>
                    <a:pt x="-147033" y="-14472"/>
                    <a:pt x="-164618" y="-12166"/>
                    <a:pt x="-182201" y="-9869"/>
                  </a:cubicBezTo>
                  <a:cubicBezTo>
                    <a:pt x="-199784" y="-7573"/>
                    <a:pt x="-217364" y="-5287"/>
                    <a:pt x="-234944" y="-3020"/>
                  </a:cubicBezTo>
                  <a:cubicBezTo>
                    <a:pt x="-252523" y="-754"/>
                    <a:pt x="-270103" y="1492"/>
                    <a:pt x="-287683" y="3709"/>
                  </a:cubicBezTo>
                  <a:cubicBezTo>
                    <a:pt x="-305263" y="5926"/>
                    <a:pt x="-322844" y="8114"/>
                    <a:pt x="-340427" y="10261"/>
                  </a:cubicBezTo>
                  <a:cubicBezTo>
                    <a:pt x="-358010" y="12409"/>
                    <a:pt x="-375597" y="14517"/>
                    <a:pt x="-393186" y="16574"/>
                  </a:cubicBezTo>
                  <a:cubicBezTo>
                    <a:pt x="-410776" y="18632"/>
                    <a:pt x="-428370" y="20639"/>
                    <a:pt x="-445970" y="22585"/>
                  </a:cubicBezTo>
                  <a:cubicBezTo>
                    <a:pt x="-463570" y="24532"/>
                    <a:pt x="-481176" y="26417"/>
                    <a:pt x="-498786" y="28230"/>
                  </a:cubicBezTo>
                  <a:cubicBezTo>
                    <a:pt x="-516397" y="30043"/>
                    <a:pt x="-534011" y="31783"/>
                    <a:pt x="-551643" y="33440"/>
                  </a:cubicBezTo>
                  <a:cubicBezTo>
                    <a:pt x="-569275" y="35097"/>
                    <a:pt x="-586925" y="36670"/>
                    <a:pt x="-604546" y="38149"/>
                  </a:cubicBezTo>
                  <a:cubicBezTo>
                    <a:pt x="-622167" y="39628"/>
                    <a:pt x="-639760" y="41013"/>
                    <a:pt x="-657500" y="42289"/>
                  </a:cubicBezTo>
                  <a:cubicBezTo>
                    <a:pt x="-675239" y="43565"/>
                    <a:pt x="-693126" y="44732"/>
                    <a:pt x="-710507" y="45791"/>
                  </a:cubicBezTo>
                  <a:cubicBezTo>
                    <a:pt x="-727888" y="46850"/>
                    <a:pt x="-744763" y="47801"/>
                    <a:pt x="-763567" y="48588"/>
                  </a:cubicBezTo>
                  <a:cubicBezTo>
                    <a:pt x="-782372" y="49375"/>
                    <a:pt x="-803106" y="49999"/>
                    <a:pt x="-823840" y="50622"/>
                  </a:cubicBezTo>
                  <a:cubicBezTo>
                    <a:pt x="-826575" y="50704"/>
                    <a:pt x="-828400" y="52535"/>
                    <a:pt x="-828400" y="54625"/>
                  </a:cubicBezTo>
                  <a:cubicBezTo>
                    <a:pt x="-828400" y="56715"/>
                    <a:pt x="-826576" y="58578"/>
                    <a:pt x="-823840" y="58628"/>
                  </a:cubicBezTo>
                  <a:cubicBezTo>
                    <a:pt x="-803046" y="59009"/>
                    <a:pt x="-782253" y="59389"/>
                    <a:pt x="-763377" y="59605"/>
                  </a:cubicBezTo>
                  <a:cubicBezTo>
                    <a:pt x="-744501" y="59822"/>
                    <a:pt x="-727544" y="59873"/>
                    <a:pt x="-710070" y="59816"/>
                  </a:cubicBezTo>
                  <a:cubicBezTo>
                    <a:pt x="-692595" y="59759"/>
                    <a:pt x="-674605" y="59593"/>
                    <a:pt x="-656753" y="59318"/>
                  </a:cubicBezTo>
                  <a:cubicBezTo>
                    <a:pt x="-638901" y="59042"/>
                    <a:pt x="-621187" y="58657"/>
                    <a:pt x="-603438" y="58177"/>
                  </a:cubicBezTo>
                  <a:cubicBezTo>
                    <a:pt x="-585690" y="57696"/>
                    <a:pt x="-567906" y="57121"/>
                    <a:pt x="-550136" y="56462"/>
                  </a:cubicBezTo>
                  <a:cubicBezTo>
                    <a:pt x="-532366" y="55802"/>
                    <a:pt x="-514608" y="55058"/>
                    <a:pt x="-496853" y="54242"/>
                  </a:cubicBezTo>
                  <a:cubicBezTo>
                    <a:pt x="-479097" y="53425"/>
                    <a:pt x="-461342" y="52536"/>
                    <a:pt x="-443593" y="51585"/>
                  </a:cubicBezTo>
                  <a:cubicBezTo>
                    <a:pt x="-425844" y="50634"/>
                    <a:pt x="-408101" y="49622"/>
                    <a:pt x="-390362" y="48559"/>
                  </a:cubicBezTo>
                  <a:cubicBezTo>
                    <a:pt x="-372623" y="47497"/>
                    <a:pt x="-354888" y="46384"/>
                    <a:pt x="-337159" y="45231"/>
                  </a:cubicBezTo>
                  <a:cubicBezTo>
                    <a:pt x="-319429" y="44079"/>
                    <a:pt x="-301705" y="42886"/>
                    <a:pt x="-283986" y="41665"/>
                  </a:cubicBezTo>
                  <a:cubicBezTo>
                    <a:pt x="-266266" y="40444"/>
                    <a:pt x="-248551" y="39193"/>
                    <a:pt x="-230841" y="37923"/>
                  </a:cubicBezTo>
                  <a:cubicBezTo>
                    <a:pt x="-213131" y="36653"/>
                    <a:pt x="-195425" y="35363"/>
                    <a:pt x="-177724" y="34064"/>
                  </a:cubicBezTo>
                  <a:cubicBezTo>
                    <a:pt x="-160022" y="32765"/>
                    <a:pt x="-142326" y="31457"/>
                    <a:pt x="-124632" y="30146"/>
                  </a:cubicBezTo>
                  <a:cubicBezTo>
                    <a:pt x="-106939" y="28836"/>
                    <a:pt x="-89249" y="27523"/>
                    <a:pt x="-71564" y="26222"/>
                  </a:cubicBezTo>
                  <a:cubicBezTo>
                    <a:pt x="-53879" y="24922"/>
                    <a:pt x="-36198" y="23633"/>
                    <a:pt x="-18517" y="2234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3557" y="6038"/>
              <a:ext cx="1357" cy="113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功率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469198" y="2054860"/>
            <a:ext cx="2967990" cy="2231390"/>
            <a:chOff x="3887" y="3045"/>
            <a:chExt cx="4674" cy="3514"/>
          </a:xfrm>
        </p:grpSpPr>
        <p:sp>
          <p:nvSpPr>
            <p:cNvPr id="117" name="MMConnector"/>
            <p:cNvSpPr/>
            <p:nvPr/>
          </p:nvSpPr>
          <p:spPr>
            <a:xfrm>
              <a:off x="6633" y="4899"/>
              <a:ext cx="1928" cy="1660"/>
            </a:xfrm>
            <a:custGeom>
              <a:avLst/>
              <a:gdLst/>
              <a:ahLst/>
              <a:cxnLst/>
              <a:pathLst>
                <a:path w="940609" h="435185">
                  <a:moveTo>
                    <a:pt x="101950" y="119549"/>
                  </a:moveTo>
                  <a:cubicBezTo>
                    <a:pt x="117564" y="130641"/>
                    <a:pt x="135126" y="127392"/>
                    <a:pt x="143277" y="115242"/>
                  </a:cubicBezTo>
                  <a:cubicBezTo>
                    <a:pt x="151427" y="103093"/>
                    <a:pt x="147666" y="85777"/>
                    <a:pt x="131588" y="75370"/>
                  </a:cubicBezTo>
                  <a:cubicBezTo>
                    <a:pt x="116823" y="65812"/>
                    <a:pt x="102058" y="56255"/>
                    <a:pt x="87356" y="46544"/>
                  </a:cubicBezTo>
                  <a:cubicBezTo>
                    <a:pt x="72654" y="36833"/>
                    <a:pt x="58015" y="26970"/>
                    <a:pt x="43393" y="17044"/>
                  </a:cubicBezTo>
                  <a:cubicBezTo>
                    <a:pt x="28771" y="7118"/>
                    <a:pt x="14167" y="-2870"/>
                    <a:pt x="-440" y="-12894"/>
                  </a:cubicBezTo>
                  <a:cubicBezTo>
                    <a:pt x="-15046" y="-22918"/>
                    <a:pt x="-29654" y="-32979"/>
                    <a:pt x="-44290" y="-43031"/>
                  </a:cubicBezTo>
                  <a:cubicBezTo>
                    <a:pt x="-58927" y="-53083"/>
                    <a:pt x="-73593" y="-63128"/>
                    <a:pt x="-88313" y="-73123"/>
                  </a:cubicBezTo>
                  <a:cubicBezTo>
                    <a:pt x="-103033" y="-83119"/>
                    <a:pt x="-117808" y="-93067"/>
                    <a:pt x="-132662" y="-102922"/>
                  </a:cubicBezTo>
                  <a:cubicBezTo>
                    <a:pt x="-147517" y="-112778"/>
                    <a:pt x="-162451" y="-122542"/>
                    <a:pt x="-177490" y="-132169"/>
                  </a:cubicBezTo>
                  <a:cubicBezTo>
                    <a:pt x="-192529" y="-141796"/>
                    <a:pt x="-207672" y="-151287"/>
                    <a:pt x="-222941" y="-160594"/>
                  </a:cubicBezTo>
                  <a:cubicBezTo>
                    <a:pt x="-238210" y="-169901"/>
                    <a:pt x="-253605" y="-179024"/>
                    <a:pt x="-269144" y="-187916"/>
                  </a:cubicBezTo>
                  <a:cubicBezTo>
                    <a:pt x="-284683" y="-196807"/>
                    <a:pt x="-300367" y="-205466"/>
                    <a:pt x="-316207" y="-213842"/>
                  </a:cubicBezTo>
                  <a:cubicBezTo>
                    <a:pt x="-332048" y="-222219"/>
                    <a:pt x="-348046" y="-230313"/>
                    <a:pt x="-364209" y="-238075"/>
                  </a:cubicBezTo>
                  <a:cubicBezTo>
                    <a:pt x="-380371" y="-245838"/>
                    <a:pt x="-396698" y="-253268"/>
                    <a:pt x="-413188" y="-260318"/>
                  </a:cubicBezTo>
                  <a:cubicBezTo>
                    <a:pt x="-429679" y="-267368"/>
                    <a:pt x="-446333" y="-274039"/>
                    <a:pt x="-463142" y="-280286"/>
                  </a:cubicBezTo>
                  <a:cubicBezTo>
                    <a:pt x="-479952" y="-286533"/>
                    <a:pt x="-496915" y="-292356"/>
                    <a:pt x="-514021" y="-297720"/>
                  </a:cubicBezTo>
                  <a:cubicBezTo>
                    <a:pt x="-531126" y="-303084"/>
                    <a:pt x="-548373" y="-307988"/>
                    <a:pt x="-565725" y="-312405"/>
                  </a:cubicBezTo>
                  <a:cubicBezTo>
                    <a:pt x="-583078" y="-316823"/>
                    <a:pt x="-600536" y="-320753"/>
                    <a:pt x="-618120" y="-324182"/>
                  </a:cubicBezTo>
                  <a:cubicBezTo>
                    <a:pt x="-635703" y="-327611"/>
                    <a:pt x="-653413" y="-330540"/>
                    <a:pt x="-671038" y="-332957"/>
                  </a:cubicBezTo>
                  <a:cubicBezTo>
                    <a:pt x="-688664" y="-335373"/>
                    <a:pt x="-706206" y="-337279"/>
                    <a:pt x="-724302" y="-338705"/>
                  </a:cubicBezTo>
                  <a:cubicBezTo>
                    <a:pt x="-742398" y="-340131"/>
                    <a:pt x="-761049" y="-341077"/>
                    <a:pt x="-777731" y="-341467"/>
                  </a:cubicBezTo>
                  <a:cubicBezTo>
                    <a:pt x="-794414" y="-341858"/>
                    <a:pt x="-809127" y="-341691"/>
                    <a:pt x="-823840" y="-341525"/>
                  </a:cubicBezTo>
                  <a:cubicBezTo>
                    <a:pt x="-826576" y="-341494"/>
                    <a:pt x="-828400" y="-339815"/>
                    <a:pt x="-828400" y="-337725"/>
                  </a:cubicBezTo>
                  <a:cubicBezTo>
                    <a:pt x="-828400" y="-335635"/>
                    <a:pt x="-826575" y="-334012"/>
                    <a:pt x="-823840" y="-333925"/>
                  </a:cubicBezTo>
                  <a:cubicBezTo>
                    <a:pt x="-809250" y="-333460"/>
                    <a:pt x="-794659" y="-332995"/>
                    <a:pt x="-778170" y="-331897"/>
                  </a:cubicBezTo>
                  <a:cubicBezTo>
                    <a:pt x="-761680" y="-330798"/>
                    <a:pt x="-743292" y="-329066"/>
                    <a:pt x="-725497" y="-326888"/>
                  </a:cubicBezTo>
                  <a:cubicBezTo>
                    <a:pt x="-707701" y="-324710"/>
                    <a:pt x="-690499" y="-322086"/>
                    <a:pt x="-673258" y="-318959"/>
                  </a:cubicBezTo>
                  <a:cubicBezTo>
                    <a:pt x="-656016" y="-315832"/>
                    <a:pt x="-638736" y="-312202"/>
                    <a:pt x="-621620" y="-308090"/>
                  </a:cubicBezTo>
                  <a:cubicBezTo>
                    <a:pt x="-604504" y="-303978"/>
                    <a:pt x="-587552" y="-299385"/>
                    <a:pt x="-570740" y="-294324"/>
                  </a:cubicBezTo>
                  <a:cubicBezTo>
                    <a:pt x="-553928" y="-289263"/>
                    <a:pt x="-537255" y="-283734"/>
                    <a:pt x="-520750" y="-277764"/>
                  </a:cubicBezTo>
                  <a:cubicBezTo>
                    <a:pt x="-504245" y="-271795"/>
                    <a:pt x="-487908" y="-265386"/>
                    <a:pt x="-471744" y="-258572"/>
                  </a:cubicBezTo>
                  <a:cubicBezTo>
                    <a:pt x="-455580" y="-251757"/>
                    <a:pt x="-439589" y="-244537"/>
                    <a:pt x="-423773" y="-236953"/>
                  </a:cubicBezTo>
                  <a:cubicBezTo>
                    <a:pt x="-407957" y="-229368"/>
                    <a:pt x="-392316" y="-221418"/>
                    <a:pt x="-376842" y="-213147"/>
                  </a:cubicBezTo>
                  <a:cubicBezTo>
                    <a:pt x="-361369" y="-204876"/>
                    <a:pt x="-346064" y="-196284"/>
                    <a:pt x="-330913" y="-187415"/>
                  </a:cubicBezTo>
                  <a:cubicBezTo>
                    <a:pt x="-315761" y="-178547"/>
                    <a:pt x="-300765" y="-169402"/>
                    <a:pt x="-285904" y="-160025"/>
                  </a:cubicBezTo>
                  <a:cubicBezTo>
                    <a:pt x="-271043" y="-150649"/>
                    <a:pt x="-256317" y="-141041"/>
                    <a:pt x="-241704" y="-131245"/>
                  </a:cubicBezTo>
                  <a:cubicBezTo>
                    <a:pt x="-227090" y="-121448"/>
                    <a:pt x="-212589" y="-111464"/>
                    <a:pt x="-198174" y="-101334"/>
                  </a:cubicBezTo>
                  <a:cubicBezTo>
                    <a:pt x="-183759" y="-91204"/>
                    <a:pt x="-169430" y="-80928"/>
                    <a:pt x="-155159" y="-70545"/>
                  </a:cubicBezTo>
                  <a:cubicBezTo>
                    <a:pt x="-140888" y="-60163"/>
                    <a:pt x="-126674" y="-49675"/>
                    <a:pt x="-112488" y="-39120"/>
                  </a:cubicBezTo>
                  <a:cubicBezTo>
                    <a:pt x="-98302" y="-28565"/>
                    <a:pt x="-84144" y="-17943"/>
                    <a:pt x="-69985" y="-7292"/>
                  </a:cubicBezTo>
                  <a:cubicBezTo>
                    <a:pt x="-55825" y="3360"/>
                    <a:pt x="-41664" y="14042"/>
                    <a:pt x="-27468" y="24713"/>
                  </a:cubicBezTo>
                  <a:cubicBezTo>
                    <a:pt x="-13272" y="35385"/>
                    <a:pt x="958" y="46046"/>
                    <a:pt x="15243" y="56671"/>
                  </a:cubicBezTo>
                  <a:cubicBezTo>
                    <a:pt x="29527" y="67296"/>
                    <a:pt x="43865" y="77885"/>
                    <a:pt x="58326" y="88359"/>
                  </a:cubicBezTo>
                  <a:cubicBezTo>
                    <a:pt x="72786" y="98832"/>
                    <a:pt x="87368" y="109191"/>
                    <a:pt x="101950" y="11954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3887" y="3045"/>
              <a:ext cx="1026" cy="1131"/>
            </a:xfrm>
            <a:custGeom>
              <a:avLst/>
              <a:gdLst>
                <a:gd name="rtl" fmla="*/ 135280 w 448400"/>
                <a:gd name="rtt" fmla="*/ 71440 h 296400"/>
                <a:gd name="rtr" fmla="*/ 310080 w 448400"/>
                <a:gd name="rtb" fmla="*/ 238640 h 296400"/>
              </a:gdLst>
              <a:ahLst/>
              <a:cxnLst/>
              <a:rect l="rtl" t="rtt" r="rtr" b="rtb"/>
              <a:pathLst>
                <a:path w="448400" h="296400">
                  <a:moveTo>
                    <a:pt x="30400" y="0"/>
                  </a:moveTo>
                  <a:lnTo>
                    <a:pt x="418000" y="0"/>
                  </a:lnTo>
                  <a:cubicBezTo>
                    <a:pt x="434781" y="0"/>
                    <a:pt x="448400" y="13619"/>
                    <a:pt x="448400" y="30400"/>
                  </a:cubicBezTo>
                  <a:lnTo>
                    <a:pt x="448400" y="266000"/>
                  </a:lnTo>
                  <a:cubicBezTo>
                    <a:pt x="448400" y="282781"/>
                    <a:pt x="434781" y="296400"/>
                    <a:pt x="418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259648" y="5072380"/>
            <a:ext cx="3473450" cy="1237615"/>
            <a:chOff x="3557" y="7797"/>
            <a:chExt cx="5470" cy="1949"/>
          </a:xfrm>
        </p:grpSpPr>
        <p:sp>
          <p:nvSpPr>
            <p:cNvPr id="201" name="MMConnector"/>
            <p:cNvSpPr/>
            <p:nvPr/>
          </p:nvSpPr>
          <p:spPr>
            <a:xfrm>
              <a:off x="6799" y="7797"/>
              <a:ext cx="2228" cy="1848"/>
            </a:xfrm>
            <a:custGeom>
              <a:avLst/>
              <a:gdLst/>
              <a:ahLst/>
              <a:cxnLst/>
              <a:pathLst>
                <a:path w="973721" h="529127">
                  <a:moveTo>
                    <a:pt x="166149" y="-115731"/>
                  </a:moveTo>
                  <a:cubicBezTo>
                    <a:pt x="181460" y="-127237"/>
                    <a:pt x="184083" y="-144723"/>
                    <a:pt x="175135" y="-156298"/>
                  </a:cubicBezTo>
                  <a:cubicBezTo>
                    <a:pt x="166188" y="-167873"/>
                    <a:pt x="148450" y="-169933"/>
                    <a:pt x="133613" y="-157822"/>
                  </a:cubicBezTo>
                  <a:cubicBezTo>
                    <a:pt x="119726" y="-146487"/>
                    <a:pt x="105839" y="-135152"/>
                    <a:pt x="92116" y="-123674"/>
                  </a:cubicBezTo>
                  <a:cubicBezTo>
                    <a:pt x="78392" y="-112196"/>
                    <a:pt x="64831" y="-100574"/>
                    <a:pt x="51349" y="-88896"/>
                  </a:cubicBezTo>
                  <a:cubicBezTo>
                    <a:pt x="37868" y="-77217"/>
                    <a:pt x="24466" y="-65481"/>
                    <a:pt x="11125" y="-53710"/>
                  </a:cubicBezTo>
                  <a:cubicBezTo>
                    <a:pt x="-2216" y="-41940"/>
                    <a:pt x="-15496" y="-30134"/>
                    <a:pt x="-28752" y="-18333"/>
                  </a:cubicBezTo>
                  <a:cubicBezTo>
                    <a:pt x="-42008" y="-6531"/>
                    <a:pt x="-55241" y="5266"/>
                    <a:pt x="-68482" y="17026"/>
                  </a:cubicBezTo>
                  <a:cubicBezTo>
                    <a:pt x="-81723" y="28786"/>
                    <a:pt x="-94972" y="40509"/>
                    <a:pt x="-108263" y="52158"/>
                  </a:cubicBezTo>
                  <a:cubicBezTo>
                    <a:pt x="-121555" y="63807"/>
                    <a:pt x="-134888" y="75382"/>
                    <a:pt x="-148295" y="86847"/>
                  </a:cubicBezTo>
                  <a:cubicBezTo>
                    <a:pt x="-161703" y="98312"/>
                    <a:pt x="-175184" y="109667"/>
                    <a:pt x="-188772" y="120872"/>
                  </a:cubicBezTo>
                  <a:cubicBezTo>
                    <a:pt x="-202360" y="132078"/>
                    <a:pt x="-216053" y="143133"/>
                    <a:pt x="-229881" y="153998"/>
                  </a:cubicBezTo>
                  <a:cubicBezTo>
                    <a:pt x="-243710" y="164863"/>
                    <a:pt x="-257674" y="175537"/>
                    <a:pt x="-271800" y="185975"/>
                  </a:cubicBezTo>
                  <a:cubicBezTo>
                    <a:pt x="-285926" y="196414"/>
                    <a:pt x="-300214" y="206617"/>
                    <a:pt x="-314687" y="216538"/>
                  </a:cubicBezTo>
                  <a:cubicBezTo>
                    <a:pt x="-329159" y="226459"/>
                    <a:pt x="-343817" y="236098"/>
                    <a:pt x="-358676" y="245407"/>
                  </a:cubicBezTo>
                  <a:cubicBezTo>
                    <a:pt x="-373535" y="254716"/>
                    <a:pt x="-388596" y="263694"/>
                    <a:pt x="-403868" y="272294"/>
                  </a:cubicBezTo>
                  <a:cubicBezTo>
                    <a:pt x="-419141" y="280893"/>
                    <a:pt x="-434624" y="289114"/>
                    <a:pt x="-450323" y="296908"/>
                  </a:cubicBezTo>
                  <a:cubicBezTo>
                    <a:pt x="-466021" y="304703"/>
                    <a:pt x="-481933" y="312073"/>
                    <a:pt x="-498047" y="318975"/>
                  </a:cubicBezTo>
                  <a:cubicBezTo>
                    <a:pt x="-514161" y="325877"/>
                    <a:pt x="-530477" y="332311"/>
                    <a:pt x="-546995" y="338245"/>
                  </a:cubicBezTo>
                  <a:cubicBezTo>
                    <a:pt x="-563512" y="344180"/>
                    <a:pt x="-580230" y="349613"/>
                    <a:pt x="-597064" y="354521"/>
                  </a:cubicBezTo>
                  <a:cubicBezTo>
                    <a:pt x="-613898" y="359429"/>
                    <a:pt x="-630847" y="363813"/>
                    <a:pt x="-648106" y="367663"/>
                  </a:cubicBezTo>
                  <a:cubicBezTo>
                    <a:pt x="-665365" y="371514"/>
                    <a:pt x="-682933" y="374832"/>
                    <a:pt x="-699938" y="377606"/>
                  </a:cubicBezTo>
                  <a:cubicBezTo>
                    <a:pt x="-716943" y="380380"/>
                    <a:pt x="-733387" y="382609"/>
                    <a:pt x="-752358" y="384357"/>
                  </a:cubicBezTo>
                  <a:cubicBezTo>
                    <a:pt x="-771329" y="386105"/>
                    <a:pt x="-792828" y="387371"/>
                    <a:pt x="-805163" y="387990"/>
                  </a:cubicBezTo>
                  <a:cubicBezTo>
                    <a:pt x="-817498" y="388608"/>
                    <a:pt x="-820669" y="388579"/>
                    <a:pt x="-823840" y="388550"/>
                  </a:cubicBezTo>
                  <a:cubicBezTo>
                    <a:pt x="-826576" y="388525"/>
                    <a:pt x="-828400" y="390260"/>
                    <a:pt x="-828400" y="392350"/>
                  </a:cubicBezTo>
                  <a:cubicBezTo>
                    <a:pt x="-828400" y="394440"/>
                    <a:pt x="-826573" y="396015"/>
                    <a:pt x="-823840" y="396150"/>
                  </a:cubicBezTo>
                  <a:cubicBezTo>
                    <a:pt x="-820652" y="396308"/>
                    <a:pt x="-817464" y="396465"/>
                    <a:pt x="-804998" y="396341"/>
                  </a:cubicBezTo>
                  <a:cubicBezTo>
                    <a:pt x="-792531" y="396217"/>
                    <a:pt x="-770787" y="395811"/>
                    <a:pt x="-751543" y="394814"/>
                  </a:cubicBezTo>
                  <a:cubicBezTo>
                    <a:pt x="-732298" y="393817"/>
                    <a:pt x="-715554" y="392230"/>
                    <a:pt x="-698197" y="390110"/>
                  </a:cubicBezTo>
                  <a:cubicBezTo>
                    <a:pt x="-680840" y="387990"/>
                    <a:pt x="-662870" y="385338"/>
                    <a:pt x="-645167" y="382128"/>
                  </a:cubicBezTo>
                  <a:cubicBezTo>
                    <a:pt x="-627464" y="378917"/>
                    <a:pt x="-610029" y="375149"/>
                    <a:pt x="-592671" y="370835"/>
                  </a:cubicBezTo>
                  <a:cubicBezTo>
                    <a:pt x="-575313" y="366522"/>
                    <a:pt x="-558033" y="361664"/>
                    <a:pt x="-540922" y="356282"/>
                  </a:cubicBezTo>
                  <a:cubicBezTo>
                    <a:pt x="-523812" y="350899"/>
                    <a:pt x="-506872" y="344993"/>
                    <a:pt x="-490111" y="338597"/>
                  </a:cubicBezTo>
                  <a:cubicBezTo>
                    <a:pt x="-473350" y="332201"/>
                    <a:pt x="-456767" y="325316"/>
                    <a:pt x="-440385" y="317985"/>
                  </a:cubicBezTo>
                  <a:cubicBezTo>
                    <a:pt x="-424002" y="310655"/>
                    <a:pt x="-407819" y="302879"/>
                    <a:pt x="-391840" y="294708"/>
                  </a:cubicBezTo>
                  <a:cubicBezTo>
                    <a:pt x="-375861" y="286538"/>
                    <a:pt x="-360087" y="277972"/>
                    <a:pt x="-344514" y="269066"/>
                  </a:cubicBezTo>
                  <a:cubicBezTo>
                    <a:pt x="-328942" y="260160"/>
                    <a:pt x="-313570" y="250912"/>
                    <a:pt x="-298389" y="241378"/>
                  </a:cubicBezTo>
                  <a:cubicBezTo>
                    <a:pt x="-283208" y="231843"/>
                    <a:pt x="-268217" y="222021"/>
                    <a:pt x="-253398" y="211964"/>
                  </a:cubicBezTo>
                  <a:cubicBezTo>
                    <a:pt x="-238579" y="201907"/>
                    <a:pt x="-223931" y="191615"/>
                    <a:pt x="-209434" y="181137"/>
                  </a:cubicBezTo>
                  <a:cubicBezTo>
                    <a:pt x="-194936" y="170659"/>
                    <a:pt x="-180587" y="159996"/>
                    <a:pt x="-166362" y="149194"/>
                  </a:cubicBezTo>
                  <a:cubicBezTo>
                    <a:pt x="-152137" y="138392"/>
                    <a:pt x="-138034" y="127451"/>
                    <a:pt x="-124027" y="116414"/>
                  </a:cubicBezTo>
                  <a:cubicBezTo>
                    <a:pt x="-110020" y="105378"/>
                    <a:pt x="-96108" y="94246"/>
                    <a:pt x="-82261" y="83060"/>
                  </a:cubicBezTo>
                  <a:cubicBezTo>
                    <a:pt x="-68414" y="71874"/>
                    <a:pt x="-54634" y="60634"/>
                    <a:pt x="-40889" y="49380"/>
                  </a:cubicBezTo>
                  <a:cubicBezTo>
                    <a:pt x="-27144" y="38126"/>
                    <a:pt x="-13435" y="26857"/>
                    <a:pt x="266" y="15612"/>
                  </a:cubicBezTo>
                  <a:cubicBezTo>
                    <a:pt x="13968" y="4366"/>
                    <a:pt x="27662" y="-6856"/>
                    <a:pt x="41380" y="-18013"/>
                  </a:cubicBezTo>
                  <a:cubicBezTo>
                    <a:pt x="55098" y="-29170"/>
                    <a:pt x="68840" y="-40262"/>
                    <a:pt x="82624" y="-51267"/>
                  </a:cubicBezTo>
                  <a:cubicBezTo>
                    <a:pt x="96408" y="-62271"/>
                    <a:pt x="110234" y="-73188"/>
                    <a:pt x="124162" y="-83917"/>
                  </a:cubicBezTo>
                  <a:cubicBezTo>
                    <a:pt x="138090" y="-94647"/>
                    <a:pt x="152119" y="-105189"/>
                    <a:pt x="166149" y="-115731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80" name="MainTopic"/>
            <p:cNvSpPr/>
            <p:nvPr/>
          </p:nvSpPr>
          <p:spPr>
            <a:xfrm>
              <a:off x="3557" y="8615"/>
              <a:ext cx="1357" cy="113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动能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76938" y="2740660"/>
            <a:ext cx="2004695" cy="1376680"/>
            <a:chOff x="9411" y="4125"/>
            <a:chExt cx="3157" cy="2168"/>
          </a:xfrm>
        </p:grpSpPr>
        <p:sp>
          <p:nvSpPr>
            <p:cNvPr id="202" name="MMConnector"/>
            <p:cNvSpPr/>
            <p:nvPr/>
          </p:nvSpPr>
          <p:spPr>
            <a:xfrm>
              <a:off x="9411" y="5439"/>
              <a:ext cx="1871" cy="854"/>
            </a:xfrm>
            <a:custGeom>
              <a:avLst/>
              <a:gdLst/>
              <a:ahLst/>
              <a:cxnLst/>
              <a:pathLst>
                <a:path w="855988" h="223897">
                  <a:moveTo>
                    <a:pt x="-41733" y="2909"/>
                  </a:moveTo>
                  <a:cubicBezTo>
                    <a:pt x="-59756" y="9390"/>
                    <a:pt x="-67196" y="25577"/>
                    <a:pt x="-61924" y="39224"/>
                  </a:cubicBezTo>
                  <a:cubicBezTo>
                    <a:pt x="-56652" y="52871"/>
                    <a:pt x="-40230" y="59929"/>
                    <a:pt x="-22563" y="52535"/>
                  </a:cubicBezTo>
                  <a:cubicBezTo>
                    <a:pt x="-6146" y="45664"/>
                    <a:pt x="10272" y="38792"/>
                    <a:pt x="26648" y="31879"/>
                  </a:cubicBezTo>
                  <a:cubicBezTo>
                    <a:pt x="43024" y="24965"/>
                    <a:pt x="59359" y="18009"/>
                    <a:pt x="75681" y="11063"/>
                  </a:cubicBezTo>
                  <a:cubicBezTo>
                    <a:pt x="92004" y="4116"/>
                    <a:pt x="108314" y="-2822"/>
                    <a:pt x="124624" y="-9723"/>
                  </a:cubicBezTo>
                  <a:cubicBezTo>
                    <a:pt x="140934" y="-16624"/>
                    <a:pt x="157243" y="-23489"/>
                    <a:pt x="173568" y="-30283"/>
                  </a:cubicBezTo>
                  <a:cubicBezTo>
                    <a:pt x="189892" y="-37077"/>
                    <a:pt x="206233" y="-43800"/>
                    <a:pt x="222604" y="-50419"/>
                  </a:cubicBezTo>
                  <a:cubicBezTo>
                    <a:pt x="238975" y="-57038"/>
                    <a:pt x="255376" y="-63554"/>
                    <a:pt x="271821" y="-69931"/>
                  </a:cubicBezTo>
                  <a:cubicBezTo>
                    <a:pt x="288266" y="-76309"/>
                    <a:pt x="304756" y="-82549"/>
                    <a:pt x="321301" y="-88619"/>
                  </a:cubicBezTo>
                  <a:cubicBezTo>
                    <a:pt x="337846" y="-94688"/>
                    <a:pt x="354447" y="-100587"/>
                    <a:pt x="371113" y="-106283"/>
                  </a:cubicBezTo>
                  <a:cubicBezTo>
                    <a:pt x="387779" y="-111979"/>
                    <a:pt x="404510" y="-117472"/>
                    <a:pt x="421313" y="-122731"/>
                  </a:cubicBezTo>
                  <a:cubicBezTo>
                    <a:pt x="438116" y="-127990"/>
                    <a:pt x="454991" y="-133015"/>
                    <a:pt x="471939" y="-137778"/>
                  </a:cubicBezTo>
                  <a:cubicBezTo>
                    <a:pt x="488887" y="-142542"/>
                    <a:pt x="505908" y="-147043"/>
                    <a:pt x="523008" y="-151257"/>
                  </a:cubicBezTo>
                  <a:cubicBezTo>
                    <a:pt x="540108" y="-155472"/>
                    <a:pt x="557287" y="-159399"/>
                    <a:pt x="574517" y="-163017"/>
                  </a:cubicBezTo>
                  <a:cubicBezTo>
                    <a:pt x="591748" y="-166636"/>
                    <a:pt x="609029" y="-169945"/>
                    <a:pt x="626442" y="-172933"/>
                  </a:cubicBezTo>
                  <a:cubicBezTo>
                    <a:pt x="643856" y="-175920"/>
                    <a:pt x="661400" y="-178587"/>
                    <a:pt x="678740" y="-180905"/>
                  </a:cubicBezTo>
                  <a:cubicBezTo>
                    <a:pt x="696080" y="-183224"/>
                    <a:pt x="713216" y="-185195"/>
                    <a:pt x="731352" y="-186868"/>
                  </a:cubicBezTo>
                  <a:cubicBezTo>
                    <a:pt x="749489" y="-188542"/>
                    <a:pt x="768626" y="-189918"/>
                    <a:pt x="784207" y="-190786"/>
                  </a:cubicBezTo>
                  <a:cubicBezTo>
                    <a:pt x="799789" y="-191654"/>
                    <a:pt x="811814" y="-192015"/>
                    <a:pt x="823840" y="-192375"/>
                  </a:cubicBezTo>
                  <a:cubicBezTo>
                    <a:pt x="826575" y="-192457"/>
                    <a:pt x="828400" y="-194085"/>
                    <a:pt x="828400" y="-196175"/>
                  </a:cubicBezTo>
                  <a:cubicBezTo>
                    <a:pt x="828400" y="-198265"/>
                    <a:pt x="826575" y="-199917"/>
                    <a:pt x="823840" y="-199975"/>
                  </a:cubicBezTo>
                  <a:cubicBezTo>
                    <a:pt x="811743" y="-200232"/>
                    <a:pt x="799646" y="-200488"/>
                    <a:pt x="783929" y="-200418"/>
                  </a:cubicBezTo>
                  <a:cubicBezTo>
                    <a:pt x="768213" y="-200347"/>
                    <a:pt x="748877" y="-199949"/>
                    <a:pt x="730515" y="-199198"/>
                  </a:cubicBezTo>
                  <a:cubicBezTo>
                    <a:pt x="712153" y="-198448"/>
                    <a:pt x="694765" y="-197345"/>
                    <a:pt x="677138" y="-195901"/>
                  </a:cubicBezTo>
                  <a:cubicBezTo>
                    <a:pt x="659510" y="-194457"/>
                    <a:pt x="641643" y="-192671"/>
                    <a:pt x="623879" y="-190551"/>
                  </a:cubicBezTo>
                  <a:cubicBezTo>
                    <a:pt x="606115" y="-188432"/>
                    <a:pt x="588454" y="-185979"/>
                    <a:pt x="570820" y="-183208"/>
                  </a:cubicBezTo>
                  <a:cubicBezTo>
                    <a:pt x="553185" y="-180438"/>
                    <a:pt x="535576" y="-177351"/>
                    <a:pt x="518027" y="-173967"/>
                  </a:cubicBezTo>
                  <a:cubicBezTo>
                    <a:pt x="500478" y="-170584"/>
                    <a:pt x="482989" y="-166904"/>
                    <a:pt x="465558" y="-162955"/>
                  </a:cubicBezTo>
                  <a:cubicBezTo>
                    <a:pt x="448128" y="-159006"/>
                    <a:pt x="430757" y="-154786"/>
                    <a:pt x="413450" y="-150328"/>
                  </a:cubicBezTo>
                  <a:cubicBezTo>
                    <a:pt x="396144" y="-145869"/>
                    <a:pt x="378901" y="-141170"/>
                    <a:pt x="361722" y="-136264"/>
                  </a:cubicBezTo>
                  <a:cubicBezTo>
                    <a:pt x="344543" y="-131359"/>
                    <a:pt x="327427" y="-126247"/>
                    <a:pt x="310372" y="-120963"/>
                  </a:cubicBezTo>
                  <a:cubicBezTo>
                    <a:pt x="293317" y="-115679"/>
                    <a:pt x="276322" y="-110224"/>
                    <a:pt x="259381" y="-104632"/>
                  </a:cubicBezTo>
                  <a:cubicBezTo>
                    <a:pt x="242440" y="-99041"/>
                    <a:pt x="225554" y="-93314"/>
                    <a:pt x="208713" y="-87488"/>
                  </a:cubicBezTo>
                  <a:cubicBezTo>
                    <a:pt x="191872" y="-81662"/>
                    <a:pt x="175078" y="-75737"/>
                    <a:pt x="158320" y="-69749"/>
                  </a:cubicBezTo>
                  <a:cubicBezTo>
                    <a:pt x="141561" y="-63760"/>
                    <a:pt x="124839" y="-57708"/>
                    <a:pt x="108142" y="-51630"/>
                  </a:cubicBezTo>
                  <a:cubicBezTo>
                    <a:pt x="91446" y="-45552"/>
                    <a:pt x="74775" y="-39447"/>
                    <a:pt x="58118" y="-33345"/>
                  </a:cubicBezTo>
                  <a:cubicBezTo>
                    <a:pt x="41462" y="-27242"/>
                    <a:pt x="24820" y="-21141"/>
                    <a:pt x="8181" y="-15099"/>
                  </a:cubicBezTo>
                  <a:cubicBezTo>
                    <a:pt x="-8458" y="-9057"/>
                    <a:pt x="-25096" y="-3074"/>
                    <a:pt x="-41733" y="290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88" name="MainTopic"/>
            <p:cNvSpPr/>
            <p:nvPr/>
          </p:nvSpPr>
          <p:spPr>
            <a:xfrm>
              <a:off x="11211" y="4125"/>
              <a:ext cx="1357" cy="113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势能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42708" y="3566795"/>
            <a:ext cx="1099185" cy="902335"/>
            <a:chOff x="2113" y="5426"/>
            <a:chExt cx="1731" cy="1421"/>
          </a:xfrm>
        </p:grpSpPr>
        <p:sp>
          <p:nvSpPr>
            <p:cNvPr id="297" name="MMConnector"/>
            <p:cNvSpPr/>
            <p:nvPr/>
          </p:nvSpPr>
          <p:spPr>
            <a:xfrm>
              <a:off x="3270" y="6359"/>
              <a:ext cx="574" cy="48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2113" y="5426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52893" y="1666240"/>
            <a:ext cx="1098550" cy="902335"/>
            <a:chOff x="2444" y="2433"/>
            <a:chExt cx="1730" cy="1421"/>
          </a:xfrm>
        </p:grpSpPr>
        <p:sp>
          <p:nvSpPr>
            <p:cNvPr id="321" name="MMConnector"/>
            <p:cNvSpPr/>
            <p:nvPr/>
          </p:nvSpPr>
          <p:spPr>
            <a:xfrm>
              <a:off x="3600" y="3366"/>
              <a:ext cx="574" cy="48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444" y="2433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4023" y="2195195"/>
            <a:ext cx="2217420" cy="546735"/>
            <a:chOff x="682" y="3266"/>
            <a:chExt cx="3492" cy="861"/>
          </a:xfrm>
        </p:grpSpPr>
        <p:sp>
          <p:nvSpPr>
            <p:cNvPr id="322" name="MMConnector"/>
            <p:cNvSpPr/>
            <p:nvPr/>
          </p:nvSpPr>
          <p:spPr>
            <a:xfrm>
              <a:off x="3600" y="3783"/>
              <a:ext cx="574" cy="344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682" y="3266"/>
              <a:ext cx="2632" cy="688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做功的两要素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3388" y="2724785"/>
            <a:ext cx="2218055" cy="810895"/>
            <a:chOff x="681" y="4100"/>
            <a:chExt cx="3493" cy="1277"/>
          </a:xfrm>
        </p:grpSpPr>
        <p:sp>
          <p:nvSpPr>
            <p:cNvPr id="390" name="MMConnector"/>
            <p:cNvSpPr/>
            <p:nvPr/>
          </p:nvSpPr>
          <p:spPr>
            <a:xfrm>
              <a:off x="3600" y="4199"/>
              <a:ext cx="574" cy="1178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681" y="4100"/>
              <a:ext cx="2633" cy="688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功的计算公式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42708" y="4095750"/>
            <a:ext cx="1099185" cy="546735"/>
            <a:chOff x="2113" y="6259"/>
            <a:chExt cx="1731" cy="861"/>
          </a:xfrm>
        </p:grpSpPr>
        <p:sp>
          <p:nvSpPr>
            <p:cNvPr id="392" name="MMConnector"/>
            <p:cNvSpPr/>
            <p:nvPr/>
          </p:nvSpPr>
          <p:spPr>
            <a:xfrm>
              <a:off x="3270" y="6776"/>
              <a:ext cx="574" cy="344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2113" y="6259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3898" y="4625340"/>
            <a:ext cx="1737995" cy="811530"/>
            <a:chOff x="1107" y="7093"/>
            <a:chExt cx="2737" cy="1278"/>
          </a:xfrm>
        </p:grpSpPr>
        <p:sp>
          <p:nvSpPr>
            <p:cNvPr id="151" name="MMConnector"/>
            <p:cNvSpPr/>
            <p:nvPr/>
          </p:nvSpPr>
          <p:spPr>
            <a:xfrm>
              <a:off x="3270" y="7193"/>
              <a:ext cx="574" cy="1178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1107" y="7093"/>
              <a:ext cx="1876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63878" y="2352040"/>
            <a:ext cx="1230630" cy="902335"/>
            <a:chOff x="12855" y="3513"/>
            <a:chExt cx="1938" cy="1421"/>
          </a:xfrm>
        </p:grpSpPr>
        <p:sp>
          <p:nvSpPr>
            <p:cNvPr id="163" name="MMConnector"/>
            <p:cNvSpPr/>
            <p:nvPr/>
          </p:nvSpPr>
          <p:spPr>
            <a:xfrm>
              <a:off x="12855" y="4446"/>
              <a:ext cx="574" cy="48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2" name="SubTopic"/>
            <p:cNvSpPr/>
            <p:nvPr/>
          </p:nvSpPr>
          <p:spPr>
            <a:xfrm>
              <a:off x="13069" y="3513"/>
              <a:ext cx="1725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重力势能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163878" y="3410585"/>
            <a:ext cx="1230630" cy="810895"/>
            <a:chOff x="12855" y="5180"/>
            <a:chExt cx="1938" cy="1277"/>
          </a:xfrm>
        </p:grpSpPr>
        <p:sp>
          <p:nvSpPr>
            <p:cNvPr id="166" name="MMConnector"/>
            <p:cNvSpPr/>
            <p:nvPr/>
          </p:nvSpPr>
          <p:spPr>
            <a:xfrm>
              <a:off x="12855" y="5279"/>
              <a:ext cx="574" cy="1178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5" name="SubTopic"/>
            <p:cNvSpPr/>
            <p:nvPr/>
          </p:nvSpPr>
          <p:spPr>
            <a:xfrm>
              <a:off x="13069" y="5180"/>
              <a:ext cx="1725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弹性势能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42708" y="5467350"/>
            <a:ext cx="1099185" cy="506095"/>
            <a:chOff x="2113" y="8419"/>
            <a:chExt cx="1731" cy="797"/>
          </a:xfrm>
        </p:grpSpPr>
        <p:sp>
          <p:nvSpPr>
            <p:cNvPr id="168" name="MMConnector"/>
            <p:cNvSpPr/>
            <p:nvPr/>
          </p:nvSpPr>
          <p:spPr>
            <a:xfrm>
              <a:off x="3270" y="9144"/>
              <a:ext cx="574" cy="72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7" name="SubTopic"/>
            <p:cNvSpPr/>
            <p:nvPr/>
          </p:nvSpPr>
          <p:spPr>
            <a:xfrm>
              <a:off x="2113" y="8419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概念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3898" y="5996940"/>
            <a:ext cx="1737995" cy="678180"/>
            <a:chOff x="1107" y="9253"/>
            <a:chExt cx="2737" cy="1068"/>
          </a:xfrm>
        </p:grpSpPr>
        <p:sp>
          <p:nvSpPr>
            <p:cNvPr id="170" name="MMConnector"/>
            <p:cNvSpPr/>
            <p:nvPr/>
          </p:nvSpPr>
          <p:spPr>
            <a:xfrm>
              <a:off x="3270" y="9561"/>
              <a:ext cx="574" cy="76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9" name="SubTopic"/>
            <p:cNvSpPr/>
            <p:nvPr/>
          </p:nvSpPr>
          <p:spPr>
            <a:xfrm>
              <a:off x="1107" y="9253"/>
              <a:ext cx="1876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577388" y="2087245"/>
            <a:ext cx="734060" cy="833755"/>
            <a:chOff x="15081" y="3096"/>
            <a:chExt cx="1156" cy="1313"/>
          </a:xfrm>
        </p:grpSpPr>
        <p:sp>
          <p:nvSpPr>
            <p:cNvPr id="174" name="MMConnector"/>
            <p:cNvSpPr/>
            <p:nvPr/>
          </p:nvSpPr>
          <p:spPr>
            <a:xfrm>
              <a:off x="15081" y="3993"/>
              <a:ext cx="574" cy="417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3" name="SubTopic"/>
            <p:cNvSpPr/>
            <p:nvPr/>
          </p:nvSpPr>
          <p:spPr>
            <a:xfrm>
              <a:off x="15367" y="3096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概念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49143" y="2616835"/>
            <a:ext cx="1230630" cy="568960"/>
            <a:chOff x="15194" y="3930"/>
            <a:chExt cx="1938" cy="896"/>
          </a:xfrm>
        </p:grpSpPr>
        <p:sp>
          <p:nvSpPr>
            <p:cNvPr id="176" name="MMConnector"/>
            <p:cNvSpPr/>
            <p:nvPr/>
          </p:nvSpPr>
          <p:spPr>
            <a:xfrm>
              <a:off x="15194" y="4410"/>
              <a:ext cx="574" cy="417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5" name="SubTopic"/>
            <p:cNvSpPr/>
            <p:nvPr/>
          </p:nvSpPr>
          <p:spPr>
            <a:xfrm>
              <a:off x="15420" y="3930"/>
              <a:ext cx="1713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577388" y="3145790"/>
            <a:ext cx="734060" cy="833755"/>
            <a:chOff x="15081" y="4763"/>
            <a:chExt cx="1156" cy="1313"/>
          </a:xfrm>
        </p:grpSpPr>
        <p:sp>
          <p:nvSpPr>
            <p:cNvPr id="184" name="MMConnector"/>
            <p:cNvSpPr/>
            <p:nvPr/>
          </p:nvSpPr>
          <p:spPr>
            <a:xfrm>
              <a:off x="15081" y="5660"/>
              <a:ext cx="574" cy="417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2" name="SubTopic"/>
            <p:cNvSpPr/>
            <p:nvPr/>
          </p:nvSpPr>
          <p:spPr>
            <a:xfrm>
              <a:off x="15367" y="4763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概念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577388" y="3674745"/>
            <a:ext cx="1303020" cy="568960"/>
            <a:chOff x="15081" y="5596"/>
            <a:chExt cx="2052" cy="896"/>
          </a:xfrm>
        </p:grpSpPr>
        <p:sp>
          <p:nvSpPr>
            <p:cNvPr id="185" name="MMConnector"/>
            <p:cNvSpPr/>
            <p:nvPr/>
          </p:nvSpPr>
          <p:spPr>
            <a:xfrm>
              <a:off x="15081" y="6076"/>
              <a:ext cx="574" cy="417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15383" y="5596"/>
              <a:ext cx="1750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654733" y="4517390"/>
            <a:ext cx="3042920" cy="902335"/>
            <a:chOff x="13628" y="6923"/>
            <a:chExt cx="4792" cy="1421"/>
          </a:xfrm>
        </p:grpSpPr>
        <p:sp>
          <p:nvSpPr>
            <p:cNvPr id="187" name="MMConnector"/>
            <p:cNvSpPr/>
            <p:nvPr/>
          </p:nvSpPr>
          <p:spPr>
            <a:xfrm>
              <a:off x="13628" y="7856"/>
              <a:ext cx="574" cy="48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6" name="SubTopic"/>
            <p:cNvSpPr/>
            <p:nvPr/>
          </p:nvSpPr>
          <p:spPr>
            <a:xfrm>
              <a:off x="13796" y="6923"/>
              <a:ext cx="4624" cy="688"/>
            </a:xfrm>
            <a:custGeom>
              <a:avLst/>
              <a:gdLst>
                <a:gd name="rtl" fmla="*/ 54150 w 1474400"/>
                <a:gd name="rtt" fmla="*/ 26030 h 180500"/>
                <a:gd name="rtr" fmla="*/ 1422150 w 1474400"/>
                <a:gd name="rtb" fmla="*/ 162830 h 180500"/>
              </a:gdLst>
              <a:ahLst/>
              <a:cxnLst/>
              <a:rect l="rtl" t="rtt" r="rtr" b="rtb"/>
              <a:pathLst>
                <a:path w="1474400" h="180500" stroke="0">
                  <a:moveTo>
                    <a:pt x="0" y="0"/>
                  </a:moveTo>
                  <a:lnTo>
                    <a:pt x="1474400" y="0"/>
                  </a:lnTo>
                  <a:lnTo>
                    <a:pt x="1474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474400" h="180500" fill="none">
                  <a:moveTo>
                    <a:pt x="0" y="180500"/>
                  </a:moveTo>
                  <a:lnTo>
                    <a:pt x="1474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动能和势能统称为机械能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654733" y="5046345"/>
            <a:ext cx="2159635" cy="546100"/>
            <a:chOff x="13628" y="7756"/>
            <a:chExt cx="3401" cy="860"/>
          </a:xfrm>
        </p:grpSpPr>
        <p:sp>
          <p:nvSpPr>
            <p:cNvPr id="190" name="MMConnector"/>
            <p:cNvSpPr/>
            <p:nvPr/>
          </p:nvSpPr>
          <p:spPr>
            <a:xfrm>
              <a:off x="13628" y="8272"/>
              <a:ext cx="574" cy="344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9" name="SubTopic"/>
            <p:cNvSpPr/>
            <p:nvPr/>
          </p:nvSpPr>
          <p:spPr>
            <a:xfrm>
              <a:off x="13797" y="7756"/>
              <a:ext cx="3232" cy="688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机械能的转化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654733" y="5575300"/>
            <a:ext cx="1551940" cy="811530"/>
            <a:chOff x="13628" y="8589"/>
            <a:chExt cx="2444" cy="1278"/>
          </a:xfrm>
        </p:grpSpPr>
        <p:sp>
          <p:nvSpPr>
            <p:cNvPr id="192" name="MMConnector"/>
            <p:cNvSpPr/>
            <p:nvPr/>
          </p:nvSpPr>
          <p:spPr>
            <a:xfrm>
              <a:off x="13628" y="8689"/>
              <a:ext cx="574" cy="1178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1" name="SubTopic"/>
            <p:cNvSpPr/>
            <p:nvPr/>
          </p:nvSpPr>
          <p:spPr>
            <a:xfrm>
              <a:off x="13844" y="8589"/>
              <a:ext cx="2228" cy="688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机械能守恒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650808" y="653415"/>
            <a:ext cx="6110605" cy="1433830"/>
            <a:chOff x="4173" y="838"/>
            <a:chExt cx="9623" cy="2258"/>
          </a:xfrm>
        </p:grpSpPr>
        <p:sp>
          <p:nvSpPr>
            <p:cNvPr id="24" name="文本框 23"/>
            <p:cNvSpPr txBox="1"/>
            <p:nvPr/>
          </p:nvSpPr>
          <p:spPr>
            <a:xfrm>
              <a:off x="5369" y="1049"/>
              <a:ext cx="8059" cy="16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fontAlgn="auto">
                <a:lnSpc>
                  <a:spcPct val="130000"/>
                </a:lnSpc>
              </a:pPr>
              <a:r>
                <a:rPr lang="zh-CN" altLang="en-US" sz="2400"/>
                <a:t>不做功的三种情况：踢出去的足球；搬而未起；人提水桶水平前进</a:t>
              </a:r>
              <a:endParaRPr lang="zh-CN" altLang="en-US" sz="2400"/>
            </a:p>
          </p:txBody>
        </p:sp>
        <p:sp>
          <p:nvSpPr>
            <p:cNvPr id="25" name="云形标注 24"/>
            <p:cNvSpPr/>
            <p:nvPr/>
          </p:nvSpPr>
          <p:spPr>
            <a:xfrm>
              <a:off x="4173" y="838"/>
              <a:ext cx="9623" cy="2258"/>
            </a:xfrm>
            <a:prstGeom prst="cloudCallout">
              <a:avLst>
                <a:gd name="adj1" fmla="val -39649"/>
                <a:gd name="adj2" fmla="val 59388"/>
              </a:avLst>
            </a:prstGeom>
            <a:noFill/>
            <a:ln>
              <a:solidFill>
                <a:schemeClr val="accent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708469" y="104521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8660" y="1722755"/>
            <a:ext cx="4036060" cy="648335"/>
            <a:chOff x="1456" y="3050"/>
            <a:chExt cx="6356" cy="1021"/>
          </a:xfrm>
        </p:grpSpPr>
        <p:sp>
          <p:nvSpPr>
            <p:cNvPr id="5" name="文本框 4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708660" y="2551430"/>
            <a:ext cx="10210800" cy="523080"/>
            <a:chOff x="894" y="3246"/>
            <a:chExt cx="16080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功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(6年4考)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676910" y="3178175"/>
            <a:ext cx="107569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物理学中把力和物体在____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____上移动的距离的乘积叫做机械功，简称功．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做功的两个条件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作用在物体上的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．物体在力的方向上移动了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91455" y="3252470"/>
            <a:ext cx="1609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力的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方向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92170" y="4890770"/>
            <a:ext cx="640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力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98035" y="5471160"/>
            <a:ext cx="101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距离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189085" y="54540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1975" y="133794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不做功的三种情况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16585" y="1932305"/>
          <a:ext cx="10913745" cy="46793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1555"/>
                <a:gridCol w="3427730"/>
                <a:gridCol w="2836545"/>
                <a:gridCol w="3637915"/>
              </a:tblGrid>
              <a:tr h="2073275"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示</a:t>
                      </a:r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意</a:t>
                      </a:r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图</a:t>
                      </a:r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1"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缺力无功(2017.9第2空)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b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缺距离无功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anchor="b" anchorCtr="0"/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力与距离垂直无功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b" anchorCtr="0"/>
                </a:tc>
              </a:tr>
              <a:tr h="1297940"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特点</a:t>
                      </a:r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1"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物体不受力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因惯性而运动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物体受力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，但静止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有力有距离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但力的方向与物体移动的方向垂直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/>
                </a:tc>
              </a:tr>
              <a:tr h="1308100">
                <a:tc>
                  <a:txBody>
                    <a:bodyPr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举例</a:t>
                      </a:r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anchor="ctr" anchorCtr="1"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踢出去的足球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人没有对足球做功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举着杠铃原地不动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人对杠铃没有做功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提着水桶水平前进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提水桶的力没有对水桶做功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/>
                </a:tc>
              </a:tr>
            </a:tbl>
          </a:graphicData>
        </a:graphic>
      </p:graphicFrame>
      <p:pic>
        <p:nvPicPr>
          <p:cNvPr id="3" name="图片 760" descr="C:\Documents and Settings\Administrator\桌面\江西物理(JK)\N26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264410" y="2047240"/>
            <a:ext cx="2127885" cy="128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12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3065" y="2430780"/>
            <a:ext cx="2318385" cy="8578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762" descr="C:\Documents and Settings\Administrator\桌面\江西物理(JK)\N269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9036050" y="2091055"/>
            <a:ext cx="1456690" cy="1197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7" action="ppaction://hlinksldjump"/>
          </p:cNvPr>
          <p:cNvSpPr/>
          <p:nvPr/>
        </p:nvSpPr>
        <p:spPr>
          <a:xfrm>
            <a:off x="9495790" y="10979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58290" y="767080"/>
            <a:ext cx="944943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功的计算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表示力，单位为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功，单位为J，1 J＝1 N·m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沿力的方向移动的距离，单位为m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变形公式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：求力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；求距离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5.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常考功的估算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将地面上的物理课本捡起放到桌子上，人对课本做的功约为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 J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把装有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个鸡蛋的塑料袋从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楼提到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楼，对鸡蛋做的功约为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135 J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一名中学生从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楼走到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楼，克服重力做的功约为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3 000 J.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27245" y="3604260"/>
          <a:ext cx="328295" cy="63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203200" imgH="393700" progId="Equation.DSMT4">
                  <p:embed/>
                </p:oleObj>
              </mc:Choice>
              <mc:Fallback>
                <p:oleObj name="" r:id="rId1" imgW="2032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27245" y="3604260"/>
                        <a:ext cx="328295" cy="636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49745" y="3604260"/>
          <a:ext cx="328295" cy="63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203200" imgH="393700" progId="Equation.DSMT4">
                  <p:embed/>
                </p:oleObj>
              </mc:Choice>
              <mc:Fallback>
                <p:oleObj name="" r:id="rId3" imgW="2032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49745" y="3604260"/>
                        <a:ext cx="328295" cy="636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756025" y="1398270"/>
            <a:ext cx="686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Fs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8726170" y="111188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68655" y="92456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功率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(6年3考)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589915" y="1400810"/>
            <a:ext cx="117328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把一段时间内做的功与做功所用时间的__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__叫做功率．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物理意义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：表示物体做功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的物理量，它在数值上等于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内所做的功．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[2014.17(2)]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单位换算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kW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________W.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推导公式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＝        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Fv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适用于匀速直线运动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)[2019.20(3)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2015.18(2)]4.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常考功率的估算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中学生跳绳的功率约为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 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优秀运动员短时间运动的功率约为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1 000 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小轿车的功率为数十千瓦至数百千瓦．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93365" y="3651885"/>
          <a:ext cx="328295" cy="63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203200" imgH="393700" progId="Equation.DSMT4">
                  <p:embed/>
                </p:oleObj>
              </mc:Choice>
              <mc:Fallback>
                <p:oleObj name="" r:id="rId2" imgW="2032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93365" y="3651885"/>
                        <a:ext cx="328295" cy="636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45548" y="3651885"/>
          <a:ext cx="369570" cy="63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4" imgW="228600" imgH="393700" progId="Equation.DSMT4">
                  <p:embed/>
                </p:oleObj>
              </mc:Choice>
              <mc:Fallback>
                <p:oleObj name="" r:id="rId4" imgW="2286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5548" y="3651885"/>
                        <a:ext cx="369570" cy="636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7298055" y="1532890"/>
            <a:ext cx="584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比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5165" y="2036445"/>
            <a:ext cx="1000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快慢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38895" y="2045335"/>
            <a:ext cx="1596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单位时间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93365" y="2439670"/>
          <a:ext cx="328295" cy="63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6" imgW="203200" imgH="393700" progId="Equation.DSMT4">
                  <p:embed/>
                </p:oleObj>
              </mc:Choice>
              <mc:Fallback>
                <p:oleObj name="" r:id="rId6" imgW="2032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93365" y="2439670"/>
                        <a:ext cx="328295" cy="636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3321050" y="3180715"/>
            <a:ext cx="1002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1 000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8" action="ppaction://hlinksldjump"/>
          </p:cNvPr>
          <p:cNvSpPr/>
          <p:nvPr/>
        </p:nvSpPr>
        <p:spPr>
          <a:xfrm>
            <a:off x="9273540" y="521398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72795" y="1021715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708660" y="1770380"/>
            <a:ext cx="108762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命题点：判断物体是否做功、受力分析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如图所示，王爷爷站在水平路面上用力向右推汽车但没有推动，此时王爷爷对汽车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不做功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，汽车受到的摩擦力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人的推力．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765" descr="C:\Documents and Settings\Administrator\桌面\江西物理(JK)\N270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5318760" y="3968115"/>
            <a:ext cx="4065270" cy="1619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523990" y="5697220"/>
            <a:ext cx="22561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2018.13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33195" y="2941955"/>
            <a:ext cx="1125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不做功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80145" y="2941955"/>
            <a:ext cx="1125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56895" y="847090"/>
            <a:ext cx="109296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命题点：功、功率的大小判断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如图所示，爷爷和孙女爬相同的楼梯，爷爷的质量比孙女的质量大，孙女跑得比爷爷快，当他们从一楼爬到三楼时，爷爷做的功比孙女做的功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；如果他们同时到达三楼，则爷爷的功率比孙女的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766" descr="C:\Documents and Settings\Administrator\桌面\江西物理(JK)\N27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002780" y="3284220"/>
            <a:ext cx="2539365" cy="2637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092315" y="5921375"/>
            <a:ext cx="25228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(RJ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P65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42145" y="2047875"/>
            <a:ext cx="764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多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96705" y="2595245"/>
            <a:ext cx="655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UNIT_TABLE_BEAUTIFY" val="smartTable{abae872f-8a30-439c-8037-c88af145c571}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2599</Words>
  <Application>WPS 演示</Application>
  <PresentationFormat>宽屏</PresentationFormat>
  <Paragraphs>257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19</vt:i4>
      </vt:variant>
      <vt:variant>
        <vt:lpstr>幻灯片标题</vt:lpstr>
      </vt:variant>
      <vt:variant>
        <vt:i4>16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