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335" r:id="rId4"/>
    <p:sldId id="330" r:id="rId5"/>
    <p:sldId id="282" r:id="rId6"/>
    <p:sldId id="279" r:id="rId7"/>
    <p:sldId id="318" r:id="rId8"/>
    <p:sldId id="319" r:id="rId9"/>
    <p:sldId id="280" r:id="rId10"/>
    <p:sldId id="285" r:id="rId11"/>
    <p:sldId id="313" r:id="rId12"/>
    <p:sldId id="323" r:id="rId13"/>
    <p:sldId id="308" r:id="rId14"/>
    <p:sldId id="334" r:id="rId16"/>
    <p:sldId id="295" r:id="rId17"/>
    <p:sldId id="333" r:id="rId18"/>
    <p:sldId id="324" r:id="rId19"/>
    <p:sldId id="283" r:id="rId20"/>
    <p:sldId id="309" r:id="rId21"/>
    <p:sldId id="311" r:id="rId22"/>
    <p:sldId id="325" r:id="rId23"/>
    <p:sldId id="329" r:id="rId24"/>
    <p:sldId id="322" r:id="rId25"/>
    <p:sldId id="328" r:id="rId26"/>
    <p:sldId id="291" r:id="rId27"/>
    <p:sldId id="299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5ECEE"/>
    <a:srgbClr val="0066CC"/>
    <a:srgbClr val="BD0535"/>
    <a:srgbClr val="FB3203"/>
    <a:srgbClr val="FFFFFF"/>
    <a:srgbClr val="0000FF"/>
    <a:srgbClr val="000099"/>
    <a:srgbClr val="72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6"/>
    <p:restoredTop sz="95026"/>
  </p:normalViewPr>
  <p:slideViewPr>
    <p:cSldViewPr showGuides="1">
      <p:cViewPr varScale="1">
        <p:scale>
          <a:sx n="59" d="100"/>
          <a:sy n="59" d="100"/>
        </p:scale>
        <p:origin x="760" y="52"/>
      </p:cViewPr>
      <p:guideLst>
        <p:guide orient="horz" pos="1026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0C2F23-3A5A-4BE5-AF89-6A9ED7926CBC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4763" y="0"/>
            <a:ext cx="9139238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C8AB64-A30C-4581-9A0D-3ADFE599578C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10"/>
          <p:cNvSpPr/>
          <p:nvPr/>
        </p:nvSpPr>
        <p:spPr>
          <a:xfrm>
            <a:off x="4763" y="0"/>
            <a:ext cx="9139238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1E5EEE-4DA3-4151-8E80-285955CFF724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369AB9-6A44-4A87-9749-5313ACC5320C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457200" tIns="365760" rIns="4572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8CA609-3CD9-46D8-99DE-1376C5523A5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9CBDF9-4BA1-4AAB-9902-8621A05218B1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82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82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 w="9525">
            <a:noFill/>
          </a:ln>
        </p:spPr>
        <p:txBody>
          <a:bodyPr lIns="45720" rIns="4572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83A2AD-F485-4421-9954-2DE7F173E03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8.xml"/><Relationship Id="rId4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1" y="3504522"/>
            <a:ext cx="2297855" cy="156521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30" y="3429000"/>
            <a:ext cx="2387052" cy="19802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63" y="656692"/>
            <a:ext cx="5172019" cy="2759151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ffectLst>
            <a:softEdge rad="762000"/>
          </a:effectLst>
        </p:spPr>
      </p:pic>
      <p:sp>
        <p:nvSpPr>
          <p:cNvPr id="9222" name="文本框 11"/>
          <p:cNvSpPr txBox="1"/>
          <p:nvPr/>
        </p:nvSpPr>
        <p:spPr>
          <a:xfrm>
            <a:off x="1597025" y="1955800"/>
            <a:ext cx="1373188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latin typeface="Calibri" panose="020F0502020204030204" pitchFamily="34" charset="0"/>
                <a:ea typeface="华文仿宋" pitchFamily="2" charset="-122"/>
              </a:rPr>
              <a:t>透</a:t>
            </a:r>
            <a:endParaRPr lang="en-US" altLang="zh-CN" sz="5400" b="1" dirty="0">
              <a:latin typeface="Calibri" panose="020F0502020204030204" pitchFamily="34" charset="0"/>
              <a:ea typeface="华文仿宋" pitchFamily="2" charset="-122"/>
            </a:endParaRPr>
          </a:p>
          <a:p>
            <a:endParaRPr lang="en-US" altLang="zh-CN" sz="5400" b="1" dirty="0">
              <a:latin typeface="Calibri" panose="020F0502020204030204" pitchFamily="34" charset="0"/>
              <a:ea typeface="华文仿宋" pitchFamily="2" charset="-122"/>
            </a:endParaRPr>
          </a:p>
          <a:p>
            <a:r>
              <a:rPr lang="zh-CN" altLang="en-US" sz="5400" b="1" dirty="0">
                <a:latin typeface="Calibri" panose="020F0502020204030204" pitchFamily="34" charset="0"/>
                <a:ea typeface="华文仿宋" pitchFamily="2" charset="-122"/>
              </a:rPr>
              <a:t>镜</a:t>
            </a:r>
            <a:endParaRPr lang="zh-CN" altLang="en-US" sz="5400" b="1" dirty="0">
              <a:latin typeface="Calibri" panose="020F0502020204030204" pitchFamily="34" charset="0"/>
              <a:ea typeface="华文仿宋" pitchFamily="2" charset="-122"/>
            </a:endParaRPr>
          </a:p>
        </p:txBody>
      </p:sp>
      <p:sp>
        <p:nvSpPr>
          <p:cNvPr id="9223" name="文本框 12"/>
          <p:cNvSpPr txBox="1"/>
          <p:nvPr/>
        </p:nvSpPr>
        <p:spPr>
          <a:xfrm>
            <a:off x="787400" y="5302250"/>
            <a:ext cx="7569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Calibri" panose="020F0502020204030204" pitchFamily="34" charset="0"/>
                <a:ea typeface="华文仿宋" pitchFamily="2" charset="-122"/>
              </a:rPr>
              <a:t>葫芦岛市南票区金星中学</a:t>
            </a:r>
            <a:endParaRPr lang="en-US" altLang="zh-CN" sz="4000" b="1" dirty="0">
              <a:latin typeface="Calibri" panose="020F0502020204030204" pitchFamily="34" charset="0"/>
              <a:ea typeface="华文仿宋" pitchFamily="2" charset="-122"/>
            </a:endParaRPr>
          </a:p>
          <a:p>
            <a:r>
              <a:rPr lang="zh-CN" altLang="en-US" sz="4000" b="1" dirty="0">
                <a:latin typeface="Calibri" panose="020F0502020204030204" pitchFamily="34" charset="0"/>
                <a:ea typeface="华文仿宋" pitchFamily="2" charset="-122"/>
              </a:rPr>
              <a:t>               杜  卓</a:t>
            </a:r>
            <a:endParaRPr lang="zh-CN" altLang="en-US" sz="4000" b="1" dirty="0">
              <a:latin typeface="Calibri" panose="020F0502020204030204" pitchFamily="34" charset="0"/>
              <a:ea typeface="华文仿宋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38" y="1409700"/>
            <a:ext cx="32766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343400"/>
            <a:ext cx="4056063" cy="210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038" y="1797050"/>
            <a:ext cx="2259012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38" y="366713"/>
            <a:ext cx="2692400" cy="368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638" y="3121025"/>
            <a:ext cx="2838450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文本框 11"/>
          <p:cNvSpPr txBox="1"/>
          <p:nvPr/>
        </p:nvSpPr>
        <p:spPr>
          <a:xfrm>
            <a:off x="503238" y="393700"/>
            <a:ext cx="3889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生活中的应用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647700" y="447675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三、透镜对光的作用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9695" name="AutoShape 1151"/>
          <p:cNvSpPr/>
          <p:nvPr/>
        </p:nvSpPr>
        <p:spPr>
          <a:xfrm>
            <a:off x="5148263" y="1700213"/>
            <a:ext cx="3779837" cy="1944687"/>
          </a:xfrm>
          <a:prstGeom prst="cloudCallout">
            <a:avLst>
              <a:gd name="adj1" fmla="val -57769"/>
              <a:gd name="adj2" fmla="val 871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试猜想光线通过透镜后会有什么现象？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460" name="Group 1160"/>
          <p:cNvGrpSpPr/>
          <p:nvPr/>
        </p:nvGrpSpPr>
        <p:grpSpPr>
          <a:xfrm>
            <a:off x="900113" y="1963738"/>
            <a:ext cx="7010400" cy="1906587"/>
            <a:chOff x="573" y="868"/>
            <a:chExt cx="4416" cy="1201"/>
          </a:xfrm>
        </p:grpSpPr>
        <p:sp>
          <p:nvSpPr>
            <p:cNvPr id="19509" name="Line 6"/>
            <p:cNvSpPr/>
            <p:nvPr/>
          </p:nvSpPr>
          <p:spPr>
            <a:xfrm>
              <a:off x="573" y="1480"/>
              <a:ext cx="441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grpSp>
          <p:nvGrpSpPr>
            <p:cNvPr id="19510" name="Group 1157"/>
            <p:cNvGrpSpPr/>
            <p:nvPr/>
          </p:nvGrpSpPr>
          <p:grpSpPr>
            <a:xfrm>
              <a:off x="2608" y="868"/>
              <a:ext cx="181" cy="1201"/>
              <a:chOff x="2517" y="1141"/>
              <a:chExt cx="136" cy="635"/>
            </a:xfrm>
          </p:grpSpPr>
          <p:sp>
            <p:nvSpPr>
              <p:cNvPr id="19511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512" name="Line 1159"/>
              <p:cNvSpPr/>
              <p:nvPr/>
            </p:nvSpPr>
            <p:spPr>
              <a:xfrm>
                <a:off x="2585" y="1162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77" name="Group 1161"/>
          <p:cNvGrpSpPr/>
          <p:nvPr/>
        </p:nvGrpSpPr>
        <p:grpSpPr>
          <a:xfrm>
            <a:off x="1258888" y="2262188"/>
            <a:ext cx="2989262" cy="1366837"/>
            <a:chOff x="771" y="1049"/>
            <a:chExt cx="1883" cy="839"/>
          </a:xfrm>
        </p:grpSpPr>
        <p:grpSp>
          <p:nvGrpSpPr>
            <p:cNvPr id="19488" name="Group 1065"/>
            <p:cNvGrpSpPr/>
            <p:nvPr/>
          </p:nvGrpSpPr>
          <p:grpSpPr>
            <a:xfrm flipV="1">
              <a:off x="771" y="1049"/>
              <a:ext cx="1883" cy="22"/>
              <a:chOff x="768" y="432"/>
              <a:chExt cx="1920" cy="0"/>
            </a:xfrm>
          </p:grpSpPr>
          <p:sp>
            <p:nvSpPr>
              <p:cNvPr id="19507" name="Line 1066"/>
              <p:cNvSpPr/>
              <p:nvPr/>
            </p:nvSpPr>
            <p:spPr>
              <a:xfrm>
                <a:off x="768" y="432"/>
                <a:ext cx="1104" cy="0"/>
              </a:xfrm>
              <a:prstGeom prst="line">
                <a:avLst/>
              </a:prstGeom>
              <a:ln w="3175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508" name="Line 1067"/>
              <p:cNvSpPr/>
              <p:nvPr/>
            </p:nvSpPr>
            <p:spPr>
              <a:xfrm>
                <a:off x="1776" y="432"/>
                <a:ext cx="912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89" name="Group 1071"/>
            <p:cNvGrpSpPr/>
            <p:nvPr/>
          </p:nvGrpSpPr>
          <p:grpSpPr>
            <a:xfrm>
              <a:off x="793" y="1203"/>
              <a:ext cx="1821" cy="0"/>
              <a:chOff x="288" y="1104"/>
              <a:chExt cx="1872" cy="0"/>
            </a:xfrm>
          </p:grpSpPr>
          <p:sp>
            <p:nvSpPr>
              <p:cNvPr id="19505" name="Line 1072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506" name="Line 1073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90" name="Group 1077"/>
            <p:cNvGrpSpPr/>
            <p:nvPr/>
          </p:nvGrpSpPr>
          <p:grpSpPr>
            <a:xfrm>
              <a:off x="793" y="1334"/>
              <a:ext cx="1821" cy="0"/>
              <a:chOff x="288" y="1104"/>
              <a:chExt cx="1872" cy="0"/>
            </a:xfrm>
          </p:grpSpPr>
          <p:sp>
            <p:nvSpPr>
              <p:cNvPr id="19503" name="Line 1078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504" name="Line 1079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91" name="Group 1083"/>
            <p:cNvGrpSpPr/>
            <p:nvPr/>
          </p:nvGrpSpPr>
          <p:grpSpPr>
            <a:xfrm>
              <a:off x="793" y="1466"/>
              <a:ext cx="1821" cy="0"/>
              <a:chOff x="288" y="1104"/>
              <a:chExt cx="1872" cy="0"/>
            </a:xfrm>
          </p:grpSpPr>
          <p:sp>
            <p:nvSpPr>
              <p:cNvPr id="19501" name="Line 1084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502" name="Line 1085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92" name="Group 1089"/>
            <p:cNvGrpSpPr/>
            <p:nvPr/>
          </p:nvGrpSpPr>
          <p:grpSpPr>
            <a:xfrm>
              <a:off x="793" y="1597"/>
              <a:ext cx="1821" cy="0"/>
              <a:chOff x="288" y="1104"/>
              <a:chExt cx="1872" cy="0"/>
            </a:xfrm>
          </p:grpSpPr>
          <p:sp>
            <p:nvSpPr>
              <p:cNvPr id="19499" name="Line 1090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500" name="Line 1091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93" name="Group 1095"/>
            <p:cNvGrpSpPr/>
            <p:nvPr/>
          </p:nvGrpSpPr>
          <p:grpSpPr>
            <a:xfrm>
              <a:off x="793" y="1729"/>
              <a:ext cx="1821" cy="0"/>
              <a:chOff x="288" y="1104"/>
              <a:chExt cx="1872" cy="0"/>
            </a:xfrm>
          </p:grpSpPr>
          <p:sp>
            <p:nvSpPr>
              <p:cNvPr id="19497" name="Line 1096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98" name="Line 1097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94" name="Group 1101"/>
            <p:cNvGrpSpPr/>
            <p:nvPr/>
          </p:nvGrpSpPr>
          <p:grpSpPr>
            <a:xfrm>
              <a:off x="793" y="1860"/>
              <a:ext cx="1860" cy="28"/>
              <a:chOff x="288" y="1104"/>
              <a:chExt cx="1872" cy="0"/>
            </a:xfrm>
          </p:grpSpPr>
          <p:sp>
            <p:nvSpPr>
              <p:cNvPr id="19495" name="Line 1102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96" name="Line 1103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9462" name="Group 1169"/>
          <p:cNvGrpSpPr/>
          <p:nvPr/>
        </p:nvGrpSpPr>
        <p:grpSpPr>
          <a:xfrm>
            <a:off x="863600" y="4664075"/>
            <a:ext cx="7010400" cy="2005013"/>
            <a:chOff x="544" y="2568"/>
            <a:chExt cx="4416" cy="1263"/>
          </a:xfrm>
        </p:grpSpPr>
        <p:sp>
          <p:nvSpPr>
            <p:cNvPr id="19486" name="Line 4"/>
            <p:cNvSpPr/>
            <p:nvPr/>
          </p:nvSpPr>
          <p:spPr>
            <a:xfrm>
              <a:off x="544" y="3209"/>
              <a:ext cx="441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9487" name="xjhgx3"/>
            <p:cNvSpPr/>
            <p:nvPr/>
          </p:nvSpPr>
          <p:spPr>
            <a:xfrm>
              <a:off x="2653" y="2568"/>
              <a:ext cx="205" cy="1263"/>
            </a:xfrm>
            <a:custGeom>
              <a:avLst/>
              <a:gdLst>
                <a:gd name="txL" fmla="*/ 0 w 980"/>
                <a:gd name="txT" fmla="*/ 0 h 4408"/>
                <a:gd name="txR" fmla="*/ 980 w 980"/>
                <a:gd name="txB" fmla="*/ 4408 h 4408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rgbClr val="CD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83" name="Group 1167"/>
          <p:cNvGrpSpPr/>
          <p:nvPr/>
        </p:nvGrpSpPr>
        <p:grpSpPr>
          <a:xfrm>
            <a:off x="1258888" y="4989513"/>
            <a:ext cx="3060700" cy="1439862"/>
            <a:chOff x="793" y="2773"/>
            <a:chExt cx="1928" cy="907"/>
          </a:xfrm>
        </p:grpSpPr>
        <p:grpSp>
          <p:nvGrpSpPr>
            <p:cNvPr id="19465" name="Group 1108"/>
            <p:cNvGrpSpPr/>
            <p:nvPr/>
          </p:nvGrpSpPr>
          <p:grpSpPr>
            <a:xfrm>
              <a:off x="793" y="3363"/>
              <a:ext cx="1928" cy="22"/>
              <a:chOff x="288" y="1104"/>
              <a:chExt cx="1872" cy="0"/>
            </a:xfrm>
          </p:grpSpPr>
          <p:sp>
            <p:nvSpPr>
              <p:cNvPr id="19484" name="Line 1109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85" name="Line 1110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66" name="Group 1112"/>
            <p:cNvGrpSpPr/>
            <p:nvPr/>
          </p:nvGrpSpPr>
          <p:grpSpPr>
            <a:xfrm>
              <a:off x="793" y="2921"/>
              <a:ext cx="1906" cy="33"/>
              <a:chOff x="3408" y="2784"/>
              <a:chExt cx="1824" cy="0"/>
            </a:xfrm>
          </p:grpSpPr>
          <p:sp>
            <p:nvSpPr>
              <p:cNvPr id="19482" name="Line 1113"/>
              <p:cNvSpPr/>
              <p:nvPr/>
            </p:nvSpPr>
            <p:spPr>
              <a:xfrm>
                <a:off x="3408" y="278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83" name="Line 1114"/>
              <p:cNvSpPr/>
              <p:nvPr/>
            </p:nvSpPr>
            <p:spPr>
              <a:xfrm>
                <a:off x="4320" y="278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67" name="Group 1118"/>
            <p:cNvGrpSpPr/>
            <p:nvPr/>
          </p:nvGrpSpPr>
          <p:grpSpPr>
            <a:xfrm>
              <a:off x="793" y="3068"/>
              <a:ext cx="1928" cy="22"/>
              <a:chOff x="288" y="1104"/>
              <a:chExt cx="1872" cy="0"/>
            </a:xfrm>
          </p:grpSpPr>
          <p:sp>
            <p:nvSpPr>
              <p:cNvPr id="19480" name="Line 1119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81" name="Line 1120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68" name="Group 1136"/>
            <p:cNvGrpSpPr/>
            <p:nvPr/>
          </p:nvGrpSpPr>
          <p:grpSpPr>
            <a:xfrm flipV="1">
              <a:off x="793" y="3521"/>
              <a:ext cx="1906" cy="22"/>
              <a:chOff x="3408" y="3648"/>
              <a:chExt cx="1824" cy="0"/>
            </a:xfrm>
          </p:grpSpPr>
          <p:sp>
            <p:nvSpPr>
              <p:cNvPr id="19478" name="Line 1137"/>
              <p:cNvSpPr/>
              <p:nvPr/>
            </p:nvSpPr>
            <p:spPr>
              <a:xfrm>
                <a:off x="3408" y="3648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79" name="Line 1138"/>
              <p:cNvSpPr/>
              <p:nvPr/>
            </p:nvSpPr>
            <p:spPr>
              <a:xfrm>
                <a:off x="4320" y="3648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69" name="Group 1145"/>
            <p:cNvGrpSpPr/>
            <p:nvPr/>
          </p:nvGrpSpPr>
          <p:grpSpPr>
            <a:xfrm flipV="1">
              <a:off x="793" y="2773"/>
              <a:ext cx="1883" cy="45"/>
              <a:chOff x="3312" y="2400"/>
              <a:chExt cx="1728" cy="0"/>
            </a:xfrm>
          </p:grpSpPr>
          <p:sp>
            <p:nvSpPr>
              <p:cNvPr id="19476" name="Line 1146"/>
              <p:cNvSpPr/>
              <p:nvPr/>
            </p:nvSpPr>
            <p:spPr>
              <a:xfrm>
                <a:off x="3312" y="2400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77" name="Line 1147"/>
              <p:cNvSpPr/>
              <p:nvPr/>
            </p:nvSpPr>
            <p:spPr>
              <a:xfrm>
                <a:off x="4128" y="2400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70" name="Group 1148"/>
            <p:cNvGrpSpPr/>
            <p:nvPr/>
          </p:nvGrpSpPr>
          <p:grpSpPr>
            <a:xfrm>
              <a:off x="793" y="3657"/>
              <a:ext cx="1906" cy="23"/>
              <a:chOff x="912" y="4128"/>
              <a:chExt cx="1776" cy="0"/>
            </a:xfrm>
          </p:grpSpPr>
          <p:sp>
            <p:nvSpPr>
              <p:cNvPr id="19474" name="Line 1149"/>
              <p:cNvSpPr/>
              <p:nvPr/>
            </p:nvSpPr>
            <p:spPr>
              <a:xfrm>
                <a:off x="912" y="4128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75" name="Line 1150"/>
              <p:cNvSpPr/>
              <p:nvPr/>
            </p:nvSpPr>
            <p:spPr>
              <a:xfrm>
                <a:off x="1776" y="4128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9471" name="Group 1127"/>
            <p:cNvGrpSpPr/>
            <p:nvPr/>
          </p:nvGrpSpPr>
          <p:grpSpPr>
            <a:xfrm>
              <a:off x="793" y="3215"/>
              <a:ext cx="1906" cy="22"/>
              <a:chOff x="288" y="1104"/>
              <a:chExt cx="1872" cy="0"/>
            </a:xfrm>
          </p:grpSpPr>
          <p:sp>
            <p:nvSpPr>
              <p:cNvPr id="19472" name="Line 1128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19473" name="Line 1129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pic>
        <p:nvPicPr>
          <p:cNvPr id="19464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1"/>
          <p:cNvSpPr txBox="1"/>
          <p:nvPr/>
        </p:nvSpPr>
        <p:spPr>
          <a:xfrm>
            <a:off x="647700" y="447675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三、透镜对光的作用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0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1"/>
          <p:cNvSpPr txBox="1"/>
          <p:nvPr/>
        </p:nvSpPr>
        <p:spPr>
          <a:xfrm>
            <a:off x="900113" y="1376363"/>
            <a:ext cx="3708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实验器材：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2192338"/>
            <a:ext cx="5265738" cy="274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8" y="3176588"/>
            <a:ext cx="3271837" cy="3157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4"/>
          <p:cNvSpPr txBox="1"/>
          <p:nvPr/>
        </p:nvSpPr>
        <p:spPr>
          <a:xfrm>
            <a:off x="466725" y="484188"/>
            <a:ext cx="28082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凸透镜：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99" name="Text Box 43"/>
          <p:cNvSpPr txBox="1"/>
          <p:nvPr/>
        </p:nvSpPr>
        <p:spPr>
          <a:xfrm>
            <a:off x="2987675" y="484188"/>
            <a:ext cx="46085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对光线有会聚作用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6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9" y="1953418"/>
            <a:ext cx="6552580" cy="181675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741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4652963"/>
            <a:ext cx="6550025" cy="202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文本框 5"/>
          <p:cNvSpPr txBox="1"/>
          <p:nvPr/>
        </p:nvSpPr>
        <p:spPr>
          <a:xfrm>
            <a:off x="1082675" y="1281113"/>
            <a:ext cx="3889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平行光直接照射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6" name="文本框 6"/>
          <p:cNvSpPr txBox="1"/>
          <p:nvPr/>
        </p:nvSpPr>
        <p:spPr>
          <a:xfrm>
            <a:off x="939800" y="4113213"/>
            <a:ext cx="417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平行光通过凸透镜后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1"/>
          <p:cNvSpPr txBox="1"/>
          <p:nvPr/>
        </p:nvSpPr>
        <p:spPr>
          <a:xfrm>
            <a:off x="647700" y="620713"/>
            <a:ext cx="21955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凹透镜：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5750" y="638175"/>
            <a:ext cx="46085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对光线有发散作用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4652963"/>
            <a:ext cx="6670675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9" y="1921694"/>
            <a:ext cx="6552580" cy="1816753"/>
          </a:xfrm>
          <a:prstGeom prst="rect">
            <a:avLst/>
          </a:prstGeom>
          <a:effectLst>
            <a:softEdge rad="0"/>
          </a:effectLst>
        </p:spPr>
      </p:pic>
      <p:sp>
        <p:nvSpPr>
          <p:cNvPr id="25606" name="文本框 6"/>
          <p:cNvSpPr txBox="1"/>
          <p:nvPr/>
        </p:nvSpPr>
        <p:spPr>
          <a:xfrm>
            <a:off x="952500" y="1341438"/>
            <a:ext cx="3043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平行光直接照射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3" name="矩形 7"/>
          <p:cNvSpPr/>
          <p:nvPr/>
        </p:nvSpPr>
        <p:spPr>
          <a:xfrm>
            <a:off x="758825" y="4105275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平行光通过凹透镜后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标题 1"/>
          <p:cNvSpPr>
            <a:spLocks noGrp="1" noChangeArrowheads="1"/>
          </p:cNvSpPr>
          <p:nvPr>
            <p:ph type="title"/>
          </p:nvPr>
        </p:nvSpPr>
        <p:spPr>
          <a:xfrm>
            <a:off x="539750" y="468313"/>
            <a:ext cx="2446338" cy="936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all" spc="10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结论：</a:t>
            </a:r>
            <a:endParaRPr kumimoji="0" lang="zh-CN" altLang="en-US" sz="3600" b="0" i="0" u="none" strike="noStrike" kern="1200" cap="all" spc="10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088" y="2071688"/>
            <a:ext cx="777716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会聚：折射光线更靠近主光轴；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发散：折射光线更远离主光轴。</a:t>
            </a:r>
            <a:endParaRPr lang="zh-CN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088" y="3321050"/>
            <a:ext cx="7686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</a:rPr>
              <a:t>2. 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通过光心的光线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传播方向没有改变。</a:t>
            </a:r>
            <a:endParaRPr lang="zh-CN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775" y="4265613"/>
            <a:ext cx="7740650" cy="1116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</a:rPr>
              <a:t>3. 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凸透镜能使平行于主光轴的光会聚于主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光轴上的一点。</a:t>
            </a:r>
            <a:endParaRPr lang="zh-CN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7650" name="Group 55"/>
          <p:cNvGrpSpPr/>
          <p:nvPr/>
        </p:nvGrpSpPr>
        <p:grpSpPr>
          <a:xfrm>
            <a:off x="3887788" y="1519238"/>
            <a:ext cx="360362" cy="2124075"/>
            <a:chOff x="2517" y="1141"/>
            <a:chExt cx="136" cy="635"/>
          </a:xfrm>
        </p:grpSpPr>
        <p:sp>
          <p:nvSpPr>
            <p:cNvPr id="27690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1" name="Line 57"/>
            <p:cNvSpPr/>
            <p:nvPr/>
          </p:nvSpPr>
          <p:spPr>
            <a:xfrm>
              <a:off x="2585" y="1162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651" name="Line 6"/>
          <p:cNvSpPr/>
          <p:nvPr/>
        </p:nvSpPr>
        <p:spPr>
          <a:xfrm>
            <a:off x="755650" y="2597150"/>
            <a:ext cx="7596188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grpSp>
        <p:nvGrpSpPr>
          <p:cNvPr id="12338" name="Group 50"/>
          <p:cNvGrpSpPr/>
          <p:nvPr/>
        </p:nvGrpSpPr>
        <p:grpSpPr>
          <a:xfrm>
            <a:off x="719138" y="1876425"/>
            <a:ext cx="3297237" cy="1406525"/>
            <a:chOff x="453" y="934"/>
            <a:chExt cx="2077" cy="886"/>
          </a:xfrm>
        </p:grpSpPr>
        <p:grpSp>
          <p:nvGrpSpPr>
            <p:cNvPr id="27681" name="Group 42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sp>
            <p:nvSpPr>
              <p:cNvPr id="27688" name="Line 8"/>
              <p:cNvSpPr/>
              <p:nvPr/>
            </p:nvSpPr>
            <p:spPr>
              <a:xfrm flipV="1">
                <a:off x="136" y="981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89" name="AutoShape 9"/>
              <p:cNvSpPr>
                <a:spLocks noChangeAspect="1"/>
              </p:cNvSpPr>
              <p:nvPr/>
            </p:nvSpPr>
            <p:spPr>
              <a:xfrm rot="5400000">
                <a:off x="1704" y="84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7682" name="Group 44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27686" name="Line 11"/>
              <p:cNvSpPr/>
              <p:nvPr/>
            </p:nvSpPr>
            <p:spPr>
              <a:xfrm>
                <a:off x="113" y="1797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87" name="AutoShape 12"/>
              <p:cNvSpPr>
                <a:spLocks noChangeAspect="1"/>
              </p:cNvSpPr>
              <p:nvPr/>
            </p:nvSpPr>
            <p:spPr>
              <a:xfrm rot="5400000">
                <a:off x="1694" y="166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7683" name="Group 43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sp>
            <p:nvSpPr>
              <p:cNvPr id="27684" name="Line 14"/>
              <p:cNvSpPr/>
              <p:nvPr/>
            </p:nvSpPr>
            <p:spPr>
              <a:xfrm flipV="1">
                <a:off x="136" y="1388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85" name="AutoShape 15"/>
              <p:cNvSpPr>
                <a:spLocks noChangeAspect="1"/>
              </p:cNvSpPr>
              <p:nvPr/>
            </p:nvSpPr>
            <p:spPr>
              <a:xfrm rot="5400000">
                <a:off x="1712" y="125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</p:grpSp>
      <p:grpSp>
        <p:nvGrpSpPr>
          <p:cNvPr id="12339" name="Group 51"/>
          <p:cNvGrpSpPr/>
          <p:nvPr/>
        </p:nvGrpSpPr>
        <p:grpSpPr>
          <a:xfrm>
            <a:off x="3981450" y="1951038"/>
            <a:ext cx="3111500" cy="1295400"/>
            <a:chOff x="2508" y="981"/>
            <a:chExt cx="1960" cy="816"/>
          </a:xfrm>
        </p:grpSpPr>
        <p:grpSp>
          <p:nvGrpSpPr>
            <p:cNvPr id="27672" name="Group 48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27679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18600"/>
                  </a:cxn>
                  <a:cxn ang="0">
                    <a:pos x="3443" y="18073"/>
                  </a:cxn>
                  <a:cxn ang="0">
                    <a:pos x="43855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80" name="AutoShape 18"/>
              <p:cNvSpPr>
                <a:spLocks noChangeAspect="1"/>
              </p:cNvSpPr>
              <p:nvPr/>
            </p:nvSpPr>
            <p:spPr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7673" name="Group 45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27677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49764"/>
                  </a:cxn>
                  <a:cxn ang="0">
                    <a:pos x="8399" y="48213"/>
                  </a:cxn>
                  <a:cxn ang="0">
                    <a:pos x="106953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78" name="AutoShape 21"/>
              <p:cNvSpPr>
                <a:spLocks noChangeAspect="1"/>
              </p:cNvSpPr>
              <p:nvPr/>
            </p:nvSpPr>
            <p:spPr>
              <a:xfrm rot="-4229382" flipV="1">
                <a:off x="3205" y="1065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7674" name="Group 46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27675" name="Line 23"/>
              <p:cNvSpPr/>
              <p:nvPr/>
            </p:nv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7676" name="AutoShape 24"/>
              <p:cNvSpPr>
                <a:spLocks noChangeAspect="1"/>
              </p:cNvSpPr>
              <p:nvPr/>
            </p:nvSpPr>
            <p:spPr>
              <a:xfrm rot="5400000">
                <a:off x="3383" y="125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</p:grpSp>
      <p:sp>
        <p:nvSpPr>
          <p:cNvPr id="27654" name="Oval 25"/>
          <p:cNvSpPr>
            <a:spLocks noChangeAspect="1"/>
          </p:cNvSpPr>
          <p:nvPr/>
        </p:nvSpPr>
        <p:spPr>
          <a:xfrm>
            <a:off x="3995738" y="2525713"/>
            <a:ext cx="144462" cy="1444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5" name="Oval 26"/>
          <p:cNvSpPr>
            <a:spLocks noChangeAspect="1"/>
          </p:cNvSpPr>
          <p:nvPr/>
        </p:nvSpPr>
        <p:spPr>
          <a:xfrm>
            <a:off x="5940425" y="2525713"/>
            <a:ext cx="158750" cy="1587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7656" name="Text Box 27"/>
          <p:cNvSpPr txBox="1"/>
          <p:nvPr/>
        </p:nvSpPr>
        <p:spPr>
          <a:xfrm>
            <a:off x="3851275" y="2525713"/>
            <a:ext cx="7921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3200" i="1" dirty="0">
              <a:solidFill>
                <a:srgbClr val="CC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Text Box 28"/>
          <p:cNvSpPr txBox="1"/>
          <p:nvPr/>
        </p:nvSpPr>
        <p:spPr>
          <a:xfrm>
            <a:off x="5759450" y="1951038"/>
            <a:ext cx="5032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en-US" altLang="zh-CN" sz="3200" i="1" dirty="0">
              <a:solidFill>
                <a:srgbClr val="0066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4089400" y="2957513"/>
            <a:ext cx="1939925" cy="1438275"/>
            <a:chOff x="2723" y="2614"/>
            <a:chExt cx="1222" cy="906"/>
          </a:xfrm>
        </p:grpSpPr>
        <p:sp>
          <p:nvSpPr>
            <p:cNvPr id="27666" name="Line 31"/>
            <p:cNvSpPr/>
            <p:nvPr/>
          </p:nvSpPr>
          <p:spPr>
            <a:xfrm>
              <a:off x="2723" y="3067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7667" name="Line 32"/>
            <p:cNvSpPr/>
            <p:nvPr/>
          </p:nvSpPr>
          <p:spPr>
            <a:xfrm>
              <a:off x="3945" y="2614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7668" name="Line 33"/>
            <p:cNvSpPr/>
            <p:nvPr/>
          </p:nvSpPr>
          <p:spPr>
            <a:xfrm>
              <a:off x="3515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7669" name="Line 34"/>
            <p:cNvSpPr/>
            <p:nvPr/>
          </p:nvSpPr>
          <p:spPr>
            <a:xfrm flipH="1">
              <a:off x="2744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7670" name="Text Box 35"/>
            <p:cNvSpPr txBox="1"/>
            <p:nvPr/>
          </p:nvSpPr>
          <p:spPr>
            <a:xfrm>
              <a:off x="3107" y="3113"/>
              <a:ext cx="5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endParaRPr lang="zh-CN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楷体_GB2312"/>
              </a:endParaRPr>
            </a:p>
          </p:txBody>
        </p:sp>
        <p:sp>
          <p:nvSpPr>
            <p:cNvPr id="27671" name="Text Box 36"/>
            <p:cNvSpPr txBox="1"/>
            <p:nvPr/>
          </p:nvSpPr>
          <p:spPr>
            <a:xfrm>
              <a:off x="3248" y="3007"/>
              <a:ext cx="2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dirty="0">
                  <a:solidFill>
                    <a:srgbClr val="FF0000"/>
                  </a:solidFill>
                  <a:latin typeface="Monotype Corsiva" pitchFamily="66" charset="0"/>
                  <a:ea typeface="楷体_GB2312"/>
                </a:rPr>
                <a:t>f</a:t>
              </a:r>
              <a:endParaRPr lang="en-US" altLang="zh-CN" sz="3600" dirty="0">
                <a:solidFill>
                  <a:srgbClr val="FF0000"/>
                </a:solidFill>
                <a:latin typeface="Monotype Corsiva" pitchFamily="66" charset="0"/>
                <a:ea typeface="楷体_GB2312"/>
              </a:endParaRPr>
            </a:p>
          </p:txBody>
        </p:sp>
      </p:grpSp>
      <p:sp>
        <p:nvSpPr>
          <p:cNvPr id="27659" name="Text Box 37"/>
          <p:cNvSpPr txBox="1"/>
          <p:nvPr/>
        </p:nvSpPr>
        <p:spPr>
          <a:xfrm>
            <a:off x="863600" y="441325"/>
            <a:ext cx="4716463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凸透镜的焦点和焦距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0" name="Text Box 38"/>
          <p:cNvSpPr txBox="1"/>
          <p:nvPr/>
        </p:nvSpPr>
        <p:spPr>
          <a:xfrm>
            <a:off x="1763713" y="4614863"/>
            <a:ext cx="18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sz="2800" dirty="0">
              <a:latin typeface="Tahoma" panose="020B0604030504040204" pitchFamily="34" charset="0"/>
              <a:ea typeface="楷体_GB2312"/>
            </a:endParaRPr>
          </a:p>
        </p:txBody>
      </p:sp>
      <p:sp>
        <p:nvSpPr>
          <p:cNvPr id="38" name="Text Box 39"/>
          <p:cNvSpPr txBox="1"/>
          <p:nvPr/>
        </p:nvSpPr>
        <p:spPr>
          <a:xfrm>
            <a:off x="576263" y="4786313"/>
            <a:ext cx="8101012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华文仿宋" pitchFamily="2" charset="-122"/>
              </a:rPr>
              <a:t>　　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焦点：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平行于主轴的平行光通过凸透镜后会聚于一点。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焦距：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焦点到光心的距离。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96" name="Text Box 40"/>
          <p:cNvSpPr txBox="1"/>
          <p:nvPr/>
        </p:nvSpPr>
        <p:spPr>
          <a:xfrm>
            <a:off x="4608513" y="4146550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焦距</a:t>
            </a:r>
            <a:endParaRPr lang="zh-CN" altLang="en-US" sz="28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3" name="Rectangle 49"/>
          <p:cNvSpPr/>
          <p:nvPr/>
        </p:nvSpPr>
        <p:spPr>
          <a:xfrm>
            <a:off x="7235825" y="200342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主轴</a:t>
            </a:r>
            <a:endParaRPr lang="zh-CN" altLang="en-US" sz="28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97" name="AutoShape 125"/>
          <p:cNvSpPr/>
          <p:nvPr/>
        </p:nvSpPr>
        <p:spPr>
          <a:xfrm>
            <a:off x="6119813" y="977900"/>
            <a:ext cx="1619250" cy="684213"/>
          </a:xfrm>
          <a:prstGeom prst="wedgeRoundRectCallout">
            <a:avLst>
              <a:gd name="adj1" fmla="val -51472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66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70696" grpId="0"/>
      <p:bldP spid="3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8674" name="Group 44"/>
          <p:cNvGrpSpPr/>
          <p:nvPr/>
        </p:nvGrpSpPr>
        <p:grpSpPr>
          <a:xfrm>
            <a:off x="4283075" y="1801813"/>
            <a:ext cx="360363" cy="2124075"/>
            <a:chOff x="2517" y="1141"/>
            <a:chExt cx="136" cy="635"/>
          </a:xfrm>
        </p:grpSpPr>
        <p:sp>
          <p:nvSpPr>
            <p:cNvPr id="28710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1" name="Line 46"/>
            <p:cNvSpPr/>
            <p:nvPr/>
          </p:nvSpPr>
          <p:spPr>
            <a:xfrm>
              <a:off x="2585" y="1162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675" name="Line 6"/>
          <p:cNvSpPr/>
          <p:nvPr/>
        </p:nvSpPr>
        <p:spPr>
          <a:xfrm flipV="1">
            <a:off x="395288" y="2846388"/>
            <a:ext cx="831691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28676" name="Oval 25"/>
          <p:cNvSpPr>
            <a:spLocks noChangeAspect="1"/>
          </p:cNvSpPr>
          <p:nvPr/>
        </p:nvSpPr>
        <p:spPr>
          <a:xfrm>
            <a:off x="4391025" y="2747963"/>
            <a:ext cx="144463" cy="1444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7" name="Text Box 28"/>
          <p:cNvSpPr txBox="1"/>
          <p:nvPr/>
        </p:nvSpPr>
        <p:spPr>
          <a:xfrm>
            <a:off x="2266950" y="2197100"/>
            <a:ext cx="5032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en-US" altLang="zh-CN" sz="3200" i="1" dirty="0">
              <a:solidFill>
                <a:srgbClr val="0066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8" name="Text Box 29"/>
          <p:cNvSpPr txBox="1"/>
          <p:nvPr/>
        </p:nvSpPr>
        <p:spPr>
          <a:xfrm>
            <a:off x="7451725" y="2197100"/>
            <a:ext cx="1258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楷体_GB2312"/>
              </a:rPr>
              <a:t>主轴</a:t>
            </a:r>
            <a:endParaRPr lang="zh-CN" altLang="en-US" sz="2800" dirty="0">
              <a:solidFill>
                <a:srgbClr val="0066CC"/>
              </a:solidFill>
              <a:latin typeface="宋体" panose="02010600030101010101" pitchFamily="2" charset="-122"/>
              <a:ea typeface="楷体_GB2312"/>
            </a:endParaRPr>
          </a:p>
        </p:txBody>
      </p:sp>
      <p:grpSp>
        <p:nvGrpSpPr>
          <p:cNvPr id="13381" name="Group 69"/>
          <p:cNvGrpSpPr/>
          <p:nvPr/>
        </p:nvGrpSpPr>
        <p:grpSpPr>
          <a:xfrm>
            <a:off x="2555875" y="2882900"/>
            <a:ext cx="1908175" cy="1582738"/>
            <a:chOff x="1701" y="1570"/>
            <a:chExt cx="1134" cy="997"/>
          </a:xfrm>
        </p:grpSpPr>
        <p:sp>
          <p:nvSpPr>
            <p:cNvPr id="28705" name="Line 31"/>
            <p:cNvSpPr/>
            <p:nvPr/>
          </p:nvSpPr>
          <p:spPr>
            <a:xfrm flipH="1">
              <a:off x="2835" y="2069"/>
              <a:ext cx="0" cy="4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8706" name="Line 32"/>
            <p:cNvSpPr/>
            <p:nvPr/>
          </p:nvSpPr>
          <p:spPr>
            <a:xfrm flipH="1">
              <a:off x="1701" y="1570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8707" name="Line 33"/>
            <p:cNvSpPr/>
            <p:nvPr/>
          </p:nvSpPr>
          <p:spPr>
            <a:xfrm flipH="1">
              <a:off x="1721" y="226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8708" name="Line 34"/>
            <p:cNvSpPr/>
            <p:nvPr/>
          </p:nvSpPr>
          <p:spPr>
            <a:xfrm>
              <a:off x="2437" y="226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28709" name="Text Box 36"/>
            <p:cNvSpPr txBox="1"/>
            <p:nvPr/>
          </p:nvSpPr>
          <p:spPr>
            <a:xfrm flipH="1">
              <a:off x="2154" y="2115"/>
              <a:ext cx="1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200" dirty="0">
                  <a:solidFill>
                    <a:srgbClr val="0066CC"/>
                  </a:solidFill>
                  <a:latin typeface="Monotype Corsiva" pitchFamily="66" charset="0"/>
                  <a:ea typeface="楷体_GB2312"/>
                </a:rPr>
                <a:t>f</a:t>
              </a:r>
              <a:endParaRPr lang="en-US" altLang="zh-CN" sz="3200" dirty="0">
                <a:solidFill>
                  <a:srgbClr val="0066CC"/>
                </a:solidFill>
                <a:latin typeface="Monotype Corsiva" pitchFamily="66" charset="0"/>
                <a:ea typeface="楷体_GB2312"/>
              </a:endParaRPr>
            </a:p>
          </p:txBody>
        </p:sp>
      </p:grpSp>
      <p:sp>
        <p:nvSpPr>
          <p:cNvPr id="28680" name="Text Box 38"/>
          <p:cNvSpPr txBox="1"/>
          <p:nvPr/>
        </p:nvSpPr>
        <p:spPr>
          <a:xfrm>
            <a:off x="2195513" y="487680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zh-CN" sz="2800" dirty="0">
              <a:latin typeface="Tahoma" panose="020B0604030504040204" pitchFamily="34" charset="0"/>
              <a:ea typeface="楷体_GB2312"/>
            </a:endParaRPr>
          </a:p>
        </p:txBody>
      </p:sp>
      <p:sp>
        <p:nvSpPr>
          <p:cNvPr id="40" name="Text Box 75"/>
          <p:cNvSpPr txBox="1"/>
          <p:nvPr/>
        </p:nvSpPr>
        <p:spPr>
          <a:xfrm>
            <a:off x="1116013" y="5226050"/>
            <a:ext cx="49323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实焦点。</a:t>
            </a:r>
            <a:endParaRPr lang="zh-CN" altLang="en-US" sz="32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359" name="Group 47"/>
          <p:cNvGrpSpPr/>
          <p:nvPr/>
        </p:nvGrpSpPr>
        <p:grpSpPr>
          <a:xfrm flipH="1">
            <a:off x="4551363" y="2125663"/>
            <a:ext cx="3297237" cy="1406525"/>
            <a:chOff x="453" y="934"/>
            <a:chExt cx="2077" cy="886"/>
          </a:xfrm>
        </p:grpSpPr>
        <p:grpSp>
          <p:nvGrpSpPr>
            <p:cNvPr id="28696" name="Group 48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sp>
            <p:nvSpPr>
              <p:cNvPr id="28703" name="Line 8"/>
              <p:cNvSpPr/>
              <p:nvPr/>
            </p:nvSpPr>
            <p:spPr>
              <a:xfrm flipV="1">
                <a:off x="136" y="981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8704" name="AutoShape 9"/>
              <p:cNvSpPr>
                <a:spLocks noChangeAspect="1"/>
              </p:cNvSpPr>
              <p:nvPr/>
            </p:nvSpPr>
            <p:spPr>
              <a:xfrm rot="5400000">
                <a:off x="1704" y="84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8697" name="Group 51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28701" name="Line 11"/>
              <p:cNvSpPr/>
              <p:nvPr/>
            </p:nvSpPr>
            <p:spPr>
              <a:xfrm>
                <a:off x="113" y="1797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8702" name="AutoShape 12"/>
              <p:cNvSpPr>
                <a:spLocks noChangeAspect="1"/>
              </p:cNvSpPr>
              <p:nvPr/>
            </p:nvSpPr>
            <p:spPr>
              <a:xfrm rot="5400000">
                <a:off x="1694" y="166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8698" name="Group 54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sp>
            <p:nvSpPr>
              <p:cNvPr id="28699" name="Line 14"/>
              <p:cNvSpPr/>
              <p:nvPr/>
            </p:nvSpPr>
            <p:spPr>
              <a:xfrm flipV="1">
                <a:off x="136" y="1388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8700" name="AutoShape 15"/>
              <p:cNvSpPr>
                <a:spLocks noChangeAspect="1"/>
              </p:cNvSpPr>
              <p:nvPr/>
            </p:nvSpPr>
            <p:spPr>
              <a:xfrm rot="5400000">
                <a:off x="1712" y="125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</p:grpSp>
      <p:grpSp>
        <p:nvGrpSpPr>
          <p:cNvPr id="13369" name="Group 57"/>
          <p:cNvGrpSpPr/>
          <p:nvPr/>
        </p:nvGrpSpPr>
        <p:grpSpPr>
          <a:xfrm flipH="1">
            <a:off x="1474788" y="2197100"/>
            <a:ext cx="3132137" cy="1296988"/>
            <a:chOff x="2508" y="981"/>
            <a:chExt cx="1960" cy="816"/>
          </a:xfrm>
        </p:grpSpPr>
        <p:grpSp>
          <p:nvGrpSpPr>
            <p:cNvPr id="28687" name="Group 58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28694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18600"/>
                  </a:cxn>
                  <a:cxn ang="0">
                    <a:pos x="3443" y="18073"/>
                  </a:cxn>
                  <a:cxn ang="0">
                    <a:pos x="43855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95" name="AutoShape 18"/>
              <p:cNvSpPr>
                <a:spLocks noChangeAspect="1"/>
              </p:cNvSpPr>
              <p:nvPr/>
            </p:nvSpPr>
            <p:spPr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8688" name="Group 61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28692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49764"/>
                  </a:cxn>
                  <a:cxn ang="0">
                    <a:pos x="8399" y="48213"/>
                  </a:cxn>
                  <a:cxn ang="0">
                    <a:pos x="106953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693" name="AutoShape 21"/>
              <p:cNvSpPr>
                <a:spLocks noChangeAspect="1"/>
              </p:cNvSpPr>
              <p:nvPr/>
            </p:nvSpPr>
            <p:spPr>
              <a:xfrm rot="-4229382" flipV="1">
                <a:off x="3205" y="1065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28689" name="Group 64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28690" name="Line 23"/>
              <p:cNvSpPr/>
              <p:nvPr/>
            </p:nv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8691" name="AutoShape 24"/>
              <p:cNvSpPr>
                <a:spLocks noChangeAspect="1"/>
              </p:cNvSpPr>
              <p:nvPr/>
            </p:nvSpPr>
            <p:spPr>
              <a:xfrm rot="5400000">
                <a:off x="3383" y="125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eaLnBrk="1" hangingPunct="1"/>
                <a:endParaRPr lang="zh-CN" altLang="en-US" sz="2800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</p:grpSp>
      <p:sp>
        <p:nvSpPr>
          <p:cNvPr id="25" name="Oval 26"/>
          <p:cNvSpPr>
            <a:spLocks noChangeAspect="1"/>
          </p:cNvSpPr>
          <p:nvPr/>
        </p:nvSpPr>
        <p:spPr>
          <a:xfrm>
            <a:off x="2468563" y="2773363"/>
            <a:ext cx="158750" cy="1587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197" name="AutoShape 125"/>
          <p:cNvSpPr/>
          <p:nvPr/>
        </p:nvSpPr>
        <p:spPr>
          <a:xfrm>
            <a:off x="2592388" y="1044575"/>
            <a:ext cx="1511300" cy="684213"/>
          </a:xfrm>
          <a:prstGeom prst="wedgeRoundRectCallout">
            <a:avLst>
              <a:gd name="adj1" fmla="val -51574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焦点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_GB2312"/>
            </a:endParaRPr>
          </a:p>
        </p:txBody>
      </p:sp>
      <p:pic>
        <p:nvPicPr>
          <p:cNvPr id="28686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25" grpId="0" animBg="1"/>
      <p:bldP spid="31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" name="TextBox 38"/>
          <p:cNvSpPr txBox="1"/>
          <p:nvPr/>
        </p:nvSpPr>
        <p:spPr>
          <a:xfrm>
            <a:off x="971550" y="1362075"/>
            <a:ext cx="4860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凹透镜有焦点吗？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4300" y="1362075"/>
            <a:ext cx="4895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把折射光线反向延长看一看</a:t>
            </a:r>
            <a:r>
              <a:rPr lang="zh-CN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。</a:t>
            </a:r>
            <a:endParaRPr lang="en-US" altLang="zh-CN" sz="2800" dirty="0">
              <a:solidFill>
                <a:schemeClr val="tx2"/>
              </a:solidFill>
              <a:latin typeface="宋体" panose="02010600030101010101" pitchFamily="2" charset="-122"/>
              <a:ea typeface="华文仿宋" pitchFamily="2" charset="-122"/>
            </a:endParaRPr>
          </a:p>
        </p:txBody>
      </p:sp>
      <p:grpSp>
        <p:nvGrpSpPr>
          <p:cNvPr id="29700" name="Group 47"/>
          <p:cNvGrpSpPr/>
          <p:nvPr/>
        </p:nvGrpSpPr>
        <p:grpSpPr>
          <a:xfrm>
            <a:off x="2051050" y="2690813"/>
            <a:ext cx="5759450" cy="2016125"/>
            <a:chOff x="1179" y="1752"/>
            <a:chExt cx="3628" cy="1270"/>
          </a:xfrm>
        </p:grpSpPr>
        <p:sp>
          <p:nvSpPr>
            <p:cNvPr id="29740" name="Line 3"/>
            <p:cNvSpPr/>
            <p:nvPr/>
          </p:nvSpPr>
          <p:spPr>
            <a:xfrm>
              <a:off x="1179" y="2395"/>
              <a:ext cx="36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29741" name="xjhgx3"/>
            <p:cNvSpPr/>
            <p:nvPr/>
          </p:nvSpPr>
          <p:spPr>
            <a:xfrm>
              <a:off x="2563" y="1752"/>
              <a:ext cx="249" cy="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429" name="Group 45"/>
          <p:cNvGrpSpPr/>
          <p:nvPr/>
        </p:nvGrpSpPr>
        <p:grpSpPr>
          <a:xfrm>
            <a:off x="1800225" y="2222500"/>
            <a:ext cx="5130800" cy="2997200"/>
            <a:chOff x="1219" y="1451"/>
            <a:chExt cx="3368" cy="1888"/>
          </a:xfrm>
        </p:grpSpPr>
        <p:grpSp>
          <p:nvGrpSpPr>
            <p:cNvPr id="29722" name="Group 42"/>
            <p:cNvGrpSpPr/>
            <p:nvPr/>
          </p:nvGrpSpPr>
          <p:grpSpPr>
            <a:xfrm>
              <a:off x="1229" y="1979"/>
              <a:ext cx="1679" cy="8"/>
              <a:chOff x="1229" y="1979"/>
              <a:chExt cx="1679" cy="8"/>
            </a:xfrm>
          </p:grpSpPr>
          <p:sp>
            <p:nvSpPr>
              <p:cNvPr id="29738" name="Line 5"/>
              <p:cNvSpPr/>
              <p:nvPr/>
            </p:nvSpPr>
            <p:spPr>
              <a:xfrm>
                <a:off x="1229" y="1987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9739" name="Line 33"/>
              <p:cNvSpPr/>
              <p:nvPr/>
            </p:nvSpPr>
            <p:spPr>
              <a:xfrm flipV="1">
                <a:off x="1837" y="1979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9723" name="Group 43"/>
            <p:cNvGrpSpPr/>
            <p:nvPr/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29736" name="Line 11"/>
              <p:cNvSpPr/>
              <p:nvPr/>
            </p:nvSpPr>
            <p:spPr>
              <a:xfrm>
                <a:off x="1237" y="2395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9737" name="Line 34"/>
              <p:cNvSpPr/>
              <p:nvPr/>
            </p:nvSpPr>
            <p:spPr>
              <a:xfrm flipV="1">
                <a:off x="1837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9724" name="Group 44"/>
            <p:cNvGrpSpPr/>
            <p:nvPr/>
          </p:nvGrpSpPr>
          <p:grpSpPr>
            <a:xfrm>
              <a:off x="1219" y="2795"/>
              <a:ext cx="1679" cy="9"/>
              <a:chOff x="1219" y="2795"/>
              <a:chExt cx="1679" cy="9"/>
            </a:xfrm>
          </p:grpSpPr>
          <p:sp>
            <p:nvSpPr>
              <p:cNvPr id="29734" name="Line 8"/>
              <p:cNvSpPr/>
              <p:nvPr/>
            </p:nvSpPr>
            <p:spPr>
              <a:xfrm>
                <a:off x="1219" y="280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9735" name="Line 35"/>
              <p:cNvSpPr/>
              <p:nvPr/>
            </p:nvSpPr>
            <p:spPr>
              <a:xfrm flipV="1">
                <a:off x="1905" y="2795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9725" name="Group 40"/>
            <p:cNvGrpSpPr/>
            <p:nvPr/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29732" name="Freeform 14"/>
              <p:cNvSpPr/>
              <p:nvPr/>
            </p:nvSpPr>
            <p:spPr>
              <a:xfrm>
                <a:off x="2857" y="1451"/>
                <a:ext cx="1667" cy="53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33" name="Line 36"/>
              <p:cNvSpPr/>
              <p:nvPr/>
            </p:nvSpPr>
            <p:spPr>
              <a:xfrm flipV="1">
                <a:off x="3356" y="1774"/>
                <a:ext cx="20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9726" name="Group 41"/>
            <p:cNvGrpSpPr/>
            <p:nvPr/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29730" name="Freeform 17"/>
              <p:cNvSpPr/>
              <p:nvPr/>
            </p:nvSpPr>
            <p:spPr>
              <a:xfrm flipV="1">
                <a:off x="2902" y="2803"/>
                <a:ext cx="1667" cy="53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31" name="Line 37"/>
              <p:cNvSpPr/>
              <p:nvPr/>
            </p:nvSpPr>
            <p:spPr>
              <a:xfrm>
                <a:off x="3447" y="2954"/>
                <a:ext cx="181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  <p:grpSp>
          <p:nvGrpSpPr>
            <p:cNvPr id="29727" name="Group 39"/>
            <p:cNvGrpSpPr/>
            <p:nvPr/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29728" name="Line 20"/>
              <p:cNvSpPr/>
              <p:nvPr/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9729" name="Line 38"/>
              <p:cNvSpPr/>
              <p:nvPr/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6437" name="Group 53"/>
          <p:cNvGrpSpPr/>
          <p:nvPr/>
        </p:nvGrpSpPr>
        <p:grpSpPr>
          <a:xfrm>
            <a:off x="2627313" y="3051175"/>
            <a:ext cx="1908175" cy="1331913"/>
            <a:chOff x="1655" y="1979"/>
            <a:chExt cx="1202" cy="839"/>
          </a:xfrm>
        </p:grpSpPr>
        <p:sp>
          <p:nvSpPr>
            <p:cNvPr id="29719" name="Line 49"/>
            <p:cNvSpPr/>
            <p:nvPr/>
          </p:nvSpPr>
          <p:spPr>
            <a:xfrm flipH="1" flipV="1">
              <a:off x="1678" y="2409"/>
              <a:ext cx="1179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9720" name="Line 51"/>
            <p:cNvSpPr/>
            <p:nvPr/>
          </p:nvSpPr>
          <p:spPr>
            <a:xfrm flipH="1">
              <a:off x="1678" y="1979"/>
              <a:ext cx="1157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9721" name="Line 52"/>
            <p:cNvSpPr/>
            <p:nvPr/>
          </p:nvSpPr>
          <p:spPr>
            <a:xfrm flipH="1">
              <a:off x="1655" y="2409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2" name="Oval 22"/>
          <p:cNvSpPr>
            <a:spLocks noChangeAspect="1"/>
          </p:cNvSpPr>
          <p:nvPr/>
        </p:nvSpPr>
        <p:spPr>
          <a:xfrm>
            <a:off x="2627313" y="3662363"/>
            <a:ext cx="107950" cy="10795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9704" name="AutoShape 28"/>
          <p:cNvSpPr/>
          <p:nvPr/>
        </p:nvSpPr>
        <p:spPr>
          <a:xfrm rot="10800000">
            <a:off x="900113" y="2081213"/>
            <a:ext cx="1547812" cy="719137"/>
          </a:xfrm>
          <a:prstGeom prst="wedgeRoundRectCallout">
            <a:avLst>
              <a:gd name="adj1" fmla="val -62208"/>
              <a:gd name="adj2" fmla="val -16700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0" rIns="0"/>
          <a:p>
            <a:pPr algn="ctr" eaLnBrk="1" hangingPunct="1"/>
            <a:r>
              <a:rPr lang="zh-CN" altLang="zh-CN" sz="2800" dirty="0">
                <a:solidFill>
                  <a:srgbClr val="CC0000"/>
                </a:solidFill>
                <a:latin typeface="宋体" panose="02010600030101010101" pitchFamily="2" charset="-122"/>
                <a:ea typeface="华文仿宋" pitchFamily="2" charset="-122"/>
              </a:rPr>
              <a:t>  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</a:t>
            </a:r>
            <a:endParaRPr lang="zh-CN" altLang="zh-CN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38" name="Text Box 38"/>
          <p:cNvSpPr txBox="1"/>
          <p:nvPr/>
        </p:nvSpPr>
        <p:spPr>
          <a:xfrm>
            <a:off x="755650" y="21145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21" name="Text Box 21"/>
          <p:cNvSpPr txBox="1"/>
          <p:nvPr/>
        </p:nvSpPr>
        <p:spPr>
          <a:xfrm>
            <a:off x="2411413" y="3086100"/>
            <a:ext cx="6127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66CC"/>
                </a:solidFill>
                <a:latin typeface="Times New Roman" panose="02020603050405020304" pitchFamily="18" charset="0"/>
                <a:ea typeface="华文仿宋" pitchFamily="2" charset="-122"/>
              </a:rPr>
              <a:t>F</a:t>
            </a:r>
            <a:endParaRPr lang="en-US" altLang="zh-CN" sz="3200" i="1" dirty="0">
              <a:solidFill>
                <a:srgbClr val="0066CC"/>
              </a:solidFill>
              <a:latin typeface="Times New Roman" panose="02020603050405020304" pitchFamily="18" charset="0"/>
              <a:ea typeface="华文仿宋" pitchFamily="2" charset="-122"/>
            </a:endParaRPr>
          </a:p>
        </p:txBody>
      </p:sp>
      <p:grpSp>
        <p:nvGrpSpPr>
          <p:cNvPr id="16445" name="Group 61"/>
          <p:cNvGrpSpPr/>
          <p:nvPr/>
        </p:nvGrpSpPr>
        <p:grpSpPr>
          <a:xfrm>
            <a:off x="2663825" y="3806825"/>
            <a:ext cx="1763713" cy="1368425"/>
            <a:chOff x="1678" y="2455"/>
            <a:chExt cx="1111" cy="862"/>
          </a:xfrm>
        </p:grpSpPr>
        <p:sp>
          <p:nvSpPr>
            <p:cNvPr id="29715" name="Line 57"/>
            <p:cNvSpPr/>
            <p:nvPr/>
          </p:nvSpPr>
          <p:spPr>
            <a:xfrm>
              <a:off x="2789" y="3045"/>
              <a:ext cx="0" cy="20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6" name="Line 58"/>
            <p:cNvSpPr/>
            <p:nvPr/>
          </p:nvSpPr>
          <p:spPr>
            <a:xfrm>
              <a:off x="1678" y="2455"/>
              <a:ext cx="0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7" name="Line 59"/>
            <p:cNvSpPr/>
            <p:nvPr/>
          </p:nvSpPr>
          <p:spPr>
            <a:xfrm>
              <a:off x="1701" y="3181"/>
              <a:ext cx="10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</p:sp>
        <p:sp>
          <p:nvSpPr>
            <p:cNvPr id="29718" name="Text Box 38"/>
            <p:cNvSpPr txBox="1"/>
            <p:nvPr/>
          </p:nvSpPr>
          <p:spPr>
            <a:xfrm>
              <a:off x="2154" y="2976"/>
              <a:ext cx="250" cy="3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itchFamily="2" charset="-122"/>
                </a:rPr>
                <a:t>f</a:t>
              </a:r>
              <a:endPara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</p:grpSp>
      <p:sp>
        <p:nvSpPr>
          <p:cNvPr id="4" name="Text Box 38"/>
          <p:cNvSpPr txBox="1"/>
          <p:nvPr/>
        </p:nvSpPr>
        <p:spPr>
          <a:xfrm>
            <a:off x="3059113" y="5138738"/>
            <a:ext cx="1403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焦距</a:t>
            </a:r>
            <a:endParaRPr lang="zh-CN" altLang="en-US" sz="28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449" name="Group 65"/>
          <p:cNvGrpSpPr/>
          <p:nvPr/>
        </p:nvGrpSpPr>
        <p:grpSpPr>
          <a:xfrm>
            <a:off x="6011863" y="3049588"/>
            <a:ext cx="612775" cy="720725"/>
            <a:chOff x="3765" y="1638"/>
            <a:chExt cx="386" cy="454"/>
          </a:xfrm>
        </p:grpSpPr>
        <p:sp>
          <p:nvSpPr>
            <p:cNvPr id="29713" name="Oval 63"/>
            <p:cNvSpPr/>
            <p:nvPr/>
          </p:nvSpPr>
          <p:spPr>
            <a:xfrm>
              <a:off x="3878" y="2024"/>
              <a:ext cx="68" cy="6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3200" dirty="0"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29714" name="Text Box 21"/>
            <p:cNvSpPr txBox="1"/>
            <p:nvPr/>
          </p:nvSpPr>
          <p:spPr>
            <a:xfrm>
              <a:off x="3765" y="1638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i="1" dirty="0">
                  <a:solidFill>
                    <a:srgbClr val="0066CC"/>
                  </a:solidFill>
                  <a:latin typeface="Times New Roman" panose="02020603050405020304" pitchFamily="18" charset="0"/>
                  <a:ea typeface="华文仿宋" pitchFamily="2" charset="-122"/>
                </a:rPr>
                <a:t>F</a:t>
              </a:r>
              <a:endParaRPr lang="en-US" altLang="zh-CN" sz="3200" i="1" dirty="0">
                <a:solidFill>
                  <a:srgbClr val="0066CC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</p:grpSp>
      <p:sp>
        <p:nvSpPr>
          <p:cNvPr id="6" name="TextBox 39"/>
          <p:cNvSpPr txBox="1"/>
          <p:nvPr/>
        </p:nvSpPr>
        <p:spPr>
          <a:xfrm>
            <a:off x="1403350" y="5934075"/>
            <a:ext cx="44640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凹透镜有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虚焦点</a:t>
            </a:r>
            <a:r>
              <a:rPr lang="zh-CN" altLang="en-US" sz="2800" dirty="0">
                <a:latin typeface="宋体" panose="02010600030101010101" pitchFamily="2" charset="-122"/>
                <a:ea typeface="华文仿宋" pitchFamily="2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ea typeface="华文仿宋" pitchFamily="2" charset="-122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684213" y="484188"/>
            <a:ext cx="6119812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66CC"/>
                </a:solidFill>
                <a:latin typeface="Times New Roman" panose="02020603050405020304" pitchFamily="18" charset="0"/>
                <a:ea typeface="华文仿宋" pitchFamily="2" charset="-122"/>
              </a:rPr>
              <a:t>3. </a:t>
            </a: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凹透镜的焦点和焦距</a:t>
            </a:r>
            <a:endParaRPr lang="zh-CN" altLang="en-US" sz="32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971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2" grpId="0" animBg="1"/>
      <p:bldP spid="29704" grpId="0" animBg="1"/>
      <p:bldP spid="76838" grpId="0"/>
      <p:bldP spid="76821" grpId="0"/>
      <p:bldP spid="4" grpId="0"/>
      <p:bldP spid="6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1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2"/>
          <p:cNvSpPr txBox="1"/>
          <p:nvPr/>
        </p:nvSpPr>
        <p:spPr>
          <a:xfrm>
            <a:off x="608013" y="1760538"/>
            <a:ext cx="72358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华文仿宋" pitchFamily="2" charset="-122"/>
              </a:rPr>
              <a:t>1.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填上合适的透镜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062163" y="2995613"/>
            <a:ext cx="3495675" cy="1260475"/>
            <a:chOff x="431540" y="2492896"/>
            <a:chExt cx="3496261" cy="1259295"/>
          </a:xfrm>
        </p:grpSpPr>
        <p:sp>
          <p:nvSpPr>
            <p:cNvPr id="30745" name="矩形 3"/>
            <p:cNvSpPr/>
            <p:nvPr/>
          </p:nvSpPr>
          <p:spPr>
            <a:xfrm>
              <a:off x="1972494" y="2492896"/>
              <a:ext cx="799306" cy="125929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sz="2800" dirty="0">
                <a:latin typeface="Times New Roman" panose="02020603050405020304" pitchFamily="18" charset="0"/>
                <a:ea typeface="楷体_GB2312"/>
              </a:endParaRPr>
            </a:p>
          </p:txBody>
        </p:sp>
        <p:grpSp>
          <p:nvGrpSpPr>
            <p:cNvPr id="30746" name="组合 31"/>
            <p:cNvGrpSpPr/>
            <p:nvPr/>
          </p:nvGrpSpPr>
          <p:grpSpPr>
            <a:xfrm>
              <a:off x="431540" y="2818974"/>
              <a:ext cx="1558769" cy="716937"/>
              <a:chOff x="359532" y="2672916"/>
              <a:chExt cx="1625899" cy="890300"/>
            </a:xfrm>
          </p:grpSpPr>
          <p:grpSp>
            <p:nvGrpSpPr>
              <p:cNvPr id="30754" name="Group 42"/>
              <p:cNvGrpSpPr/>
              <p:nvPr/>
            </p:nvGrpSpPr>
            <p:grpSpPr>
              <a:xfrm>
                <a:off x="359532" y="2672916"/>
                <a:ext cx="1615329" cy="234667"/>
                <a:chOff x="136" y="934"/>
                <a:chExt cx="2381" cy="91"/>
              </a:xfrm>
            </p:grpSpPr>
            <p:sp>
              <p:nvSpPr>
                <p:cNvPr id="30758" name="Line 8"/>
                <p:cNvSpPr/>
                <p:nvPr/>
              </p:nv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59" name="AutoShape 9"/>
                <p:cNvSpPr>
                  <a:spLocks noChangeAspect="1"/>
                </p:cNvSpPr>
                <p:nvPr/>
              </p:nvSpPr>
              <p:spPr>
                <a:xfrm rot="5400000">
                  <a:off x="1704" y="843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  <p:grpSp>
            <p:nvGrpSpPr>
              <p:cNvPr id="30755" name="Group 43"/>
              <p:cNvGrpSpPr/>
              <p:nvPr/>
            </p:nvGrpSpPr>
            <p:grpSpPr>
              <a:xfrm>
                <a:off x="377928" y="3328549"/>
                <a:ext cx="1607503" cy="234667"/>
                <a:chOff x="136" y="1342"/>
                <a:chExt cx="2394" cy="91"/>
              </a:xfrm>
            </p:grpSpPr>
            <p:sp>
              <p:nvSpPr>
                <p:cNvPr id="30756" name="Line 14"/>
                <p:cNvSpPr/>
                <p:nvPr/>
              </p:nv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57" name="AutoShape 15"/>
                <p:cNvSpPr>
                  <a:spLocks noChangeAspect="1"/>
                </p:cNvSpPr>
                <p:nvPr/>
              </p:nvSpPr>
              <p:spPr>
                <a:xfrm rot="5400000">
                  <a:off x="1712" y="1251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</p:grpSp>
        <p:grpSp>
          <p:nvGrpSpPr>
            <p:cNvPr id="30747" name="组合 56"/>
            <p:cNvGrpSpPr/>
            <p:nvPr/>
          </p:nvGrpSpPr>
          <p:grpSpPr>
            <a:xfrm>
              <a:off x="2753095" y="2630214"/>
              <a:ext cx="1174706" cy="977155"/>
              <a:chOff x="2749222" y="2537500"/>
              <a:chExt cx="1331123" cy="1214335"/>
            </a:xfrm>
          </p:grpSpPr>
          <p:grpSp>
            <p:nvGrpSpPr>
              <p:cNvPr id="30748" name="Group 42"/>
              <p:cNvGrpSpPr/>
              <p:nvPr/>
            </p:nvGrpSpPr>
            <p:grpSpPr>
              <a:xfrm rot="-1100168">
                <a:off x="2749222" y="2537500"/>
                <a:ext cx="1315325" cy="125194"/>
                <a:chOff x="136" y="934"/>
                <a:chExt cx="2381" cy="91"/>
              </a:xfrm>
            </p:grpSpPr>
            <p:sp>
              <p:nvSpPr>
                <p:cNvPr id="30752" name="Line 8"/>
                <p:cNvSpPr/>
                <p:nvPr/>
              </p:nv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53" name="AutoShape 9"/>
                <p:cNvSpPr>
                  <a:spLocks noChangeAspect="1"/>
                </p:cNvSpPr>
                <p:nvPr/>
              </p:nvSpPr>
              <p:spPr>
                <a:xfrm rot="5400000">
                  <a:off x="1704" y="843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  <p:grpSp>
            <p:nvGrpSpPr>
              <p:cNvPr id="30749" name="Group 43"/>
              <p:cNvGrpSpPr/>
              <p:nvPr/>
            </p:nvGrpSpPr>
            <p:grpSpPr>
              <a:xfrm rot="791610">
                <a:off x="2772627" y="3593358"/>
                <a:ext cx="1307718" cy="158477"/>
                <a:chOff x="136" y="1342"/>
                <a:chExt cx="2394" cy="91"/>
              </a:xfrm>
            </p:grpSpPr>
            <p:sp>
              <p:nvSpPr>
                <p:cNvPr id="30750" name="Line 14"/>
                <p:cNvSpPr/>
                <p:nvPr/>
              </p:nv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51" name="AutoShape 15"/>
                <p:cNvSpPr>
                  <a:spLocks noChangeAspect="1"/>
                </p:cNvSpPr>
                <p:nvPr/>
              </p:nvSpPr>
              <p:spPr>
                <a:xfrm rot="5400000">
                  <a:off x="1712" y="1251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</p:grpSp>
      </p:grpSp>
      <p:grpSp>
        <p:nvGrpSpPr>
          <p:cNvPr id="67" name="组合 66"/>
          <p:cNvGrpSpPr/>
          <p:nvPr/>
        </p:nvGrpSpPr>
        <p:grpSpPr>
          <a:xfrm>
            <a:off x="2289175" y="5102225"/>
            <a:ext cx="3551238" cy="1252538"/>
            <a:chOff x="4463988" y="2492897"/>
            <a:chExt cx="3551815" cy="1251790"/>
          </a:xfrm>
        </p:grpSpPr>
        <p:sp>
          <p:nvSpPr>
            <p:cNvPr id="30730" name="矩形 4"/>
            <p:cNvSpPr/>
            <p:nvPr/>
          </p:nvSpPr>
          <p:spPr>
            <a:xfrm>
              <a:off x="5824735" y="2492897"/>
              <a:ext cx="848208" cy="125179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sz="2800" dirty="0">
                <a:latin typeface="Times New Roman" panose="02020603050405020304" pitchFamily="18" charset="0"/>
                <a:ea typeface="楷体_GB2312"/>
              </a:endParaRPr>
            </a:p>
          </p:txBody>
        </p:sp>
        <p:grpSp>
          <p:nvGrpSpPr>
            <p:cNvPr id="30731" name="组合 42"/>
            <p:cNvGrpSpPr/>
            <p:nvPr/>
          </p:nvGrpSpPr>
          <p:grpSpPr>
            <a:xfrm>
              <a:off x="6694210" y="2916575"/>
              <a:ext cx="1321593" cy="621749"/>
              <a:chOff x="359532" y="2672916"/>
              <a:chExt cx="1625899" cy="890300"/>
            </a:xfrm>
          </p:grpSpPr>
          <p:grpSp>
            <p:nvGrpSpPr>
              <p:cNvPr id="30739" name="Group 42"/>
              <p:cNvGrpSpPr/>
              <p:nvPr/>
            </p:nvGrpSpPr>
            <p:grpSpPr>
              <a:xfrm>
                <a:off x="359532" y="2672916"/>
                <a:ext cx="1615329" cy="234667"/>
                <a:chOff x="136" y="934"/>
                <a:chExt cx="2381" cy="91"/>
              </a:xfrm>
            </p:grpSpPr>
            <p:sp>
              <p:nvSpPr>
                <p:cNvPr id="30743" name="Line 8"/>
                <p:cNvSpPr/>
                <p:nvPr/>
              </p:nv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44" name="AutoShape 9"/>
                <p:cNvSpPr>
                  <a:spLocks noChangeAspect="1"/>
                </p:cNvSpPr>
                <p:nvPr/>
              </p:nvSpPr>
              <p:spPr>
                <a:xfrm rot="5400000">
                  <a:off x="1704" y="843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  <p:grpSp>
            <p:nvGrpSpPr>
              <p:cNvPr id="30740" name="Group 43"/>
              <p:cNvGrpSpPr/>
              <p:nvPr/>
            </p:nvGrpSpPr>
            <p:grpSpPr>
              <a:xfrm>
                <a:off x="377928" y="3328549"/>
                <a:ext cx="1607503" cy="234667"/>
                <a:chOff x="136" y="1342"/>
                <a:chExt cx="2394" cy="91"/>
              </a:xfrm>
            </p:grpSpPr>
            <p:sp>
              <p:nvSpPr>
                <p:cNvPr id="30741" name="Line 14"/>
                <p:cNvSpPr/>
                <p:nvPr/>
              </p:nv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42" name="AutoShape 15"/>
                <p:cNvSpPr>
                  <a:spLocks noChangeAspect="1"/>
                </p:cNvSpPr>
                <p:nvPr/>
              </p:nvSpPr>
              <p:spPr>
                <a:xfrm rot="5400000">
                  <a:off x="1712" y="1251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</p:grpSp>
        <p:grpSp>
          <p:nvGrpSpPr>
            <p:cNvPr id="30732" name="组合 64"/>
            <p:cNvGrpSpPr/>
            <p:nvPr/>
          </p:nvGrpSpPr>
          <p:grpSpPr>
            <a:xfrm>
              <a:off x="4463988" y="2758149"/>
              <a:ext cx="1380740" cy="849939"/>
              <a:chOff x="4535008" y="2623451"/>
              <a:chExt cx="1309720" cy="984637"/>
            </a:xfrm>
          </p:grpSpPr>
          <p:grpSp>
            <p:nvGrpSpPr>
              <p:cNvPr id="30733" name="Group 42"/>
              <p:cNvGrpSpPr/>
              <p:nvPr/>
            </p:nvGrpSpPr>
            <p:grpSpPr>
              <a:xfrm rot="698864">
                <a:off x="4539080" y="2623451"/>
                <a:ext cx="1305648" cy="120935"/>
                <a:chOff x="443" y="907"/>
                <a:chExt cx="2381" cy="91"/>
              </a:xfrm>
            </p:grpSpPr>
            <p:sp>
              <p:nvSpPr>
                <p:cNvPr id="30737" name="Line 8"/>
                <p:cNvSpPr/>
                <p:nvPr/>
              </p:nvSpPr>
              <p:spPr>
                <a:xfrm flipV="1">
                  <a:off x="443" y="955"/>
                  <a:ext cx="238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38" name="AutoShape 9"/>
                <p:cNvSpPr>
                  <a:spLocks noChangeAspect="1"/>
                </p:cNvSpPr>
                <p:nvPr/>
              </p:nvSpPr>
              <p:spPr>
                <a:xfrm rot="5400000">
                  <a:off x="1731" y="816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  <p:grpSp>
            <p:nvGrpSpPr>
              <p:cNvPr id="30734" name="Group 43"/>
              <p:cNvGrpSpPr/>
              <p:nvPr/>
            </p:nvGrpSpPr>
            <p:grpSpPr>
              <a:xfrm rot="-746416">
                <a:off x="4535008" y="3471990"/>
                <a:ext cx="1283038" cy="136098"/>
                <a:chOff x="136" y="1342"/>
                <a:chExt cx="2394" cy="91"/>
              </a:xfrm>
            </p:grpSpPr>
            <p:sp>
              <p:nvSpPr>
                <p:cNvPr id="30735" name="Line 14"/>
                <p:cNvSpPr/>
                <p:nvPr/>
              </p:nv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0736" name="AutoShape 15"/>
                <p:cNvSpPr>
                  <a:spLocks noChangeAspect="1"/>
                </p:cNvSpPr>
                <p:nvPr/>
              </p:nvSpPr>
              <p:spPr>
                <a:xfrm rot="5400000">
                  <a:off x="1712" y="1251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 wrap="none" anchor="ctr"/>
                <a:p>
                  <a:pPr eaLnBrk="1" hangingPunct="1"/>
                  <a:endParaRPr lang="zh-CN" altLang="en-US" sz="2800" dirty="0"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</p:grpSp>
      </p:grpSp>
      <p:graphicFrame>
        <p:nvGraphicFramePr>
          <p:cNvPr id="70" name="Object 5"/>
          <p:cNvGraphicFramePr>
            <a:graphicFrameLocks noChangeAspect="1"/>
          </p:cNvGraphicFramePr>
          <p:nvPr/>
        </p:nvGraphicFramePr>
        <p:xfrm>
          <a:off x="3743325" y="3014663"/>
          <a:ext cx="5603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71500" imgH="1857375" progId="Paint.Picture">
                  <p:embed/>
                </p:oleObj>
              </mc:Choice>
              <mc:Fallback>
                <p:oleObj name="" r:id="rId2" imgW="571500" imgH="18573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3325" y="3014663"/>
                        <a:ext cx="560388" cy="1220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5"/>
          <p:cNvGraphicFramePr>
            <a:graphicFrameLocks noChangeAspect="1"/>
          </p:cNvGraphicFramePr>
          <p:nvPr/>
        </p:nvGraphicFramePr>
        <p:xfrm>
          <a:off x="3810000" y="5114925"/>
          <a:ext cx="569913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571500" imgH="1857375" progId="Paint.Picture">
                  <p:embed/>
                </p:oleObj>
              </mc:Choice>
              <mc:Fallback>
                <p:oleObj name="" r:id="rId4" imgW="571500" imgH="18573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0" y="5114925"/>
                        <a:ext cx="569913" cy="1239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49275" y="682625"/>
            <a:ext cx="1962150" cy="646113"/>
          </a:xfrm>
          <a:prstGeom prst="rect">
            <a:avLst/>
          </a:prstGeom>
          <a:solidFill>
            <a:srgbClr val="D5E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矩形 3"/>
          <p:cNvSpPr/>
          <p:nvPr/>
        </p:nvSpPr>
        <p:spPr>
          <a:xfrm>
            <a:off x="576263" y="682625"/>
            <a:ext cx="19081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7" y="2757288"/>
            <a:ext cx="5490610" cy="3639047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0244" name="文本框 3"/>
          <p:cNvSpPr txBox="1"/>
          <p:nvPr/>
        </p:nvSpPr>
        <p:spPr>
          <a:xfrm>
            <a:off x="1223963" y="1752600"/>
            <a:ext cx="68770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模仿不带眼镜时看书的情景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548" y="532468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小游戏</a:t>
            </a:r>
            <a:endParaRPr kumimoji="0" lang="zh-CN" altLang="en-US" sz="54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1"/>
          <p:cNvSpPr txBox="1"/>
          <p:nvPr/>
        </p:nvSpPr>
        <p:spPr>
          <a:xfrm>
            <a:off x="419100" y="295275"/>
            <a:ext cx="442753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latin typeface="Calibri" panose="020F0502020204030204" pitchFamily="34" charset="0"/>
                <a:ea typeface="华文仿宋" pitchFamily="2" charset="-122"/>
              </a:rPr>
              <a:t>2.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完成光路图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747" name="组合 179"/>
          <p:cNvGrpSpPr/>
          <p:nvPr/>
        </p:nvGrpSpPr>
        <p:grpSpPr>
          <a:xfrm>
            <a:off x="728663" y="1277938"/>
            <a:ext cx="3292475" cy="1320800"/>
            <a:chOff x="727956" y="1277144"/>
            <a:chExt cx="3293907" cy="1320967"/>
          </a:xfrm>
        </p:grpSpPr>
        <p:grpSp>
          <p:nvGrpSpPr>
            <p:cNvPr id="31844" name="组合 41"/>
            <p:cNvGrpSpPr/>
            <p:nvPr/>
          </p:nvGrpSpPr>
          <p:grpSpPr>
            <a:xfrm>
              <a:off x="727956" y="1277144"/>
              <a:ext cx="3293907" cy="1320967"/>
              <a:chOff x="574947" y="1160748"/>
              <a:chExt cx="3293907" cy="1320967"/>
            </a:xfrm>
          </p:grpSpPr>
          <p:grpSp>
            <p:nvGrpSpPr>
              <p:cNvPr id="31848" name="Group 1160"/>
              <p:cNvGrpSpPr/>
              <p:nvPr/>
            </p:nvGrpSpPr>
            <p:grpSpPr>
              <a:xfrm>
                <a:off x="574947" y="1160748"/>
                <a:ext cx="3293907" cy="1296144"/>
                <a:chOff x="573" y="868"/>
                <a:chExt cx="4416" cy="1201"/>
              </a:xfrm>
            </p:grpSpPr>
            <p:sp>
              <p:nvSpPr>
                <p:cNvPr id="31853" name="Line 6"/>
                <p:cNvSpPr/>
                <p:nvPr/>
              </p:nvSpPr>
              <p:spPr>
                <a:xfrm>
                  <a:off x="573" y="1480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grpSp>
              <p:nvGrpSpPr>
                <p:cNvPr id="31854" name="Group 1157"/>
                <p:cNvGrpSpPr/>
                <p:nvPr/>
              </p:nvGrpSpPr>
              <p:grpSpPr>
                <a:xfrm>
                  <a:off x="2608" y="868"/>
                  <a:ext cx="181" cy="1201"/>
                  <a:chOff x="2517" y="1141"/>
                  <a:chExt cx="136" cy="635"/>
                </a:xfrm>
              </p:grpSpPr>
              <p:sp>
                <p:nvSpPr>
                  <p:cNvPr id="31855" name="xjhgx2"/>
                  <p:cNvSpPr/>
                  <p:nvPr/>
                </p:nvSpPr>
                <p:spPr>
                  <a:xfrm>
                    <a:off x="2517" y="1141"/>
                    <a:ext cx="136" cy="6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620" h="4408">
                        <a:moveTo>
                          <a:pt x="310" y="0"/>
                        </a:moveTo>
                        <a:lnTo>
                          <a:pt x="237" y="270"/>
                        </a:lnTo>
                        <a:lnTo>
                          <a:pt x="175" y="542"/>
                        </a:lnTo>
                        <a:lnTo>
                          <a:pt x="121" y="816"/>
                        </a:lnTo>
                        <a:lnTo>
                          <a:pt x="78" y="1091"/>
                        </a:lnTo>
                        <a:lnTo>
                          <a:pt x="44" y="1368"/>
                        </a:lnTo>
                        <a:lnTo>
                          <a:pt x="19" y="1646"/>
                        </a:lnTo>
                        <a:lnTo>
                          <a:pt x="5" y="1925"/>
                        </a:lnTo>
                        <a:lnTo>
                          <a:pt x="0" y="2204"/>
                        </a:lnTo>
                        <a:lnTo>
                          <a:pt x="5" y="2483"/>
                        </a:lnTo>
                        <a:lnTo>
                          <a:pt x="19" y="2762"/>
                        </a:lnTo>
                        <a:lnTo>
                          <a:pt x="44" y="3040"/>
                        </a:lnTo>
                        <a:lnTo>
                          <a:pt x="78" y="3317"/>
                        </a:lnTo>
                        <a:lnTo>
                          <a:pt x="121" y="3592"/>
                        </a:lnTo>
                        <a:lnTo>
                          <a:pt x="175" y="3866"/>
                        </a:lnTo>
                        <a:lnTo>
                          <a:pt x="237" y="4138"/>
                        </a:lnTo>
                        <a:lnTo>
                          <a:pt x="310" y="4408"/>
                        </a:lnTo>
                        <a:lnTo>
                          <a:pt x="383" y="4138"/>
                        </a:lnTo>
                        <a:lnTo>
                          <a:pt x="445" y="3866"/>
                        </a:lnTo>
                        <a:lnTo>
                          <a:pt x="499" y="3592"/>
                        </a:lnTo>
                        <a:lnTo>
                          <a:pt x="542" y="3317"/>
                        </a:lnTo>
                        <a:lnTo>
                          <a:pt x="576" y="3040"/>
                        </a:lnTo>
                        <a:lnTo>
                          <a:pt x="601" y="2762"/>
                        </a:lnTo>
                        <a:lnTo>
                          <a:pt x="615" y="2483"/>
                        </a:lnTo>
                        <a:lnTo>
                          <a:pt x="620" y="2204"/>
                        </a:lnTo>
                        <a:lnTo>
                          <a:pt x="615" y="1925"/>
                        </a:lnTo>
                        <a:lnTo>
                          <a:pt x="601" y="1646"/>
                        </a:lnTo>
                        <a:lnTo>
                          <a:pt x="576" y="1368"/>
                        </a:lnTo>
                        <a:lnTo>
                          <a:pt x="542" y="1091"/>
                        </a:lnTo>
                        <a:lnTo>
                          <a:pt x="499" y="816"/>
                        </a:lnTo>
                        <a:lnTo>
                          <a:pt x="445" y="542"/>
                        </a:lnTo>
                        <a:lnTo>
                          <a:pt x="383" y="270"/>
                        </a:lnTo>
                        <a:lnTo>
                          <a:pt x="31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1FFFF">
                          <a:alpha val="100000"/>
                        </a:srgbClr>
                      </a:gs>
                      <a:gs pos="100000">
                        <a:srgbClr val="D5FFFF">
                          <a:alpha val="10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28575" cap="flat" cmpd="sng">
                    <a:solidFill>
                      <a:srgbClr val="2D5FFF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1856" name="Line 1159"/>
                  <p:cNvSpPr/>
                  <p:nvPr/>
                </p:nvSpPr>
                <p:spPr>
                  <a:xfrm>
                    <a:off x="2585" y="1162"/>
                    <a:ext cx="0" cy="612"/>
                  </a:xfrm>
                  <a:prstGeom prst="line">
                    <a:avLst/>
                  </a:prstGeom>
                  <a:ln w="12700" cap="flat" cmpd="sng">
                    <a:solidFill>
                      <a:srgbClr val="00F8F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1849" name="文本框 43"/>
              <p:cNvSpPr txBox="1"/>
              <p:nvPr/>
            </p:nvSpPr>
            <p:spPr>
              <a:xfrm>
                <a:off x="1223628" y="1896940"/>
                <a:ext cx="432048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50" name="文本框 44"/>
              <p:cNvSpPr txBox="1"/>
              <p:nvPr/>
            </p:nvSpPr>
            <p:spPr>
              <a:xfrm>
                <a:off x="2665050" y="1896940"/>
                <a:ext cx="42817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51" name="椭圆 45"/>
              <p:cNvSpPr/>
              <p:nvPr/>
            </p:nvSpPr>
            <p:spPr>
              <a:xfrm flipH="1">
                <a:off x="2833416" y="1767999"/>
                <a:ext cx="118404" cy="12042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52" name="椭圆 46"/>
              <p:cNvSpPr/>
              <p:nvPr/>
            </p:nvSpPr>
            <p:spPr>
              <a:xfrm flipH="1" flipV="1">
                <a:off x="1377493" y="1768000"/>
                <a:ext cx="124318" cy="12042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31845" name="组合 105"/>
            <p:cNvGrpSpPr/>
            <p:nvPr/>
          </p:nvGrpSpPr>
          <p:grpSpPr>
            <a:xfrm rot="-495451">
              <a:off x="1223306" y="1495738"/>
              <a:ext cx="1030070" cy="69874"/>
              <a:chOff x="-3945374" y="1369030"/>
              <a:chExt cx="3318319" cy="237810"/>
            </a:xfrm>
          </p:grpSpPr>
          <p:sp>
            <p:nvSpPr>
              <p:cNvPr id="31846" name="Line 1119"/>
              <p:cNvSpPr/>
              <p:nvPr/>
            </p:nvSpPr>
            <p:spPr>
              <a:xfrm rot="488086">
                <a:off x="-3945374" y="1369030"/>
                <a:ext cx="180502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847" name="Line 1120"/>
              <p:cNvSpPr/>
              <p:nvPr/>
            </p:nvSpPr>
            <p:spPr>
              <a:xfrm rot="488086">
                <a:off x="-2205432" y="1596403"/>
                <a:ext cx="1578377" cy="104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" name="组合 2"/>
          <p:cNvGrpSpPr/>
          <p:nvPr/>
        </p:nvGrpSpPr>
        <p:grpSpPr>
          <a:xfrm rot="2181380" flipV="1">
            <a:off x="2181225" y="1798638"/>
            <a:ext cx="1366838" cy="79375"/>
            <a:chOff x="-3674891" y="1333121"/>
            <a:chExt cx="3013548" cy="188516"/>
          </a:xfrm>
        </p:grpSpPr>
        <p:sp>
          <p:nvSpPr>
            <p:cNvPr id="31842" name="Line 1137"/>
            <p:cNvSpPr/>
            <p:nvPr/>
          </p:nvSpPr>
          <p:spPr>
            <a:xfrm rot="488086" flipV="1">
              <a:off x="-3674891" y="1333121"/>
              <a:ext cx="18313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31843" name="Line 1138"/>
            <p:cNvSpPr/>
            <p:nvPr/>
          </p:nvSpPr>
          <p:spPr>
            <a:xfrm rot="488086" flipV="1">
              <a:off x="-2174231" y="1521637"/>
              <a:ext cx="15128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31749" name="组合 181"/>
          <p:cNvGrpSpPr/>
          <p:nvPr/>
        </p:nvGrpSpPr>
        <p:grpSpPr>
          <a:xfrm>
            <a:off x="735013" y="2887663"/>
            <a:ext cx="3294062" cy="1320800"/>
            <a:chOff x="735143" y="2887614"/>
            <a:chExt cx="3293907" cy="1320967"/>
          </a:xfrm>
        </p:grpSpPr>
        <p:grpSp>
          <p:nvGrpSpPr>
            <p:cNvPr id="31829" name="组合 31"/>
            <p:cNvGrpSpPr/>
            <p:nvPr/>
          </p:nvGrpSpPr>
          <p:grpSpPr>
            <a:xfrm>
              <a:off x="735143" y="2887614"/>
              <a:ext cx="3293907" cy="1320967"/>
              <a:chOff x="574947" y="1160748"/>
              <a:chExt cx="3293907" cy="1320967"/>
            </a:xfrm>
          </p:grpSpPr>
          <p:grpSp>
            <p:nvGrpSpPr>
              <p:cNvPr id="31833" name="Group 1160"/>
              <p:cNvGrpSpPr/>
              <p:nvPr/>
            </p:nvGrpSpPr>
            <p:grpSpPr>
              <a:xfrm>
                <a:off x="574947" y="1160748"/>
                <a:ext cx="3293907" cy="1296144"/>
                <a:chOff x="573" y="868"/>
                <a:chExt cx="4416" cy="1201"/>
              </a:xfrm>
            </p:grpSpPr>
            <p:sp>
              <p:nvSpPr>
                <p:cNvPr id="31838" name="Line 6"/>
                <p:cNvSpPr/>
                <p:nvPr/>
              </p:nvSpPr>
              <p:spPr>
                <a:xfrm>
                  <a:off x="573" y="1480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grpSp>
              <p:nvGrpSpPr>
                <p:cNvPr id="31839" name="Group 1157"/>
                <p:cNvGrpSpPr/>
                <p:nvPr/>
              </p:nvGrpSpPr>
              <p:grpSpPr>
                <a:xfrm>
                  <a:off x="2608" y="868"/>
                  <a:ext cx="181" cy="1201"/>
                  <a:chOff x="2517" y="1141"/>
                  <a:chExt cx="136" cy="635"/>
                </a:xfrm>
              </p:grpSpPr>
              <p:sp>
                <p:nvSpPr>
                  <p:cNvPr id="31840" name="xjhgx2"/>
                  <p:cNvSpPr/>
                  <p:nvPr/>
                </p:nvSpPr>
                <p:spPr>
                  <a:xfrm>
                    <a:off x="2517" y="1141"/>
                    <a:ext cx="136" cy="6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620" h="4408">
                        <a:moveTo>
                          <a:pt x="310" y="0"/>
                        </a:moveTo>
                        <a:lnTo>
                          <a:pt x="237" y="270"/>
                        </a:lnTo>
                        <a:lnTo>
                          <a:pt x="175" y="542"/>
                        </a:lnTo>
                        <a:lnTo>
                          <a:pt x="121" y="816"/>
                        </a:lnTo>
                        <a:lnTo>
                          <a:pt x="78" y="1091"/>
                        </a:lnTo>
                        <a:lnTo>
                          <a:pt x="44" y="1368"/>
                        </a:lnTo>
                        <a:lnTo>
                          <a:pt x="19" y="1646"/>
                        </a:lnTo>
                        <a:lnTo>
                          <a:pt x="5" y="1925"/>
                        </a:lnTo>
                        <a:lnTo>
                          <a:pt x="0" y="2204"/>
                        </a:lnTo>
                        <a:lnTo>
                          <a:pt x="5" y="2483"/>
                        </a:lnTo>
                        <a:lnTo>
                          <a:pt x="19" y="2762"/>
                        </a:lnTo>
                        <a:lnTo>
                          <a:pt x="44" y="3040"/>
                        </a:lnTo>
                        <a:lnTo>
                          <a:pt x="78" y="3317"/>
                        </a:lnTo>
                        <a:lnTo>
                          <a:pt x="121" y="3592"/>
                        </a:lnTo>
                        <a:lnTo>
                          <a:pt x="175" y="3866"/>
                        </a:lnTo>
                        <a:lnTo>
                          <a:pt x="237" y="4138"/>
                        </a:lnTo>
                        <a:lnTo>
                          <a:pt x="310" y="4408"/>
                        </a:lnTo>
                        <a:lnTo>
                          <a:pt x="383" y="4138"/>
                        </a:lnTo>
                        <a:lnTo>
                          <a:pt x="445" y="3866"/>
                        </a:lnTo>
                        <a:lnTo>
                          <a:pt x="499" y="3592"/>
                        </a:lnTo>
                        <a:lnTo>
                          <a:pt x="542" y="3317"/>
                        </a:lnTo>
                        <a:lnTo>
                          <a:pt x="576" y="3040"/>
                        </a:lnTo>
                        <a:lnTo>
                          <a:pt x="601" y="2762"/>
                        </a:lnTo>
                        <a:lnTo>
                          <a:pt x="615" y="2483"/>
                        </a:lnTo>
                        <a:lnTo>
                          <a:pt x="620" y="2204"/>
                        </a:lnTo>
                        <a:lnTo>
                          <a:pt x="615" y="1925"/>
                        </a:lnTo>
                        <a:lnTo>
                          <a:pt x="601" y="1646"/>
                        </a:lnTo>
                        <a:lnTo>
                          <a:pt x="576" y="1368"/>
                        </a:lnTo>
                        <a:lnTo>
                          <a:pt x="542" y="1091"/>
                        </a:lnTo>
                        <a:lnTo>
                          <a:pt x="499" y="816"/>
                        </a:lnTo>
                        <a:lnTo>
                          <a:pt x="445" y="542"/>
                        </a:lnTo>
                        <a:lnTo>
                          <a:pt x="383" y="270"/>
                        </a:lnTo>
                        <a:lnTo>
                          <a:pt x="31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1FFFF">
                          <a:alpha val="100000"/>
                        </a:srgbClr>
                      </a:gs>
                      <a:gs pos="100000">
                        <a:srgbClr val="D5FFFF">
                          <a:alpha val="10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28575" cap="flat" cmpd="sng">
                    <a:solidFill>
                      <a:srgbClr val="2D5FFF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1841" name="Line 1159"/>
                  <p:cNvSpPr/>
                  <p:nvPr/>
                </p:nvSpPr>
                <p:spPr>
                  <a:xfrm>
                    <a:off x="2585" y="1162"/>
                    <a:ext cx="0" cy="612"/>
                  </a:xfrm>
                  <a:prstGeom prst="line">
                    <a:avLst/>
                  </a:prstGeom>
                  <a:ln w="12700" cap="flat" cmpd="sng">
                    <a:solidFill>
                      <a:srgbClr val="00F8F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1834" name="文本框 33"/>
              <p:cNvSpPr txBox="1"/>
              <p:nvPr/>
            </p:nvSpPr>
            <p:spPr>
              <a:xfrm>
                <a:off x="1223628" y="1896940"/>
                <a:ext cx="432048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35" name="文本框 34"/>
              <p:cNvSpPr txBox="1"/>
              <p:nvPr/>
            </p:nvSpPr>
            <p:spPr>
              <a:xfrm>
                <a:off x="2665050" y="1896940"/>
                <a:ext cx="42817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36" name="椭圆 35"/>
              <p:cNvSpPr/>
              <p:nvPr/>
            </p:nvSpPr>
            <p:spPr>
              <a:xfrm flipH="1">
                <a:off x="2833416" y="1767999"/>
                <a:ext cx="118404" cy="12042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37" name="椭圆 36"/>
              <p:cNvSpPr/>
              <p:nvPr/>
            </p:nvSpPr>
            <p:spPr>
              <a:xfrm flipH="1" flipV="1">
                <a:off x="1377493" y="1768000"/>
                <a:ext cx="124318" cy="12042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31830" name="组合 109"/>
            <p:cNvGrpSpPr/>
            <p:nvPr/>
          </p:nvGrpSpPr>
          <p:grpSpPr>
            <a:xfrm rot="892878">
              <a:off x="1348143" y="3279955"/>
              <a:ext cx="1055873" cy="84001"/>
              <a:chOff x="-3945374" y="1369030"/>
              <a:chExt cx="3318319" cy="237810"/>
            </a:xfrm>
          </p:grpSpPr>
          <p:sp>
            <p:nvSpPr>
              <p:cNvPr id="31831" name="Line 1119"/>
              <p:cNvSpPr/>
              <p:nvPr/>
            </p:nvSpPr>
            <p:spPr>
              <a:xfrm rot="488086">
                <a:off x="-3945374" y="1369030"/>
                <a:ext cx="180502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832" name="Line 1120"/>
              <p:cNvSpPr/>
              <p:nvPr/>
            </p:nvSpPr>
            <p:spPr>
              <a:xfrm rot="488086">
                <a:off x="-2205432" y="1596403"/>
                <a:ext cx="1578377" cy="104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750" name="组合 180"/>
          <p:cNvGrpSpPr/>
          <p:nvPr/>
        </p:nvGrpSpPr>
        <p:grpSpPr>
          <a:xfrm>
            <a:off x="4832350" y="1273175"/>
            <a:ext cx="3402013" cy="1373188"/>
            <a:chOff x="4824409" y="1326662"/>
            <a:chExt cx="3401873" cy="1373348"/>
          </a:xfrm>
        </p:grpSpPr>
        <p:grpSp>
          <p:nvGrpSpPr>
            <p:cNvPr id="31818" name="组合 86"/>
            <p:cNvGrpSpPr/>
            <p:nvPr/>
          </p:nvGrpSpPr>
          <p:grpSpPr>
            <a:xfrm>
              <a:off x="4824409" y="1326662"/>
              <a:ext cx="3401873" cy="1373348"/>
              <a:chOff x="4829211" y="1264732"/>
              <a:chExt cx="3401873" cy="1373348"/>
            </a:xfrm>
          </p:grpSpPr>
          <p:grpSp>
            <p:nvGrpSpPr>
              <p:cNvPr id="31822" name="Group 1169"/>
              <p:cNvGrpSpPr/>
              <p:nvPr/>
            </p:nvGrpSpPr>
            <p:grpSpPr>
              <a:xfrm>
                <a:off x="4829211" y="1264732"/>
                <a:ext cx="3401873" cy="1320968"/>
                <a:chOff x="544" y="2568"/>
                <a:chExt cx="4416" cy="1263"/>
              </a:xfrm>
            </p:grpSpPr>
            <p:sp>
              <p:nvSpPr>
                <p:cNvPr id="31827" name="Line 4"/>
                <p:cNvSpPr/>
                <p:nvPr/>
              </p:nvSpPr>
              <p:spPr>
                <a:xfrm>
                  <a:off x="544" y="3209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1828" name="xjhgx3"/>
                <p:cNvSpPr/>
                <p:nvPr/>
              </p:nvSpPr>
              <p:spPr>
                <a:xfrm>
                  <a:off x="2653" y="2568"/>
                  <a:ext cx="205" cy="1263"/>
                </a:xfrm>
                <a:custGeom>
                  <a:avLst/>
                  <a:gdLst>
                    <a:gd name="txL" fmla="*/ 0 w 980"/>
                    <a:gd name="txT" fmla="*/ 0 h 4408"/>
                    <a:gd name="txR" fmla="*/ 980 w 980"/>
                    <a:gd name="txB" fmla="*/ 4408 h 4408"/>
                  </a:gdLst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80" h="4408">
                      <a:moveTo>
                        <a:pt x="980" y="0"/>
                      </a:moveTo>
                      <a:lnTo>
                        <a:pt x="907" y="270"/>
                      </a:lnTo>
                      <a:lnTo>
                        <a:pt x="845" y="542"/>
                      </a:lnTo>
                      <a:lnTo>
                        <a:pt x="791" y="816"/>
                      </a:lnTo>
                      <a:lnTo>
                        <a:pt x="748" y="1091"/>
                      </a:lnTo>
                      <a:lnTo>
                        <a:pt x="714" y="1368"/>
                      </a:lnTo>
                      <a:lnTo>
                        <a:pt x="689" y="1646"/>
                      </a:lnTo>
                      <a:lnTo>
                        <a:pt x="675" y="1925"/>
                      </a:lnTo>
                      <a:lnTo>
                        <a:pt x="670" y="2204"/>
                      </a:lnTo>
                      <a:lnTo>
                        <a:pt x="675" y="2483"/>
                      </a:lnTo>
                      <a:lnTo>
                        <a:pt x="689" y="2762"/>
                      </a:lnTo>
                      <a:lnTo>
                        <a:pt x="714" y="3040"/>
                      </a:lnTo>
                      <a:lnTo>
                        <a:pt x="748" y="3317"/>
                      </a:lnTo>
                      <a:lnTo>
                        <a:pt x="791" y="3592"/>
                      </a:lnTo>
                      <a:lnTo>
                        <a:pt x="845" y="3866"/>
                      </a:lnTo>
                      <a:lnTo>
                        <a:pt x="907" y="4138"/>
                      </a:lnTo>
                      <a:lnTo>
                        <a:pt x="980" y="4408"/>
                      </a:lnTo>
                      <a:lnTo>
                        <a:pt x="0" y="4408"/>
                      </a:lnTo>
                      <a:lnTo>
                        <a:pt x="73" y="4138"/>
                      </a:lnTo>
                      <a:lnTo>
                        <a:pt x="135" y="3866"/>
                      </a:lnTo>
                      <a:lnTo>
                        <a:pt x="189" y="3592"/>
                      </a:lnTo>
                      <a:lnTo>
                        <a:pt x="232" y="3317"/>
                      </a:lnTo>
                      <a:lnTo>
                        <a:pt x="266" y="3040"/>
                      </a:lnTo>
                      <a:lnTo>
                        <a:pt x="291" y="2762"/>
                      </a:lnTo>
                      <a:lnTo>
                        <a:pt x="305" y="2483"/>
                      </a:lnTo>
                      <a:lnTo>
                        <a:pt x="310" y="2204"/>
                      </a:lnTo>
                      <a:lnTo>
                        <a:pt x="305" y="1925"/>
                      </a:lnTo>
                      <a:lnTo>
                        <a:pt x="291" y="1646"/>
                      </a:lnTo>
                      <a:lnTo>
                        <a:pt x="266" y="1368"/>
                      </a:lnTo>
                      <a:lnTo>
                        <a:pt x="232" y="1091"/>
                      </a:lnTo>
                      <a:lnTo>
                        <a:pt x="189" y="816"/>
                      </a:lnTo>
                      <a:lnTo>
                        <a:pt x="135" y="542"/>
                      </a:lnTo>
                      <a:lnTo>
                        <a:pt x="73" y="270"/>
                      </a:lnTo>
                      <a:lnTo>
                        <a:pt x="0" y="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rgbClr val="CDFFFF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31823" name="椭圆 81"/>
              <p:cNvSpPr/>
              <p:nvPr/>
            </p:nvSpPr>
            <p:spPr>
              <a:xfrm>
                <a:off x="5695112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24" name="椭圆 83"/>
              <p:cNvSpPr/>
              <p:nvPr/>
            </p:nvSpPr>
            <p:spPr>
              <a:xfrm>
                <a:off x="7107677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25" name="文本框 84"/>
              <p:cNvSpPr txBox="1"/>
              <p:nvPr/>
            </p:nvSpPr>
            <p:spPr>
              <a:xfrm>
                <a:off x="5556523" y="2050049"/>
                <a:ext cx="41749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26" name="文本框 85"/>
              <p:cNvSpPr txBox="1"/>
              <p:nvPr/>
            </p:nvSpPr>
            <p:spPr>
              <a:xfrm>
                <a:off x="6971216" y="2053305"/>
                <a:ext cx="452655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</p:grpSp>
        <p:grpSp>
          <p:nvGrpSpPr>
            <p:cNvPr id="31819" name="组合 112"/>
            <p:cNvGrpSpPr/>
            <p:nvPr/>
          </p:nvGrpSpPr>
          <p:grpSpPr>
            <a:xfrm rot="-495451">
              <a:off x="5515982" y="1585114"/>
              <a:ext cx="970967" cy="66807"/>
              <a:chOff x="-3945374" y="1369030"/>
              <a:chExt cx="3318319" cy="237810"/>
            </a:xfrm>
          </p:grpSpPr>
          <p:sp>
            <p:nvSpPr>
              <p:cNvPr id="31820" name="Line 1119"/>
              <p:cNvSpPr/>
              <p:nvPr/>
            </p:nvSpPr>
            <p:spPr>
              <a:xfrm rot="488086">
                <a:off x="-3945374" y="1369030"/>
                <a:ext cx="180502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821" name="Line 1120"/>
              <p:cNvSpPr/>
              <p:nvPr/>
            </p:nvSpPr>
            <p:spPr>
              <a:xfrm rot="488086">
                <a:off x="-2205432" y="1596403"/>
                <a:ext cx="1578377" cy="104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751" name="组合 182"/>
          <p:cNvGrpSpPr/>
          <p:nvPr/>
        </p:nvGrpSpPr>
        <p:grpSpPr>
          <a:xfrm>
            <a:off x="4846638" y="2852738"/>
            <a:ext cx="3402012" cy="1501775"/>
            <a:chOff x="4846539" y="2896097"/>
            <a:chExt cx="3401873" cy="1501768"/>
          </a:xfrm>
        </p:grpSpPr>
        <p:grpSp>
          <p:nvGrpSpPr>
            <p:cNvPr id="31807" name="组合 87"/>
            <p:cNvGrpSpPr/>
            <p:nvPr/>
          </p:nvGrpSpPr>
          <p:grpSpPr>
            <a:xfrm>
              <a:off x="4846539" y="2896097"/>
              <a:ext cx="3401873" cy="1373348"/>
              <a:chOff x="4829211" y="1264732"/>
              <a:chExt cx="3401873" cy="1373348"/>
            </a:xfrm>
          </p:grpSpPr>
          <p:grpSp>
            <p:nvGrpSpPr>
              <p:cNvPr id="31811" name="Group 1169"/>
              <p:cNvGrpSpPr/>
              <p:nvPr/>
            </p:nvGrpSpPr>
            <p:grpSpPr>
              <a:xfrm>
                <a:off x="4829211" y="1264732"/>
                <a:ext cx="3401873" cy="1320968"/>
                <a:chOff x="544" y="2568"/>
                <a:chExt cx="4416" cy="1263"/>
              </a:xfrm>
            </p:grpSpPr>
            <p:sp>
              <p:nvSpPr>
                <p:cNvPr id="31816" name="Line 4"/>
                <p:cNvSpPr/>
                <p:nvPr/>
              </p:nvSpPr>
              <p:spPr>
                <a:xfrm>
                  <a:off x="544" y="3209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1817" name="xjhgx3"/>
                <p:cNvSpPr/>
                <p:nvPr/>
              </p:nvSpPr>
              <p:spPr>
                <a:xfrm>
                  <a:off x="2653" y="2568"/>
                  <a:ext cx="205" cy="1263"/>
                </a:xfrm>
                <a:custGeom>
                  <a:avLst/>
                  <a:gdLst>
                    <a:gd name="txL" fmla="*/ 0 w 980"/>
                    <a:gd name="txT" fmla="*/ 0 h 4408"/>
                    <a:gd name="txR" fmla="*/ 980 w 980"/>
                    <a:gd name="txB" fmla="*/ 4408 h 4408"/>
                  </a:gdLst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80" h="4408">
                      <a:moveTo>
                        <a:pt x="980" y="0"/>
                      </a:moveTo>
                      <a:lnTo>
                        <a:pt x="907" y="270"/>
                      </a:lnTo>
                      <a:lnTo>
                        <a:pt x="845" y="542"/>
                      </a:lnTo>
                      <a:lnTo>
                        <a:pt x="791" y="816"/>
                      </a:lnTo>
                      <a:lnTo>
                        <a:pt x="748" y="1091"/>
                      </a:lnTo>
                      <a:lnTo>
                        <a:pt x="714" y="1368"/>
                      </a:lnTo>
                      <a:lnTo>
                        <a:pt x="689" y="1646"/>
                      </a:lnTo>
                      <a:lnTo>
                        <a:pt x="675" y="1925"/>
                      </a:lnTo>
                      <a:lnTo>
                        <a:pt x="670" y="2204"/>
                      </a:lnTo>
                      <a:lnTo>
                        <a:pt x="675" y="2483"/>
                      </a:lnTo>
                      <a:lnTo>
                        <a:pt x="689" y="2762"/>
                      </a:lnTo>
                      <a:lnTo>
                        <a:pt x="714" y="3040"/>
                      </a:lnTo>
                      <a:lnTo>
                        <a:pt x="748" y="3317"/>
                      </a:lnTo>
                      <a:lnTo>
                        <a:pt x="791" y="3592"/>
                      </a:lnTo>
                      <a:lnTo>
                        <a:pt x="845" y="3866"/>
                      </a:lnTo>
                      <a:lnTo>
                        <a:pt x="907" y="4138"/>
                      </a:lnTo>
                      <a:lnTo>
                        <a:pt x="980" y="4408"/>
                      </a:lnTo>
                      <a:lnTo>
                        <a:pt x="0" y="4408"/>
                      </a:lnTo>
                      <a:lnTo>
                        <a:pt x="73" y="4138"/>
                      </a:lnTo>
                      <a:lnTo>
                        <a:pt x="135" y="3866"/>
                      </a:lnTo>
                      <a:lnTo>
                        <a:pt x="189" y="3592"/>
                      </a:lnTo>
                      <a:lnTo>
                        <a:pt x="232" y="3317"/>
                      </a:lnTo>
                      <a:lnTo>
                        <a:pt x="266" y="3040"/>
                      </a:lnTo>
                      <a:lnTo>
                        <a:pt x="291" y="2762"/>
                      </a:lnTo>
                      <a:lnTo>
                        <a:pt x="305" y="2483"/>
                      </a:lnTo>
                      <a:lnTo>
                        <a:pt x="310" y="2204"/>
                      </a:lnTo>
                      <a:lnTo>
                        <a:pt x="305" y="1925"/>
                      </a:lnTo>
                      <a:lnTo>
                        <a:pt x="291" y="1646"/>
                      </a:lnTo>
                      <a:lnTo>
                        <a:pt x="266" y="1368"/>
                      </a:lnTo>
                      <a:lnTo>
                        <a:pt x="232" y="1091"/>
                      </a:lnTo>
                      <a:lnTo>
                        <a:pt x="189" y="816"/>
                      </a:lnTo>
                      <a:lnTo>
                        <a:pt x="135" y="542"/>
                      </a:lnTo>
                      <a:lnTo>
                        <a:pt x="73" y="270"/>
                      </a:lnTo>
                      <a:lnTo>
                        <a:pt x="0" y="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rgbClr val="CDFFFF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31812" name="椭圆 89"/>
              <p:cNvSpPr/>
              <p:nvPr/>
            </p:nvSpPr>
            <p:spPr>
              <a:xfrm>
                <a:off x="5695112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13" name="椭圆 90"/>
              <p:cNvSpPr/>
              <p:nvPr/>
            </p:nvSpPr>
            <p:spPr>
              <a:xfrm>
                <a:off x="7107677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14" name="文本框 91"/>
              <p:cNvSpPr txBox="1"/>
              <p:nvPr/>
            </p:nvSpPr>
            <p:spPr>
              <a:xfrm>
                <a:off x="5556523" y="2050049"/>
                <a:ext cx="41749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15" name="文本框 92"/>
              <p:cNvSpPr txBox="1"/>
              <p:nvPr/>
            </p:nvSpPr>
            <p:spPr>
              <a:xfrm>
                <a:off x="6971216" y="2053305"/>
                <a:ext cx="452655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</p:grpSp>
        <p:grpSp>
          <p:nvGrpSpPr>
            <p:cNvPr id="31808" name="组合 115"/>
            <p:cNvGrpSpPr/>
            <p:nvPr/>
          </p:nvGrpSpPr>
          <p:grpSpPr>
            <a:xfrm rot="-3111000">
              <a:off x="5713156" y="3860977"/>
              <a:ext cx="989667" cy="84108"/>
              <a:chOff x="-3945374" y="1369030"/>
              <a:chExt cx="3318319" cy="237810"/>
            </a:xfrm>
          </p:grpSpPr>
          <p:sp>
            <p:nvSpPr>
              <p:cNvPr id="31809" name="Line 1119"/>
              <p:cNvSpPr/>
              <p:nvPr/>
            </p:nvSpPr>
            <p:spPr>
              <a:xfrm rot="488086">
                <a:off x="-3945374" y="1369030"/>
                <a:ext cx="180502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810" name="Line 1120"/>
              <p:cNvSpPr/>
              <p:nvPr/>
            </p:nvSpPr>
            <p:spPr>
              <a:xfrm rot="488086">
                <a:off x="-2205432" y="1596403"/>
                <a:ext cx="1578377" cy="104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752" name="组合 183"/>
          <p:cNvGrpSpPr/>
          <p:nvPr/>
        </p:nvGrpSpPr>
        <p:grpSpPr>
          <a:xfrm>
            <a:off x="736600" y="4640263"/>
            <a:ext cx="3294063" cy="1320800"/>
            <a:chOff x="737045" y="4640302"/>
            <a:chExt cx="3293907" cy="1320967"/>
          </a:xfrm>
        </p:grpSpPr>
        <p:grpSp>
          <p:nvGrpSpPr>
            <p:cNvPr id="31794" name="组合 29"/>
            <p:cNvGrpSpPr/>
            <p:nvPr/>
          </p:nvGrpSpPr>
          <p:grpSpPr>
            <a:xfrm>
              <a:off x="737045" y="4640302"/>
              <a:ext cx="3293907" cy="1320967"/>
              <a:chOff x="574947" y="1160748"/>
              <a:chExt cx="3293907" cy="1320967"/>
            </a:xfrm>
          </p:grpSpPr>
          <p:grpSp>
            <p:nvGrpSpPr>
              <p:cNvPr id="31798" name="Group 1160"/>
              <p:cNvGrpSpPr/>
              <p:nvPr/>
            </p:nvGrpSpPr>
            <p:grpSpPr>
              <a:xfrm>
                <a:off x="574947" y="1160748"/>
                <a:ext cx="3293907" cy="1296144"/>
                <a:chOff x="573" y="868"/>
                <a:chExt cx="4416" cy="1201"/>
              </a:xfrm>
            </p:grpSpPr>
            <p:sp>
              <p:nvSpPr>
                <p:cNvPr id="31803" name="Line 6"/>
                <p:cNvSpPr/>
                <p:nvPr/>
              </p:nvSpPr>
              <p:spPr>
                <a:xfrm>
                  <a:off x="573" y="1480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grpSp>
              <p:nvGrpSpPr>
                <p:cNvPr id="31804" name="Group 1157"/>
                <p:cNvGrpSpPr/>
                <p:nvPr/>
              </p:nvGrpSpPr>
              <p:grpSpPr>
                <a:xfrm>
                  <a:off x="2608" y="868"/>
                  <a:ext cx="181" cy="1201"/>
                  <a:chOff x="2517" y="1141"/>
                  <a:chExt cx="136" cy="635"/>
                </a:xfrm>
              </p:grpSpPr>
              <p:sp>
                <p:nvSpPr>
                  <p:cNvPr id="31805" name="xjhgx2"/>
                  <p:cNvSpPr/>
                  <p:nvPr/>
                </p:nvSpPr>
                <p:spPr>
                  <a:xfrm>
                    <a:off x="2517" y="1141"/>
                    <a:ext cx="136" cy="6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620" h="4408">
                        <a:moveTo>
                          <a:pt x="310" y="0"/>
                        </a:moveTo>
                        <a:lnTo>
                          <a:pt x="237" y="270"/>
                        </a:lnTo>
                        <a:lnTo>
                          <a:pt x="175" y="542"/>
                        </a:lnTo>
                        <a:lnTo>
                          <a:pt x="121" y="816"/>
                        </a:lnTo>
                        <a:lnTo>
                          <a:pt x="78" y="1091"/>
                        </a:lnTo>
                        <a:lnTo>
                          <a:pt x="44" y="1368"/>
                        </a:lnTo>
                        <a:lnTo>
                          <a:pt x="19" y="1646"/>
                        </a:lnTo>
                        <a:lnTo>
                          <a:pt x="5" y="1925"/>
                        </a:lnTo>
                        <a:lnTo>
                          <a:pt x="0" y="2204"/>
                        </a:lnTo>
                        <a:lnTo>
                          <a:pt x="5" y="2483"/>
                        </a:lnTo>
                        <a:lnTo>
                          <a:pt x="19" y="2762"/>
                        </a:lnTo>
                        <a:lnTo>
                          <a:pt x="44" y="3040"/>
                        </a:lnTo>
                        <a:lnTo>
                          <a:pt x="78" y="3317"/>
                        </a:lnTo>
                        <a:lnTo>
                          <a:pt x="121" y="3592"/>
                        </a:lnTo>
                        <a:lnTo>
                          <a:pt x="175" y="3866"/>
                        </a:lnTo>
                        <a:lnTo>
                          <a:pt x="237" y="4138"/>
                        </a:lnTo>
                        <a:lnTo>
                          <a:pt x="310" y="4408"/>
                        </a:lnTo>
                        <a:lnTo>
                          <a:pt x="383" y="4138"/>
                        </a:lnTo>
                        <a:lnTo>
                          <a:pt x="445" y="3866"/>
                        </a:lnTo>
                        <a:lnTo>
                          <a:pt x="499" y="3592"/>
                        </a:lnTo>
                        <a:lnTo>
                          <a:pt x="542" y="3317"/>
                        </a:lnTo>
                        <a:lnTo>
                          <a:pt x="576" y="3040"/>
                        </a:lnTo>
                        <a:lnTo>
                          <a:pt x="601" y="2762"/>
                        </a:lnTo>
                        <a:lnTo>
                          <a:pt x="615" y="2483"/>
                        </a:lnTo>
                        <a:lnTo>
                          <a:pt x="620" y="2204"/>
                        </a:lnTo>
                        <a:lnTo>
                          <a:pt x="615" y="1925"/>
                        </a:lnTo>
                        <a:lnTo>
                          <a:pt x="601" y="1646"/>
                        </a:lnTo>
                        <a:lnTo>
                          <a:pt x="576" y="1368"/>
                        </a:lnTo>
                        <a:lnTo>
                          <a:pt x="542" y="1091"/>
                        </a:lnTo>
                        <a:lnTo>
                          <a:pt x="499" y="816"/>
                        </a:lnTo>
                        <a:lnTo>
                          <a:pt x="445" y="542"/>
                        </a:lnTo>
                        <a:lnTo>
                          <a:pt x="383" y="270"/>
                        </a:lnTo>
                        <a:lnTo>
                          <a:pt x="31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1FFFF">
                          <a:alpha val="100000"/>
                        </a:srgbClr>
                      </a:gs>
                      <a:gs pos="100000">
                        <a:srgbClr val="D5FFFF">
                          <a:alpha val="10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28575" cap="flat" cmpd="sng">
                    <a:solidFill>
                      <a:srgbClr val="2D5FFF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1806" name="Line 1159"/>
                  <p:cNvSpPr/>
                  <p:nvPr/>
                </p:nvSpPr>
                <p:spPr>
                  <a:xfrm>
                    <a:off x="2585" y="1162"/>
                    <a:ext cx="0" cy="612"/>
                  </a:xfrm>
                  <a:prstGeom prst="line">
                    <a:avLst/>
                  </a:prstGeom>
                  <a:ln w="12700" cap="flat" cmpd="sng">
                    <a:solidFill>
                      <a:srgbClr val="00F8F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1799" name="文本框 25"/>
              <p:cNvSpPr txBox="1"/>
              <p:nvPr/>
            </p:nvSpPr>
            <p:spPr>
              <a:xfrm>
                <a:off x="1223628" y="1896940"/>
                <a:ext cx="432048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00" name="文本框 26"/>
              <p:cNvSpPr txBox="1"/>
              <p:nvPr/>
            </p:nvSpPr>
            <p:spPr>
              <a:xfrm>
                <a:off x="2665050" y="1896940"/>
                <a:ext cx="42817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801" name="椭圆 27"/>
              <p:cNvSpPr/>
              <p:nvPr/>
            </p:nvSpPr>
            <p:spPr>
              <a:xfrm flipH="1">
                <a:off x="2833416" y="1767999"/>
                <a:ext cx="118404" cy="120423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802" name="椭圆 28"/>
              <p:cNvSpPr/>
              <p:nvPr/>
            </p:nvSpPr>
            <p:spPr>
              <a:xfrm flipH="1" flipV="1">
                <a:off x="1377493" y="1768000"/>
                <a:ext cx="124318" cy="12042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solidFill>
                    <a:srgbClr val="BD0535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31795" name="组合 118"/>
            <p:cNvGrpSpPr/>
            <p:nvPr/>
          </p:nvGrpSpPr>
          <p:grpSpPr>
            <a:xfrm rot="-1482022" flipV="1">
              <a:off x="1584915" y="5082631"/>
              <a:ext cx="733853" cy="70292"/>
              <a:chOff x="-3945374" y="1369030"/>
              <a:chExt cx="3318319" cy="237810"/>
            </a:xfrm>
          </p:grpSpPr>
          <p:sp>
            <p:nvSpPr>
              <p:cNvPr id="31796" name="Line 1119"/>
              <p:cNvSpPr/>
              <p:nvPr/>
            </p:nvSpPr>
            <p:spPr>
              <a:xfrm rot="488086">
                <a:off x="-3945374" y="1369030"/>
                <a:ext cx="180502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797" name="Line 1120"/>
              <p:cNvSpPr/>
              <p:nvPr/>
            </p:nvSpPr>
            <p:spPr>
              <a:xfrm rot="488086">
                <a:off x="-2205432" y="1596403"/>
                <a:ext cx="1578377" cy="1043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753" name="组合 184"/>
          <p:cNvGrpSpPr/>
          <p:nvPr/>
        </p:nvGrpSpPr>
        <p:grpSpPr>
          <a:xfrm>
            <a:off x="4870450" y="4602163"/>
            <a:ext cx="3402013" cy="1373187"/>
            <a:chOff x="4824408" y="4689820"/>
            <a:chExt cx="3401873" cy="1373348"/>
          </a:xfrm>
        </p:grpSpPr>
        <p:grpSp>
          <p:nvGrpSpPr>
            <p:cNvPr id="31776" name="组合 95"/>
            <p:cNvGrpSpPr/>
            <p:nvPr/>
          </p:nvGrpSpPr>
          <p:grpSpPr>
            <a:xfrm>
              <a:off x="4824408" y="4689820"/>
              <a:ext cx="3401873" cy="1373348"/>
              <a:chOff x="4829211" y="1264732"/>
              <a:chExt cx="3401873" cy="1373348"/>
            </a:xfrm>
          </p:grpSpPr>
          <p:grpSp>
            <p:nvGrpSpPr>
              <p:cNvPr id="31787" name="Group 1169"/>
              <p:cNvGrpSpPr/>
              <p:nvPr/>
            </p:nvGrpSpPr>
            <p:grpSpPr>
              <a:xfrm>
                <a:off x="4829211" y="1264732"/>
                <a:ext cx="3401873" cy="1320968"/>
                <a:chOff x="544" y="2568"/>
                <a:chExt cx="4416" cy="1263"/>
              </a:xfrm>
            </p:grpSpPr>
            <p:sp>
              <p:nvSpPr>
                <p:cNvPr id="31792" name="Line 4"/>
                <p:cNvSpPr/>
                <p:nvPr/>
              </p:nvSpPr>
              <p:spPr>
                <a:xfrm>
                  <a:off x="544" y="3209"/>
                  <a:ext cx="4416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31793" name="xjhgx3"/>
                <p:cNvSpPr/>
                <p:nvPr/>
              </p:nvSpPr>
              <p:spPr>
                <a:xfrm>
                  <a:off x="2653" y="2568"/>
                  <a:ext cx="205" cy="1263"/>
                </a:xfrm>
                <a:custGeom>
                  <a:avLst/>
                  <a:gdLst>
                    <a:gd name="txL" fmla="*/ 0 w 980"/>
                    <a:gd name="txT" fmla="*/ 0 h 4408"/>
                    <a:gd name="txR" fmla="*/ 980 w 980"/>
                    <a:gd name="txB" fmla="*/ 4408 h 4408"/>
                  </a:gdLst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80" h="4408">
                      <a:moveTo>
                        <a:pt x="980" y="0"/>
                      </a:moveTo>
                      <a:lnTo>
                        <a:pt x="907" y="270"/>
                      </a:lnTo>
                      <a:lnTo>
                        <a:pt x="845" y="542"/>
                      </a:lnTo>
                      <a:lnTo>
                        <a:pt x="791" y="816"/>
                      </a:lnTo>
                      <a:lnTo>
                        <a:pt x="748" y="1091"/>
                      </a:lnTo>
                      <a:lnTo>
                        <a:pt x="714" y="1368"/>
                      </a:lnTo>
                      <a:lnTo>
                        <a:pt x="689" y="1646"/>
                      </a:lnTo>
                      <a:lnTo>
                        <a:pt x="675" y="1925"/>
                      </a:lnTo>
                      <a:lnTo>
                        <a:pt x="670" y="2204"/>
                      </a:lnTo>
                      <a:lnTo>
                        <a:pt x="675" y="2483"/>
                      </a:lnTo>
                      <a:lnTo>
                        <a:pt x="689" y="2762"/>
                      </a:lnTo>
                      <a:lnTo>
                        <a:pt x="714" y="3040"/>
                      </a:lnTo>
                      <a:lnTo>
                        <a:pt x="748" y="3317"/>
                      </a:lnTo>
                      <a:lnTo>
                        <a:pt x="791" y="3592"/>
                      </a:lnTo>
                      <a:lnTo>
                        <a:pt x="845" y="3866"/>
                      </a:lnTo>
                      <a:lnTo>
                        <a:pt x="907" y="4138"/>
                      </a:lnTo>
                      <a:lnTo>
                        <a:pt x="980" y="4408"/>
                      </a:lnTo>
                      <a:lnTo>
                        <a:pt x="0" y="4408"/>
                      </a:lnTo>
                      <a:lnTo>
                        <a:pt x="73" y="4138"/>
                      </a:lnTo>
                      <a:lnTo>
                        <a:pt x="135" y="3866"/>
                      </a:lnTo>
                      <a:lnTo>
                        <a:pt x="189" y="3592"/>
                      </a:lnTo>
                      <a:lnTo>
                        <a:pt x="232" y="3317"/>
                      </a:lnTo>
                      <a:lnTo>
                        <a:pt x="266" y="3040"/>
                      </a:lnTo>
                      <a:lnTo>
                        <a:pt x="291" y="2762"/>
                      </a:lnTo>
                      <a:lnTo>
                        <a:pt x="305" y="2483"/>
                      </a:lnTo>
                      <a:lnTo>
                        <a:pt x="310" y="2204"/>
                      </a:lnTo>
                      <a:lnTo>
                        <a:pt x="305" y="1925"/>
                      </a:lnTo>
                      <a:lnTo>
                        <a:pt x="291" y="1646"/>
                      </a:lnTo>
                      <a:lnTo>
                        <a:pt x="266" y="1368"/>
                      </a:lnTo>
                      <a:lnTo>
                        <a:pt x="232" y="1091"/>
                      </a:lnTo>
                      <a:lnTo>
                        <a:pt x="189" y="816"/>
                      </a:lnTo>
                      <a:lnTo>
                        <a:pt x="135" y="542"/>
                      </a:lnTo>
                      <a:lnTo>
                        <a:pt x="73" y="270"/>
                      </a:lnTo>
                      <a:lnTo>
                        <a:pt x="0" y="0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rgbClr val="CDFFFF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31788" name="椭圆 97"/>
              <p:cNvSpPr/>
              <p:nvPr/>
            </p:nvSpPr>
            <p:spPr>
              <a:xfrm>
                <a:off x="5695112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789" name="椭圆 98"/>
              <p:cNvSpPr/>
              <p:nvPr/>
            </p:nvSpPr>
            <p:spPr>
              <a:xfrm>
                <a:off x="7107677" y="1884395"/>
                <a:ext cx="140317" cy="105375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2800" b="1" dirty="0"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31790" name="文本框 99"/>
              <p:cNvSpPr txBox="1"/>
              <p:nvPr/>
            </p:nvSpPr>
            <p:spPr>
              <a:xfrm>
                <a:off x="5556523" y="2050049"/>
                <a:ext cx="417497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  <p:sp>
            <p:nvSpPr>
              <p:cNvPr id="31791" name="文本框 100"/>
              <p:cNvSpPr txBox="1"/>
              <p:nvPr/>
            </p:nvSpPr>
            <p:spPr>
              <a:xfrm>
                <a:off x="6971216" y="2053305"/>
                <a:ext cx="452655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dirty="0">
                    <a:latin typeface="Calibri" panose="020F0502020204030204" pitchFamily="34" charset="0"/>
                    <a:ea typeface="华文仿宋" pitchFamily="2" charset="-122"/>
                  </a:rPr>
                  <a:t>F</a:t>
                </a:r>
                <a:endParaRPr lang="zh-CN" altLang="en-US" dirty="0">
                  <a:latin typeface="Calibri" panose="020F0502020204030204" pitchFamily="34" charset="0"/>
                  <a:ea typeface="华文仿宋" pitchFamily="2" charset="-122"/>
                </a:endParaRPr>
              </a:p>
            </p:txBody>
          </p:sp>
        </p:grpSp>
        <p:grpSp>
          <p:nvGrpSpPr>
            <p:cNvPr id="31777" name="组合 178"/>
            <p:cNvGrpSpPr/>
            <p:nvPr/>
          </p:nvGrpSpPr>
          <p:grpSpPr>
            <a:xfrm>
              <a:off x="5364087" y="4936608"/>
              <a:ext cx="1760917" cy="296597"/>
              <a:chOff x="5690309" y="605379"/>
              <a:chExt cx="2055936" cy="355676"/>
            </a:xfrm>
          </p:grpSpPr>
          <p:grpSp>
            <p:nvGrpSpPr>
              <p:cNvPr id="31778" name="组合 121"/>
              <p:cNvGrpSpPr/>
              <p:nvPr/>
            </p:nvGrpSpPr>
            <p:grpSpPr>
              <a:xfrm rot="525403">
                <a:off x="5690309" y="605379"/>
                <a:ext cx="1407736" cy="105070"/>
                <a:chOff x="-3945374" y="1369030"/>
                <a:chExt cx="3318319" cy="237810"/>
              </a:xfrm>
            </p:grpSpPr>
            <p:sp>
              <p:nvSpPr>
                <p:cNvPr id="31785" name="Line 1119"/>
                <p:cNvSpPr/>
                <p:nvPr/>
              </p:nvSpPr>
              <p:spPr>
                <a:xfrm rot="488086">
                  <a:off x="-3945374" y="1369030"/>
                  <a:ext cx="1805028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1786" name="Line 1120"/>
                <p:cNvSpPr/>
                <p:nvPr/>
              </p:nvSpPr>
              <p:spPr>
                <a:xfrm rot="488086">
                  <a:off x="-2205432" y="1596403"/>
                  <a:ext cx="1578377" cy="1043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1779" name="组合 166"/>
              <p:cNvGrpSpPr/>
              <p:nvPr/>
            </p:nvGrpSpPr>
            <p:grpSpPr>
              <a:xfrm rot="990359">
                <a:off x="7036036" y="961055"/>
                <a:ext cx="710209" cy="0"/>
                <a:chOff x="7048001" y="1036551"/>
                <a:chExt cx="710209" cy="0"/>
              </a:xfrm>
            </p:grpSpPr>
            <p:cxnSp>
              <p:nvCxnSpPr>
                <p:cNvPr id="31780" name="直接连接符 154"/>
                <p:cNvCxnSpPr/>
                <p:nvPr/>
              </p:nvCxnSpPr>
              <p:spPr>
                <a:xfrm flipH="1">
                  <a:off x="7197678" y="1036551"/>
                  <a:ext cx="8986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781" name="直接连接符 155"/>
                <p:cNvCxnSpPr/>
                <p:nvPr/>
              </p:nvCxnSpPr>
              <p:spPr>
                <a:xfrm flipH="1">
                  <a:off x="7351333" y="1036551"/>
                  <a:ext cx="8986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782" name="直接连接符 156"/>
                <p:cNvCxnSpPr/>
                <p:nvPr/>
              </p:nvCxnSpPr>
              <p:spPr>
                <a:xfrm flipH="1">
                  <a:off x="7524328" y="1036551"/>
                  <a:ext cx="8986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783" name="直接连接符 159"/>
                <p:cNvCxnSpPr/>
                <p:nvPr/>
              </p:nvCxnSpPr>
              <p:spPr>
                <a:xfrm flipH="1">
                  <a:off x="7048001" y="1036551"/>
                  <a:ext cx="8986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784" name="直接连接符 160"/>
                <p:cNvCxnSpPr/>
                <p:nvPr/>
              </p:nvCxnSpPr>
              <p:spPr>
                <a:xfrm flipH="1">
                  <a:off x="7668344" y="1036551"/>
                  <a:ext cx="8986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04" name="组合 103"/>
          <p:cNvGrpSpPr/>
          <p:nvPr/>
        </p:nvGrpSpPr>
        <p:grpSpPr>
          <a:xfrm rot="-1992311" flipV="1">
            <a:off x="6467475" y="3227388"/>
            <a:ext cx="820738" cy="46037"/>
            <a:chOff x="-3674891" y="1333121"/>
            <a:chExt cx="3013548" cy="188516"/>
          </a:xfrm>
        </p:grpSpPr>
        <p:sp>
          <p:nvSpPr>
            <p:cNvPr id="31774" name="Line 1137"/>
            <p:cNvSpPr/>
            <p:nvPr/>
          </p:nvSpPr>
          <p:spPr>
            <a:xfrm rot="488086" flipV="1">
              <a:off x="-3674891" y="1333121"/>
              <a:ext cx="18313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31775" name="Line 1138"/>
            <p:cNvSpPr/>
            <p:nvPr/>
          </p:nvSpPr>
          <p:spPr>
            <a:xfrm rot="488086" flipV="1">
              <a:off x="-2174231" y="1521637"/>
              <a:ext cx="15128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8" name="组合 107"/>
          <p:cNvGrpSpPr/>
          <p:nvPr/>
        </p:nvGrpSpPr>
        <p:grpSpPr>
          <a:xfrm rot="508376" flipV="1">
            <a:off x="2263775" y="4881563"/>
            <a:ext cx="1368425" cy="79375"/>
            <a:chOff x="-3674891" y="1333121"/>
            <a:chExt cx="3013548" cy="188516"/>
          </a:xfrm>
        </p:grpSpPr>
        <p:sp>
          <p:nvSpPr>
            <p:cNvPr id="31772" name="Line 1137"/>
            <p:cNvSpPr/>
            <p:nvPr/>
          </p:nvSpPr>
          <p:spPr>
            <a:xfrm rot="488086" flipV="1">
              <a:off x="-3674891" y="1333121"/>
              <a:ext cx="18313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31773" name="Line 1138"/>
            <p:cNvSpPr/>
            <p:nvPr/>
          </p:nvSpPr>
          <p:spPr>
            <a:xfrm rot="488086" flipV="1">
              <a:off x="-2174231" y="1521637"/>
              <a:ext cx="15128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26" name="组合 125"/>
          <p:cNvGrpSpPr/>
          <p:nvPr/>
        </p:nvGrpSpPr>
        <p:grpSpPr>
          <a:xfrm rot="507587" flipV="1">
            <a:off x="6546850" y="5016500"/>
            <a:ext cx="1368425" cy="80963"/>
            <a:chOff x="-3674891" y="1333121"/>
            <a:chExt cx="3013548" cy="188516"/>
          </a:xfrm>
        </p:grpSpPr>
        <p:sp>
          <p:nvSpPr>
            <p:cNvPr id="31770" name="Line 1137"/>
            <p:cNvSpPr/>
            <p:nvPr/>
          </p:nvSpPr>
          <p:spPr>
            <a:xfrm rot="488086" flipV="1">
              <a:off x="-3674891" y="1333121"/>
              <a:ext cx="18313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31771" name="Line 1138"/>
            <p:cNvSpPr/>
            <p:nvPr/>
          </p:nvSpPr>
          <p:spPr>
            <a:xfrm rot="488086" flipV="1">
              <a:off x="-2174231" y="1521637"/>
              <a:ext cx="15128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32" name="组合 131"/>
          <p:cNvGrpSpPr/>
          <p:nvPr/>
        </p:nvGrpSpPr>
        <p:grpSpPr>
          <a:xfrm rot="1916748" flipV="1">
            <a:off x="2282825" y="3708400"/>
            <a:ext cx="1101725" cy="63500"/>
            <a:chOff x="-3674891" y="1333121"/>
            <a:chExt cx="3013548" cy="188516"/>
          </a:xfrm>
        </p:grpSpPr>
        <p:sp>
          <p:nvSpPr>
            <p:cNvPr id="31768" name="Line 1137"/>
            <p:cNvSpPr/>
            <p:nvPr/>
          </p:nvSpPr>
          <p:spPr>
            <a:xfrm rot="488086" flipV="1">
              <a:off x="-3674891" y="1333121"/>
              <a:ext cx="183139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31769" name="Line 1138"/>
            <p:cNvSpPr/>
            <p:nvPr/>
          </p:nvSpPr>
          <p:spPr>
            <a:xfrm rot="488086" flipV="1">
              <a:off x="-2174231" y="1521637"/>
              <a:ext cx="15128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5834063" y="1184275"/>
            <a:ext cx="1963737" cy="568325"/>
            <a:chOff x="4070851" y="584245"/>
            <a:chExt cx="1963753" cy="569224"/>
          </a:xfrm>
        </p:grpSpPr>
        <p:grpSp>
          <p:nvGrpSpPr>
            <p:cNvPr id="31759" name="组合 128"/>
            <p:cNvGrpSpPr/>
            <p:nvPr/>
          </p:nvGrpSpPr>
          <p:grpSpPr>
            <a:xfrm rot="-1272019" flipV="1">
              <a:off x="4608872" y="584245"/>
              <a:ext cx="1425732" cy="82229"/>
              <a:chOff x="-3674891" y="1333121"/>
              <a:chExt cx="3013548" cy="188516"/>
            </a:xfrm>
          </p:grpSpPr>
          <p:sp>
            <p:nvSpPr>
              <p:cNvPr id="31766" name="Line 1137"/>
              <p:cNvSpPr/>
              <p:nvPr/>
            </p:nvSpPr>
            <p:spPr>
              <a:xfrm rot="488086" flipV="1">
                <a:off x="-3674891" y="1333121"/>
                <a:ext cx="183139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1767" name="Line 1138"/>
              <p:cNvSpPr/>
              <p:nvPr/>
            </p:nvSpPr>
            <p:spPr>
              <a:xfrm rot="488086" flipV="1">
                <a:off x="-2174231" y="1521637"/>
                <a:ext cx="151288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31760" name="组合 9"/>
            <p:cNvGrpSpPr/>
            <p:nvPr/>
          </p:nvGrpSpPr>
          <p:grpSpPr>
            <a:xfrm rot="-1836608">
              <a:off x="4070851" y="1153469"/>
              <a:ext cx="654130" cy="0"/>
              <a:chOff x="7606126" y="1160748"/>
              <a:chExt cx="627712" cy="0"/>
            </a:xfrm>
          </p:grpSpPr>
          <p:cxnSp>
            <p:nvCxnSpPr>
              <p:cNvPr id="31761" name="直接连接符 4"/>
              <p:cNvCxnSpPr/>
              <p:nvPr/>
            </p:nvCxnSpPr>
            <p:spPr>
              <a:xfrm>
                <a:off x="7606126" y="1160748"/>
                <a:ext cx="6221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62" name="直接连接符 137"/>
              <p:cNvCxnSpPr/>
              <p:nvPr/>
            </p:nvCxnSpPr>
            <p:spPr>
              <a:xfrm>
                <a:off x="7740352" y="1160748"/>
                <a:ext cx="6221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63" name="直接连接符 138"/>
              <p:cNvCxnSpPr/>
              <p:nvPr/>
            </p:nvCxnSpPr>
            <p:spPr>
              <a:xfrm>
                <a:off x="7992380" y="1160748"/>
                <a:ext cx="6221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64" name="直接连接符 139"/>
              <p:cNvCxnSpPr/>
              <p:nvPr/>
            </p:nvCxnSpPr>
            <p:spPr>
              <a:xfrm>
                <a:off x="7850117" y="1160748"/>
                <a:ext cx="6221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65" name="直接连接符 140"/>
              <p:cNvCxnSpPr/>
              <p:nvPr/>
            </p:nvCxnSpPr>
            <p:spPr>
              <a:xfrm>
                <a:off x="8171620" y="1160748"/>
                <a:ext cx="6221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TextBox 2"/>
          <p:cNvSpPr txBox="1"/>
          <p:nvPr/>
        </p:nvSpPr>
        <p:spPr>
          <a:xfrm>
            <a:off x="431800" y="1412875"/>
            <a:ext cx="8243888" cy="171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　　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．</a:t>
            </a:r>
            <a:r>
              <a:rPr lang="zh-CN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太阳本身就是一个巨大的光源，当太阳光射到地面时，我们就可以把它看做平行光。那么同学们能不能想办法利用太阳光粗测凸透镜的焦距呢？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Text Box 4"/>
          <p:cNvSpPr txBox="1"/>
          <p:nvPr/>
        </p:nvSpPr>
        <p:spPr>
          <a:xfrm>
            <a:off x="755650" y="463550"/>
            <a:ext cx="2124075" cy="646113"/>
          </a:xfrm>
          <a:prstGeom prst="rect">
            <a:avLst/>
          </a:prstGeom>
          <a:solidFill>
            <a:srgbClr val="BBE0E3">
              <a:alpha val="6196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知识拓展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197225"/>
            <a:ext cx="5688633" cy="376906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000"/>
              </a:srgbClr>
            </a:outerShdw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Box 2"/>
          <p:cNvSpPr txBox="1"/>
          <p:nvPr/>
        </p:nvSpPr>
        <p:spPr>
          <a:xfrm>
            <a:off x="598488" y="1471613"/>
            <a:ext cx="7596187" cy="1173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　　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2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分别测量两个厚度不同的凸透镜的焦距，看看它们对光的偏折能力相同不？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79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4"/>
          <p:cNvSpPr txBox="1"/>
          <p:nvPr/>
        </p:nvSpPr>
        <p:spPr>
          <a:xfrm>
            <a:off x="598488" y="612775"/>
            <a:ext cx="2520950" cy="646113"/>
          </a:xfrm>
          <a:prstGeom prst="rect">
            <a:avLst/>
          </a:prstGeom>
          <a:solidFill>
            <a:srgbClr val="BBE0E3">
              <a:alpha val="6196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知识拓展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8" name="Group 1160"/>
          <p:cNvGrpSpPr/>
          <p:nvPr/>
        </p:nvGrpSpPr>
        <p:grpSpPr>
          <a:xfrm>
            <a:off x="823913" y="4314825"/>
            <a:ext cx="7259637" cy="1776413"/>
            <a:chOff x="573" y="864"/>
            <a:chExt cx="4416" cy="1201"/>
          </a:xfrm>
        </p:grpSpPr>
        <p:sp>
          <p:nvSpPr>
            <p:cNvPr id="33837" name="Line 6"/>
            <p:cNvSpPr/>
            <p:nvPr/>
          </p:nvSpPr>
          <p:spPr>
            <a:xfrm>
              <a:off x="573" y="1480"/>
              <a:ext cx="441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grpSp>
          <p:nvGrpSpPr>
            <p:cNvPr id="33838" name="Group 1157"/>
            <p:cNvGrpSpPr/>
            <p:nvPr/>
          </p:nvGrpSpPr>
          <p:grpSpPr>
            <a:xfrm>
              <a:off x="2685" y="864"/>
              <a:ext cx="99" cy="1201"/>
              <a:chOff x="2562" y="1139"/>
              <a:chExt cx="74" cy="635"/>
            </a:xfrm>
          </p:grpSpPr>
          <p:sp>
            <p:nvSpPr>
              <p:cNvPr id="33839" name="xjhgx2"/>
              <p:cNvSpPr/>
              <p:nvPr/>
            </p:nvSpPr>
            <p:spPr>
              <a:xfrm>
                <a:off x="2562" y="1139"/>
                <a:ext cx="74" cy="6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840" name="Line 1159"/>
              <p:cNvSpPr/>
              <p:nvPr/>
            </p:nvSpPr>
            <p:spPr>
              <a:xfrm>
                <a:off x="2584" y="1265"/>
                <a:ext cx="1" cy="509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3798" name="组合 2"/>
          <p:cNvGrpSpPr/>
          <p:nvPr/>
        </p:nvGrpSpPr>
        <p:grpSpPr>
          <a:xfrm>
            <a:off x="863600" y="2660650"/>
            <a:ext cx="7258050" cy="1577975"/>
            <a:chOff x="903288" y="2628900"/>
            <a:chExt cx="7258050" cy="1577975"/>
          </a:xfrm>
        </p:grpSpPr>
        <p:grpSp>
          <p:nvGrpSpPr>
            <p:cNvPr id="33816" name="Group 1160"/>
            <p:cNvGrpSpPr/>
            <p:nvPr/>
          </p:nvGrpSpPr>
          <p:grpSpPr>
            <a:xfrm>
              <a:off x="903288" y="2628900"/>
              <a:ext cx="7258050" cy="1577975"/>
              <a:chOff x="573" y="868"/>
              <a:chExt cx="4416" cy="1201"/>
            </a:xfrm>
          </p:grpSpPr>
          <p:sp>
            <p:nvSpPr>
              <p:cNvPr id="33833" name="Line 6"/>
              <p:cNvSpPr/>
              <p:nvPr/>
            </p:nvSpPr>
            <p:spPr>
              <a:xfrm>
                <a:off x="573" y="1480"/>
                <a:ext cx="4416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lgDashDot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33834" name="Group 1157"/>
              <p:cNvGrpSpPr/>
              <p:nvPr/>
            </p:nvGrpSpPr>
            <p:grpSpPr>
              <a:xfrm>
                <a:off x="2608" y="868"/>
                <a:ext cx="181" cy="1201"/>
                <a:chOff x="2517" y="1141"/>
                <a:chExt cx="136" cy="635"/>
              </a:xfrm>
            </p:grpSpPr>
            <p:sp>
              <p:nvSpPr>
                <p:cNvPr id="33835" name="xjhgx2"/>
                <p:cNvSpPr/>
                <p:nvPr/>
              </p:nvSpPr>
              <p:spPr>
                <a:xfrm>
                  <a:off x="2517" y="1141"/>
                  <a:ext cx="136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1FFFF">
                        <a:alpha val="100000"/>
                      </a:srgbClr>
                    </a:gs>
                    <a:gs pos="100000">
                      <a:srgbClr val="D5FFFF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2D5FFF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3836" name="Line 1159"/>
                <p:cNvSpPr/>
                <p:nvPr/>
              </p:nvSpPr>
              <p:spPr>
                <a:xfrm>
                  <a:off x="2585" y="1162"/>
                  <a:ext cx="0" cy="612"/>
                </a:xfrm>
                <a:prstGeom prst="line">
                  <a:avLst/>
                </a:prstGeom>
                <a:ln w="12700" cap="flat" cmpd="sng">
                  <a:solidFill>
                    <a:srgbClr val="00F8F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3817" name="组合 1"/>
            <p:cNvGrpSpPr/>
            <p:nvPr/>
          </p:nvGrpSpPr>
          <p:grpSpPr>
            <a:xfrm>
              <a:off x="1363663" y="3001963"/>
              <a:ext cx="2890837" cy="857250"/>
              <a:chOff x="1339850" y="2995613"/>
              <a:chExt cx="2890838" cy="857250"/>
            </a:xfrm>
          </p:grpSpPr>
          <p:grpSp>
            <p:nvGrpSpPr>
              <p:cNvPr id="33818" name="Group 1071"/>
              <p:cNvGrpSpPr/>
              <p:nvPr/>
            </p:nvGrpSpPr>
            <p:grpSpPr>
              <a:xfrm>
                <a:off x="1339850" y="2995613"/>
                <a:ext cx="2890838" cy="0"/>
                <a:chOff x="288" y="1104"/>
                <a:chExt cx="1872" cy="0"/>
              </a:xfrm>
            </p:grpSpPr>
            <p:sp>
              <p:nvSpPr>
                <p:cNvPr id="33831" name="Line 1072"/>
                <p:cNvSpPr/>
                <p:nvPr/>
              </p:nvSpPr>
              <p:spPr>
                <a:xfrm>
                  <a:off x="288" y="1104"/>
                  <a:ext cx="1104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3832" name="Line 1073"/>
                <p:cNvSpPr/>
                <p:nvPr/>
              </p:nvSpPr>
              <p:spPr>
                <a:xfrm>
                  <a:off x="1248" y="1104"/>
                  <a:ext cx="912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3819" name="Group 1077"/>
              <p:cNvGrpSpPr/>
              <p:nvPr/>
            </p:nvGrpSpPr>
            <p:grpSpPr>
              <a:xfrm>
                <a:off x="1339850" y="3209111"/>
                <a:ext cx="2890838" cy="0"/>
                <a:chOff x="288" y="1104"/>
                <a:chExt cx="1872" cy="0"/>
              </a:xfrm>
            </p:grpSpPr>
            <p:sp>
              <p:nvSpPr>
                <p:cNvPr id="33829" name="Line 1078"/>
                <p:cNvSpPr/>
                <p:nvPr/>
              </p:nvSpPr>
              <p:spPr>
                <a:xfrm>
                  <a:off x="288" y="1104"/>
                  <a:ext cx="1104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3830" name="Line 1079"/>
                <p:cNvSpPr/>
                <p:nvPr/>
              </p:nvSpPr>
              <p:spPr>
                <a:xfrm>
                  <a:off x="1248" y="1104"/>
                  <a:ext cx="912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3820" name="Group 1083"/>
              <p:cNvGrpSpPr/>
              <p:nvPr/>
            </p:nvGrpSpPr>
            <p:grpSpPr>
              <a:xfrm>
                <a:off x="1339850" y="3424239"/>
                <a:ext cx="2890838" cy="0"/>
                <a:chOff x="288" y="1104"/>
                <a:chExt cx="1872" cy="0"/>
              </a:xfrm>
            </p:grpSpPr>
            <p:sp>
              <p:nvSpPr>
                <p:cNvPr id="33827" name="Line 1084"/>
                <p:cNvSpPr/>
                <p:nvPr/>
              </p:nvSpPr>
              <p:spPr>
                <a:xfrm>
                  <a:off x="288" y="1104"/>
                  <a:ext cx="1104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3828" name="Line 1085"/>
                <p:cNvSpPr/>
                <p:nvPr/>
              </p:nvSpPr>
              <p:spPr>
                <a:xfrm>
                  <a:off x="1248" y="1104"/>
                  <a:ext cx="912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3821" name="Group 1089"/>
              <p:cNvGrpSpPr/>
              <p:nvPr/>
            </p:nvGrpSpPr>
            <p:grpSpPr>
              <a:xfrm>
                <a:off x="1339850" y="3637735"/>
                <a:ext cx="2890838" cy="0"/>
                <a:chOff x="288" y="1104"/>
                <a:chExt cx="1872" cy="0"/>
              </a:xfrm>
            </p:grpSpPr>
            <p:sp>
              <p:nvSpPr>
                <p:cNvPr id="33825" name="Line 1090"/>
                <p:cNvSpPr/>
                <p:nvPr/>
              </p:nvSpPr>
              <p:spPr>
                <a:xfrm>
                  <a:off x="288" y="1104"/>
                  <a:ext cx="1104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3826" name="Line 1091"/>
                <p:cNvSpPr/>
                <p:nvPr/>
              </p:nvSpPr>
              <p:spPr>
                <a:xfrm>
                  <a:off x="1248" y="1104"/>
                  <a:ext cx="912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3822" name="Group 1095"/>
              <p:cNvGrpSpPr/>
              <p:nvPr/>
            </p:nvGrpSpPr>
            <p:grpSpPr>
              <a:xfrm>
                <a:off x="1339850" y="3852863"/>
                <a:ext cx="2890838" cy="0"/>
                <a:chOff x="288" y="1104"/>
                <a:chExt cx="1872" cy="0"/>
              </a:xfrm>
            </p:grpSpPr>
            <p:sp>
              <p:nvSpPr>
                <p:cNvPr id="33823" name="Line 1096"/>
                <p:cNvSpPr/>
                <p:nvPr/>
              </p:nvSpPr>
              <p:spPr>
                <a:xfrm>
                  <a:off x="288" y="1104"/>
                  <a:ext cx="1104" cy="0"/>
                </a:xfrm>
                <a:prstGeom prst="line">
                  <a:avLst/>
                </a:prstGeom>
                <a:ln w="28575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  <p:sp>
              <p:nvSpPr>
                <p:cNvPr id="33824" name="Line 1097"/>
                <p:cNvSpPr/>
                <p:nvPr/>
              </p:nvSpPr>
              <p:spPr>
                <a:xfrm>
                  <a:off x="1248" y="1104"/>
                  <a:ext cx="912" cy="0"/>
                </a:xfrm>
                <a:prstGeom prst="line">
                  <a:avLst/>
                </a:prstGeom>
                <a:ln w="38100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56" name="组合 55"/>
          <p:cNvGrpSpPr/>
          <p:nvPr/>
        </p:nvGrpSpPr>
        <p:grpSpPr>
          <a:xfrm>
            <a:off x="1377950" y="4797425"/>
            <a:ext cx="2890838" cy="857250"/>
            <a:chOff x="1275730" y="3025949"/>
            <a:chExt cx="2890837" cy="856921"/>
          </a:xfrm>
        </p:grpSpPr>
        <p:grpSp>
          <p:nvGrpSpPr>
            <p:cNvPr id="33801" name="Group 1071"/>
            <p:cNvGrpSpPr/>
            <p:nvPr/>
          </p:nvGrpSpPr>
          <p:grpSpPr>
            <a:xfrm>
              <a:off x="1275730" y="3025949"/>
              <a:ext cx="2890837" cy="0"/>
              <a:chOff x="288" y="1104"/>
              <a:chExt cx="1872" cy="0"/>
            </a:xfrm>
          </p:grpSpPr>
          <p:sp>
            <p:nvSpPr>
              <p:cNvPr id="33814" name="Line 1072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3815" name="Line 1073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33802" name="Group 1077"/>
            <p:cNvGrpSpPr/>
            <p:nvPr/>
          </p:nvGrpSpPr>
          <p:grpSpPr>
            <a:xfrm>
              <a:off x="1275730" y="3239365"/>
              <a:ext cx="2890837" cy="0"/>
              <a:chOff x="288" y="1104"/>
              <a:chExt cx="1872" cy="0"/>
            </a:xfrm>
          </p:grpSpPr>
          <p:sp>
            <p:nvSpPr>
              <p:cNvPr id="33812" name="Line 1078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3813" name="Line 1079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33803" name="Group 1083"/>
            <p:cNvGrpSpPr/>
            <p:nvPr/>
          </p:nvGrpSpPr>
          <p:grpSpPr>
            <a:xfrm>
              <a:off x="1275730" y="3454410"/>
              <a:ext cx="2890837" cy="0"/>
              <a:chOff x="288" y="1104"/>
              <a:chExt cx="1872" cy="0"/>
            </a:xfrm>
          </p:grpSpPr>
          <p:sp>
            <p:nvSpPr>
              <p:cNvPr id="33810" name="Line 1084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3811" name="Line 1085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33804" name="Group 1089"/>
            <p:cNvGrpSpPr/>
            <p:nvPr/>
          </p:nvGrpSpPr>
          <p:grpSpPr>
            <a:xfrm>
              <a:off x="1275730" y="3667825"/>
              <a:ext cx="2890837" cy="0"/>
              <a:chOff x="288" y="1104"/>
              <a:chExt cx="1872" cy="0"/>
            </a:xfrm>
          </p:grpSpPr>
          <p:sp>
            <p:nvSpPr>
              <p:cNvPr id="33808" name="Line 1090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3809" name="Line 1091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33805" name="Group 1095"/>
            <p:cNvGrpSpPr/>
            <p:nvPr/>
          </p:nvGrpSpPr>
          <p:grpSpPr>
            <a:xfrm>
              <a:off x="1275730" y="3882870"/>
              <a:ext cx="2890837" cy="0"/>
              <a:chOff x="288" y="1104"/>
              <a:chExt cx="1872" cy="0"/>
            </a:xfrm>
          </p:grpSpPr>
          <p:sp>
            <p:nvSpPr>
              <p:cNvPr id="33806" name="Line 1096"/>
              <p:cNvSpPr/>
              <p:nvPr/>
            </p:nvSpPr>
            <p:spPr>
              <a:xfrm>
                <a:off x="288" y="1104"/>
                <a:ext cx="1104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  <p:sp>
            <p:nvSpPr>
              <p:cNvPr id="33807" name="Line 1097"/>
              <p:cNvSpPr/>
              <p:nvPr/>
            </p:nvSpPr>
            <p:spPr>
              <a:xfrm>
                <a:off x="1248" y="1104"/>
                <a:ext cx="91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文本框 1"/>
          <p:cNvSpPr txBox="1"/>
          <p:nvPr/>
        </p:nvSpPr>
        <p:spPr>
          <a:xfrm>
            <a:off x="831850" y="6188075"/>
            <a:ext cx="75247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凸透镜表面越厚，它的焦距越短，对光的偏折能力越强。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3"/>
          <p:cNvSpPr txBox="1"/>
          <p:nvPr/>
        </p:nvSpPr>
        <p:spPr>
          <a:xfrm>
            <a:off x="539750" y="1665288"/>
            <a:ext cx="7956550" cy="3095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两种透镜：凸透镜和凹透镜；</a:t>
            </a:r>
            <a:endParaRPr lang="en-US" altLang="zh-CN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．几个基本概念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光心、主光轴、焦点、焦距；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．透镜对光线的作用：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　凸透镜对光线有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会聚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又叫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会聚透镜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　凹透镜对光线有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发散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又叫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发散透镜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1" name="Picture 5" descr="凹透镜发散作用实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4581525"/>
            <a:ext cx="3205163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凸透镜会聚作用实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4656138"/>
            <a:ext cx="3168650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8"/>
          <p:cNvSpPr/>
          <p:nvPr/>
        </p:nvSpPr>
        <p:spPr>
          <a:xfrm>
            <a:off x="635000" y="441325"/>
            <a:ext cx="15605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小结：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2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Text Box 3"/>
          <p:cNvSpPr txBox="1"/>
          <p:nvPr/>
        </p:nvSpPr>
        <p:spPr>
          <a:xfrm>
            <a:off x="696913" y="1844675"/>
            <a:ext cx="7416800" cy="185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　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小灯泡发出的光是射向四面八方的，要想使它发出的光变成平行光，应该把它放在凸透镜的什么位置？</a:t>
            </a:r>
            <a:endParaRPr lang="zh-CN" altLang="en-US" sz="32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696913" y="550863"/>
            <a:ext cx="2232025" cy="647700"/>
          </a:xfrm>
          <a:prstGeom prst="rect">
            <a:avLst/>
          </a:prstGeom>
          <a:solidFill>
            <a:srgbClr val="BBE0E3">
              <a:alpha val="6196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课后思考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6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4" y="3897052"/>
            <a:ext cx="4140461" cy="2378812"/>
          </a:xfrm>
          <a:prstGeom prst="rect">
            <a:avLst/>
          </a:prstGeom>
          <a:effectLst>
            <a:softEdge rad="508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 txBox="1"/>
          <p:nvPr/>
        </p:nvSpPr>
        <p:spPr>
          <a:xfrm>
            <a:off x="666750" y="476250"/>
            <a:ext cx="3400425" cy="684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观察与交流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647700" y="1587500"/>
            <a:ext cx="7993063" cy="1331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同学们桌上都摆放着透镜，现在用自己的方法给它们分分类，并说出分类的依据。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736600" y="3449638"/>
            <a:ext cx="7920038" cy="55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方法一</a:t>
            </a:r>
            <a:r>
              <a:rPr lang="en-US" altLang="zh-CN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摸”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808038" y="4324350"/>
            <a:ext cx="78486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方法二</a:t>
            </a:r>
            <a:r>
              <a:rPr lang="en-US" altLang="zh-CN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看”</a:t>
            </a:r>
            <a:endParaRPr lang="zh-CN" altLang="en-US" sz="28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　　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华文仿宋" pitchFamily="2" charset="-122"/>
            </a:endParaRPr>
          </a:p>
        </p:txBody>
      </p:sp>
      <p:pic>
        <p:nvPicPr>
          <p:cNvPr id="1127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2"/>
          <p:cNvSpPr txBox="1"/>
          <p:nvPr/>
        </p:nvSpPr>
        <p:spPr>
          <a:xfrm>
            <a:off x="2078038" y="2276475"/>
            <a:ext cx="2098675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楷体_GB2312"/>
                <a:ea typeface="楷体_GB2312"/>
              </a:rPr>
              <a:t>凸透镜</a:t>
            </a:r>
            <a:r>
              <a:rPr lang="en-US" altLang="zh-CN" sz="2800" dirty="0">
                <a:solidFill>
                  <a:srgbClr val="0066CC"/>
                </a:solidFill>
                <a:latin typeface="楷体_GB2312"/>
                <a:ea typeface="楷体_GB2312"/>
              </a:rPr>
              <a:t>:</a:t>
            </a:r>
            <a:endParaRPr lang="en-US" altLang="zh-CN" sz="2800" dirty="0">
              <a:solidFill>
                <a:srgbClr val="0066CC"/>
              </a:solidFill>
              <a:latin typeface="楷体_GB2312"/>
              <a:ea typeface="楷体_GB231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017713" y="4364038"/>
            <a:ext cx="2159000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楷体_GB2312"/>
                <a:ea typeface="楷体_GB2312"/>
              </a:rPr>
              <a:t>凹透镜</a:t>
            </a:r>
            <a:r>
              <a:rPr lang="en-US" altLang="zh-CN" sz="2800" dirty="0">
                <a:solidFill>
                  <a:srgbClr val="0066CC"/>
                </a:solidFill>
                <a:latin typeface="楷体_GB2312"/>
                <a:ea typeface="楷体_GB2312"/>
              </a:rPr>
              <a:t>:</a:t>
            </a:r>
            <a:endParaRPr lang="en-US" altLang="zh-CN" sz="2800" dirty="0">
              <a:solidFill>
                <a:srgbClr val="0066CC"/>
              </a:solidFill>
              <a:latin typeface="楷体_GB2312"/>
              <a:ea typeface="楷体_GB2312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443663" y="1196975"/>
          <a:ext cx="757237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38150" imgH="1866900" progId="Paint.Picture">
                  <p:embed/>
                </p:oleObj>
              </mc:Choice>
              <mc:Fallback>
                <p:oleObj name="" r:id="rId2" imgW="438150" imgH="18669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43663" y="1196975"/>
                        <a:ext cx="757237" cy="23082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50000">
                            <a:srgbClr val="99CC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  <a:tileRect/>
                      </a:gra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443663" y="3716338"/>
          <a:ext cx="935037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571500" imgH="1857375" progId="Paint.Picture">
                  <p:embed/>
                </p:oleObj>
              </mc:Choice>
              <mc:Fallback>
                <p:oleObj name="" r:id="rId4" imgW="571500" imgH="18573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3663" y="3716338"/>
                        <a:ext cx="935037" cy="2035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8"/>
          <p:cNvSpPr/>
          <p:nvPr/>
        </p:nvSpPr>
        <p:spPr>
          <a:xfrm>
            <a:off x="1617663" y="2420938"/>
            <a:ext cx="433387" cy="2378075"/>
          </a:xfrm>
          <a:prstGeom prst="leftBrace">
            <a:avLst>
              <a:gd name="adj1" fmla="val 45726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zh-CN" sz="2800" dirty="0">
              <a:latin typeface="楷体_GB2312"/>
              <a:ea typeface="楷体_GB2312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65138" y="3322638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0066CC"/>
                </a:solidFill>
                <a:latin typeface="楷体_GB2312"/>
                <a:ea typeface="楷体_GB2312"/>
              </a:rPr>
              <a:t>透镜</a:t>
            </a:r>
            <a:endParaRPr lang="zh-CN" altLang="en-US" sz="2800" dirty="0">
              <a:solidFill>
                <a:srgbClr val="0066CC"/>
              </a:solidFill>
              <a:latin typeface="楷体_GB2312"/>
              <a:ea typeface="楷体_GB231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635375" y="2051050"/>
            <a:ext cx="2808288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中央厚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边缘薄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35375" y="4138613"/>
            <a:ext cx="243205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中央薄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边缘厚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5580063" y="5984875"/>
            <a:ext cx="2592387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透镜的纵剖面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:</a:t>
            </a:r>
            <a:endParaRPr lang="en-US" altLang="zh-CN" sz="2800" dirty="0">
              <a:solidFill>
                <a:schemeClr val="tx2"/>
              </a:solidFill>
              <a:latin typeface="宋体" panose="02010600030101010101" pitchFamily="2" charset="-122"/>
              <a:ea typeface="华文仿宋" pitchFamily="2" charset="-122"/>
            </a:endParaRPr>
          </a:p>
        </p:txBody>
      </p:sp>
      <p:sp>
        <p:nvSpPr>
          <p:cNvPr id="12299" name="TextBox 11"/>
          <p:cNvSpPr txBox="1"/>
          <p:nvPr/>
        </p:nvSpPr>
        <p:spPr>
          <a:xfrm>
            <a:off x="642938" y="476250"/>
            <a:ext cx="5153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一、凸透镜和凹透镜</a:t>
            </a:r>
            <a:endParaRPr lang="en-US" altLang="zh-CN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30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Arc 7"/>
          <p:cNvSpPr/>
          <p:nvPr/>
        </p:nvSpPr>
        <p:spPr>
          <a:xfrm>
            <a:off x="4824413" y="1800225"/>
            <a:ext cx="23749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6208" name="Group 128"/>
          <p:cNvGrpSpPr/>
          <p:nvPr/>
        </p:nvGrpSpPr>
        <p:grpSpPr>
          <a:xfrm>
            <a:off x="4032250" y="1739900"/>
            <a:ext cx="2444750" cy="2444750"/>
            <a:chOff x="2517" y="733"/>
            <a:chExt cx="1540" cy="1540"/>
          </a:xfrm>
        </p:grpSpPr>
        <p:sp>
          <p:nvSpPr>
            <p:cNvPr id="13337" name="Oval 39"/>
            <p:cNvSpPr/>
            <p:nvPr/>
          </p:nvSpPr>
          <p:spPr>
            <a:xfrm>
              <a:off x="2517" y="733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3338" name="Group 88"/>
            <p:cNvGrpSpPr/>
            <p:nvPr/>
          </p:nvGrpSpPr>
          <p:grpSpPr>
            <a:xfrm>
              <a:off x="3152" y="1480"/>
              <a:ext cx="363" cy="337"/>
              <a:chOff x="3152" y="1343"/>
              <a:chExt cx="363" cy="337"/>
            </a:xfrm>
          </p:grpSpPr>
          <p:sp>
            <p:nvSpPr>
              <p:cNvPr id="13339" name="Oval 36"/>
              <p:cNvSpPr/>
              <p:nvPr/>
            </p:nvSpPr>
            <p:spPr>
              <a:xfrm>
                <a:off x="3288" y="134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13340" name="Text Box 43"/>
              <p:cNvSpPr txBox="1"/>
              <p:nvPr/>
            </p:nvSpPr>
            <p:spPr>
              <a:xfrm>
                <a:off x="3152" y="1411"/>
                <a:ext cx="36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 </a:t>
                </a:r>
                <a:r>
                  <a:rPr lang="en-US" altLang="zh-CN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C</a:t>
                </a:r>
                <a:r>
                  <a:rPr lang="en-US" altLang="zh-CN" sz="2800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2</a:t>
                </a:r>
                <a:endPara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endParaRPr>
              </a:p>
            </p:txBody>
          </p:sp>
        </p:grpSp>
      </p:grpSp>
      <p:grpSp>
        <p:nvGrpSpPr>
          <p:cNvPr id="46207" name="Group 127"/>
          <p:cNvGrpSpPr/>
          <p:nvPr/>
        </p:nvGrpSpPr>
        <p:grpSpPr>
          <a:xfrm>
            <a:off x="1800225" y="1739900"/>
            <a:ext cx="2444750" cy="2444750"/>
            <a:chOff x="1111" y="733"/>
            <a:chExt cx="1540" cy="1540"/>
          </a:xfrm>
        </p:grpSpPr>
        <p:sp>
          <p:nvSpPr>
            <p:cNvPr id="13333" name="Oval 38"/>
            <p:cNvSpPr/>
            <p:nvPr/>
          </p:nvSpPr>
          <p:spPr>
            <a:xfrm>
              <a:off x="1111" y="733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3334" name="Group 87"/>
            <p:cNvGrpSpPr/>
            <p:nvPr/>
          </p:nvGrpSpPr>
          <p:grpSpPr>
            <a:xfrm>
              <a:off x="1723" y="1480"/>
              <a:ext cx="408" cy="360"/>
              <a:chOff x="1723" y="1343"/>
              <a:chExt cx="408" cy="360"/>
            </a:xfrm>
          </p:grpSpPr>
          <p:sp>
            <p:nvSpPr>
              <p:cNvPr id="13335" name="Text Box 13"/>
              <p:cNvSpPr txBox="1"/>
              <p:nvPr/>
            </p:nvSpPr>
            <p:spPr>
              <a:xfrm>
                <a:off x="1723" y="1434"/>
                <a:ext cx="408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 </a:t>
                </a:r>
                <a:r>
                  <a:rPr lang="en-US" altLang="zh-CN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C</a:t>
                </a:r>
                <a:r>
                  <a:rPr lang="en-US" altLang="zh-CN" sz="2800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1</a:t>
                </a:r>
                <a:endPara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endParaRPr>
              </a:p>
            </p:txBody>
          </p:sp>
          <p:sp>
            <p:nvSpPr>
              <p:cNvPr id="13336" name="Oval 42"/>
              <p:cNvSpPr/>
              <p:nvPr/>
            </p:nvSpPr>
            <p:spPr>
              <a:xfrm>
                <a:off x="1859" y="134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6210" name="Group 130"/>
          <p:cNvGrpSpPr/>
          <p:nvPr/>
        </p:nvGrpSpPr>
        <p:grpSpPr>
          <a:xfrm>
            <a:off x="4248150" y="4297363"/>
            <a:ext cx="2444750" cy="2444750"/>
            <a:chOff x="2676" y="2570"/>
            <a:chExt cx="1540" cy="1540"/>
          </a:xfrm>
        </p:grpSpPr>
        <p:sp>
          <p:nvSpPr>
            <p:cNvPr id="13329" name="Oval 39"/>
            <p:cNvSpPr/>
            <p:nvPr/>
          </p:nvSpPr>
          <p:spPr>
            <a:xfrm>
              <a:off x="2676" y="2570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3330" name="Group 106"/>
            <p:cNvGrpSpPr/>
            <p:nvPr/>
          </p:nvGrpSpPr>
          <p:grpSpPr>
            <a:xfrm>
              <a:off x="3356" y="3317"/>
              <a:ext cx="363" cy="337"/>
              <a:chOff x="3152" y="1343"/>
              <a:chExt cx="363" cy="337"/>
            </a:xfrm>
          </p:grpSpPr>
          <p:sp>
            <p:nvSpPr>
              <p:cNvPr id="13331" name="Oval 36"/>
              <p:cNvSpPr/>
              <p:nvPr/>
            </p:nvSpPr>
            <p:spPr>
              <a:xfrm>
                <a:off x="3288" y="134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13332" name="Text Box 43"/>
              <p:cNvSpPr txBox="1"/>
              <p:nvPr/>
            </p:nvSpPr>
            <p:spPr>
              <a:xfrm>
                <a:off x="3152" y="1411"/>
                <a:ext cx="36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 </a:t>
                </a:r>
                <a:r>
                  <a:rPr lang="en-US" altLang="zh-CN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C</a:t>
                </a:r>
                <a:r>
                  <a:rPr lang="en-US" altLang="zh-CN" sz="2800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2</a:t>
                </a:r>
                <a:endPara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endParaRPr>
              </a:p>
            </p:txBody>
          </p:sp>
        </p:grpSp>
      </p:grpSp>
      <p:grpSp>
        <p:nvGrpSpPr>
          <p:cNvPr id="46209" name="Group 129"/>
          <p:cNvGrpSpPr/>
          <p:nvPr/>
        </p:nvGrpSpPr>
        <p:grpSpPr>
          <a:xfrm>
            <a:off x="1727200" y="4297363"/>
            <a:ext cx="2444750" cy="2444750"/>
            <a:chOff x="1088" y="2570"/>
            <a:chExt cx="1540" cy="1540"/>
          </a:xfrm>
        </p:grpSpPr>
        <p:sp>
          <p:nvSpPr>
            <p:cNvPr id="13325" name="Oval 38"/>
            <p:cNvSpPr/>
            <p:nvPr/>
          </p:nvSpPr>
          <p:spPr>
            <a:xfrm>
              <a:off x="1088" y="2570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3326" name="Group 109"/>
            <p:cNvGrpSpPr/>
            <p:nvPr/>
          </p:nvGrpSpPr>
          <p:grpSpPr>
            <a:xfrm>
              <a:off x="1700" y="3317"/>
              <a:ext cx="408" cy="360"/>
              <a:chOff x="1723" y="1343"/>
              <a:chExt cx="408" cy="360"/>
            </a:xfrm>
          </p:grpSpPr>
          <p:sp>
            <p:nvSpPr>
              <p:cNvPr id="13327" name="Text Box 13"/>
              <p:cNvSpPr txBox="1"/>
              <p:nvPr/>
            </p:nvSpPr>
            <p:spPr>
              <a:xfrm>
                <a:off x="1723" y="1434"/>
                <a:ext cx="408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 </a:t>
                </a:r>
                <a:r>
                  <a:rPr lang="en-US" altLang="zh-CN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C</a:t>
                </a:r>
                <a:r>
                  <a:rPr lang="en-US" altLang="zh-CN" sz="2800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仿宋" pitchFamily="2" charset="-122"/>
                  </a:rPr>
                  <a:t>1</a:t>
                </a:r>
                <a:endPara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endParaRPr>
              </a:p>
            </p:txBody>
          </p:sp>
          <p:sp>
            <p:nvSpPr>
              <p:cNvPr id="13328" name="Oval 42"/>
              <p:cNvSpPr/>
              <p:nvPr/>
            </p:nvSpPr>
            <p:spPr>
              <a:xfrm>
                <a:off x="1859" y="134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6171" name="xjhgx3"/>
          <p:cNvSpPr/>
          <p:nvPr/>
        </p:nvSpPr>
        <p:spPr>
          <a:xfrm>
            <a:off x="4067175" y="4979988"/>
            <a:ext cx="288925" cy="108108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gradFill rotWithShape="1">
            <a:gsLst>
              <a:gs pos="0">
                <a:srgbClr val="D5FFFF">
                  <a:alpha val="100000"/>
                </a:srgbClr>
              </a:gs>
              <a:gs pos="50000">
                <a:srgbClr val="47FFFF">
                  <a:alpha val="100000"/>
                </a:srgbClr>
              </a:gs>
              <a:gs pos="100000">
                <a:srgbClr val="D5FFFF">
                  <a:alpha val="100000"/>
                </a:srgbClr>
              </a:gs>
            </a:gsLst>
            <a:lin ang="5400000" scaled="1"/>
            <a:tileRect/>
          </a:gradFill>
          <a:ln w="28575" cap="flat" cmpd="sng">
            <a:solidFill>
              <a:srgbClr val="2D5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6195" name="Group 115"/>
          <p:cNvGrpSpPr/>
          <p:nvPr/>
        </p:nvGrpSpPr>
        <p:grpSpPr>
          <a:xfrm>
            <a:off x="4032250" y="2459038"/>
            <a:ext cx="215900" cy="1008062"/>
            <a:chOff x="2517" y="1141"/>
            <a:chExt cx="136" cy="635"/>
          </a:xfrm>
        </p:grpSpPr>
        <p:sp>
          <p:nvSpPr>
            <p:cNvPr id="13323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4" name="Line 113"/>
            <p:cNvSpPr/>
            <p:nvPr/>
          </p:nvSpPr>
          <p:spPr>
            <a:xfrm>
              <a:off x="2585" y="1162"/>
              <a:ext cx="0" cy="612"/>
            </a:xfrm>
            <a:prstGeom prst="line">
              <a:avLst/>
            </a:prstGeom>
            <a:ln w="9525" cap="flat" cmpd="sng">
              <a:solidFill>
                <a:srgbClr val="00F8F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21" name="TextBox 11"/>
          <p:cNvSpPr txBox="1"/>
          <p:nvPr/>
        </p:nvSpPr>
        <p:spPr>
          <a:xfrm>
            <a:off x="642938" y="476250"/>
            <a:ext cx="5153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一、凸透镜和凹透镜</a:t>
            </a:r>
            <a:endParaRPr lang="en-US" altLang="zh-CN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2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8163" name="Group 35"/>
          <p:cNvGrpSpPr/>
          <p:nvPr/>
        </p:nvGrpSpPr>
        <p:grpSpPr>
          <a:xfrm>
            <a:off x="2484438" y="4689475"/>
            <a:ext cx="3816350" cy="1836738"/>
            <a:chOff x="1088" y="2478"/>
            <a:chExt cx="3128" cy="1540"/>
          </a:xfrm>
        </p:grpSpPr>
        <p:sp>
          <p:nvSpPr>
            <p:cNvPr id="14369" name="Oval 38"/>
            <p:cNvSpPr/>
            <p:nvPr/>
          </p:nvSpPr>
          <p:spPr>
            <a:xfrm>
              <a:off x="1088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370" name="Oval 39"/>
            <p:cNvSpPr/>
            <p:nvPr/>
          </p:nvSpPr>
          <p:spPr>
            <a:xfrm>
              <a:off x="2676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371" name="xjhgx3"/>
            <p:cNvSpPr/>
            <p:nvPr/>
          </p:nvSpPr>
          <p:spPr>
            <a:xfrm>
              <a:off x="2562" y="2908"/>
              <a:ext cx="182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8176" name="Group 48"/>
          <p:cNvGrpSpPr/>
          <p:nvPr/>
        </p:nvGrpSpPr>
        <p:grpSpPr>
          <a:xfrm>
            <a:off x="2700338" y="2352675"/>
            <a:ext cx="3538537" cy="1908175"/>
            <a:chOff x="136" y="2205"/>
            <a:chExt cx="2229" cy="1202"/>
          </a:xfrm>
        </p:grpSpPr>
        <p:sp>
          <p:nvSpPr>
            <p:cNvPr id="14364" name="Oval 38"/>
            <p:cNvSpPr/>
            <p:nvPr/>
          </p:nvSpPr>
          <p:spPr>
            <a:xfrm>
              <a:off x="136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365" name="Oval 39"/>
            <p:cNvSpPr/>
            <p:nvPr/>
          </p:nvSpPr>
          <p:spPr>
            <a:xfrm>
              <a:off x="1179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66" name="Group 22"/>
            <p:cNvGrpSpPr/>
            <p:nvPr/>
          </p:nvGrpSpPr>
          <p:grpSpPr>
            <a:xfrm>
              <a:off x="1179" y="2523"/>
              <a:ext cx="136" cy="590"/>
              <a:chOff x="2517" y="1141"/>
              <a:chExt cx="136" cy="635"/>
            </a:xfrm>
          </p:grpSpPr>
          <p:sp>
            <p:nvSpPr>
              <p:cNvPr id="14367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FFFF">
                      <a:alpha val="100000"/>
                    </a:srgbClr>
                  </a:gs>
                  <a:gs pos="5000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2D5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8" name="Line 24"/>
              <p:cNvSpPr/>
              <p:nvPr/>
            </p:nvSpPr>
            <p:spPr>
              <a:xfrm>
                <a:off x="2585" y="1162"/>
                <a:ext cx="0" cy="612"/>
              </a:xfrm>
              <a:prstGeom prst="line">
                <a:avLst/>
              </a:prstGeom>
              <a:ln w="19050" cap="flat" cmpd="sng">
                <a:solidFill>
                  <a:srgbClr val="00F8F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8179" name="Group 51"/>
          <p:cNvGrpSpPr/>
          <p:nvPr/>
        </p:nvGrpSpPr>
        <p:grpSpPr>
          <a:xfrm>
            <a:off x="287338" y="4581525"/>
            <a:ext cx="2017712" cy="1873250"/>
            <a:chOff x="2404" y="2251"/>
            <a:chExt cx="1361" cy="1270"/>
          </a:xfrm>
        </p:grpSpPr>
        <p:sp>
          <p:nvSpPr>
            <p:cNvPr id="14361" name="AutoShape 37"/>
            <p:cNvSpPr/>
            <p:nvPr/>
          </p:nvSpPr>
          <p:spPr>
            <a:xfrm>
              <a:off x="3593" y="2531"/>
              <a:ext cx="172" cy="692"/>
            </a:xfrm>
            <a:prstGeom prst="rightBracket">
              <a:avLst>
                <a:gd name="adj" fmla="val 0"/>
              </a:avLst>
            </a:pr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  <a:tileRect/>
            </a:gradFill>
            <a:ln w="2857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3200" dirty="0"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4362" name="Oval 38"/>
            <p:cNvSpPr/>
            <p:nvPr/>
          </p:nvSpPr>
          <p:spPr>
            <a:xfrm>
              <a:off x="2404" y="2251"/>
              <a:ext cx="1302" cy="127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B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363" name="Arc 49"/>
            <p:cNvSpPr/>
            <p:nvPr/>
          </p:nvSpPr>
          <p:spPr>
            <a:xfrm>
              <a:off x="3560" y="2537"/>
              <a:ext cx="136" cy="6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40396" fill="none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</a:path>
                <a:path w="21600" h="40396" stroke="0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  <a:lnTo>
                    <a:pt x="0" y="20728"/>
                  </a:lnTo>
                  <a:lnTo>
                    <a:pt x="6074" y="-1"/>
                  </a:lnTo>
                  <a:close/>
                </a:path>
              </a:pathLst>
            </a:custGeom>
            <a:noFill/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8194" name="Group 66"/>
          <p:cNvGrpSpPr/>
          <p:nvPr/>
        </p:nvGrpSpPr>
        <p:grpSpPr>
          <a:xfrm>
            <a:off x="6443663" y="4365625"/>
            <a:ext cx="2484437" cy="2376488"/>
            <a:chOff x="4059" y="2568"/>
            <a:chExt cx="1565" cy="1497"/>
          </a:xfrm>
        </p:grpSpPr>
        <p:grpSp>
          <p:nvGrpSpPr>
            <p:cNvPr id="14354" name="Group 57"/>
            <p:cNvGrpSpPr/>
            <p:nvPr/>
          </p:nvGrpSpPr>
          <p:grpSpPr>
            <a:xfrm>
              <a:off x="4059" y="2568"/>
              <a:ext cx="1565" cy="1497"/>
              <a:chOff x="4105" y="2115"/>
              <a:chExt cx="1565" cy="1497"/>
            </a:xfrm>
          </p:grpSpPr>
          <p:sp>
            <p:nvSpPr>
              <p:cNvPr id="14357" name="Oval 38"/>
              <p:cNvSpPr/>
              <p:nvPr/>
            </p:nvSpPr>
            <p:spPr>
              <a:xfrm>
                <a:off x="4105" y="2115"/>
                <a:ext cx="1565" cy="14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14358" name="Oval 38"/>
              <p:cNvSpPr/>
              <p:nvPr/>
            </p:nvSpPr>
            <p:spPr>
              <a:xfrm>
                <a:off x="4150" y="2364"/>
                <a:ext cx="1004" cy="9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14359" name="Line 44"/>
              <p:cNvSpPr/>
              <p:nvPr/>
            </p:nvSpPr>
            <p:spPr>
              <a:xfrm>
                <a:off x="4173" y="2523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0" name="Line 45"/>
              <p:cNvSpPr/>
              <p:nvPr/>
            </p:nvSpPr>
            <p:spPr>
              <a:xfrm flipV="1">
                <a:off x="4192" y="3203"/>
                <a:ext cx="117" cy="7"/>
              </a:xfrm>
              <a:prstGeom prst="line">
                <a:avLst/>
              </a:prstGeom>
              <a:ln w="2857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55" name="Arc 53"/>
            <p:cNvSpPr/>
            <p:nvPr/>
          </p:nvSpPr>
          <p:spPr>
            <a:xfrm flipH="1">
              <a:off x="4059" y="2979"/>
              <a:ext cx="158" cy="6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39007" fill="none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</a:path>
                <a:path w="21600" h="39007" stroke="0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  <a:lnTo>
                    <a:pt x="0" y="19136"/>
                  </a:lnTo>
                  <a:lnTo>
                    <a:pt x="10018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6" name="Arc 54"/>
            <p:cNvSpPr/>
            <p:nvPr/>
          </p:nvSpPr>
          <p:spPr>
            <a:xfrm flipH="1">
              <a:off x="4104" y="2969"/>
              <a:ext cx="317" cy="6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36828" fill="none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</a:path>
                <a:path w="21600" h="36828" stroke="0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  <a:lnTo>
                    <a:pt x="0" y="18427"/>
                  </a:lnTo>
                  <a:lnTo>
                    <a:pt x="11269" y="-1"/>
                  </a:lnTo>
                  <a:close/>
                </a:path>
              </a:pathLst>
            </a:custGeom>
            <a:noFill/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4342" name="TextBox 11"/>
          <p:cNvSpPr txBox="1"/>
          <p:nvPr/>
        </p:nvSpPr>
        <p:spPr>
          <a:xfrm>
            <a:off x="611188" y="155416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透镜的两个表面至少一个是球面的一部分。</a:t>
            </a:r>
            <a:endParaRPr lang="en-US" altLang="zh-CN" sz="2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8192" name="Group 64"/>
          <p:cNvGrpSpPr/>
          <p:nvPr/>
        </p:nvGrpSpPr>
        <p:grpSpPr>
          <a:xfrm>
            <a:off x="323850" y="2352675"/>
            <a:ext cx="1944688" cy="1908175"/>
            <a:chOff x="204" y="1185"/>
            <a:chExt cx="1225" cy="1202"/>
          </a:xfrm>
        </p:grpSpPr>
        <p:sp>
          <p:nvSpPr>
            <p:cNvPr id="14351" name="Oval 38"/>
            <p:cNvSpPr/>
            <p:nvPr/>
          </p:nvSpPr>
          <p:spPr>
            <a:xfrm>
              <a:off x="204" y="1185"/>
              <a:ext cx="1225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4352" name="Line 26"/>
            <p:cNvSpPr/>
            <p:nvPr/>
          </p:nvSpPr>
          <p:spPr>
            <a:xfrm>
              <a:off x="1315" y="1434"/>
              <a:ext cx="0" cy="704"/>
            </a:xfrm>
            <a:prstGeom prst="line">
              <a:avLst/>
            </a:prstGeom>
            <a:ln w="28575" cap="flat" cmpd="sng">
              <a:solidFill>
                <a:srgbClr val="2D5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3" name="Arc 63"/>
            <p:cNvSpPr/>
            <p:nvPr/>
          </p:nvSpPr>
          <p:spPr>
            <a:xfrm>
              <a:off x="1224" y="1434"/>
              <a:ext cx="204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39800" fill="none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</a:path>
                <a:path w="21600" h="39800" stroke="0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  <a:lnTo>
                    <a:pt x="0" y="19825"/>
                  </a:lnTo>
                  <a:lnTo>
                    <a:pt x="8575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8196" name="Group 68"/>
          <p:cNvGrpSpPr/>
          <p:nvPr/>
        </p:nvGrpSpPr>
        <p:grpSpPr>
          <a:xfrm>
            <a:off x="6732588" y="2424113"/>
            <a:ext cx="2087562" cy="1906587"/>
            <a:chOff x="4241" y="1230"/>
            <a:chExt cx="1315" cy="1201"/>
          </a:xfrm>
        </p:grpSpPr>
        <p:grpSp>
          <p:nvGrpSpPr>
            <p:cNvPr id="14347" name="Group 41"/>
            <p:cNvGrpSpPr/>
            <p:nvPr/>
          </p:nvGrpSpPr>
          <p:grpSpPr>
            <a:xfrm>
              <a:off x="4241" y="1230"/>
              <a:ext cx="1315" cy="1201"/>
              <a:chOff x="4445" y="436"/>
              <a:chExt cx="1315" cy="1248"/>
            </a:xfrm>
          </p:grpSpPr>
          <p:sp>
            <p:nvSpPr>
              <p:cNvPr id="14349" name="Oval 38"/>
              <p:cNvSpPr/>
              <p:nvPr/>
            </p:nvSpPr>
            <p:spPr>
              <a:xfrm>
                <a:off x="4445" y="572"/>
                <a:ext cx="1001" cy="96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14350" name="Oval 38"/>
              <p:cNvSpPr/>
              <p:nvPr/>
            </p:nvSpPr>
            <p:spPr>
              <a:xfrm>
                <a:off x="4539" y="436"/>
                <a:ext cx="1221" cy="12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2D5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348" name="Arc 65"/>
            <p:cNvSpPr/>
            <p:nvPr/>
          </p:nvSpPr>
          <p:spPr>
            <a:xfrm flipH="1">
              <a:off x="4332" y="1434"/>
              <a:ext cx="294" cy="7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38357" fill="none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</a:path>
                <a:path w="21600" h="38357" stroke="0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  <a:lnTo>
                    <a:pt x="0" y="19281"/>
                  </a:lnTo>
                  <a:lnTo>
                    <a:pt x="9736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2D5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434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TextBox 11"/>
          <p:cNvSpPr txBox="1"/>
          <p:nvPr/>
        </p:nvSpPr>
        <p:spPr>
          <a:xfrm>
            <a:off x="642938" y="476250"/>
            <a:ext cx="5153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一、凸透镜和凹透镜</a:t>
            </a:r>
            <a:endParaRPr lang="en-US" altLang="zh-CN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3"/>
          <p:cNvSpPr txBox="1"/>
          <p:nvPr/>
        </p:nvSpPr>
        <p:spPr>
          <a:xfrm>
            <a:off x="684213" y="692150"/>
            <a:ext cx="3276600" cy="5857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楷体_GB2312"/>
                <a:ea typeface="楷体_GB2312"/>
              </a:rPr>
              <a:t>  </a:t>
            </a:r>
            <a:r>
              <a:rPr lang="zh-CN" altLang="en-US" sz="3200" dirty="0">
                <a:solidFill>
                  <a:srgbClr val="0066CC"/>
                </a:solidFill>
                <a:latin typeface="楷体_GB2312"/>
                <a:ea typeface="楷体_GB2312"/>
              </a:rPr>
              <a:t>给透镜分类</a:t>
            </a:r>
            <a:endParaRPr lang="en-US" altLang="zh-CN" sz="3200" dirty="0">
              <a:solidFill>
                <a:srgbClr val="0066CC"/>
              </a:solidFill>
              <a:latin typeface="楷体_GB2312"/>
              <a:ea typeface="楷体_GB2312"/>
            </a:endParaRPr>
          </a:p>
        </p:txBody>
      </p:sp>
      <p:sp>
        <p:nvSpPr>
          <p:cNvPr id="15363" name="Rectangle 5"/>
          <p:cNvSpPr/>
          <p:nvPr/>
        </p:nvSpPr>
        <p:spPr>
          <a:xfrm>
            <a:off x="1371600" y="5135563"/>
            <a:ext cx="8001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属于凸透镜的是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（        ）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华文仿宋" pitchFamily="2" charset="-122"/>
            </a:endParaRPr>
          </a:p>
        </p:txBody>
      </p:sp>
      <p:sp>
        <p:nvSpPr>
          <p:cNvPr id="15364" name="Rectangle 6"/>
          <p:cNvSpPr/>
          <p:nvPr/>
        </p:nvSpPr>
        <p:spPr>
          <a:xfrm>
            <a:off x="1403350" y="5927725"/>
            <a:ext cx="6553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属于凹透镜的是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华文仿宋" pitchFamily="2" charset="-122"/>
              </a:rPr>
              <a:t>（        ）            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华文仿宋" pitchFamily="2" charset="-12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4427538" y="5105400"/>
            <a:ext cx="22685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A  C  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4500563" y="5984875"/>
            <a:ext cx="215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B  E  F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_GB2312"/>
            </a:endParaRPr>
          </a:p>
        </p:txBody>
      </p:sp>
      <p:grpSp>
        <p:nvGrpSpPr>
          <p:cNvPr id="15367" name="Group 18"/>
          <p:cNvGrpSpPr/>
          <p:nvPr/>
        </p:nvGrpSpPr>
        <p:grpSpPr>
          <a:xfrm>
            <a:off x="1079500" y="2330450"/>
            <a:ext cx="6805613" cy="2522538"/>
            <a:chOff x="680" y="1117"/>
            <a:chExt cx="4287" cy="1589"/>
          </a:xfrm>
        </p:grpSpPr>
        <p:pic>
          <p:nvPicPr>
            <p:cNvPr id="15369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" y="1117"/>
              <a:ext cx="4196" cy="1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Text Box 12"/>
            <p:cNvSpPr txBox="1"/>
            <p:nvPr/>
          </p:nvSpPr>
          <p:spPr>
            <a:xfrm>
              <a:off x="680" y="2296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A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5371" name="Text Box 13"/>
            <p:cNvSpPr txBox="1"/>
            <p:nvPr/>
          </p:nvSpPr>
          <p:spPr>
            <a:xfrm>
              <a:off x="1542" y="2319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B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5372" name="Text Box 14"/>
            <p:cNvSpPr txBox="1"/>
            <p:nvPr/>
          </p:nvSpPr>
          <p:spPr>
            <a:xfrm>
              <a:off x="2336" y="2319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C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5373" name="Text Box 15"/>
            <p:cNvSpPr txBox="1"/>
            <p:nvPr/>
          </p:nvSpPr>
          <p:spPr>
            <a:xfrm>
              <a:off x="2993" y="2319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D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5374" name="Text Box 16"/>
            <p:cNvSpPr txBox="1"/>
            <p:nvPr/>
          </p:nvSpPr>
          <p:spPr>
            <a:xfrm>
              <a:off x="3696" y="2319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E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5375" name="Text Box 17"/>
            <p:cNvSpPr txBox="1"/>
            <p:nvPr/>
          </p:nvSpPr>
          <p:spPr>
            <a:xfrm>
              <a:off x="4445" y="2341"/>
              <a:ext cx="31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2"/>
                  </a:solidFill>
                  <a:latin typeface="Times New Roman" panose="02020603050405020304" pitchFamily="18" charset="0"/>
                  <a:ea typeface="华文仿宋" pitchFamily="2" charset="-122"/>
                </a:rPr>
                <a:t>F</a:t>
              </a:r>
              <a:endPara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</p:grpSp>
      <p:pic>
        <p:nvPicPr>
          <p:cNvPr id="1536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58775" y="1612900"/>
            <a:ext cx="7669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chemeClr val="tx2"/>
                </a:solidFill>
                <a:latin typeface="楷体_GB2312"/>
                <a:ea typeface="楷体_GB2312"/>
              </a:rPr>
              <a:t>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楷体_GB231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楷体_GB2312"/>
                <a:ea typeface="楷体_GB2312"/>
              </a:rPr>
              <a:t>主光轴：通过两个球面球心的直线。 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11188" y="2189163"/>
            <a:ext cx="7740650" cy="123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楷体_GB2312"/>
              </a:rPr>
              <a:t>2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仿宋" pitchFamily="2" charset="-12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楷体_GB2312"/>
                <a:ea typeface="楷体_GB2312"/>
              </a:rPr>
              <a:t>光心：光心是主光轴上的一点，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楷体_GB2312"/>
                <a:ea typeface="楷体_GB2312"/>
              </a:rPr>
              <a:t>通过这点的光线穿过透镜时不改变方向。 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sp>
        <p:nvSpPr>
          <p:cNvPr id="16388" name="TextBox 1"/>
          <p:cNvSpPr txBox="1"/>
          <p:nvPr/>
        </p:nvSpPr>
        <p:spPr>
          <a:xfrm>
            <a:off x="647700" y="447675"/>
            <a:ext cx="73453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二、透镜的主光轴和光心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Arc 7"/>
          <p:cNvSpPr/>
          <p:nvPr/>
        </p:nvSpPr>
        <p:spPr>
          <a:xfrm>
            <a:off x="5040313" y="4248150"/>
            <a:ext cx="23749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97" name="AutoShape 125"/>
          <p:cNvSpPr/>
          <p:nvPr/>
        </p:nvSpPr>
        <p:spPr>
          <a:xfrm>
            <a:off x="6624638" y="3571875"/>
            <a:ext cx="1619250" cy="649288"/>
          </a:xfrm>
          <a:prstGeom prst="wedgeRoundRectCallout">
            <a:avLst>
              <a:gd name="adj1" fmla="val -29218"/>
              <a:gd name="adj2" fmla="val 214792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zh-CN" sz="2800" dirty="0">
                <a:solidFill>
                  <a:schemeClr val="tx2"/>
                </a:solidFill>
                <a:latin typeface="楷体_GB2312"/>
                <a:ea typeface="楷体_GB2312"/>
              </a:rPr>
              <a:t>主光轴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sp>
        <p:nvSpPr>
          <p:cNvPr id="4118" name="Oval 38"/>
          <p:cNvSpPr/>
          <p:nvPr/>
        </p:nvSpPr>
        <p:spPr>
          <a:xfrm>
            <a:off x="2016125" y="415131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C5FFFF">
                  <a:alpha val="49001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00F8F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119" name="Oval 39"/>
          <p:cNvSpPr/>
          <p:nvPr/>
        </p:nvSpPr>
        <p:spPr>
          <a:xfrm>
            <a:off x="4248150" y="415131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5FFFF">
                  <a:alpha val="43999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00F8F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120" name="Group 24"/>
          <p:cNvGrpSpPr/>
          <p:nvPr/>
        </p:nvGrpSpPr>
        <p:grpSpPr>
          <a:xfrm>
            <a:off x="5256213" y="5337175"/>
            <a:ext cx="576262" cy="534988"/>
            <a:chOff x="3152" y="1343"/>
            <a:chExt cx="363" cy="337"/>
          </a:xfrm>
        </p:grpSpPr>
        <p:sp>
          <p:nvSpPr>
            <p:cNvPr id="16415" name="Oval 36"/>
            <p:cNvSpPr/>
            <p:nvPr/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6416" name="Text Box 43"/>
            <p:cNvSpPr txBox="1"/>
            <p:nvPr/>
          </p:nvSpPr>
          <p:spPr>
            <a:xfrm>
              <a:off x="3152" y="1411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 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2</a:t>
              </a:r>
              <a:endParaRPr lang="en-US" altLang="zh-CN" sz="2800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</p:grpSp>
      <p:grpSp>
        <p:nvGrpSpPr>
          <p:cNvPr id="4123" name="Group 27"/>
          <p:cNvGrpSpPr/>
          <p:nvPr/>
        </p:nvGrpSpPr>
        <p:grpSpPr>
          <a:xfrm>
            <a:off x="2987675" y="5337175"/>
            <a:ext cx="647700" cy="571500"/>
            <a:chOff x="1723" y="1343"/>
            <a:chExt cx="408" cy="360"/>
          </a:xfrm>
        </p:grpSpPr>
        <p:sp>
          <p:nvSpPr>
            <p:cNvPr id="16413" name="Text Box 13"/>
            <p:cNvSpPr txBox="1"/>
            <p:nvPr/>
          </p:nvSpPr>
          <p:spPr>
            <a:xfrm>
              <a:off x="1723" y="1434"/>
              <a:ext cx="408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 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1</a:t>
              </a:r>
              <a:endParaRPr lang="en-US" altLang="zh-CN" sz="2800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6414" name="Oval 42"/>
            <p:cNvSpPr/>
            <p:nvPr/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3196" name="Text Box 124"/>
          <p:cNvSpPr txBox="1"/>
          <p:nvPr/>
        </p:nvSpPr>
        <p:spPr>
          <a:xfrm>
            <a:off x="4495800" y="4981575"/>
            <a:ext cx="257175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eaLnBrk="1" hangingPunct="1"/>
            <a:r>
              <a:rPr lang="en-US" altLang="zh-CN" sz="2800" i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en-US" altLang="zh-CN" sz="2800" i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127" name="xjhgx2"/>
          <p:cNvSpPr/>
          <p:nvPr/>
        </p:nvSpPr>
        <p:spPr>
          <a:xfrm>
            <a:off x="4248150" y="4870450"/>
            <a:ext cx="215900" cy="10080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>
              <a:alpha val="100000"/>
            </a:srgbClr>
          </a:solidFill>
          <a:ln w="28575" cap="flat" cmpd="sng">
            <a:solidFill>
              <a:srgbClr val="2D5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8" name="Line 16"/>
          <p:cNvSpPr/>
          <p:nvPr/>
        </p:nvSpPr>
        <p:spPr>
          <a:xfrm flipV="1">
            <a:off x="1079500" y="5372100"/>
            <a:ext cx="68056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3195" name="AutoShape 123"/>
          <p:cNvSpPr/>
          <p:nvPr/>
        </p:nvSpPr>
        <p:spPr>
          <a:xfrm>
            <a:off x="2916238" y="3465513"/>
            <a:ext cx="1403350" cy="576262"/>
          </a:xfrm>
          <a:prstGeom prst="wedgeRoundRectCallout">
            <a:avLst>
              <a:gd name="adj1" fmla="val 47287"/>
              <a:gd name="adj2" fmla="val 248347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zh-CN" sz="2800" dirty="0">
                <a:solidFill>
                  <a:schemeClr val="tx2"/>
                </a:solidFill>
                <a:latin typeface="楷体_GB2312"/>
                <a:ea typeface="楷体_GB2312"/>
              </a:rPr>
              <a:t>光心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grpSp>
        <p:nvGrpSpPr>
          <p:cNvPr id="4145" name="Group 49"/>
          <p:cNvGrpSpPr/>
          <p:nvPr/>
        </p:nvGrpSpPr>
        <p:grpSpPr>
          <a:xfrm rot="735886">
            <a:off x="1260475" y="5335588"/>
            <a:ext cx="5832475" cy="73025"/>
            <a:chOff x="567" y="3884"/>
            <a:chExt cx="4218" cy="0"/>
          </a:xfrm>
        </p:grpSpPr>
        <p:sp>
          <p:nvSpPr>
            <p:cNvPr id="16410" name="Line 50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1" name="Line 51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6412" name="Line 52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grpSp>
        <p:nvGrpSpPr>
          <p:cNvPr id="4149" name="Group 53"/>
          <p:cNvGrpSpPr/>
          <p:nvPr/>
        </p:nvGrpSpPr>
        <p:grpSpPr>
          <a:xfrm rot="-735886" flipV="1">
            <a:off x="1322388" y="5330825"/>
            <a:ext cx="5832475" cy="73025"/>
            <a:chOff x="567" y="3884"/>
            <a:chExt cx="4218" cy="0"/>
          </a:xfrm>
        </p:grpSpPr>
        <p:sp>
          <p:nvSpPr>
            <p:cNvPr id="16407" name="Line 54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Line 55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6409" name="Line 56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grpSp>
        <p:nvGrpSpPr>
          <p:cNvPr id="4144" name="Group 48"/>
          <p:cNvGrpSpPr/>
          <p:nvPr/>
        </p:nvGrpSpPr>
        <p:grpSpPr>
          <a:xfrm>
            <a:off x="1368425" y="5372100"/>
            <a:ext cx="5832475" cy="73025"/>
            <a:chOff x="567" y="3884"/>
            <a:chExt cx="4218" cy="0"/>
          </a:xfrm>
        </p:grpSpPr>
        <p:sp>
          <p:nvSpPr>
            <p:cNvPr id="16404" name="Line 45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5" name="Line 46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6406" name="Line 47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sp>
        <p:nvSpPr>
          <p:cNvPr id="3194" name="Oval 122"/>
          <p:cNvSpPr/>
          <p:nvPr/>
        </p:nvSpPr>
        <p:spPr>
          <a:xfrm>
            <a:off x="4321175" y="5338763"/>
            <a:ext cx="71438" cy="71437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640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97" grpId="0" animBg="1"/>
      <p:bldP spid="4118" grpId="0" animBg="1"/>
      <p:bldP spid="4119" grpId="0" animBg="1"/>
      <p:bldP spid="3196" grpId="0"/>
      <p:bldP spid="3195" grpId="0" animBg="1"/>
      <p:bldP spid="3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Arc 7"/>
          <p:cNvSpPr/>
          <p:nvPr/>
        </p:nvSpPr>
        <p:spPr>
          <a:xfrm>
            <a:off x="5040313" y="4321175"/>
            <a:ext cx="2374900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80" name="Oval 38"/>
          <p:cNvSpPr/>
          <p:nvPr/>
        </p:nvSpPr>
        <p:spPr>
          <a:xfrm>
            <a:off x="2016125" y="4224338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C5FFFF">
                  <a:alpha val="49001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00F8F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0981" name="Oval 39"/>
          <p:cNvSpPr/>
          <p:nvPr/>
        </p:nvSpPr>
        <p:spPr>
          <a:xfrm>
            <a:off x="4572000" y="4224338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5FFFF">
                  <a:alpha val="43999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00F8F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0982" name="Group 22"/>
          <p:cNvGrpSpPr/>
          <p:nvPr/>
        </p:nvGrpSpPr>
        <p:grpSpPr>
          <a:xfrm>
            <a:off x="5580063" y="5410200"/>
            <a:ext cx="576262" cy="534988"/>
            <a:chOff x="3152" y="1343"/>
            <a:chExt cx="363" cy="337"/>
          </a:xfrm>
        </p:grpSpPr>
        <p:sp>
          <p:nvSpPr>
            <p:cNvPr id="17439" name="Oval 36"/>
            <p:cNvSpPr/>
            <p:nvPr/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440" name="Text Box 43"/>
            <p:cNvSpPr txBox="1"/>
            <p:nvPr/>
          </p:nvSpPr>
          <p:spPr>
            <a:xfrm>
              <a:off x="3152" y="1411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i="1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 </a:t>
              </a:r>
              <a:r>
                <a:rPr lang="en-US" altLang="zh-CN" sz="2800" i="1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2</a:t>
              </a:r>
              <a:endParaRPr lang="en-US" altLang="zh-CN" sz="2800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</p:grpSp>
      <p:grpSp>
        <p:nvGrpSpPr>
          <p:cNvPr id="40985" name="Group 25"/>
          <p:cNvGrpSpPr/>
          <p:nvPr/>
        </p:nvGrpSpPr>
        <p:grpSpPr>
          <a:xfrm>
            <a:off x="2987675" y="5410200"/>
            <a:ext cx="647700" cy="571500"/>
            <a:chOff x="1723" y="1343"/>
            <a:chExt cx="408" cy="360"/>
          </a:xfrm>
        </p:grpSpPr>
        <p:sp>
          <p:nvSpPr>
            <p:cNvPr id="17437" name="Text Box 13"/>
            <p:cNvSpPr txBox="1"/>
            <p:nvPr/>
          </p:nvSpPr>
          <p:spPr>
            <a:xfrm>
              <a:off x="1723" y="1434"/>
              <a:ext cx="408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i="1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 </a:t>
              </a:r>
              <a:r>
                <a:rPr lang="en-US" altLang="zh-CN" sz="2800" i="1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  <a:latin typeface="Times New Roman" panose="02020603050405020304" pitchFamily="18" charset="0"/>
                  <a:ea typeface="华文仿宋" pitchFamily="2" charset="-122"/>
                </a:rPr>
                <a:t>1</a:t>
              </a:r>
              <a:endParaRPr lang="en-US" altLang="zh-CN" sz="2800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华文仿宋" pitchFamily="2" charset="-122"/>
              </a:endParaRPr>
            </a:p>
          </p:txBody>
        </p:sp>
        <p:sp>
          <p:nvSpPr>
            <p:cNvPr id="17438" name="Oval 42"/>
            <p:cNvSpPr/>
            <p:nvPr/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41005" name="xjhgx3"/>
          <p:cNvSpPr/>
          <p:nvPr/>
        </p:nvSpPr>
        <p:spPr>
          <a:xfrm>
            <a:off x="4356100" y="4903788"/>
            <a:ext cx="323850" cy="108108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>
              <a:alpha val="100000"/>
            </a:srgbClr>
          </a:solidFill>
          <a:ln w="28575" cap="flat" cmpd="sng">
            <a:solidFill>
              <a:srgbClr val="00F8F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8" name="Line 16"/>
          <p:cNvSpPr/>
          <p:nvPr/>
        </p:nvSpPr>
        <p:spPr>
          <a:xfrm flipV="1">
            <a:off x="1079500" y="5445125"/>
            <a:ext cx="68056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3196" name="Text Box 124"/>
          <p:cNvSpPr txBox="1"/>
          <p:nvPr/>
        </p:nvSpPr>
        <p:spPr>
          <a:xfrm>
            <a:off x="4679950" y="4941888"/>
            <a:ext cx="257175" cy="427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eaLnBrk="1" hangingPunct="1"/>
            <a:r>
              <a:rPr lang="en-US" altLang="zh-CN" sz="2800" i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en-US" altLang="zh-CN" sz="2800" i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701" name="Oval 149"/>
          <p:cNvSpPr/>
          <p:nvPr/>
        </p:nvSpPr>
        <p:spPr>
          <a:xfrm>
            <a:off x="4464050" y="541020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197" name="AutoShape 125"/>
          <p:cNvSpPr/>
          <p:nvPr/>
        </p:nvSpPr>
        <p:spPr>
          <a:xfrm>
            <a:off x="6985000" y="3681413"/>
            <a:ext cx="1619250" cy="612775"/>
          </a:xfrm>
          <a:prstGeom prst="wedgeRoundRectCallout">
            <a:avLst>
              <a:gd name="adj1" fmla="val -51472"/>
              <a:gd name="adj2" fmla="val 224611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zh-CN" sz="2800" dirty="0">
                <a:solidFill>
                  <a:schemeClr val="tx2"/>
                </a:solidFill>
                <a:latin typeface="楷体_GB2312"/>
                <a:ea typeface="楷体_GB2312"/>
              </a:rPr>
              <a:t>主光轴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grpSp>
        <p:nvGrpSpPr>
          <p:cNvPr id="40992" name="Group 32"/>
          <p:cNvGrpSpPr/>
          <p:nvPr/>
        </p:nvGrpSpPr>
        <p:grpSpPr>
          <a:xfrm rot="735886">
            <a:off x="1368425" y="5408613"/>
            <a:ext cx="5832475" cy="73025"/>
            <a:chOff x="567" y="3884"/>
            <a:chExt cx="4218" cy="0"/>
          </a:xfrm>
        </p:grpSpPr>
        <p:sp>
          <p:nvSpPr>
            <p:cNvPr id="17434" name="Line 33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5" name="Line 34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7436" name="Line 35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grpSp>
        <p:nvGrpSpPr>
          <p:cNvPr id="40996" name="Group 36"/>
          <p:cNvGrpSpPr/>
          <p:nvPr/>
        </p:nvGrpSpPr>
        <p:grpSpPr>
          <a:xfrm rot="-735886" flipV="1">
            <a:off x="1417638" y="5408613"/>
            <a:ext cx="5832475" cy="73025"/>
            <a:chOff x="567" y="3884"/>
            <a:chExt cx="4218" cy="0"/>
          </a:xfrm>
        </p:grpSpPr>
        <p:sp>
          <p:nvSpPr>
            <p:cNvPr id="17431" name="Line 37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2" name="Line 38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7433" name="Line 39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grpSp>
        <p:nvGrpSpPr>
          <p:cNvPr id="41000" name="Group 40"/>
          <p:cNvGrpSpPr/>
          <p:nvPr/>
        </p:nvGrpSpPr>
        <p:grpSpPr>
          <a:xfrm>
            <a:off x="1476375" y="5445125"/>
            <a:ext cx="5832475" cy="73025"/>
            <a:chOff x="567" y="3884"/>
            <a:chExt cx="4218" cy="0"/>
          </a:xfrm>
        </p:grpSpPr>
        <p:sp>
          <p:nvSpPr>
            <p:cNvPr id="17428" name="Line 41"/>
            <p:cNvSpPr/>
            <p:nvPr/>
          </p:nvSpPr>
          <p:spPr>
            <a:xfrm>
              <a:off x="567" y="3884"/>
              <a:ext cx="421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9" name="Line 42"/>
            <p:cNvSpPr/>
            <p:nvPr/>
          </p:nvSpPr>
          <p:spPr>
            <a:xfrm>
              <a:off x="1315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7430" name="Line 43"/>
            <p:cNvSpPr/>
            <p:nvPr/>
          </p:nvSpPr>
          <p:spPr>
            <a:xfrm>
              <a:off x="3356" y="3884"/>
              <a:ext cx="15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sp>
        <p:nvSpPr>
          <p:cNvPr id="3195" name="AutoShape 123"/>
          <p:cNvSpPr/>
          <p:nvPr/>
        </p:nvSpPr>
        <p:spPr>
          <a:xfrm>
            <a:off x="2916238" y="3573463"/>
            <a:ext cx="1331912" cy="647700"/>
          </a:xfrm>
          <a:prstGeom prst="wedgeRoundRectCallout">
            <a:avLst>
              <a:gd name="adj1" fmla="val 65972"/>
              <a:gd name="adj2" fmla="val 226472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p>
            <a:pPr algn="ctr" eaLnBrk="1" hangingPunct="1"/>
            <a:r>
              <a:rPr lang="zh-CN" altLang="zh-CN" sz="2800" dirty="0">
                <a:solidFill>
                  <a:schemeClr val="tx2"/>
                </a:solidFill>
                <a:latin typeface="楷体_GB2312"/>
                <a:ea typeface="楷体_GB2312"/>
              </a:rPr>
              <a:t>光心</a:t>
            </a:r>
            <a:endParaRPr lang="zh-CN" altLang="en-US" sz="2800" dirty="0">
              <a:solidFill>
                <a:schemeClr val="tx2"/>
              </a:solidFill>
              <a:latin typeface="楷体_GB2312"/>
              <a:ea typeface="楷体_GB2312"/>
            </a:endParaRPr>
          </a:p>
        </p:txBody>
      </p:sp>
      <p:sp>
        <p:nvSpPr>
          <p:cNvPr id="17424" name="Text Box 2"/>
          <p:cNvSpPr txBox="1"/>
          <p:nvPr/>
        </p:nvSpPr>
        <p:spPr>
          <a:xfrm>
            <a:off x="539750" y="1585913"/>
            <a:ext cx="8532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主光轴：通过两个球面球心的直线。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(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主轴</a:t>
            </a: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)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楷体_GB2312"/>
            </a:endParaRPr>
          </a:p>
        </p:txBody>
      </p:sp>
      <p:sp>
        <p:nvSpPr>
          <p:cNvPr id="17425" name="Text Box 3"/>
          <p:cNvSpPr txBox="1"/>
          <p:nvPr/>
        </p:nvSpPr>
        <p:spPr>
          <a:xfrm>
            <a:off x="611188" y="2162175"/>
            <a:ext cx="7740650" cy="123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2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．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光心：光心是主光轴上的一点，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楷体_GB231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楷体_GB2312"/>
              </a:rPr>
              <a:t>通过这点的光线穿过透镜时不改变方向。 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  <a:ea typeface="楷体_GB2312"/>
            </a:endParaRPr>
          </a:p>
        </p:txBody>
      </p:sp>
      <p:sp>
        <p:nvSpPr>
          <p:cNvPr id="17426" name="TextBox 1"/>
          <p:cNvSpPr txBox="1"/>
          <p:nvPr/>
        </p:nvSpPr>
        <p:spPr>
          <a:xfrm>
            <a:off x="647700" y="447675"/>
            <a:ext cx="73453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二、透镜的主光轴和光心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2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 animBg="1"/>
      <p:bldP spid="3196" grpId="0"/>
      <p:bldP spid="23701" grpId="0" animBg="1"/>
      <p:bldP spid="3197" grpId="0" animBg="1"/>
      <p:bldP spid="319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TM02900771[[fn=切片]]</Template>
  <TotalTime>0</TotalTime>
  <Words>1070</Words>
  <Application>WPS 演示</Application>
  <PresentationFormat>全屏显示(4:3)</PresentationFormat>
  <Paragraphs>240</Paragraphs>
  <Slides>24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Calibri Light</vt:lpstr>
      <vt:lpstr>Wingdings 2</vt:lpstr>
      <vt:lpstr>Times New Roman</vt:lpstr>
      <vt:lpstr>Tw Cen MT Condensed</vt:lpstr>
      <vt:lpstr>Tw Cen MT</vt:lpstr>
      <vt:lpstr>Wingdings 3</vt:lpstr>
      <vt:lpstr>华文仿宋</vt:lpstr>
      <vt:lpstr>楷体_GB2312</vt:lpstr>
      <vt:lpstr>楷体</vt:lpstr>
      <vt:lpstr>黑体</vt:lpstr>
      <vt:lpstr>Tahoma</vt:lpstr>
      <vt:lpstr>Monotype Corsiva</vt:lpstr>
      <vt:lpstr>仿宋</vt:lpstr>
      <vt:lpstr>新宋体</vt:lpstr>
      <vt:lpstr>楷体_GB2312</vt:lpstr>
      <vt:lpstr>微软雅黑</vt:lpstr>
      <vt:lpstr>Arial Unicode MS</vt:lpstr>
      <vt:lpstr>Segoe Print</vt:lpstr>
      <vt:lpstr>Symbol</vt:lpstr>
      <vt:lpstr>Wingdings</vt:lpstr>
      <vt:lpstr>HDOfficeLightV0</vt:lpstr>
      <vt:lpstr>积分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fqun</dc:creator>
  <cp:lastModifiedBy>Administrator</cp:lastModifiedBy>
  <cp:revision>642</cp:revision>
  <dcterms:created xsi:type="dcterms:W3CDTF">2004-12-04T02:49:41Z</dcterms:created>
  <dcterms:modified xsi:type="dcterms:W3CDTF">2018-11-27T11:09:13Z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