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358" r:id="rId6"/>
    <p:sldId id="414" r:id="rId7"/>
    <p:sldId id="415" r:id="rId8"/>
    <p:sldId id="416" r:id="rId9"/>
    <p:sldId id="419" r:id="rId10"/>
    <p:sldId id="420" r:id="rId11"/>
    <p:sldId id="421" r:id="rId12"/>
    <p:sldId id="422" r:id="rId13"/>
    <p:sldId id="423" r:id="rId14"/>
    <p:sldId id="263" r:id="rId15"/>
    <p:sldId id="424" r:id="rId16"/>
    <p:sldId id="426" r:id="rId17"/>
    <p:sldId id="428" r:id="rId18"/>
    <p:sldId id="429" r:id="rId19"/>
    <p:sldId id="430" r:id="rId20"/>
    <p:sldId id="431" r:id="rId21"/>
    <p:sldId id="451" r:id="rId22"/>
    <p:sldId id="452" r:id="rId23"/>
    <p:sldId id="432" r:id="rId24"/>
    <p:sldId id="433" r:id="rId25"/>
    <p:sldId id="372" r:id="rId26"/>
    <p:sldId id="453" r:id="rId27"/>
    <p:sldId id="373" r:id="rId28"/>
    <p:sldId id="455" r:id="rId29"/>
    <p:sldId id="456" r:id="rId30"/>
    <p:sldId id="398" r:id="rId31"/>
    <p:sldId id="436" r:id="rId32"/>
    <p:sldId id="437" r:id="rId33"/>
    <p:sldId id="438" r:id="rId34"/>
    <p:sldId id="439" r:id="rId35"/>
    <p:sldId id="440" r:id="rId36"/>
    <p:sldId id="399" r:id="rId37"/>
    <p:sldId id="441" r:id="rId38"/>
    <p:sldId id="442" r:id="rId39"/>
    <p:sldId id="444" r:id="rId40"/>
    <p:sldId id="400" r:id="rId41"/>
    <p:sldId id="445" r:id="rId42"/>
    <p:sldId id="446" r:id="rId43"/>
    <p:sldId id="447" r:id="rId44"/>
    <p:sldId id="448" r:id="rId45"/>
    <p:sldId id="449" r:id="rId46"/>
    <p:sldId id="450" r:id="rId47"/>
    <p:sldId id="384" r:id="rId48"/>
  </p:sldIdLst>
  <p:sldSz cx="12190095" cy="6859270"/>
  <p:notesSz cx="6858000" cy="9144000"/>
  <p:custDataLst>
    <p:tags r:id="rId49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3" autoAdjust="0"/>
    <p:restoredTop sz="94712" autoAdjust="0"/>
  </p:normalViewPr>
  <p:slideViewPr>
    <p:cSldViewPr>
      <p:cViewPr varScale="1">
        <p:scale>
          <a:sx n="104" d="100"/>
          <a:sy n="104" d="100"/>
        </p:scale>
        <p:origin x="-840" y="-84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slide" Target="slides/slide44.xml" /><Relationship Id="rId48" Type="http://schemas.openxmlformats.org/officeDocument/2006/relationships/slide" Target="slides/slide45.xml" /><Relationship Id="rId49" Type="http://schemas.openxmlformats.org/officeDocument/2006/relationships/tags" Target="tags/tag63.xml" /><Relationship Id="rId5" Type="http://schemas.openxmlformats.org/officeDocument/2006/relationships/slide" Target="slides/slide2.xml" /><Relationship Id="rId50" Type="http://schemas.openxmlformats.org/officeDocument/2006/relationships/presProps" Target="presProps.xml" /><Relationship Id="rId51" Type="http://schemas.openxmlformats.org/officeDocument/2006/relationships/viewProps" Target="viewProps.xml" /><Relationship Id="rId52" Type="http://schemas.openxmlformats.org/officeDocument/2006/relationships/theme" Target="theme/theme1.xml" /><Relationship Id="rId53" Type="http://schemas.openxmlformats.org/officeDocument/2006/relationships/tableStyles" Target="tableStyles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emf" /><Relationship Id="rId2" Type="http://schemas.openxmlformats.org/officeDocument/2006/relationships/image" Target="../media/image2.emf" /></Relationships>
</file>

<file path=ppt/drawings/_rels/vmlDrawing10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6.emf" /><Relationship Id="rId2" Type="http://schemas.openxmlformats.org/officeDocument/2006/relationships/image" Target="../media/image27.emf" /></Relationships>
</file>

<file path=ppt/drawings/_rels/vmlDrawing1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9.emf" /></Relationships>
</file>

<file path=ppt/drawings/_rels/vmlDrawing1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0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9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e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7.emf" /></Relationships>
</file>

<file path=ppt/drawings/_rels/vmlDrawing8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9.emf" /></Relationships>
</file>

<file path=ppt/drawings/_rels/vmlDrawing9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3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slideLayout" Target="../slideLayouts/slideLayout52.xml" /><Relationship Id="rId53" Type="http://schemas.openxmlformats.org/officeDocument/2006/relationships/slideLayout" Target="../slideLayouts/slideLayout53.xml" /><Relationship Id="rId54" Type="http://schemas.openxmlformats.org/officeDocument/2006/relationships/slideLayout" Target="../slideLayouts/slideLayout54.xml" /><Relationship Id="rId55" Type="http://schemas.openxmlformats.org/officeDocument/2006/relationships/slideLayout" Target="../slideLayouts/slideLayout55.xml" /><Relationship Id="rId56" Type="http://schemas.openxmlformats.org/officeDocument/2006/relationships/slideLayout" Target="../slideLayouts/slideLayout56.xml" /><Relationship Id="rId57" Type="http://schemas.openxmlformats.org/officeDocument/2006/relationships/tags" Target="../tags/tag57.xml" /><Relationship Id="rId58" Type="http://schemas.openxmlformats.org/officeDocument/2006/relationships/tags" Target="../tags/tag58.xml" /><Relationship Id="rId59" Type="http://schemas.openxmlformats.org/officeDocument/2006/relationships/tags" Target="../tags/tag59.xml" /><Relationship Id="rId6" Type="http://schemas.openxmlformats.org/officeDocument/2006/relationships/slideLayout" Target="../slideLayouts/slideLayout6.xml" /><Relationship Id="rId60" Type="http://schemas.openxmlformats.org/officeDocument/2006/relationships/tags" Target="../tags/tag60.xml" /><Relationship Id="rId61" Type="http://schemas.openxmlformats.org/officeDocument/2006/relationships/tags" Target="../tags/tag61.xml" /><Relationship Id="rId62" Type="http://schemas.openxmlformats.org/officeDocument/2006/relationships/tags" Target="../tags/tag62.xml" /><Relationship Id="rId63" Type="http://schemas.openxmlformats.org/officeDocument/2006/relationships/theme" Target="../theme/theme1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57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8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9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0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1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62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3.emf" /><Relationship Id="rId4" Type="http://schemas.openxmlformats.org/officeDocument/2006/relationships/vmlDrawing" Target="../drawings/vmlDrawing2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4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package" Target="../embeddings/Document4.docx" TargetMode="Internal" /><Relationship Id="rId3" Type="http://schemas.openxmlformats.org/officeDocument/2006/relationships/image" Target="../media/image5.emf" /><Relationship Id="rId4" Type="http://schemas.openxmlformats.org/officeDocument/2006/relationships/vmlDrawing" Target="../drawings/vmlDrawing3.v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image" Target="../media/image6.jpeg" /><Relationship Id="rId3" Type="http://schemas.openxmlformats.org/officeDocument/2006/relationships/package" Target="../embeddings/Document5.docx" TargetMode="Internal" /><Relationship Id="rId4" Type="http://schemas.openxmlformats.org/officeDocument/2006/relationships/image" Target="../media/image7.emf" /><Relationship Id="rId5" Type="http://schemas.openxmlformats.org/officeDocument/2006/relationships/vmlDrawing" Target="../drawings/vmlDrawing4.v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8.jpeg" /><Relationship Id="rId3" Type="http://schemas.openxmlformats.org/officeDocument/2006/relationships/package" Target="../embeddings/Document6.docx" TargetMode="Internal" /><Relationship Id="rId4" Type="http://schemas.openxmlformats.org/officeDocument/2006/relationships/image" Target="../media/image9.emf" /><Relationship Id="rId5" Type="http://schemas.openxmlformats.org/officeDocument/2006/relationships/vmlDrawing" Target="../drawings/vmlDrawing5.v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8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image" Target="../media/image8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image" Target="../media/image10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image" Target="../media/image11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image" Target="../media/image11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package" Target="../embeddings/Document7.docx" TargetMode="Internal" /><Relationship Id="rId3" Type="http://schemas.openxmlformats.org/officeDocument/2006/relationships/image" Target="../media/image14.emf" /><Relationship Id="rId4" Type="http://schemas.openxmlformats.org/officeDocument/2006/relationships/image" Target="../media/image15.jpeg" /><Relationship Id="rId5" Type="http://schemas.openxmlformats.org/officeDocument/2006/relationships/vmlDrawing" Target="../drawings/vmlDrawing6.v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image" Target="../media/image16.jpeg" /><Relationship Id="rId3" Type="http://schemas.openxmlformats.org/officeDocument/2006/relationships/package" Target="../embeddings/Document8.docx" TargetMode="Internal" /><Relationship Id="rId4" Type="http://schemas.openxmlformats.org/officeDocument/2006/relationships/image" Target="../media/image17.emf" /><Relationship Id="rId5" Type="http://schemas.openxmlformats.org/officeDocument/2006/relationships/vmlDrawing" Target="../drawings/vmlDrawing7.v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Relationship Id="rId2" Type="http://schemas.openxmlformats.org/officeDocument/2006/relationships/image" Target="../media/image18.jpeg" /><Relationship Id="rId3" Type="http://schemas.openxmlformats.org/officeDocument/2006/relationships/package" Target="../embeddings/Document9.docx" TargetMode="Internal" /><Relationship Id="rId4" Type="http://schemas.openxmlformats.org/officeDocument/2006/relationships/image" Target="../media/image19.emf" /><Relationship Id="rId5" Type="http://schemas.openxmlformats.org/officeDocument/2006/relationships/vmlDrawing" Target="../drawings/vmlDrawing8.v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image" Target="../media/image20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21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Relationship Id="rId2" Type="http://schemas.openxmlformats.org/officeDocument/2006/relationships/image" Target="../media/image22.jpeg" /><Relationship Id="rId3" Type="http://schemas.openxmlformats.org/officeDocument/2006/relationships/package" Target="../embeddings/Document10.docx" TargetMode="Internal" /><Relationship Id="rId4" Type="http://schemas.openxmlformats.org/officeDocument/2006/relationships/image" Target="../media/image23.emf" /><Relationship Id="rId5" Type="http://schemas.openxmlformats.org/officeDocument/2006/relationships/vmlDrawing" Target="../drawings/vmlDrawing9.v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9.xml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0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1.xml" /><Relationship Id="rId2" Type="http://schemas.openxmlformats.org/officeDocument/2006/relationships/image" Target="../media/image24.jpeg" /><Relationship Id="rId3" Type="http://schemas.openxmlformats.org/officeDocument/2006/relationships/image" Target="../media/image25.jpeg" /><Relationship Id="rId4" Type="http://schemas.openxmlformats.org/officeDocument/2006/relationships/package" Target="../embeddings/Document11.docx" TargetMode="Internal" /><Relationship Id="rId5" Type="http://schemas.openxmlformats.org/officeDocument/2006/relationships/image" Target="../media/image26.emf" /><Relationship Id="rId6" Type="http://schemas.openxmlformats.org/officeDocument/2006/relationships/package" Target="../embeddings/Document12.docx" TargetMode="Internal" /><Relationship Id="rId7" Type="http://schemas.openxmlformats.org/officeDocument/2006/relationships/image" Target="../media/image27.emf" /><Relationship Id="rId8" Type="http://schemas.openxmlformats.org/officeDocument/2006/relationships/vmlDrawing" Target="../drawings/vmlDrawing10.v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2.xml" /><Relationship Id="rId2" Type="http://schemas.openxmlformats.org/officeDocument/2006/relationships/image" Target="../media/image28.jpeg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3.xml" /><Relationship Id="rId2" Type="http://schemas.openxmlformats.org/officeDocument/2006/relationships/image" Target="../media/image28.jpe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4.xml" /><Relationship Id="rId2" Type="http://schemas.openxmlformats.org/officeDocument/2006/relationships/image" Target="../media/image28.jpeg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5.xml" /><Relationship Id="rId2" Type="http://schemas.openxmlformats.org/officeDocument/2006/relationships/image" Target="../media/image28.jpeg" /><Relationship Id="rId3" Type="http://schemas.openxmlformats.org/officeDocument/2006/relationships/package" Target="../embeddings/Document13.docx" TargetMode="Internal" /><Relationship Id="rId4" Type="http://schemas.openxmlformats.org/officeDocument/2006/relationships/image" Target="../media/image29.emf" /><Relationship Id="rId5" Type="http://schemas.openxmlformats.org/officeDocument/2006/relationships/vmlDrawing" Target="../drawings/vmlDrawing11.v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6.xml" /><Relationship Id="rId2" Type="http://schemas.openxmlformats.org/officeDocument/2006/relationships/package" Target="../embeddings/Document14.docx" TargetMode="Internal" /><Relationship Id="rId3" Type="http://schemas.openxmlformats.org/officeDocument/2006/relationships/image" Target="../media/image30.emf" /><Relationship Id="rId4" Type="http://schemas.openxmlformats.org/officeDocument/2006/relationships/image" Target="../media/image31.png" /><Relationship Id="rId5" Type="http://schemas.openxmlformats.org/officeDocument/2006/relationships/vmlDrawing" Target="../drawings/vmlDrawing12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package" Target="../embeddings/Document1.docx" TargetMode="Internal" /><Relationship Id="rId3" Type="http://schemas.openxmlformats.org/officeDocument/2006/relationships/image" Target="../media/image1.emf" /><Relationship Id="rId4" Type="http://schemas.openxmlformats.org/officeDocument/2006/relationships/package" Target="../embeddings/Document2.docx" TargetMode="Internal" /><Relationship Id="rId5" Type="http://schemas.openxmlformats.org/officeDocument/2006/relationships/image" Target="../media/image2.emf" /><Relationship Id="rId6" Type="http://schemas.openxmlformats.org/officeDocument/2006/relationships/vmlDrawing" Target="../drawings/vmlDrawing1.v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质量和密度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密度与生活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鉴别物质</a:t>
            </a:r>
            <a:r>
              <a:rPr lang="en-US" b="1" smtClean="0"/>
              <a:t>:</a:t>
            </a:r>
            <a:r>
              <a:rPr lang="zh-CN" altLang="en-US" smtClean="0"/>
              <a:t>密度是物质的特性之一</a:t>
            </a:r>
            <a:r>
              <a:rPr lang="en-US" smtClean="0"/>
              <a:t>,</a:t>
            </a:r>
            <a:r>
              <a:rPr lang="zh-CN" altLang="en-US" smtClean="0"/>
              <a:t>不同物质密度一般不同</a:t>
            </a:r>
            <a:r>
              <a:rPr lang="en-US" smtClean="0"/>
              <a:t>,</a:t>
            </a:r>
            <a:r>
              <a:rPr lang="zh-CN" altLang="en-US" smtClean="0"/>
              <a:t>因此可用密度鉴别物质。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求质量</a:t>
            </a:r>
            <a:r>
              <a:rPr lang="en-US" b="1" smtClean="0"/>
              <a:t>:</a:t>
            </a:r>
            <a:r>
              <a:rPr lang="zh-CN" altLang="en-US" smtClean="0"/>
              <a:t>由于条件限制</a:t>
            </a:r>
            <a:r>
              <a:rPr lang="en-US" smtClean="0"/>
              <a:t>,</a:t>
            </a:r>
            <a:r>
              <a:rPr lang="zh-CN" altLang="en-US" smtClean="0"/>
              <a:t>有些物体体积容易测量</a:t>
            </a:r>
            <a:r>
              <a:rPr lang="en-US" smtClean="0"/>
              <a:t>,</a:t>
            </a:r>
            <a:r>
              <a:rPr lang="zh-CN" altLang="en-US" smtClean="0"/>
              <a:t>但质量不便测量</a:t>
            </a:r>
            <a:r>
              <a:rPr lang="en-US" smtClean="0"/>
              <a:t>,</a:t>
            </a:r>
            <a:r>
              <a:rPr lang="zh-CN" altLang="en-US" smtClean="0"/>
              <a:t>用公式</a:t>
            </a:r>
            <a:r>
              <a:rPr lang="en-US" altLang="zh-CN" smtClean="0"/>
              <a:t>________</a:t>
            </a:r>
            <a:r>
              <a:rPr lang="zh-CN" altLang="en-US" smtClean="0"/>
              <a:t>可算出它的质量。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求体积</a:t>
            </a:r>
            <a:r>
              <a:rPr lang="en-US" b="1" smtClean="0"/>
              <a:t>:</a:t>
            </a:r>
            <a:r>
              <a:rPr lang="zh-CN" altLang="en-US" smtClean="0"/>
              <a:t>由于条件限制</a:t>
            </a:r>
            <a:r>
              <a:rPr lang="en-US" smtClean="0"/>
              <a:t>,</a:t>
            </a:r>
            <a:r>
              <a:rPr lang="zh-CN" altLang="en-US" smtClean="0"/>
              <a:t>有些物体质量容易测量</a:t>
            </a:r>
            <a:r>
              <a:rPr lang="en-US" smtClean="0"/>
              <a:t>,</a:t>
            </a:r>
            <a:r>
              <a:rPr lang="zh-CN" altLang="en-US" smtClean="0"/>
              <a:t>但体积不便测量</a:t>
            </a:r>
            <a:r>
              <a:rPr lang="en-US" smtClean="0"/>
              <a:t>,</a:t>
            </a:r>
            <a:r>
              <a:rPr lang="zh-CN" altLang="en-US" smtClean="0"/>
              <a:t>用公式</a:t>
            </a:r>
            <a:r>
              <a:rPr lang="en-US" altLang="zh-CN" smtClean="0"/>
              <a:t>________</a:t>
            </a:r>
            <a:r>
              <a:rPr lang="zh-CN" altLang="en-US" smtClean="0"/>
              <a:t>可算出它的体积。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0452924" y="2396625"/>
            <a:ext cx="145264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m</a:t>
            </a:r>
            <a:r>
              <a:rPr lang="en-US" b="1" smtClean="0">
                <a:solidFill>
                  <a:srgbClr val="A50021"/>
                </a:solidFill>
              </a:rPr>
              <a:t>=</a:t>
            </a:r>
            <a:r>
              <a:rPr lang="en-US" b="1" i="1" err="1" smtClean="0">
                <a:solidFill>
                  <a:srgbClr val="A50021"/>
                </a:solidFill>
              </a:rPr>
              <a:t>ρV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0665659" y="3357786"/>
          <a:ext cx="1216025" cy="7842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1240790" imgH="790575" progId="Word.Document.12">
                  <p:embed/>
                </p:oleObj>
              </mc:Choice>
              <mc:Fallback>
                <p:oleObj name="文档" r:id="rId2" imgW="1240790" imgH="7905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65659" y="3357786"/>
                        <a:ext cx="1216025" cy="784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951670" y="786588"/>
            <a:ext cx="10572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判断空心、实心</a:t>
            </a:r>
            <a:r>
              <a:rPr lang="en-US" b="1" smtClean="0"/>
              <a:t>:</a:t>
            </a:r>
            <a:r>
              <a:rPr lang="zh-CN" altLang="en-US" smtClean="0"/>
              <a:t>在知道物质种类的情况下</a:t>
            </a:r>
            <a:r>
              <a:rPr lang="en-US" smtClean="0"/>
              <a:t>,</a:t>
            </a:r>
            <a:r>
              <a:rPr lang="zh-CN" altLang="en-US" smtClean="0"/>
              <a:t>可利用公式计算出物质的实际密度</a:t>
            </a:r>
            <a:r>
              <a:rPr lang="en-US" smtClean="0"/>
              <a:t>,</a:t>
            </a:r>
            <a:r>
              <a:rPr lang="zh-CN" altLang="en-US" smtClean="0"/>
              <a:t>比较、判断物体是实心还是空心的。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b="1" smtClean="0"/>
              <a:t>密度与温度的关系</a:t>
            </a:r>
            <a:r>
              <a:rPr lang="en-US" b="1" smtClean="0"/>
              <a:t>:</a:t>
            </a:r>
            <a:r>
              <a:rPr lang="zh-CN" altLang="en-US" smtClean="0"/>
              <a:t>一般情况下</a:t>
            </a:r>
            <a:r>
              <a:rPr lang="en-US" smtClean="0"/>
              <a:t>,</a:t>
            </a:r>
            <a:r>
              <a:rPr lang="zh-CN" altLang="en-US" smtClean="0"/>
              <a:t>当物体温度升高时</a:t>
            </a:r>
            <a:r>
              <a:rPr lang="en-US" smtClean="0"/>
              <a:t>,</a:t>
            </a:r>
            <a:r>
              <a:rPr lang="zh-CN" altLang="en-US" smtClean="0"/>
              <a:t>体积膨胀</a:t>
            </a:r>
            <a:r>
              <a:rPr lang="en-US" smtClean="0"/>
              <a:t>,</a:t>
            </a:r>
            <a:r>
              <a:rPr lang="zh-CN" altLang="en-US" smtClean="0"/>
              <a:t>密度变小</a:t>
            </a:r>
            <a:r>
              <a:rPr lang="en-US" smtClean="0"/>
              <a:t>,</a:t>
            </a:r>
            <a:r>
              <a:rPr lang="zh-CN" altLang="en-US" smtClean="0"/>
              <a:t>但是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  　　</a:t>
            </a:r>
            <a:r>
              <a:rPr lang="zh-CN" altLang="en-US" smtClean="0"/>
              <a:t>会出现反常膨胀</a:t>
            </a:r>
            <a:r>
              <a:rPr lang="en-US" smtClean="0"/>
              <a:t>,4 ℃</a:t>
            </a:r>
            <a:r>
              <a:rPr lang="zh-CN" altLang="en-US" smtClean="0"/>
              <a:t>时水的密度最大。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316483" y="2429662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水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对质量的理解和单位换算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64426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 </a:t>
            </a:r>
            <a:r>
              <a:rPr lang="zh-CN" altLang="en-US" sz="2400" smtClean="0"/>
              <a:t>下列关于质量的说法中正确的是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A.1 kg</a:t>
            </a:r>
            <a:r>
              <a:rPr lang="zh-CN" altLang="en-US" sz="2400" smtClean="0"/>
              <a:t>的棉花比</a:t>
            </a:r>
            <a:r>
              <a:rPr lang="en-US" sz="2400" smtClean="0"/>
              <a:t>1 kg</a:t>
            </a:r>
            <a:r>
              <a:rPr lang="zh-CN" altLang="en-US" sz="2400" smtClean="0"/>
              <a:t>的铁块质量小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将铁块压成铁饼</a:t>
            </a:r>
            <a:r>
              <a:rPr lang="en-US" sz="2400" smtClean="0"/>
              <a:t>,</a:t>
            </a:r>
            <a:r>
              <a:rPr lang="zh-CN" altLang="en-US" sz="2400" smtClean="0"/>
              <a:t>质量减小</a:t>
            </a:r>
            <a:r>
              <a:rPr lang="en-US" sz="2400" smtClean="0"/>
              <a:t>;</a:t>
            </a:r>
            <a:r>
              <a:rPr lang="zh-CN" altLang="en-US" sz="2400" smtClean="0"/>
              <a:t>水结冰后</a:t>
            </a:r>
            <a:r>
              <a:rPr lang="en-US" sz="2400" smtClean="0"/>
              <a:t>,</a:t>
            </a:r>
            <a:r>
              <a:rPr lang="zh-CN" altLang="en-US" sz="2400" smtClean="0"/>
              <a:t>质量变大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同一本物理书在地球和月球的质量是一样的</a:t>
            </a:r>
            <a:r>
              <a:rPr lang="en-US" sz="2400" smtClean="0"/>
              <a:t>,</a:t>
            </a:r>
            <a:r>
              <a:rPr lang="zh-CN" altLang="en-US" sz="2400" smtClean="0"/>
              <a:t>重力也是一样的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一个鸡蛋的质量约为</a:t>
            </a:r>
            <a:r>
              <a:rPr lang="en-US" sz="2400" smtClean="0"/>
              <a:t>50 g,</a:t>
            </a:r>
            <a:r>
              <a:rPr lang="zh-CN" altLang="en-US" sz="2400" smtClean="0"/>
              <a:t>一名中学生的质量约为</a:t>
            </a:r>
            <a:r>
              <a:rPr lang="en-US" sz="2400" smtClean="0"/>
              <a:t>50 kg</a:t>
            </a:r>
            <a:endParaRPr lang="zh-CN" altLang="en-US" sz="2400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309826" y="1396493"/>
            <a:ext cx="42832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zh-CN" altLang="en-US" sz="2400" smtClean="0"/>
              <a:t>把质量为</a:t>
            </a:r>
            <a:r>
              <a:rPr lang="en-US" sz="2400" smtClean="0"/>
              <a:t>42 kg</a:t>
            </a:r>
            <a:r>
              <a:rPr lang="zh-CN" altLang="en-US" sz="2400" smtClean="0"/>
              <a:t>的铁块加热到</a:t>
            </a:r>
            <a:r>
              <a:rPr lang="en-US" sz="2400" smtClean="0"/>
              <a:t>100 ℃</a:t>
            </a:r>
            <a:r>
              <a:rPr lang="zh-CN" altLang="en-US" sz="2400" smtClean="0"/>
              <a:t>时</a:t>
            </a:r>
            <a:r>
              <a:rPr lang="en-US" sz="2400" smtClean="0"/>
              <a:t>,</a:t>
            </a:r>
            <a:r>
              <a:rPr lang="zh-CN" altLang="en-US" sz="2400" smtClean="0"/>
              <a:t>其质量是</a:t>
            </a:r>
            <a:r>
              <a:rPr lang="zh-CN" altLang="en-US" sz="2400" i="1" u="sng" smtClean="0"/>
              <a:t>　　      　　</a:t>
            </a:r>
            <a:r>
              <a:rPr lang="en-US" sz="2400" smtClean="0"/>
              <a:t>g;</a:t>
            </a:r>
            <a:r>
              <a:rPr lang="zh-CN" altLang="en-US" sz="2400" smtClean="0"/>
              <a:t>把它熔化成铁水后</a:t>
            </a:r>
            <a:r>
              <a:rPr lang="en-US" sz="2400" smtClean="0"/>
              <a:t>,</a:t>
            </a:r>
            <a:r>
              <a:rPr lang="zh-CN" altLang="en-US" sz="2400" smtClean="0"/>
              <a:t>其质量是</a:t>
            </a:r>
            <a:r>
              <a:rPr lang="zh-CN" altLang="en-US" sz="2400" i="1" u="sng" smtClean="0"/>
              <a:t>　  　　</a:t>
            </a:r>
            <a:r>
              <a:rPr lang="en-US" sz="2400" smtClean="0"/>
              <a:t>kg;</a:t>
            </a:r>
            <a:r>
              <a:rPr lang="zh-CN" altLang="en-US" sz="2400" smtClean="0"/>
              <a:t>再将其铸成铁球</a:t>
            </a:r>
            <a:r>
              <a:rPr lang="en-US" sz="2400" smtClean="0"/>
              <a:t>,</a:t>
            </a:r>
            <a:r>
              <a:rPr lang="zh-CN" altLang="en-US" sz="2400" smtClean="0"/>
              <a:t>其质量是</a:t>
            </a:r>
            <a:r>
              <a:rPr lang="zh-CN" altLang="en-US" sz="2400" i="1" u="sng" smtClean="0"/>
              <a:t>　　           　</a:t>
            </a:r>
            <a:r>
              <a:rPr lang="en-US" sz="2400" smtClean="0"/>
              <a:t>mg;</a:t>
            </a:r>
            <a:r>
              <a:rPr lang="zh-CN" altLang="en-US" sz="2400" smtClean="0"/>
              <a:t>将其搭载宇宙飞船送往火星上</a:t>
            </a:r>
            <a:r>
              <a:rPr lang="en-US" sz="2400" smtClean="0"/>
              <a:t>,</a:t>
            </a:r>
            <a:r>
              <a:rPr lang="zh-CN" altLang="en-US" sz="2400" smtClean="0"/>
              <a:t>其质量是</a:t>
            </a:r>
            <a:r>
              <a:rPr lang="zh-CN" altLang="en-US" sz="2400" i="1" u="sng" smtClean="0"/>
              <a:t>　　          　　</a:t>
            </a:r>
            <a:r>
              <a:rPr lang="en-US" sz="2400" smtClean="0"/>
              <a:t>t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024032" y="753551"/>
            <a:ext cx="139012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4.2×10</a:t>
            </a:r>
            <a:r>
              <a:rPr lang="en-US" b="1" baseline="30000" smtClean="0">
                <a:solidFill>
                  <a:srgbClr val="A50021"/>
                </a:solidFill>
              </a:rPr>
              <a:t>4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531967" y="1286654"/>
            <a:ext cx="56297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42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8452660" y="1286654"/>
            <a:ext cx="139012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4.2×10</a:t>
            </a:r>
            <a:r>
              <a:rPr lang="en-US" b="1" baseline="30000" smtClean="0">
                <a:solidFill>
                  <a:srgbClr val="A50021"/>
                </a:solidFill>
              </a:rPr>
              <a:t>7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666578" y="1825121"/>
            <a:ext cx="147989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4.2×10</a:t>
            </a:r>
            <a:r>
              <a:rPr lang="en-US" b="1" baseline="30000" smtClean="0">
                <a:solidFill>
                  <a:srgbClr val="A50021"/>
                </a:solidFill>
              </a:rPr>
              <a:t>-2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对密度的理解及其计算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青岛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关于物质的密度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 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一罐氧气用掉部分后</a:t>
            </a:r>
            <a:r>
              <a:rPr lang="en-US" sz="2400" smtClean="0"/>
              <a:t>,</a:t>
            </a:r>
            <a:r>
              <a:rPr lang="zh-CN" altLang="en-US" sz="2400" smtClean="0"/>
              <a:t>罐内氧气的质量变小</a:t>
            </a:r>
            <a:r>
              <a:rPr lang="en-US" sz="2400" smtClean="0"/>
              <a:t>,</a:t>
            </a:r>
            <a:r>
              <a:rPr lang="zh-CN" altLang="en-US" sz="2400" smtClean="0"/>
              <a:t>密度不变 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一只气球受热膨胀后</a:t>
            </a:r>
            <a:r>
              <a:rPr lang="en-US" sz="2400" smtClean="0"/>
              <a:t>,</a:t>
            </a:r>
            <a:r>
              <a:rPr lang="zh-CN" altLang="en-US" sz="2400" smtClean="0"/>
              <a:t>球内气体的质量不变</a:t>
            </a:r>
            <a:r>
              <a:rPr lang="en-US" sz="2400" smtClean="0"/>
              <a:t>,</a:t>
            </a:r>
            <a:r>
              <a:rPr lang="zh-CN" altLang="en-US" sz="2400" smtClean="0"/>
              <a:t>密度变大 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一支粉笔用掉部分后</a:t>
            </a:r>
            <a:r>
              <a:rPr lang="en-US" sz="2400" smtClean="0"/>
              <a:t>,</a:t>
            </a:r>
            <a:r>
              <a:rPr lang="zh-CN" altLang="en-US" sz="2400" smtClean="0"/>
              <a:t>它的体积变小</a:t>
            </a:r>
            <a:r>
              <a:rPr lang="en-US" sz="2400" smtClean="0"/>
              <a:t>,</a:t>
            </a:r>
            <a:r>
              <a:rPr lang="zh-CN" altLang="en-US" sz="2400" smtClean="0"/>
              <a:t>密度变小 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一块冰熔化成水后</a:t>
            </a:r>
            <a:r>
              <a:rPr lang="en-US" sz="2400" smtClean="0"/>
              <a:t>,</a:t>
            </a:r>
            <a:r>
              <a:rPr lang="zh-CN" altLang="en-US" sz="2400" smtClean="0"/>
              <a:t>它的体积变小</a:t>
            </a:r>
            <a:r>
              <a:rPr lang="en-US" sz="2400" smtClean="0"/>
              <a:t>,</a:t>
            </a:r>
            <a:r>
              <a:rPr lang="zh-CN" altLang="en-US" sz="2400" smtClean="0"/>
              <a:t>密度变大</a:t>
            </a:r>
            <a:endParaRPr lang="zh-CN" altLang="en-US" sz="240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8095470" y="1396493"/>
            <a:ext cx="42832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扬州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由不同材料组成的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</a:t>
            </a:r>
            <a:r>
              <a:rPr lang="zh-CN" altLang="en-US" sz="2400" smtClean="0"/>
              <a:t>三个实心物体</a:t>
            </a:r>
            <a:r>
              <a:rPr lang="en-US" sz="2400" smtClean="0"/>
              <a:t>,</a:t>
            </a:r>
            <a:r>
              <a:rPr lang="zh-CN" altLang="en-US" sz="2400" smtClean="0"/>
              <a:t>它们的体积与质量的关系如图</a:t>
            </a:r>
            <a:r>
              <a:rPr lang="en-US" sz="2400" smtClean="0"/>
              <a:t>4-1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则下列说法正确的是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r>
              <a:rPr lang="zh-CN" altLang="en-US" sz="2400" i="1" smtClean="0"/>
              <a:t>　　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三者的密度关系</a:t>
            </a:r>
            <a:r>
              <a:rPr lang="en-US" sz="2400" i="1" err="1" smtClean="0"/>
              <a:t>ρ</a:t>
            </a:r>
            <a:r>
              <a:rPr lang="en-US" sz="2400" i="1" baseline="-25000" err="1" smtClean="0"/>
              <a:t>a</a:t>
            </a:r>
            <a:r>
              <a:rPr lang="en-US" sz="2400" smtClean="0"/>
              <a:t>&gt;</a:t>
            </a:r>
            <a:r>
              <a:rPr lang="en-US" sz="2400" i="1" err="1" smtClean="0"/>
              <a:t>ρ</a:t>
            </a:r>
            <a:r>
              <a:rPr lang="en-US" sz="2400" i="1" baseline="-25000" err="1" smtClean="0"/>
              <a:t>b</a:t>
            </a:r>
            <a:r>
              <a:rPr lang="en-US" sz="2400" smtClean="0"/>
              <a:t>&gt;</a:t>
            </a:r>
            <a:r>
              <a:rPr lang="en-US" sz="2400" i="1" err="1" smtClean="0"/>
              <a:t>ρ</a:t>
            </a:r>
            <a:r>
              <a:rPr lang="en-US" sz="2400" i="1" baseline="-25000" err="1" smtClean="0"/>
              <a:t>c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B.</a:t>
            </a:r>
            <a:r>
              <a:rPr lang="en-US" sz="2400" i="1" err="1" smtClean="0"/>
              <a:t>a</a:t>
            </a:r>
            <a:r>
              <a:rPr lang="zh-CN" altLang="en-US" sz="2400" smtClean="0"/>
              <a:t>的密度是</a:t>
            </a:r>
            <a:r>
              <a:rPr lang="en-US" sz="2400" i="1" smtClean="0"/>
              <a:t>b</a:t>
            </a:r>
            <a:r>
              <a:rPr lang="zh-CN" altLang="en-US" sz="2400" smtClean="0"/>
              <a:t>的两倍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若将</a:t>
            </a:r>
            <a:r>
              <a:rPr lang="en-US" sz="2400" i="1" smtClean="0"/>
              <a:t>b</a:t>
            </a:r>
            <a:r>
              <a:rPr lang="zh-CN" altLang="en-US" sz="2400" smtClean="0"/>
              <a:t>的质量减半</a:t>
            </a:r>
            <a:r>
              <a:rPr lang="en-US" sz="2400" smtClean="0"/>
              <a:t>,</a:t>
            </a:r>
            <a:r>
              <a:rPr lang="zh-CN" altLang="en-US" sz="2400" smtClean="0"/>
              <a:t>它的密度将变为</a:t>
            </a:r>
            <a:r>
              <a:rPr lang="en-US" sz="2400" smtClean="0"/>
              <a:t>0.5×10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若将</a:t>
            </a:r>
            <a:r>
              <a:rPr lang="en-US" sz="2400" i="1" smtClean="0"/>
              <a:t>c</a:t>
            </a:r>
            <a:r>
              <a:rPr lang="zh-CN" altLang="en-US" sz="2400" smtClean="0"/>
              <a:t>的体积增大到</a:t>
            </a:r>
            <a:r>
              <a:rPr lang="en-US" sz="2400" smtClean="0"/>
              <a:t>4×10</a:t>
            </a:r>
            <a:r>
              <a:rPr lang="en-US" sz="2400" baseline="30000" smtClean="0"/>
              <a:t>3</a:t>
            </a:r>
            <a:r>
              <a:rPr lang="en-US" sz="2400" smtClean="0"/>
              <a:t> m</a:t>
            </a:r>
            <a:r>
              <a:rPr lang="en-US" sz="2400" baseline="30000" smtClean="0"/>
              <a:t>3</a:t>
            </a:r>
            <a:r>
              <a:rPr lang="en-US" sz="2400" smtClean="0"/>
              <a:t>,</a:t>
            </a:r>
            <a:r>
              <a:rPr lang="zh-CN" altLang="en-US" sz="2400" smtClean="0"/>
              <a:t>它的密度不变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9309916" y="3715546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</a:t>
            </a:r>
            <a:endParaRPr lang="zh-CN" altLang="en-US"/>
          </a:p>
        </p:txBody>
      </p:sp>
      <p:pic>
        <p:nvPicPr>
          <p:cNvPr id="4" name="21BJZTWLS110.EPS" descr="id:214749920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381222" y="1790188"/>
            <a:ext cx="3143501" cy="1853920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238082" y="1396493"/>
            <a:ext cx="42832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4714908" cy="29289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 </a:t>
            </a:r>
            <a:r>
              <a:rPr lang="zh-CN" altLang="en-US" sz="2400" smtClean="0"/>
              <a:t>容积为</a:t>
            </a:r>
            <a:r>
              <a:rPr lang="en-US" sz="2400" smtClean="0"/>
              <a:t>250 mL</a:t>
            </a:r>
            <a:r>
              <a:rPr lang="zh-CN" altLang="en-US" sz="2400" smtClean="0"/>
              <a:t>的容器</a:t>
            </a:r>
            <a:r>
              <a:rPr lang="en-US" sz="2400" smtClean="0"/>
              <a:t>,</a:t>
            </a:r>
            <a:r>
              <a:rPr lang="zh-CN" altLang="en-US" sz="2400" smtClean="0"/>
              <a:t>装满水后的总质量为</a:t>
            </a:r>
            <a:r>
              <a:rPr lang="en-US" sz="2400" smtClean="0"/>
              <a:t>300 g,</a:t>
            </a:r>
            <a:r>
              <a:rPr lang="zh-CN" altLang="en-US" sz="2400" smtClean="0"/>
              <a:t>则容器的质量为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g;</a:t>
            </a:r>
            <a:r>
              <a:rPr lang="zh-CN" altLang="en-US" sz="2400" smtClean="0"/>
              <a:t>若装满另一种液体后的总质量为</a:t>
            </a:r>
            <a:r>
              <a:rPr lang="en-US" sz="2400" smtClean="0"/>
              <a:t>250 g,</a:t>
            </a:r>
            <a:r>
              <a:rPr lang="zh-CN" altLang="en-US" sz="2400" smtClean="0"/>
              <a:t>则这种液体的密度为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 </a:t>
            </a:r>
            <a:r>
              <a:rPr lang="en-US" sz="2400" smtClean="0"/>
              <a:t>g/cm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TextBox 26"/>
          <p:cNvSpPr txBox="1">
            <a:spLocks noChangeArrowheads="1"/>
          </p:cNvSpPr>
          <p:nvPr/>
        </p:nvSpPr>
        <p:spPr bwMode="auto">
          <a:xfrm>
            <a:off x="5523702" y="714375"/>
            <a:ext cx="6072230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]50     0.8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8609" name="Object 1"/>
          <p:cNvGraphicFramePr>
            <a:graphicFrameLocks noChangeAspect="1"/>
          </p:cNvGraphicFramePr>
          <p:nvPr/>
        </p:nvGraphicFramePr>
        <p:xfrm>
          <a:off x="5599110" y="1285101"/>
          <a:ext cx="5930900" cy="4859337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2" imgW="6009640" imgH="4940300" progId="Word.Document.12">
                  <p:embed/>
                </p:oleObj>
              </mc:Choice>
              <mc:Fallback>
                <p:oleObj name="文档" r:id="rId2" imgW="6009640" imgH="494030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99110" y="1285101"/>
                        <a:ext cx="5930900" cy="48593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072098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zh-CN" altLang="en-US" sz="2400" smtClean="0"/>
              <a:t>林红同学分别测量了三块橡皮泥的质量和体积</a:t>
            </a:r>
            <a:r>
              <a:rPr lang="en-US" sz="2400" smtClean="0"/>
              <a:t>,</a:t>
            </a:r>
            <a:r>
              <a:rPr lang="zh-CN" altLang="en-US" sz="2400" smtClean="0"/>
              <a:t>并根据测量数据绘制了如图</a:t>
            </a:r>
            <a:r>
              <a:rPr lang="en-US" sz="2400" smtClean="0"/>
              <a:t>4-2</a:t>
            </a:r>
            <a:r>
              <a:rPr lang="zh-CN" altLang="en-US" sz="2400" smtClean="0"/>
              <a:t>所示的图像</a:t>
            </a:r>
            <a:r>
              <a:rPr lang="en-US" sz="2400" smtClean="0"/>
              <a:t>,</a:t>
            </a:r>
            <a:r>
              <a:rPr lang="zh-CN" altLang="en-US" sz="2400" smtClean="0"/>
              <a:t>则橡皮泥的密度是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kg/m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。另一块同种橡皮泥的体积为</a:t>
            </a:r>
            <a:r>
              <a:rPr lang="en-US" sz="2400" smtClean="0"/>
              <a:t>20 cm</a:t>
            </a:r>
            <a:r>
              <a:rPr lang="en-US" sz="2400" baseline="30000" smtClean="0"/>
              <a:t>3</a:t>
            </a:r>
            <a:r>
              <a:rPr lang="en-US" sz="2400" smtClean="0"/>
              <a:t>,</a:t>
            </a:r>
            <a:r>
              <a:rPr lang="zh-CN" altLang="en-US" sz="2400" smtClean="0"/>
              <a:t>则其质量是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g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3" name="矩形 2"/>
          <p:cNvSpPr/>
          <p:nvPr/>
        </p:nvSpPr>
        <p:spPr>
          <a:xfrm>
            <a:off x="3539449" y="5569545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4-2</a:t>
            </a:r>
            <a:endParaRPr lang="zh-CN" altLang="en-US"/>
          </a:p>
        </p:txBody>
      </p:sp>
      <p:pic>
        <p:nvPicPr>
          <p:cNvPr id="4" name="20JX22.EPS" descr="id:214749921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891120" y="3536050"/>
            <a:ext cx="2704020" cy="2093967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095206" y="714375"/>
            <a:ext cx="5572164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2×10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en-US" smtClean="0">
                <a:solidFill>
                  <a:srgbClr val="A50021"/>
                </a:solidFill>
              </a:rPr>
              <a:t>40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6130168" y="1199375"/>
          <a:ext cx="5251450" cy="48736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3" imgW="5393690" imgH="5006975" progId="Word.Document.12">
                  <p:embed/>
                </p:oleObj>
              </mc:Choice>
              <mc:Fallback>
                <p:oleObj name="文档" r:id="rId3" imgW="5393690" imgH="50069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30168" y="1199375"/>
                        <a:ext cx="5251450" cy="4873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zh-CN" altLang="en-US" sz="2400" smtClean="0"/>
              <a:t>如图</a:t>
            </a:r>
            <a:r>
              <a:rPr lang="en-US" sz="2400" smtClean="0"/>
              <a:t>4-3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一个容积</a:t>
            </a:r>
            <a:r>
              <a:rPr lang="en-US" sz="2400" i="1" smtClean="0"/>
              <a:t>V</a:t>
            </a:r>
            <a:r>
              <a:rPr lang="en-US" sz="2400" baseline="-25000" smtClean="0"/>
              <a:t>0</a:t>
            </a:r>
            <a:r>
              <a:rPr lang="en-US" sz="2400" smtClean="0"/>
              <a:t>=500 cm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、质量</a:t>
            </a:r>
            <a:r>
              <a:rPr lang="en-US" sz="2400" i="1" smtClean="0"/>
              <a:t>m</a:t>
            </a:r>
            <a:r>
              <a:rPr lang="en-US" sz="2400" baseline="-25000" smtClean="0"/>
              <a:t>0</a:t>
            </a:r>
            <a:r>
              <a:rPr lang="en-US" sz="2400" smtClean="0"/>
              <a:t>=0.5 kg</a:t>
            </a:r>
            <a:r>
              <a:rPr lang="zh-CN" altLang="en-US" sz="2400" smtClean="0"/>
              <a:t>的瓶子里装有水。乌鸦为了喝到瓶子里的水</a:t>
            </a:r>
            <a:r>
              <a:rPr lang="en-US" sz="2400" smtClean="0"/>
              <a:t>,</a:t>
            </a:r>
            <a:r>
              <a:rPr lang="zh-CN" altLang="en-US" sz="2400" smtClean="0"/>
              <a:t>就衔了很多的小石块填到瓶子里</a:t>
            </a:r>
            <a:r>
              <a:rPr lang="en-US" sz="2400" smtClean="0"/>
              <a:t>,</a:t>
            </a:r>
            <a:r>
              <a:rPr lang="zh-CN" altLang="en-US" sz="2400" smtClean="0"/>
              <a:t>让水面上升到瓶口</a:t>
            </a:r>
            <a:r>
              <a:rPr lang="en-US" sz="2400" smtClean="0"/>
              <a:t>,</a:t>
            </a:r>
            <a:r>
              <a:rPr lang="zh-CN" altLang="en-US" sz="2400" smtClean="0"/>
              <a:t>若瓶内有质量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=0.4 kg</a:t>
            </a:r>
            <a:r>
              <a:rPr lang="zh-CN" altLang="en-US" sz="2400" smtClean="0"/>
              <a:t>的水</a:t>
            </a:r>
            <a:r>
              <a:rPr lang="en-US" sz="2400" smtClean="0"/>
              <a:t>,</a:t>
            </a:r>
            <a:r>
              <a:rPr lang="zh-CN" altLang="en-US" sz="2400" smtClean="0"/>
              <a:t>求</a:t>
            </a:r>
            <a:r>
              <a:rPr lang="en-US" sz="2400" smtClean="0"/>
              <a:t>:(</a:t>
            </a:r>
            <a:r>
              <a:rPr lang="zh-CN" altLang="en-US" sz="2400" smtClean="0"/>
              <a:t>水的密度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=1.0×10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,</a:t>
            </a:r>
            <a:r>
              <a:rPr lang="zh-CN" altLang="en-US" sz="2400" smtClean="0"/>
              <a:t>石块的密度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石</a:t>
            </a:r>
            <a:r>
              <a:rPr lang="en-US" sz="2400" smtClean="0"/>
              <a:t>=2.6× 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瓶中水的体积</a:t>
            </a:r>
            <a:r>
              <a:rPr lang="en-US" sz="2400" i="1" smtClean="0"/>
              <a:t>V</a:t>
            </a:r>
            <a:r>
              <a:rPr lang="en-US" sz="2400" baseline="-25000" smtClean="0"/>
              <a:t>1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乌鸦投入瓶子中的石块的体积</a:t>
            </a:r>
            <a:r>
              <a:rPr lang="en-US" sz="2400" i="1" smtClean="0"/>
              <a:t>V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乌鸦投入石块后</a:t>
            </a:r>
            <a:r>
              <a:rPr lang="en-US" sz="2400" smtClean="0"/>
              <a:t>,</a:t>
            </a:r>
            <a:r>
              <a:rPr lang="zh-CN" altLang="en-US" sz="2400" smtClean="0"/>
              <a:t>瓶子、石块和水的总质量</a:t>
            </a:r>
            <a:r>
              <a:rPr lang="en-US" sz="2400" i="1" smtClean="0"/>
              <a:t>m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604642" y="435848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4-3</a:t>
            </a:r>
            <a:endParaRPr lang="zh-CN" altLang="en-US"/>
          </a:p>
        </p:txBody>
      </p:sp>
      <p:pic>
        <p:nvPicPr>
          <p:cNvPr id="6" name="7jk30.EPS" descr="id:21474992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524098" y="2572538"/>
            <a:ext cx="2795056" cy="1723684"/>
          </a:xfrm>
          <a:prstGeom prst="rect">
            <a:avLst/>
          </a:prstGeom>
        </p:spPr>
      </p:pic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1126654" y="4797946"/>
          <a:ext cx="10567987" cy="15271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3" imgW="11203940" imgH="1614805" progId="Word.Document.12">
                  <p:embed/>
                </p:oleObj>
              </mc:Choice>
              <mc:Fallback>
                <p:oleObj name="文档" r:id="rId3" imgW="11203940" imgH="161480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6654" y="4797946"/>
                        <a:ext cx="10567987" cy="1527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zh-CN" altLang="en-US" sz="2400" smtClean="0"/>
              <a:t>如图</a:t>
            </a:r>
            <a:r>
              <a:rPr lang="en-US" sz="2400" smtClean="0"/>
              <a:t>4-3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一个容积</a:t>
            </a:r>
            <a:r>
              <a:rPr lang="en-US" sz="2400" i="1" smtClean="0"/>
              <a:t>V</a:t>
            </a:r>
            <a:r>
              <a:rPr lang="en-US" sz="2400" baseline="-25000" smtClean="0"/>
              <a:t>0</a:t>
            </a:r>
            <a:r>
              <a:rPr lang="en-US" sz="2400" smtClean="0"/>
              <a:t>=500 cm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、质量</a:t>
            </a:r>
            <a:r>
              <a:rPr lang="en-US" sz="2400" i="1" smtClean="0"/>
              <a:t>m</a:t>
            </a:r>
            <a:r>
              <a:rPr lang="en-US" sz="2400" baseline="-25000" smtClean="0"/>
              <a:t>0</a:t>
            </a:r>
            <a:r>
              <a:rPr lang="en-US" sz="2400" smtClean="0"/>
              <a:t>=0.5 kg</a:t>
            </a:r>
            <a:r>
              <a:rPr lang="zh-CN" altLang="en-US" sz="2400" smtClean="0"/>
              <a:t>的瓶子里装有水。乌鸦为了喝到瓶子里的水</a:t>
            </a:r>
            <a:r>
              <a:rPr lang="en-US" sz="2400" smtClean="0"/>
              <a:t>,</a:t>
            </a:r>
            <a:r>
              <a:rPr lang="zh-CN" altLang="en-US" sz="2400" smtClean="0"/>
              <a:t>就衔了很多的小石块填到瓶子里</a:t>
            </a:r>
            <a:r>
              <a:rPr lang="en-US" sz="2400" smtClean="0"/>
              <a:t>,</a:t>
            </a:r>
            <a:r>
              <a:rPr lang="zh-CN" altLang="en-US" sz="2400" smtClean="0"/>
              <a:t>让水面上升到瓶口</a:t>
            </a:r>
            <a:r>
              <a:rPr lang="en-US" sz="2400" smtClean="0"/>
              <a:t>,</a:t>
            </a:r>
            <a:r>
              <a:rPr lang="zh-CN" altLang="en-US" sz="2400" smtClean="0"/>
              <a:t>若瓶内有质量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=0.4 kg</a:t>
            </a:r>
            <a:r>
              <a:rPr lang="zh-CN" altLang="en-US" sz="2400" smtClean="0"/>
              <a:t>的水</a:t>
            </a:r>
            <a:r>
              <a:rPr lang="en-US" sz="2400" smtClean="0"/>
              <a:t>,</a:t>
            </a:r>
            <a:r>
              <a:rPr lang="zh-CN" altLang="en-US" sz="2400" smtClean="0"/>
              <a:t>求</a:t>
            </a:r>
            <a:r>
              <a:rPr lang="en-US" sz="2400" smtClean="0"/>
              <a:t>:(</a:t>
            </a:r>
            <a:r>
              <a:rPr lang="zh-CN" altLang="en-US" sz="2400" smtClean="0"/>
              <a:t>水的密度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=1.0×10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,</a:t>
            </a:r>
            <a:r>
              <a:rPr lang="zh-CN" altLang="en-US" sz="2400" smtClean="0"/>
              <a:t>石块的密度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石</a:t>
            </a:r>
            <a:r>
              <a:rPr lang="en-US" sz="2400" smtClean="0"/>
              <a:t>=2.6× 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乌鸦投入瓶子中的石块的体积</a:t>
            </a:r>
            <a:r>
              <a:rPr lang="en-US" sz="2400" i="1" smtClean="0"/>
              <a:t>V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604642" y="435848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4-3</a:t>
            </a:r>
            <a:endParaRPr lang="zh-CN" altLang="en-US"/>
          </a:p>
        </p:txBody>
      </p:sp>
      <p:pic>
        <p:nvPicPr>
          <p:cNvPr id="6" name="7jk30.EPS" descr="id:21474992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524098" y="2572538"/>
            <a:ext cx="2795056" cy="17236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51670" y="3572670"/>
            <a:ext cx="7143800" cy="113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(2)</a:t>
            </a:r>
            <a:r>
              <a:rPr lang="zh-CN" altLang="en-US" smtClean="0">
                <a:solidFill>
                  <a:srgbClr val="A50021"/>
                </a:solidFill>
              </a:rPr>
              <a:t>投入瓶子中的石块的体积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en-US" baseline="-25000" smtClean="0">
                <a:solidFill>
                  <a:srgbClr val="A50021"/>
                </a:solidFill>
              </a:rPr>
              <a:t>0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en-US" smtClean="0">
                <a:solidFill>
                  <a:srgbClr val="A50021"/>
                </a:solidFill>
              </a:rPr>
              <a:t>=500 cm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-400 cm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=100 cm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质量及其测量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86654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质量</a:t>
            </a:r>
            <a:r>
              <a:rPr lang="en-US" b="1" smtClean="0"/>
              <a:t>:</a:t>
            </a:r>
            <a:r>
              <a:rPr lang="zh-CN" altLang="en-US" smtClean="0"/>
              <a:t>物体所含物质的多少</a:t>
            </a:r>
            <a:r>
              <a:rPr lang="en-US" smtClean="0"/>
              <a:t>,</a:t>
            </a:r>
            <a:r>
              <a:rPr lang="zh-CN" altLang="en-US" smtClean="0"/>
              <a:t>用字母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表示。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质量是物体本身的一种属性</a:t>
            </a:r>
            <a:r>
              <a:rPr lang="en-US" smtClean="0"/>
              <a:t>,</a:t>
            </a:r>
            <a:r>
              <a:rPr lang="zh-CN" altLang="en-US" smtClean="0"/>
              <a:t>它不随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、</a:t>
            </a:r>
            <a:r>
              <a:rPr lang="zh-CN" altLang="en-US" i="1" u="sng" smtClean="0"/>
              <a:t>　　  　</a:t>
            </a:r>
            <a:r>
              <a:rPr lang="zh-CN" altLang="en-US" smtClean="0"/>
              <a:t>、</a:t>
            </a:r>
            <a:r>
              <a:rPr lang="zh-CN" altLang="en-US" i="1" u="sng" smtClean="0"/>
              <a:t>　　 　</a:t>
            </a:r>
            <a:r>
              <a:rPr lang="zh-CN" altLang="en-US" smtClean="0"/>
              <a:t>、</a:t>
            </a:r>
            <a:r>
              <a:rPr lang="zh-CN" altLang="en-US" i="1" u="sng" smtClean="0"/>
              <a:t>　 　　</a:t>
            </a:r>
            <a:r>
              <a:rPr lang="zh-CN" altLang="en-US" smtClean="0"/>
              <a:t>的变化而变化。例如</a:t>
            </a:r>
            <a:r>
              <a:rPr lang="en-US" smtClean="0"/>
              <a:t>,</a:t>
            </a:r>
            <a:r>
              <a:rPr lang="zh-CN" altLang="en-US" smtClean="0"/>
              <a:t>一定质量的冰</a:t>
            </a:r>
            <a:r>
              <a:rPr lang="en-US" smtClean="0"/>
              <a:t>,</a:t>
            </a:r>
            <a:r>
              <a:rPr lang="zh-CN" altLang="en-US" smtClean="0"/>
              <a:t>熔化后质量不变</a:t>
            </a:r>
            <a:r>
              <a:rPr lang="en-US" smtClean="0"/>
              <a:t>;</a:t>
            </a:r>
            <a:r>
              <a:rPr lang="zh-CN" altLang="en-US" smtClean="0"/>
              <a:t>航天员从地球到月球</a:t>
            </a:r>
            <a:r>
              <a:rPr lang="en-US" smtClean="0"/>
              <a:t>,</a:t>
            </a:r>
            <a:r>
              <a:rPr lang="zh-CN" altLang="en-US" smtClean="0"/>
              <a:t>位置改变</a:t>
            </a:r>
            <a:r>
              <a:rPr lang="en-US" smtClean="0"/>
              <a:t>,</a:t>
            </a:r>
            <a:r>
              <a:rPr lang="zh-CN" altLang="en-US" smtClean="0"/>
              <a:t>但质量不变。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质量的单位</a:t>
            </a:r>
            <a:r>
              <a:rPr lang="en-US" b="1" smtClean="0"/>
              <a:t>:</a:t>
            </a:r>
            <a:r>
              <a:rPr lang="zh-CN" altLang="en-US" smtClean="0"/>
              <a:t>在国际单位制中质量的基本单位是千克</a:t>
            </a:r>
            <a:r>
              <a:rPr lang="en-US" smtClean="0"/>
              <a:t>,</a:t>
            </a:r>
            <a:r>
              <a:rPr lang="zh-CN" altLang="en-US" smtClean="0"/>
              <a:t>用符号</a:t>
            </a:r>
            <a:r>
              <a:rPr lang="en-US" smtClean="0"/>
              <a:t>kg</a:t>
            </a:r>
            <a:r>
              <a:rPr lang="zh-CN" altLang="en-US" smtClean="0"/>
              <a:t>表示</a:t>
            </a:r>
            <a:r>
              <a:rPr lang="en-US" smtClean="0"/>
              <a:t>,</a:t>
            </a:r>
            <a:r>
              <a:rPr lang="zh-CN" altLang="en-US" smtClean="0"/>
              <a:t>常用单位有吨</a:t>
            </a:r>
            <a:r>
              <a:rPr lang="en-US" smtClean="0"/>
              <a:t>(t)</a:t>
            </a:r>
            <a:r>
              <a:rPr lang="zh-CN" altLang="en-US" smtClean="0"/>
              <a:t>、克</a:t>
            </a:r>
            <a:r>
              <a:rPr lang="en-US" smtClean="0"/>
              <a:t>(g)</a:t>
            </a:r>
            <a:r>
              <a:rPr lang="zh-CN" altLang="en-US" smtClean="0"/>
              <a:t>、毫克</a:t>
            </a:r>
            <a:r>
              <a:rPr lang="en-US" smtClean="0"/>
              <a:t>(mg)</a:t>
            </a:r>
            <a:r>
              <a:rPr lang="zh-CN" altLang="en-US" smtClean="0"/>
              <a:t>。</a:t>
            </a:r>
            <a:r>
              <a:rPr lang="en-US" smtClean="0"/>
              <a:t>1 t=</a:t>
            </a:r>
            <a:r>
              <a:rPr lang="zh-CN" altLang="en-US" i="1" u="sng" smtClean="0"/>
              <a:t>　　　 </a:t>
            </a:r>
            <a:r>
              <a:rPr lang="en-US" smtClean="0"/>
              <a:t>kg,1 kg=</a:t>
            </a:r>
            <a:r>
              <a:rPr lang="zh-CN" altLang="en-US" i="1" u="sng" smtClean="0"/>
              <a:t>　　 　</a:t>
            </a:r>
            <a:r>
              <a:rPr lang="en-US" smtClean="0"/>
              <a:t>g,1 g=</a:t>
            </a:r>
            <a:r>
              <a:rPr lang="zh-CN" altLang="en-US" i="1" u="sng" smtClean="0"/>
              <a:t>　　　</a:t>
            </a:r>
            <a:r>
              <a:rPr lang="en-US" smtClean="0"/>
              <a:t>mg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087705" y="1311945"/>
            <a:ext cx="5790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m</a:t>
            </a:r>
            <a:r>
              <a:rPr lang="en-US" altLang="zh-CN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238082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形状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652441" y="188800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状态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9009763" y="188800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位置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0310048" y="188800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温度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5666578" y="4120257"/>
            <a:ext cx="68961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7952594" y="4120257"/>
            <a:ext cx="68961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9834750" y="4120257"/>
            <a:ext cx="68961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zh-CN" altLang="en-US" sz="2400" smtClean="0"/>
              <a:t>如图</a:t>
            </a:r>
            <a:r>
              <a:rPr lang="en-US" sz="2400" smtClean="0"/>
              <a:t>4-3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一个容积</a:t>
            </a:r>
            <a:r>
              <a:rPr lang="en-US" sz="2400" i="1" smtClean="0"/>
              <a:t>V</a:t>
            </a:r>
            <a:r>
              <a:rPr lang="en-US" sz="2400" baseline="-25000" smtClean="0"/>
              <a:t>0</a:t>
            </a:r>
            <a:r>
              <a:rPr lang="en-US" sz="2400" smtClean="0"/>
              <a:t>=500 cm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、质量</a:t>
            </a:r>
            <a:r>
              <a:rPr lang="en-US" sz="2400" i="1" smtClean="0"/>
              <a:t>m</a:t>
            </a:r>
            <a:r>
              <a:rPr lang="en-US" sz="2400" baseline="-25000" smtClean="0"/>
              <a:t>0</a:t>
            </a:r>
            <a:r>
              <a:rPr lang="en-US" sz="2400" smtClean="0"/>
              <a:t>=0.5 kg</a:t>
            </a:r>
            <a:r>
              <a:rPr lang="zh-CN" altLang="en-US" sz="2400" smtClean="0"/>
              <a:t>的瓶子里装有水。乌鸦为了喝到瓶子里的水</a:t>
            </a:r>
            <a:r>
              <a:rPr lang="en-US" sz="2400" smtClean="0"/>
              <a:t>,</a:t>
            </a:r>
            <a:r>
              <a:rPr lang="zh-CN" altLang="en-US" sz="2400" smtClean="0"/>
              <a:t>就衔了很多的小石块填到瓶子里</a:t>
            </a:r>
            <a:r>
              <a:rPr lang="en-US" sz="2400" smtClean="0"/>
              <a:t>,</a:t>
            </a:r>
            <a:r>
              <a:rPr lang="zh-CN" altLang="en-US" sz="2400" smtClean="0"/>
              <a:t>让水面上升到瓶口</a:t>
            </a:r>
            <a:r>
              <a:rPr lang="en-US" sz="2400" smtClean="0"/>
              <a:t>,</a:t>
            </a:r>
            <a:r>
              <a:rPr lang="zh-CN" altLang="en-US" sz="2400" smtClean="0"/>
              <a:t>若瓶内有质量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=0.4 kg</a:t>
            </a:r>
            <a:r>
              <a:rPr lang="zh-CN" altLang="en-US" sz="2400" smtClean="0"/>
              <a:t>的水</a:t>
            </a:r>
            <a:r>
              <a:rPr lang="en-US" sz="2400" smtClean="0"/>
              <a:t>,</a:t>
            </a:r>
            <a:r>
              <a:rPr lang="zh-CN" altLang="en-US" sz="2400" smtClean="0"/>
              <a:t>求</a:t>
            </a:r>
            <a:r>
              <a:rPr lang="en-US" sz="2400" smtClean="0"/>
              <a:t>:(</a:t>
            </a:r>
            <a:r>
              <a:rPr lang="zh-CN" altLang="en-US" sz="2400" smtClean="0"/>
              <a:t>水的密度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=1.0×10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,</a:t>
            </a:r>
            <a:r>
              <a:rPr lang="zh-CN" altLang="en-US" sz="2400" smtClean="0"/>
              <a:t>石块的密度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石</a:t>
            </a:r>
            <a:r>
              <a:rPr lang="en-US" sz="2400" smtClean="0"/>
              <a:t>=2.6× 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乌鸦投入石块后</a:t>
            </a:r>
            <a:r>
              <a:rPr lang="en-US" sz="2400" smtClean="0"/>
              <a:t>,</a:t>
            </a:r>
            <a:r>
              <a:rPr lang="zh-CN" altLang="en-US" sz="2400" smtClean="0"/>
              <a:t>瓶子、石块和水的总质量</a:t>
            </a:r>
            <a:r>
              <a:rPr lang="en-US" sz="2400" i="1" smtClean="0"/>
              <a:t>m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809982" y="435848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4-3</a:t>
            </a:r>
            <a:endParaRPr lang="zh-CN" altLang="en-US"/>
          </a:p>
        </p:txBody>
      </p:sp>
      <p:pic>
        <p:nvPicPr>
          <p:cNvPr id="6" name="7jk30.EPS" descr="id:21474992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729438" y="2572538"/>
            <a:ext cx="2795056" cy="17236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51670" y="3572670"/>
            <a:ext cx="7858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(3)</a:t>
            </a:r>
            <a:r>
              <a:rPr lang="zh-CN" altLang="en-US" smtClean="0">
                <a:solidFill>
                  <a:srgbClr val="A50021"/>
                </a:solidFill>
              </a:rPr>
              <a:t>石块的质量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baseline="-25000" smtClean="0">
                <a:solidFill>
                  <a:srgbClr val="A50021"/>
                </a:solidFill>
              </a:rPr>
              <a:t>石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石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en-US" smtClean="0">
                <a:solidFill>
                  <a:srgbClr val="A50021"/>
                </a:solidFill>
              </a:rPr>
              <a:t>=2.6 g/cm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×100 cm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=260 g,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baseline="-25000" smtClean="0">
                <a:solidFill>
                  <a:srgbClr val="A50021"/>
                </a:solidFill>
              </a:rPr>
              <a:t>0</a:t>
            </a:r>
            <a:r>
              <a:rPr lang="en-US" smtClean="0">
                <a:solidFill>
                  <a:srgbClr val="A50021"/>
                </a:solidFill>
              </a:rPr>
              <a:t>=0.5 kg=500 g,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en-US" smtClean="0">
                <a:solidFill>
                  <a:srgbClr val="A50021"/>
                </a:solidFill>
              </a:rPr>
              <a:t>=0.4 kg=400 g,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则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baseline="-25000" smtClean="0">
                <a:solidFill>
                  <a:srgbClr val="A50021"/>
                </a:solidFill>
              </a:rPr>
              <a:t>石</a:t>
            </a:r>
            <a:r>
              <a:rPr lang="en-US" smtClean="0">
                <a:solidFill>
                  <a:srgbClr val="A50021"/>
                </a:solidFill>
              </a:rPr>
              <a:t>+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baseline="-25000" smtClean="0">
                <a:solidFill>
                  <a:srgbClr val="A50021"/>
                </a:solidFill>
              </a:rPr>
              <a:t>0</a:t>
            </a:r>
            <a:r>
              <a:rPr lang="en-US" smtClean="0">
                <a:solidFill>
                  <a:srgbClr val="A50021"/>
                </a:solidFill>
              </a:rPr>
              <a:t>+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en-US" smtClean="0">
                <a:solidFill>
                  <a:srgbClr val="A50021"/>
                </a:solidFill>
              </a:rPr>
              <a:t>=260 g+500 g+400 g=1160 g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密度知识的应用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en-US" sz="2400" smtClean="0">
                <a:solidFill>
                  <a:srgbClr val="18B48F"/>
                </a:solidFill>
              </a:rPr>
              <a:t> [2018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寒冷的冬天</a:t>
            </a:r>
            <a:r>
              <a:rPr lang="en-US" sz="2400" smtClean="0"/>
              <a:t>,</a:t>
            </a:r>
            <a:r>
              <a:rPr lang="zh-CN" altLang="en-US" sz="2400" smtClean="0"/>
              <a:t>祼露在室外的自来水管爆裂</a:t>
            </a:r>
            <a:r>
              <a:rPr lang="en-US" sz="2400" smtClean="0"/>
              <a:t>,</a:t>
            </a:r>
            <a:r>
              <a:rPr lang="zh-CN" altLang="en-US" sz="2400" smtClean="0"/>
              <a:t>其原因是水管中的水由液态变成固态时</a:t>
            </a:r>
            <a:r>
              <a:rPr lang="en-US" sz="2400" smtClean="0"/>
              <a:t>,</a:t>
            </a:r>
            <a:r>
              <a:rPr lang="zh-CN" altLang="en-US" sz="2400" i="1" u="sng" smtClean="0"/>
              <a:t>　  　　　</a:t>
            </a:r>
            <a:r>
              <a:rPr lang="zh-CN" altLang="en-US" sz="2400" smtClean="0"/>
              <a:t>减小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   　　</a:t>
            </a:r>
            <a:r>
              <a:rPr lang="zh-CN" altLang="en-US" sz="2400" smtClean="0"/>
              <a:t>增大。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580475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密度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652177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体积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 </a:t>
            </a:r>
            <a:r>
              <a:rPr lang="zh-CN" altLang="en-US" sz="2400" smtClean="0"/>
              <a:t>夏天</a:t>
            </a:r>
            <a:r>
              <a:rPr lang="en-US" sz="2400" smtClean="0"/>
              <a:t>,</a:t>
            </a:r>
            <a:r>
              <a:rPr lang="zh-CN" altLang="en-US" sz="2400" smtClean="0"/>
              <a:t>用橡皮膜封闭一锥形瓶的瓶口</a:t>
            </a:r>
            <a:r>
              <a:rPr lang="en-US" sz="2400" smtClean="0"/>
              <a:t>,</a:t>
            </a:r>
            <a:r>
              <a:rPr lang="zh-CN" altLang="en-US" sz="2400" smtClean="0"/>
              <a:t>把锥形瓶放在冰水中后</a:t>
            </a:r>
            <a:r>
              <a:rPr lang="en-US" sz="2400" smtClean="0"/>
              <a:t>,</a:t>
            </a:r>
            <a:r>
              <a:rPr lang="zh-CN" altLang="en-US" sz="2400" smtClean="0"/>
              <a:t>瓶口的橡皮膜会向里凹陷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4-4</a:t>
            </a:r>
            <a:r>
              <a:rPr lang="zh-CN" altLang="en-US" sz="2400" smtClean="0"/>
              <a:t>所示。由此可知</a:t>
            </a:r>
            <a:r>
              <a:rPr lang="en-US" sz="2400" smtClean="0"/>
              <a:t>,</a:t>
            </a:r>
            <a:r>
              <a:rPr lang="zh-CN" altLang="en-US" sz="2400" smtClean="0"/>
              <a:t>该瓶内气体温度降低</a:t>
            </a:r>
            <a:r>
              <a:rPr lang="en-US" sz="2400" smtClean="0"/>
              <a:t>,</a:t>
            </a:r>
            <a:r>
              <a:rPr lang="zh-CN" altLang="en-US" sz="2400" smtClean="0"/>
              <a:t>密度</a:t>
            </a:r>
            <a:r>
              <a:rPr lang="zh-CN" altLang="en-US" sz="2400" i="1" u="sng" smtClean="0"/>
              <a:t>　　         　</a:t>
            </a:r>
            <a:r>
              <a:rPr lang="en-US" sz="2400" smtClean="0"/>
              <a:t>(</a:t>
            </a:r>
            <a:r>
              <a:rPr lang="zh-CN" altLang="en-US" sz="2400" smtClean="0"/>
              <a:t>选择“变大”“不变”或“变小”</a:t>
            </a:r>
            <a:r>
              <a:rPr lang="en-US" sz="2400" smtClean="0"/>
              <a:t>)</a:t>
            </a:r>
            <a:r>
              <a:rPr lang="zh-CN" altLang="en-US" sz="2400" smtClean="0"/>
              <a:t>而下降。根据气体密度的这种变化规律</a:t>
            </a:r>
            <a:r>
              <a:rPr lang="en-US" sz="2400" smtClean="0"/>
              <a:t>,</a:t>
            </a:r>
            <a:r>
              <a:rPr lang="zh-CN" altLang="en-US" sz="2400" smtClean="0"/>
              <a:t>发生火灾时为了避免吸入燃烧后产生的有毒气体</a:t>
            </a:r>
            <a:r>
              <a:rPr lang="en-US" sz="2400" smtClean="0"/>
              <a:t>,</a:t>
            </a:r>
            <a:r>
              <a:rPr lang="zh-CN" altLang="en-US" sz="2400" smtClean="0"/>
              <a:t>人应尽量贴近地面爬行的理由是</a:t>
            </a:r>
            <a:r>
              <a:rPr lang="en-US" sz="2400" smtClean="0"/>
              <a:t>:</a:t>
            </a:r>
            <a:r>
              <a:rPr lang="en-US" sz="2400" i="1" u="sng" smtClean="0"/>
              <a:t>           </a:t>
            </a:r>
            <a:endParaRPr lang="en-US" sz="2400" i="1" u="sng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                                                        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5393187" y="5539897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4-4</a:t>
            </a:r>
            <a:endParaRPr lang="zh-CN" altLang="en-US"/>
          </a:p>
        </p:txBody>
      </p:sp>
      <p:pic>
        <p:nvPicPr>
          <p:cNvPr id="4" name="21JFA10.EPS" descr="id:214749923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26268" y="3572670"/>
            <a:ext cx="2626260" cy="1880653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561333" y="1286654"/>
            <a:ext cx="8915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变大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0738676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燃烧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194430" y="2929728"/>
            <a:ext cx="704391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产生的有毒气体温度较高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密度变小而飘在空间上方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用天平测量固体和液体的质量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572824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1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安徽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小明使用天平测小石块的质量。测量前</a:t>
            </a:r>
            <a:r>
              <a:rPr lang="en-US" sz="2400" smtClean="0"/>
              <a:t>,</a:t>
            </a:r>
            <a:r>
              <a:rPr lang="zh-CN" altLang="en-US" sz="2400" smtClean="0"/>
              <a:t>他将天平放在水平桌面上</a:t>
            </a:r>
            <a:r>
              <a:rPr lang="en-US" sz="2400" smtClean="0"/>
              <a:t>,</a:t>
            </a:r>
            <a:r>
              <a:rPr lang="zh-CN" altLang="en-US" sz="2400" smtClean="0"/>
              <a:t>然后进行天平横梁平衡的调节。调节完成后指针静止时的位置和游码的位置如图</a:t>
            </a:r>
            <a:r>
              <a:rPr lang="en-US" sz="2400" smtClean="0"/>
              <a:t>4-5</a:t>
            </a:r>
            <a:r>
              <a:rPr lang="zh-CN" altLang="en-US" sz="2400" smtClean="0"/>
              <a:t>甲所示。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请你指出小明调节天平横梁平衡的过程中遗漏的操作步骤</a:t>
            </a:r>
            <a:r>
              <a:rPr lang="en-US" sz="2400" smtClean="0"/>
              <a:t>:</a:t>
            </a:r>
            <a:r>
              <a:rPr lang="zh-CN" altLang="en-US" sz="2400" i="1" u="sng" smtClean="0"/>
              <a:t>　　　 　　　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443987" y="5069479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4-5</a:t>
            </a:r>
            <a:endParaRPr lang="zh-CN" altLang="en-US" smtClean="0"/>
          </a:p>
        </p:txBody>
      </p:sp>
      <p:pic>
        <p:nvPicPr>
          <p:cNvPr id="5" name="21JFA11.EPS" descr="id:214749926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43723" y="3648358"/>
            <a:ext cx="5223251" cy="163204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309916" y="2929728"/>
            <a:ext cx="150714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游码调零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完成遗漏的操作步骤后</a:t>
            </a:r>
            <a:r>
              <a:rPr lang="en-US" sz="2400" smtClean="0"/>
              <a:t>,</a:t>
            </a:r>
            <a:r>
              <a:rPr lang="zh-CN" altLang="en-US" sz="2400" smtClean="0"/>
              <a:t>为了调节横梁平衡</a:t>
            </a:r>
            <a:r>
              <a:rPr lang="en-US" sz="2400" smtClean="0"/>
              <a:t>,</a:t>
            </a:r>
            <a:r>
              <a:rPr lang="zh-CN" altLang="en-US" sz="2400" smtClean="0"/>
              <a:t>他需向</a:t>
            </a:r>
            <a:r>
              <a:rPr lang="zh-CN" altLang="en-US" sz="2400" i="1" u="sng" smtClean="0"/>
              <a:t>　　    　</a:t>
            </a:r>
            <a:r>
              <a:rPr lang="en-US" sz="2400" smtClean="0"/>
              <a:t>(</a:t>
            </a:r>
            <a:r>
              <a:rPr lang="zh-CN" altLang="en-US" sz="2400" smtClean="0"/>
              <a:t>选填“左”或“右”</a:t>
            </a:r>
            <a:r>
              <a:rPr lang="en-US" sz="2400" smtClean="0"/>
              <a:t>)</a:t>
            </a:r>
            <a:r>
              <a:rPr lang="zh-CN" altLang="en-US" sz="2400" smtClean="0"/>
              <a:t>调节平衡螺母</a:t>
            </a:r>
            <a:r>
              <a:rPr lang="en-US" sz="2400" smtClean="0"/>
              <a:t>,</a:t>
            </a:r>
            <a:r>
              <a:rPr lang="zh-CN" altLang="en-US" sz="2400" smtClean="0"/>
              <a:t>使指针指到分度盘中央刻度线或在中央刻度线两侧等幅摆动。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调节横梁平衡后</a:t>
            </a:r>
            <a:r>
              <a:rPr lang="en-US" sz="2400" smtClean="0"/>
              <a:t>,</a:t>
            </a:r>
            <a:r>
              <a:rPr lang="zh-CN" altLang="en-US" sz="2400" smtClean="0"/>
              <a:t>小明将小石块放在左盘</a:t>
            </a:r>
            <a:r>
              <a:rPr lang="en-US" sz="2400" smtClean="0"/>
              <a:t>,</a:t>
            </a:r>
            <a:r>
              <a:rPr lang="zh-CN" altLang="en-US" sz="2400" smtClean="0"/>
              <a:t>在右盘中加减砝码并调节游码在标尺上的位置</a:t>
            </a:r>
            <a:r>
              <a:rPr lang="en-US" sz="2400" smtClean="0"/>
              <a:t>,</a:t>
            </a:r>
            <a:r>
              <a:rPr lang="zh-CN" altLang="en-US" sz="2400" smtClean="0"/>
              <a:t>直到横梁恢复平衡。这时右盘中的砝码情况和游码在标尺上的位置如图乙所示</a:t>
            </a:r>
            <a:r>
              <a:rPr lang="en-US" sz="2400" smtClean="0"/>
              <a:t>,</a:t>
            </a:r>
            <a:r>
              <a:rPr lang="zh-CN" altLang="en-US" sz="2400" smtClean="0"/>
              <a:t>则小石块的质量为</a:t>
            </a:r>
            <a:r>
              <a:rPr lang="zh-CN" altLang="en-US" sz="2400" i="1" u="sng" smtClean="0"/>
              <a:t>　　   　　</a:t>
            </a:r>
            <a:r>
              <a:rPr lang="en-US" sz="2400" smtClean="0"/>
              <a:t>g</a:t>
            </a:r>
            <a:r>
              <a:rPr lang="zh-CN" altLang="en-US" sz="2400" smtClean="0"/>
              <a:t>。 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674855" y="5776220"/>
            <a:ext cx="10009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4-5</a:t>
            </a:r>
            <a:endParaRPr lang="zh-CN" altLang="en-US" smtClean="0"/>
          </a:p>
        </p:txBody>
      </p:sp>
      <p:pic>
        <p:nvPicPr>
          <p:cNvPr id="5" name="21JFA11.EPS" descr="id:214749926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52000" y="4215612"/>
            <a:ext cx="5292894" cy="163204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381222" y="807889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右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397787" y="3539633"/>
            <a:ext cx="84029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78.4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3"/>
            <a:ext cx="650085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2  </a:t>
            </a:r>
            <a:r>
              <a:rPr lang="zh-CN" altLang="en-US" sz="2400" smtClean="0"/>
              <a:t>林红同学用托盘天平测量一杯水的质量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先将天平放在水平桌面上</a:t>
            </a:r>
            <a:r>
              <a:rPr lang="en-US" sz="2400" smtClean="0"/>
              <a:t>,</a:t>
            </a:r>
            <a:r>
              <a:rPr lang="zh-CN" altLang="en-US" sz="2400" smtClean="0"/>
              <a:t>然后将游码移至横梁标尺左端的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处</a:t>
            </a:r>
            <a:r>
              <a:rPr lang="en-US" sz="2400" smtClean="0"/>
              <a:t>,</a:t>
            </a:r>
            <a:r>
              <a:rPr lang="zh-CN" altLang="en-US" sz="2400" smtClean="0"/>
              <a:t>若发现天平指针位置如图</a:t>
            </a:r>
            <a:r>
              <a:rPr lang="en-US" sz="2400" smtClean="0"/>
              <a:t>4-6</a:t>
            </a:r>
            <a:r>
              <a:rPr lang="zh-CN" altLang="en-US" sz="2400" smtClean="0"/>
              <a:t>甲所示</a:t>
            </a:r>
            <a:r>
              <a:rPr lang="en-US" sz="2400" smtClean="0"/>
              <a:t>,</a:t>
            </a:r>
            <a:r>
              <a:rPr lang="zh-CN" altLang="en-US" sz="2400" smtClean="0"/>
              <a:t>则调节横梁右端的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使其向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选填“右”或“左”</a:t>
            </a:r>
            <a:r>
              <a:rPr lang="en-US" sz="2400" smtClean="0"/>
              <a:t>)</a:t>
            </a:r>
            <a:r>
              <a:rPr lang="zh-CN" altLang="en-US" sz="2400" smtClean="0"/>
              <a:t>调节</a:t>
            </a:r>
            <a:r>
              <a:rPr lang="en-US" sz="2400" smtClean="0"/>
              <a:t>,</a:t>
            </a:r>
            <a:r>
              <a:rPr lang="zh-CN" altLang="en-US" sz="2400" smtClean="0"/>
              <a:t>使天平平衡。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5" name="21JFA12.EPS" descr="id:214749928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38622" y="4437906"/>
            <a:ext cx="1527887" cy="1332744"/>
          </a:xfrm>
          <a:prstGeom prst="rect">
            <a:avLst/>
          </a:prstGeom>
        </p:spPr>
      </p:pic>
      <p:pic>
        <p:nvPicPr>
          <p:cNvPr id="6" name="21JFA13.EPS" descr="id:214749928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2594745" y="4358488"/>
            <a:ext cx="4724598" cy="1375562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678675" y="5858686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4-6</a:t>
            </a:r>
            <a:endParaRPr lang="zh-CN" altLang="en-US" smtClean="0"/>
          </a:p>
        </p:txBody>
      </p:sp>
      <p:sp>
        <p:nvSpPr>
          <p:cNvPr id="8" name="TextBox 26"/>
          <p:cNvSpPr txBox="1">
            <a:spLocks noChangeArrowheads="1"/>
          </p:cNvSpPr>
          <p:nvPr/>
        </p:nvSpPr>
        <p:spPr bwMode="auto">
          <a:xfrm>
            <a:off x="7523966" y="890360"/>
            <a:ext cx="4214842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零刻度线　平衡螺母　左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先将天平放在水平桌面上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然后将游码移至横梁标尺左端的零刻线处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;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若发现天平指针右偏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应向左调平衡螺母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使天平平衡。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2"/>
            <a:ext cx="5857916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林红同学在测量空烧杯的质量时</a:t>
            </a:r>
            <a:r>
              <a:rPr lang="en-US" sz="2400" smtClean="0"/>
              <a:t>,</a:t>
            </a:r>
            <a:r>
              <a:rPr lang="zh-CN" altLang="en-US" sz="2400" smtClean="0"/>
              <a:t>向天平右盘添加最小的砝码后</a:t>
            </a:r>
            <a:r>
              <a:rPr lang="en-US" sz="2400" smtClean="0"/>
              <a:t>,</a:t>
            </a:r>
            <a:r>
              <a:rPr lang="zh-CN" altLang="en-US" sz="2400" smtClean="0"/>
              <a:t>刻度盘指针又出现图甲所示情况</a:t>
            </a:r>
            <a:r>
              <a:rPr lang="en-US" sz="2400" smtClean="0"/>
              <a:t>,</a:t>
            </a:r>
            <a:r>
              <a:rPr lang="zh-CN" altLang="en-US" sz="2400" smtClean="0"/>
              <a:t>则其接下来应</a:t>
            </a:r>
            <a:r>
              <a:rPr lang="en-US" sz="2400" i="1" u="sng" smtClean="0"/>
              <a:t> </a:t>
            </a:r>
            <a:r>
              <a:rPr lang="zh-CN" altLang="en-US" sz="2400" i="1" u="sng" smtClean="0"/>
              <a:t>　　　　　</a:t>
            </a:r>
            <a:r>
              <a:rPr lang="en-US" sz="2400" smtClean="0"/>
              <a:t>;</a:t>
            </a:r>
            <a:r>
              <a:rPr lang="zh-CN" altLang="en-US" sz="2400" smtClean="0"/>
              <a:t>如图乙所示是林红的实际操作情况</a:t>
            </a:r>
            <a:r>
              <a:rPr lang="en-US" sz="2400" smtClean="0"/>
              <a:t>,</a:t>
            </a:r>
            <a:r>
              <a:rPr lang="zh-CN" altLang="en-US" sz="2400" smtClean="0"/>
              <a:t>她的错误是</a:t>
            </a:r>
            <a:r>
              <a:rPr lang="zh-CN" altLang="en-US" sz="2400" i="1" u="sng" smtClean="0"/>
              <a:t>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7" name="21JFA12.EPS" descr="id:214749928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626217" y="3357786"/>
            <a:ext cx="1540997" cy="1286454"/>
          </a:xfrm>
          <a:prstGeom prst="rect">
            <a:avLst/>
          </a:prstGeom>
        </p:spPr>
      </p:pic>
      <p:pic>
        <p:nvPicPr>
          <p:cNvPr id="8" name="21JFA13.EPS" descr="id:214749928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1486694" y="4797946"/>
            <a:ext cx="4805569" cy="141793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392923" y="6069611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4-6</a:t>
            </a:r>
            <a:endParaRPr lang="zh-CN" altLang="en-US" smtClean="0"/>
          </a:p>
        </p:txBody>
      </p:sp>
      <p:sp>
        <p:nvSpPr>
          <p:cNvPr id="11" name="TextBox 26"/>
          <p:cNvSpPr txBox="1">
            <a:spLocks noChangeArrowheads="1"/>
          </p:cNvSpPr>
          <p:nvPr/>
        </p:nvSpPr>
        <p:spPr bwMode="auto">
          <a:xfrm>
            <a:off x="6881024" y="871441"/>
            <a:ext cx="4857784" cy="561268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取下最小的砝码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并向右移动游码直至横梁平衡　称量物体时调节平衡螺母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在测量空烧杯的质量时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向天平右盘添加最小的砝码后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刻度盘指针又出现图甲所示情况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则其接下来应取下最小的砝码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并向右移动游码直至天平平衡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;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称量过程中绝对不能调节平衡螺母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只能通过加减砝码或移动游码使天平重新平衡。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858026"/>
            <a:ext cx="5143536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如图丙所示是测量一杯水质量时天平最终平衡后的场景</a:t>
            </a:r>
            <a:r>
              <a:rPr lang="en-US" sz="2400" smtClean="0"/>
              <a:t>,</a:t>
            </a:r>
            <a:r>
              <a:rPr lang="zh-CN" altLang="en-US" sz="2400" smtClean="0"/>
              <a:t>则烧杯和水的总质量是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g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4" name="21JFA12.EPS" descr="id:214749928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451868" y="2672216"/>
            <a:ext cx="1599895" cy="1476760"/>
          </a:xfrm>
          <a:prstGeom prst="rect">
            <a:avLst/>
          </a:prstGeom>
        </p:spPr>
      </p:pic>
      <p:pic>
        <p:nvPicPr>
          <p:cNvPr id="5" name="21JFA13.EPS" descr="id:214749928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1165984" y="4196976"/>
            <a:ext cx="4877577" cy="150019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892857" y="5550909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4-6</a:t>
            </a:r>
            <a:endParaRPr lang="zh-CN" altLang="en-US" smtClean="0"/>
          </a:p>
        </p:txBody>
      </p:sp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309520" y="855348"/>
            <a:ext cx="5214974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]81.4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砝码与游码示数之和是所测物体的质量</a:t>
            </a:r>
            <a:r>
              <a:rPr lang="en-US" smtClean="0">
                <a:solidFill>
                  <a:srgbClr val="A50021"/>
                </a:solidFill>
              </a:rPr>
              <a:t>: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smtClean="0">
                <a:solidFill>
                  <a:srgbClr val="A50021"/>
                </a:solidFill>
              </a:rPr>
              <a:t>=50 g+20 g+10 g+1.4 g =81.4 g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9"/>
            <a:ext cx="5072098" cy="50783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用托盘天平测量物体的质量时</a:t>
            </a:r>
            <a:r>
              <a:rPr lang="en-US" sz="2400" smtClean="0"/>
              <a:t>,</a:t>
            </a:r>
            <a:r>
              <a:rPr lang="zh-CN" altLang="en-US" sz="2400" smtClean="0"/>
              <a:t>下列情况中会造成测量结果比实际质量偏小的是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调节横梁平衡时</a:t>
            </a:r>
            <a:r>
              <a:rPr lang="en-US" sz="2400" smtClean="0"/>
              <a:t>,</a:t>
            </a:r>
            <a:r>
              <a:rPr lang="zh-CN" altLang="en-US" sz="2400" smtClean="0"/>
              <a:t>指针偏向分度盘的右侧就开始测量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调节天平平衡时</a:t>
            </a:r>
            <a:r>
              <a:rPr lang="en-US" sz="2400" smtClean="0"/>
              <a:t>,</a:t>
            </a:r>
            <a:r>
              <a:rPr lang="zh-CN" altLang="en-US" sz="2400" smtClean="0"/>
              <a:t>忘记把游码放在标尺左端的零刻度线处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使用已被严重磨损的砝码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读游码时以其右端所对刻度为准</a:t>
            </a:r>
            <a:endParaRPr lang="zh-CN" altLang="en-US" sz="2400"/>
          </a:p>
        </p:txBody>
      </p:sp>
      <p:sp>
        <p:nvSpPr>
          <p:cNvPr id="4" name="TextBox 26"/>
          <p:cNvSpPr txBox="1">
            <a:spLocks noChangeArrowheads="1"/>
          </p:cNvSpPr>
          <p:nvPr/>
        </p:nvSpPr>
        <p:spPr bwMode="auto">
          <a:xfrm>
            <a:off x="6023768" y="786588"/>
            <a:ext cx="5643602" cy="561268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]A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调节横梁平衡时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指针偏向分度盘的右侧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则称量过程中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在右盘加的砝码会偏少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测量结果偏小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调节天平平衡时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忘记把游码放在左端的零刻度线处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相当于提前在右盘添加了小砝码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在读数时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加上这部分质量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测量结果会偏大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使用严重磨损的砝码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则在右盘所加砝码偏多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读数偏大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读游码时以其右端所对刻度为准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则读数偏大。由以上分析知</a:t>
            </a:r>
            <a:r>
              <a:rPr lang="en-US" altLang="zh-CN" smtClean="0">
                <a:solidFill>
                  <a:srgbClr val="A50021"/>
                </a:solidFill>
              </a:rPr>
              <a:t>,A</a:t>
            </a:r>
            <a:r>
              <a:rPr lang="zh-CN" altLang="en-US" smtClean="0">
                <a:solidFill>
                  <a:srgbClr val="A50021"/>
                </a:solidFill>
              </a:rPr>
              <a:t>符合题意。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突破二　测量固体的密度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80232" y="2001034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测质量</a:t>
            </a:r>
            <a:r>
              <a:rPr lang="en-US" sz="2400" smtClean="0"/>
              <a:t>:</a:t>
            </a:r>
            <a:r>
              <a:rPr lang="zh-CN" altLang="en-US" sz="2400" smtClean="0"/>
              <a:t>先用天平测出物块的质量</a:t>
            </a:r>
            <a:r>
              <a:rPr lang="en-US" sz="2400" i="1" smtClean="0"/>
              <a:t>m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4-7</a:t>
            </a:r>
            <a:r>
              <a:rPr lang="zh-CN" altLang="en-US" sz="2400" smtClean="0"/>
              <a:t>甲所示。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测体积</a:t>
            </a:r>
            <a:r>
              <a:rPr lang="en-US" sz="2400" smtClean="0"/>
              <a:t>:</a:t>
            </a:r>
            <a:r>
              <a:rPr lang="zh-CN" altLang="en-US" sz="2400" smtClean="0"/>
              <a:t>向量筒中倒入</a:t>
            </a:r>
            <a:r>
              <a:rPr lang="zh-CN" altLang="en-US" sz="2400" u="sng" smtClean="0"/>
              <a:t>适量</a:t>
            </a:r>
            <a:r>
              <a:rPr lang="zh-CN" altLang="en-US" sz="2400" smtClean="0"/>
              <a:t>的水</a:t>
            </a:r>
            <a:r>
              <a:rPr lang="en-US" sz="2400" smtClean="0"/>
              <a:t>,</a:t>
            </a:r>
            <a:r>
              <a:rPr lang="zh-CN" altLang="en-US" sz="2400" smtClean="0"/>
              <a:t>读出体积为</a:t>
            </a:r>
            <a:r>
              <a:rPr lang="en-US" sz="2400" i="1" smtClean="0"/>
              <a:t>V</a:t>
            </a:r>
            <a:r>
              <a:rPr lang="en-US" sz="2400" baseline="-25000" smtClean="0"/>
              <a:t>1</a:t>
            </a:r>
            <a:r>
              <a:rPr lang="en-US" sz="2400" smtClean="0"/>
              <a:t>,</a:t>
            </a:r>
            <a:r>
              <a:rPr lang="zh-CN" altLang="en-US" sz="2400" smtClean="0"/>
              <a:t>将物块用细线系住</a:t>
            </a:r>
            <a:r>
              <a:rPr lang="zh-CN" altLang="en-US" sz="2400" u="sng" smtClean="0"/>
              <a:t>浸没</a:t>
            </a:r>
            <a:r>
              <a:rPr lang="zh-CN" altLang="en-US" sz="2400" smtClean="0"/>
              <a:t>在量筒中</a:t>
            </a:r>
            <a:r>
              <a:rPr lang="en-US" sz="2400" smtClean="0"/>
              <a:t>,</a:t>
            </a:r>
            <a:r>
              <a:rPr lang="zh-CN" altLang="en-US" sz="2400" smtClean="0"/>
              <a:t>读出此时的体积为</a:t>
            </a:r>
            <a:r>
              <a:rPr lang="en-US" sz="2400" i="1" smtClean="0"/>
              <a:t>V</a:t>
            </a:r>
            <a:r>
              <a:rPr lang="en-US" sz="2400" baseline="-25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则物块的体积为</a:t>
            </a:r>
            <a:r>
              <a:rPr lang="en-US" sz="2400" i="1" smtClean="0"/>
              <a:t>V</a:t>
            </a:r>
            <a:r>
              <a:rPr lang="en-US" sz="2400" baseline="-25000" smtClean="0"/>
              <a:t>2</a:t>
            </a:r>
            <a:r>
              <a:rPr lang="en-US" sz="2400" smtClean="0"/>
              <a:t>-</a:t>
            </a:r>
            <a:r>
              <a:rPr lang="en-US" sz="2400" i="1" smtClean="0"/>
              <a:t>V</a:t>
            </a:r>
            <a:r>
              <a:rPr lang="en-US" sz="2400" baseline="-25000" smtClean="0"/>
              <a:t>1</a:t>
            </a:r>
            <a:r>
              <a:rPr lang="en-US" sz="2400" smtClean="0"/>
              <a:t>,</a:t>
            </a:r>
            <a:r>
              <a:rPr lang="zh-CN" altLang="en-US" sz="2400" smtClean="0"/>
              <a:t>如图乙所示。</a:t>
            </a:r>
            <a:endParaRPr lang="zh-CN" altLang="en-US" sz="2400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862013" y="1417638"/>
          <a:ext cx="6148387" cy="56991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2" imgW="6320155" imgH="598170" progId="Word.Document.12">
                  <p:embed/>
                </p:oleObj>
              </mc:Choice>
              <mc:Fallback>
                <p:oleObj name="文档" r:id="rId2" imgW="6320155" imgH="59817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62013" y="1417638"/>
                        <a:ext cx="6148387" cy="569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5250311" y="5968525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4-7</a:t>
            </a:r>
            <a:endParaRPr lang="zh-CN" altLang="en-US"/>
          </a:p>
        </p:txBody>
      </p:sp>
      <p:pic>
        <p:nvPicPr>
          <p:cNvPr id="6" name="20RJW-61.EPS" descr="id:2147499309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4023504" y="4287050"/>
            <a:ext cx="3607145" cy="167614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常见物体的质量</a:t>
            </a:r>
            <a:r>
              <a:rPr lang="en-US" b="1" smtClean="0"/>
              <a:t>:</a:t>
            </a:r>
            <a:r>
              <a:rPr lang="zh-CN" altLang="en-US" smtClean="0"/>
              <a:t>一个鸡蛋的质量约</a:t>
            </a:r>
            <a:r>
              <a:rPr lang="en-US" smtClean="0"/>
              <a:t>50 g;</a:t>
            </a:r>
            <a:r>
              <a:rPr lang="zh-CN" altLang="en-US" smtClean="0"/>
              <a:t>一名中学生的质量约</a:t>
            </a:r>
            <a:r>
              <a:rPr lang="en-US" smtClean="0"/>
              <a:t>50 kg;</a:t>
            </a:r>
            <a:r>
              <a:rPr lang="zh-CN" altLang="en-US" smtClean="0"/>
              <a:t>一个苹果的质量约</a:t>
            </a:r>
            <a:r>
              <a:rPr lang="en-US" smtClean="0"/>
              <a:t>150 g;</a:t>
            </a:r>
            <a:r>
              <a:rPr lang="zh-CN" altLang="en-US" smtClean="0"/>
              <a:t>一瓶</a:t>
            </a:r>
            <a:r>
              <a:rPr lang="en-US" smtClean="0"/>
              <a:t>500 mL</a:t>
            </a:r>
            <a:r>
              <a:rPr lang="zh-CN" altLang="en-US" smtClean="0"/>
              <a:t>矿泉水的质量约</a:t>
            </a:r>
            <a:r>
              <a:rPr lang="en-US" smtClean="0"/>
              <a:t>500 g</a:t>
            </a:r>
            <a:r>
              <a:rPr lang="zh-CN" altLang="en-US" smtClean="0"/>
              <a:t>。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设计实验数据记录表格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),</a:t>
            </a:r>
            <a:r>
              <a:rPr lang="zh-CN" altLang="en-US" sz="2400" smtClean="0"/>
              <a:t>分析表格数据</a:t>
            </a:r>
            <a:r>
              <a:rPr lang="en-US" sz="2400" smtClean="0"/>
              <a:t>,</a:t>
            </a:r>
            <a:r>
              <a:rPr lang="zh-CN" altLang="en-US" sz="2400" smtClean="0"/>
              <a:t>可得出固体密度的大小。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65984" y="2072472"/>
          <a:ext cx="10215634" cy="2743200"/>
        </p:xfrm>
        <a:graphic>
          <a:graphicData uri="http://schemas.openxmlformats.org/drawingml/2006/table">
            <a:tbl>
              <a:tblPr/>
              <a:tblGrid>
                <a:gridCol w="5107817"/>
                <a:gridCol w="5107817"/>
              </a:tblGrid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固体的质量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量筒中水的体积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固体和水的总体积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固体的体积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固体的密度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ρ/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(g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-3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zh-CN" altLang="en-US" sz="2400" smtClean="0"/>
              <a:t>特殊方法测密度</a:t>
            </a:r>
            <a:r>
              <a:rPr lang="en-US" sz="2400" smtClean="0"/>
              <a:t>(</a:t>
            </a:r>
            <a:r>
              <a:rPr lang="zh-CN" altLang="en-US" sz="2400" smtClean="0"/>
              <a:t>等体积法、浮力法、等压强法等</a:t>
            </a:r>
            <a:r>
              <a:rPr lang="en-US" sz="2400" smtClean="0"/>
              <a:t>)</a:t>
            </a:r>
            <a:r>
              <a:rPr lang="zh-CN" altLang="en-US" sz="2400" smtClean="0"/>
              <a:t>和特殊物质</a:t>
            </a:r>
            <a:r>
              <a:rPr lang="en-US" sz="2400" smtClean="0"/>
              <a:t>(</a:t>
            </a:r>
            <a:r>
              <a:rPr lang="zh-CN" altLang="en-US" sz="2400" smtClean="0"/>
              <a:t>颗粒状固体、易吸水性物质等</a:t>
            </a:r>
            <a:r>
              <a:rPr lang="en-US" sz="2400" smtClean="0"/>
              <a:t>)</a:t>
            </a:r>
            <a:r>
              <a:rPr lang="zh-CN" altLang="en-US" sz="2400" smtClean="0"/>
              <a:t>密度的测量。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5810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密度误差的分析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51670" y="1472045"/>
          <a:ext cx="10715700" cy="3243633"/>
        </p:xfrm>
        <a:graphic>
          <a:graphicData uri="http://schemas.openxmlformats.org/drawingml/2006/table">
            <a:tbl>
              <a:tblPr/>
              <a:tblGrid>
                <a:gridCol w="2786082"/>
                <a:gridCol w="7929618"/>
              </a:tblGrid>
              <a:tr h="3243633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密度表达式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由于物体表面沾有液体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使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偏大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故实验步骤的合理安排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先测固体的质量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再测固体的体积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5780" name="20RJW-62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08926" y="1786720"/>
            <a:ext cx="1445506" cy="2490450"/>
          </a:xfrm>
          <a:prstGeom prst="rect">
            <a:avLst/>
          </a:prstGeom>
          <a:noFill/>
        </p:spPr>
      </p:pic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5887258" y="2286786"/>
          <a:ext cx="2208212" cy="9667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name="文档" r:id="rId3" imgW="2247900" imgH="976630" progId="Word.Document.12">
                  <p:embed/>
                </p:oleObj>
              </mc:Choice>
              <mc:Fallback>
                <p:oleObj name="文档" r:id="rId3" imgW="2247900" imgH="9766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258" y="2286786"/>
                        <a:ext cx="2208212" cy="966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51670" y="1160950"/>
          <a:ext cx="10715700" cy="3840480"/>
        </p:xfrm>
        <a:graphic>
          <a:graphicData uri="http://schemas.openxmlformats.org/drawingml/2006/table">
            <a:tbl>
              <a:tblPr/>
              <a:tblGrid>
                <a:gridCol w="3071834"/>
                <a:gridCol w="7643866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若物体体积较大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可采用等标记法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密度表达式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由于物体表面沾有液体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使体积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特殊物质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若是小颗粒状固体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由于颗粒间有空隙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所以体积测量值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所测密度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偏小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若是易吸水性物质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则体积测量值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偏小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所测密度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偏大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5778" name="QW18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65984" y="1404187"/>
            <a:ext cx="2671421" cy="1785950"/>
          </a:xfrm>
          <a:prstGeom prst="rect">
            <a:avLst/>
          </a:prstGeom>
          <a:noFill/>
        </p:spPr>
      </p:pic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0503733" y="1710583"/>
          <a:ext cx="1306513" cy="9794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name="文档" r:id="rId3" imgW="1353185" imgH="1010285" progId="Word.Document.12">
                  <p:embed/>
                </p:oleObj>
              </mc:Choice>
              <mc:Fallback>
                <p:oleObj name="文档" r:id="rId3" imgW="1353185" imgH="101028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03733" y="1710583"/>
                        <a:ext cx="1306513" cy="979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524362" y="753551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mtClean="0"/>
              <a:t>（续表）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3 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b="1" smtClean="0"/>
              <a:t>[</a:t>
            </a:r>
            <a:r>
              <a:rPr lang="zh-CN" altLang="en-US" sz="2400" b="1" smtClean="0"/>
              <a:t>实验名称</a:t>
            </a:r>
            <a:r>
              <a:rPr lang="en-US" sz="2400" b="1" smtClean="0"/>
              <a:t>]</a:t>
            </a:r>
            <a:r>
              <a:rPr lang="en-US" sz="2400" smtClean="0"/>
              <a:t> </a:t>
            </a:r>
            <a:r>
              <a:rPr lang="zh-CN" altLang="en-US" sz="2400" smtClean="0"/>
              <a:t>用天平、量筒测量小石块的密度。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实验设计</a:t>
            </a:r>
            <a:r>
              <a:rPr lang="en-US" sz="2400" b="1" smtClean="0"/>
              <a:t>] </a:t>
            </a:r>
            <a:r>
              <a:rPr lang="zh-CN" altLang="en-US" sz="2400" smtClean="0"/>
              <a:t>如图</a:t>
            </a:r>
            <a:r>
              <a:rPr lang="en-US" sz="2400" smtClean="0"/>
              <a:t>4-8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是小普同学设计的两种测量石块密度的方案</a:t>
            </a:r>
            <a:r>
              <a:rPr lang="en-US" sz="2400" smtClean="0"/>
              <a:t>(</a:t>
            </a:r>
            <a:r>
              <a:rPr lang="zh-CN" altLang="en-US" sz="2400" smtClean="0"/>
              <a:t>操作步骤按照示意图中的</a:t>
            </a:r>
            <a:r>
              <a:rPr lang="en-US" sz="2400" smtClean="0"/>
              <a:t>①②③</a:t>
            </a:r>
            <a:r>
              <a:rPr lang="zh-CN" altLang="en-US" sz="2400" smtClean="0"/>
              <a:t>顺序进行</a:t>
            </a:r>
            <a:r>
              <a:rPr lang="en-US" sz="2400" smtClean="0"/>
              <a:t>)</a:t>
            </a:r>
            <a:r>
              <a:rPr lang="zh-CN" altLang="en-US" sz="2400" smtClean="0"/>
              <a:t>你认为方案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测量误差会较大</a:t>
            </a:r>
            <a:r>
              <a:rPr lang="en-US" sz="2400" smtClean="0"/>
              <a:t>,</a:t>
            </a:r>
            <a:r>
              <a:rPr lang="zh-CN" altLang="en-US" sz="2400" smtClean="0"/>
              <a:t>原因是</a:t>
            </a:r>
            <a:r>
              <a:rPr lang="zh-CN" altLang="en-US" sz="2400" i="1" u="sng" smtClean="0"/>
              <a:t>　    </a:t>
            </a:r>
            <a:r>
              <a:rPr lang="en-US" sz="2400" i="1" u="sng" smtClean="0"/>
              <a:t> </a:t>
            </a:r>
            <a:r>
              <a:rPr lang="zh-CN" altLang="en-US" sz="2400" i="1" u="sng" smtClean="0"/>
              <a:t>　</a:t>
            </a:r>
            <a:r>
              <a:rPr lang="en-US" sz="2400" smtClean="0"/>
              <a:t>; </a:t>
            </a:r>
            <a:endParaRPr lang="zh-CN" altLang="en-US" sz="2400"/>
          </a:p>
        </p:txBody>
      </p:sp>
      <p:pic>
        <p:nvPicPr>
          <p:cNvPr id="4" name="21BJZTWLS250.EPS" descr="id:214749933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350311" y="4144174"/>
            <a:ext cx="4959209" cy="211858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237686" y="622972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4-8</a:t>
            </a:r>
            <a:endParaRPr lang="zh-CN" altLang="en-US"/>
          </a:p>
        </p:txBody>
      </p:sp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7166776" y="781083"/>
            <a:ext cx="4572032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　石块从量筒中取出时会沾有水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测得石块的质量偏大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方案一中先测石块的体积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后测量石块的质量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当石块从量筒中取出时会沾有水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测得石块的质量偏大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导致测得石块的密度偏大。方案二中先测石块的质量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后测量石块的体积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这样测得石块密度的误差较小。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进行实验</a:t>
            </a:r>
            <a:r>
              <a:rPr lang="en-US" sz="2400" b="1" smtClean="0"/>
              <a:t>] </a:t>
            </a:r>
            <a:r>
              <a:rPr lang="zh-CN" altLang="en-US" sz="2400" smtClean="0"/>
              <a:t>小晟同学进行了实验</a:t>
            </a:r>
            <a:r>
              <a:rPr lang="en-US" sz="2400" smtClean="0"/>
              <a:t>,</a:t>
            </a:r>
            <a:r>
              <a:rPr lang="zh-CN" altLang="en-US" sz="2400" smtClean="0"/>
              <a:t>测出了相关物理量</a:t>
            </a:r>
            <a:r>
              <a:rPr lang="en-US" sz="2400" smtClean="0"/>
              <a:t>,</a:t>
            </a:r>
            <a:r>
              <a:rPr lang="zh-CN" altLang="en-US" sz="2400" smtClean="0"/>
              <a:t>计算出了石块的密度</a:t>
            </a:r>
            <a:r>
              <a:rPr lang="en-US" sz="2400" smtClean="0"/>
              <a:t>,</a:t>
            </a:r>
            <a:r>
              <a:rPr lang="zh-CN" altLang="en-US" sz="2400" smtClean="0"/>
              <a:t>以下是他测量石块质量的实验片段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将天平放在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台上</a:t>
            </a:r>
            <a:r>
              <a:rPr lang="en-US" sz="2400" smtClean="0"/>
              <a:t>,</a:t>
            </a:r>
            <a:r>
              <a:rPr lang="zh-CN" altLang="en-US" sz="2400" smtClean="0"/>
              <a:t>把游码移到标尺左端的零刻度线处</a:t>
            </a:r>
            <a:r>
              <a:rPr lang="en-US" sz="2400" smtClean="0"/>
              <a:t>,</a:t>
            </a:r>
            <a:r>
              <a:rPr lang="zh-CN" altLang="en-US" sz="2400" smtClean="0"/>
              <a:t>发现指针指在分度盘中线的左侧</a:t>
            </a:r>
            <a:r>
              <a:rPr lang="en-US" sz="2400" smtClean="0"/>
              <a:t>,</a:t>
            </a:r>
            <a:r>
              <a:rPr lang="zh-CN" altLang="en-US" sz="2400" smtClean="0"/>
              <a:t>再向右调节</a:t>
            </a:r>
            <a:r>
              <a:rPr lang="zh-CN" altLang="en-US" sz="2400" i="1" u="sng" smtClean="0"/>
              <a:t>　　         　　</a:t>
            </a:r>
            <a:r>
              <a:rPr lang="zh-CN" altLang="en-US" sz="2400" smtClean="0"/>
              <a:t>直至天平水平平衡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在左盘放被测石块</a:t>
            </a:r>
            <a:r>
              <a:rPr lang="en-US" sz="2400" smtClean="0"/>
              <a:t>,</a:t>
            </a:r>
            <a:r>
              <a:rPr lang="zh-CN" altLang="en-US" sz="2400" smtClean="0"/>
              <a:t>在右盘从大到小加减砝码</a:t>
            </a:r>
            <a:r>
              <a:rPr lang="en-US" sz="2400" smtClean="0"/>
              <a:t>,</a:t>
            </a:r>
            <a:r>
              <a:rPr lang="zh-CN" altLang="en-US" sz="2400" smtClean="0"/>
              <a:t>当加到最小的砝码后</a:t>
            </a:r>
            <a:r>
              <a:rPr lang="en-US" sz="2400" smtClean="0"/>
              <a:t>,</a:t>
            </a:r>
            <a:r>
              <a:rPr lang="zh-CN" altLang="en-US" sz="2400" smtClean="0"/>
              <a:t>观察到指针静止在如图</a:t>
            </a:r>
            <a:r>
              <a:rPr lang="en-US" sz="2400" smtClean="0"/>
              <a:t>4-9</a:t>
            </a:r>
            <a:r>
              <a:rPr lang="zh-CN" altLang="en-US" sz="2400" smtClean="0"/>
              <a:t>所示的位置</a:t>
            </a:r>
            <a:r>
              <a:rPr lang="en-US" sz="2400" smtClean="0"/>
              <a:t>,</a:t>
            </a:r>
            <a:r>
              <a:rPr lang="zh-CN" altLang="en-US" sz="2400" smtClean="0"/>
              <a:t>接下来的操作是</a:t>
            </a:r>
            <a:r>
              <a:rPr lang="zh-CN" altLang="en-US" sz="2400" i="1" u="sng" smtClean="0"/>
              <a:t>　　      　　</a:t>
            </a:r>
            <a:r>
              <a:rPr lang="en-US" sz="2400" smtClean="0"/>
              <a:t>,</a:t>
            </a:r>
            <a:r>
              <a:rPr lang="zh-CN" altLang="en-US" sz="2400" smtClean="0"/>
              <a:t>直至天平水平平衡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smtClean="0"/>
              <a:t>读出石块的质量。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464625" y="5825649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4-9</a:t>
            </a:r>
            <a:endParaRPr lang="zh-CN" altLang="en-US"/>
          </a:p>
        </p:txBody>
      </p:sp>
      <p:pic>
        <p:nvPicPr>
          <p:cNvPr id="6" name="21BJZTWLS251.EPS" descr="id:214749934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159102" y="4365897"/>
            <a:ext cx="1886973" cy="1352581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094810" y="1896559"/>
            <a:ext cx="8915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水平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108062" y="2429662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平衡螺母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309652" y="3539633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移动游码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[</a:t>
            </a:r>
            <a:r>
              <a:rPr lang="zh-CN" altLang="en-US" sz="2400" b="1" smtClean="0"/>
              <a:t>实验数据</a:t>
            </a:r>
            <a:r>
              <a:rPr lang="en-US" sz="2400" b="1" smtClean="0"/>
              <a:t>] </a:t>
            </a:r>
            <a:r>
              <a:rPr lang="zh-CN" altLang="en-US" sz="2400" smtClean="0"/>
              <a:t>测出所有相关物理量</a:t>
            </a:r>
            <a:r>
              <a:rPr lang="en-US" sz="2400" smtClean="0"/>
              <a:t>,</a:t>
            </a:r>
            <a:r>
              <a:rPr lang="zh-CN" altLang="en-US" sz="2400" smtClean="0"/>
              <a:t>并将实验数据记录在下面表格内</a:t>
            </a:r>
            <a:r>
              <a:rPr lang="en-US" sz="2400" smtClean="0"/>
              <a:t>,</a:t>
            </a:r>
            <a:r>
              <a:rPr lang="zh-CN" altLang="en-US" sz="2400" smtClean="0"/>
              <a:t>计算出石块的密度</a:t>
            </a:r>
            <a:r>
              <a:rPr lang="en-US" sz="2400" smtClean="0"/>
              <a:t>,</a:t>
            </a:r>
            <a:r>
              <a:rPr lang="zh-CN" altLang="en-US" sz="2400" smtClean="0"/>
              <a:t>请你将表格中</a:t>
            </a:r>
            <a:r>
              <a:rPr lang="en-US" sz="2400" smtClean="0"/>
              <a:t>①</a:t>
            </a:r>
            <a:r>
              <a:rPr lang="zh-CN" altLang="en-US" sz="2400" smtClean="0"/>
              <a:t>、</a:t>
            </a:r>
            <a:r>
              <a:rPr lang="en-US" sz="2400" smtClean="0"/>
              <a:t>②</a:t>
            </a:r>
            <a:r>
              <a:rPr lang="zh-CN" altLang="en-US" sz="2400" smtClean="0"/>
              <a:t>处的内容补充完整。</a:t>
            </a:r>
            <a:endParaRPr lang="zh-CN" altLang="en-US" sz="240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165984" y="2072472"/>
          <a:ext cx="10072759" cy="1645920"/>
        </p:xfrm>
        <a:graphic>
          <a:graphicData uri="http://schemas.openxmlformats.org/drawingml/2006/table">
            <a:tbl>
              <a:tblPr/>
              <a:tblGrid>
                <a:gridCol w="1888643"/>
                <a:gridCol w="1678794"/>
                <a:gridCol w="2290479"/>
                <a:gridCol w="2000264"/>
                <a:gridCol w="2214579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石块的质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①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          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              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②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                 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                     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石块的体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石块的密度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ρ/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(g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-3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166248" y="1929596"/>
            <a:ext cx="1664238" cy="11350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    水的体</a:t>
            </a:r>
            <a:endParaRPr lang="en-US" altLang="zh-CN" b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积</a:t>
            </a:r>
            <a:r>
              <a:rPr lang="en-US" b="1" i="1" smtClean="0">
                <a:solidFill>
                  <a:srgbClr val="A50021"/>
                </a:solidFill>
              </a:rPr>
              <a:t>V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en-US" b="1" i="1" smtClean="0">
                <a:solidFill>
                  <a:srgbClr val="A50021"/>
                </a:solidFill>
              </a:rPr>
              <a:t>/</a:t>
            </a:r>
            <a:r>
              <a:rPr lang="en-US" b="1" smtClean="0">
                <a:solidFill>
                  <a:srgbClr val="A50021"/>
                </a:solidFill>
              </a:rPr>
              <a:t>cm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764042" y="1929596"/>
            <a:ext cx="2188420" cy="11350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     水和石块的</a:t>
            </a:r>
            <a:endParaRPr lang="en-US" altLang="zh-CN" b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总体积</a:t>
            </a:r>
            <a:r>
              <a:rPr lang="en-US" b="1" i="1" smtClean="0">
                <a:solidFill>
                  <a:srgbClr val="A50021"/>
                </a:solidFill>
              </a:rPr>
              <a:t>V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r>
              <a:rPr lang="en-US" b="1" i="1" smtClean="0">
                <a:solidFill>
                  <a:srgbClr val="A50021"/>
                </a:solidFill>
              </a:rPr>
              <a:t>/</a:t>
            </a:r>
            <a:r>
              <a:rPr lang="en-US" b="1" smtClean="0">
                <a:solidFill>
                  <a:srgbClr val="A50021"/>
                </a:solidFill>
              </a:rPr>
              <a:t>cm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突破三　测量液体的密度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80232" y="1929596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测质量</a:t>
            </a:r>
            <a:r>
              <a:rPr lang="en-US" sz="2400" smtClean="0"/>
              <a:t>:</a:t>
            </a:r>
            <a:r>
              <a:rPr lang="zh-CN" altLang="en-US" sz="2400" smtClean="0"/>
              <a:t>用天平测出烧杯和液体的总质量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,</a:t>
            </a:r>
            <a:r>
              <a:rPr lang="zh-CN" altLang="en-US" sz="2400" smtClean="0"/>
              <a:t>把烧杯中的适量液体倒入量筒中</a:t>
            </a:r>
            <a:r>
              <a:rPr lang="en-US" sz="2400" smtClean="0"/>
              <a:t>,</a:t>
            </a:r>
            <a:r>
              <a:rPr lang="zh-CN" altLang="en-US" sz="2400" smtClean="0"/>
              <a:t>再用天平测出</a:t>
            </a:r>
            <a:r>
              <a:rPr lang="zh-CN" altLang="en-US" sz="2400" u="sng" smtClean="0"/>
              <a:t>烧杯和剩余液体</a:t>
            </a:r>
            <a:r>
              <a:rPr lang="zh-CN" altLang="en-US" sz="2400" smtClean="0"/>
              <a:t>的总质量</a:t>
            </a:r>
            <a:r>
              <a:rPr lang="en-US" sz="2400" i="1" smtClean="0"/>
              <a:t>m</a:t>
            </a:r>
            <a:r>
              <a:rPr lang="en-US" sz="2400" baseline="-25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则</a:t>
            </a:r>
            <a:r>
              <a:rPr lang="zh-CN" altLang="en-US" sz="2400" u="sng" smtClean="0"/>
              <a:t>量筒中液体</a:t>
            </a:r>
            <a:r>
              <a:rPr lang="zh-CN" altLang="en-US" sz="2400" smtClean="0"/>
              <a:t>的质量为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-</a:t>
            </a:r>
            <a:r>
              <a:rPr lang="en-US" sz="2400" i="1" smtClean="0"/>
              <a:t>m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测体积</a:t>
            </a:r>
            <a:r>
              <a:rPr lang="en-US" sz="2400" smtClean="0"/>
              <a:t>:</a:t>
            </a:r>
            <a:r>
              <a:rPr lang="zh-CN" altLang="en-US" sz="2400" smtClean="0"/>
              <a:t>测出量筒中液体的体积为</a:t>
            </a:r>
            <a:r>
              <a:rPr lang="en-US" sz="2400" i="1" smtClean="0"/>
              <a:t>V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4-10</a:t>
            </a:r>
            <a:r>
              <a:rPr lang="zh-CN" altLang="en-US" sz="2400" smtClean="0"/>
              <a:t>所示。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8759501" y="5878066"/>
            <a:ext cx="11601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4-10</a:t>
            </a:r>
            <a:endParaRPr lang="zh-CN" altLang="en-US"/>
          </a:p>
        </p:txBody>
      </p:sp>
      <p:pic>
        <p:nvPicPr>
          <p:cNvPr id="7" name="20RJW-65.EPS" descr="id:214749936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327454" y="3933850"/>
            <a:ext cx="2210527" cy="1850132"/>
          </a:xfrm>
          <a:prstGeom prst="rect">
            <a:avLst/>
          </a:prstGeom>
        </p:spPr>
      </p:pic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981870" y="1417638"/>
          <a:ext cx="5327650" cy="7159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7" name="文档" r:id="rId3" imgW="5572760" imgH="744855" progId="Word.Document.12">
                  <p:embed/>
                </p:oleObj>
              </mc:Choice>
              <mc:Fallback>
                <p:oleObj name="文档" r:id="rId3" imgW="5572760" imgH="74485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1870" y="1417638"/>
                        <a:ext cx="5327650" cy="715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设计实验数据记录表格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),</a:t>
            </a:r>
            <a:r>
              <a:rPr lang="zh-CN" altLang="en-US" sz="2400" smtClean="0"/>
              <a:t>分析表格数据</a:t>
            </a:r>
            <a:r>
              <a:rPr lang="en-US" sz="2400" smtClean="0"/>
              <a:t>,</a:t>
            </a:r>
            <a:r>
              <a:rPr lang="zh-CN" altLang="en-US" sz="2400" smtClean="0"/>
              <a:t>可得出液体密度的大小。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65981" y="2001034"/>
          <a:ext cx="9858446" cy="2743200"/>
        </p:xfrm>
        <a:graphic>
          <a:graphicData uri="http://schemas.openxmlformats.org/drawingml/2006/table">
            <a:tbl>
              <a:tblPr/>
              <a:tblGrid>
                <a:gridCol w="4929223"/>
                <a:gridCol w="4929223"/>
              </a:tblGrid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烧杯和液体的总质量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烧杯和剩余液体的总质量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量筒中液体的质量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量筒中液体的体积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液体的密度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ρ/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(g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-3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特殊方法测密度</a:t>
            </a:r>
            <a:r>
              <a:rPr lang="en-US" sz="2400" smtClean="0"/>
              <a:t>(</a:t>
            </a:r>
            <a:r>
              <a:rPr lang="zh-CN" altLang="en-US" sz="2400" smtClean="0"/>
              <a:t>等体积法、等质量法、浮力法等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b="1" smtClean="0"/>
              <a:t>托盘天平的使用方法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“看”</a:t>
            </a:r>
            <a:r>
              <a:rPr lang="en-US" smtClean="0"/>
              <a:t>:</a:t>
            </a:r>
            <a:r>
              <a:rPr lang="zh-CN" altLang="en-US" smtClean="0"/>
              <a:t>观察天平的</a:t>
            </a:r>
            <a:r>
              <a:rPr lang="zh-CN" altLang="en-US" i="1" u="sng" smtClean="0"/>
              <a:t>　　  　　</a:t>
            </a:r>
            <a:r>
              <a:rPr lang="zh-CN" altLang="en-US" smtClean="0"/>
              <a:t>以及标尺上的</a:t>
            </a:r>
            <a:r>
              <a:rPr lang="zh-CN" altLang="en-US" i="1" u="sng" smtClean="0"/>
              <a:t>　　  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“放”</a:t>
            </a:r>
            <a:r>
              <a:rPr lang="en-US" smtClean="0"/>
              <a:t>:</a:t>
            </a:r>
            <a:r>
              <a:rPr lang="zh-CN" altLang="en-US" smtClean="0"/>
              <a:t>把天平置于</a:t>
            </a:r>
            <a:r>
              <a:rPr lang="zh-CN" altLang="en-US" i="1" u="sng" smtClean="0"/>
              <a:t>　　         　   　</a:t>
            </a:r>
            <a:r>
              <a:rPr lang="en-US" smtClean="0"/>
              <a:t>,</a:t>
            </a:r>
            <a:r>
              <a:rPr lang="zh-CN" altLang="en-US" smtClean="0"/>
              <a:t>取下橡胶垫圈</a:t>
            </a:r>
            <a:r>
              <a:rPr lang="en-US" smtClean="0"/>
              <a:t>,</a:t>
            </a:r>
            <a:r>
              <a:rPr lang="zh-CN" altLang="en-US" smtClean="0"/>
              <a:t>把游码移至标尺左端的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        　　</a:t>
            </a:r>
            <a:r>
              <a:rPr lang="zh-CN" altLang="en-US" smtClean="0"/>
              <a:t>处。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(3)</a:t>
            </a:r>
            <a:r>
              <a:rPr lang="zh-CN" altLang="en-US" smtClean="0"/>
              <a:t>“调”</a:t>
            </a:r>
            <a:r>
              <a:rPr lang="en-US" smtClean="0"/>
              <a:t>:</a:t>
            </a:r>
            <a:r>
              <a:rPr lang="zh-CN" altLang="en-US" smtClean="0"/>
              <a:t>调节天平横梁上的</a:t>
            </a:r>
            <a:r>
              <a:rPr lang="zh-CN" altLang="en-US" i="1" u="sng" smtClean="0"/>
              <a:t>　 　       　　</a:t>
            </a:r>
            <a:r>
              <a:rPr lang="en-US" smtClean="0"/>
              <a:t>,</a:t>
            </a:r>
            <a:r>
              <a:rPr lang="zh-CN" altLang="en-US" smtClean="0"/>
              <a:t>使指针指在分度盘的</a:t>
            </a:r>
            <a:r>
              <a:rPr lang="zh-CN" altLang="en-US" i="1" u="sng" smtClean="0"/>
              <a:t>　    　　　</a:t>
            </a:r>
            <a:r>
              <a:rPr lang="zh-CN" altLang="en-US" smtClean="0"/>
              <a:t>。</a:t>
            </a:r>
            <a:r>
              <a:rPr lang="en-US" smtClean="0"/>
              <a:t>(</a:t>
            </a:r>
            <a:r>
              <a:rPr lang="zh-CN" altLang="en-US" smtClean="0"/>
              <a:t>调节方法</a:t>
            </a:r>
            <a:r>
              <a:rPr lang="en-US" smtClean="0"/>
              <a:t>:</a:t>
            </a:r>
            <a:r>
              <a:rPr lang="zh-CN" altLang="en-US" smtClean="0"/>
              <a:t>左偏右调</a:t>
            </a:r>
            <a:r>
              <a:rPr lang="en-US" smtClean="0"/>
              <a:t>,</a:t>
            </a:r>
            <a:r>
              <a:rPr lang="zh-CN" altLang="en-US" smtClean="0"/>
              <a:t>右偏左调</a:t>
            </a:r>
            <a:r>
              <a:rPr lang="en-US" smtClean="0"/>
              <a:t>)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(4)</a:t>
            </a:r>
            <a:r>
              <a:rPr lang="zh-CN" altLang="en-US" smtClean="0"/>
              <a:t>“称”</a:t>
            </a:r>
            <a:r>
              <a:rPr lang="en-US" smtClean="0"/>
              <a:t>:</a:t>
            </a:r>
            <a:r>
              <a:rPr lang="zh-CN" altLang="en-US" smtClean="0"/>
              <a:t>把被测物体放在</a:t>
            </a:r>
            <a:r>
              <a:rPr lang="zh-CN" altLang="en-US" i="1" u="sng" smtClean="0"/>
              <a:t>　　  　　</a:t>
            </a:r>
            <a:r>
              <a:rPr lang="en-US" smtClean="0"/>
              <a:t>,</a:t>
            </a:r>
            <a:r>
              <a:rPr lang="zh-CN" altLang="en-US" smtClean="0"/>
              <a:t>用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向右盘里加减砝码</a:t>
            </a:r>
            <a:r>
              <a:rPr lang="en-US" smtClean="0"/>
              <a:t>(</a:t>
            </a:r>
            <a:r>
              <a:rPr lang="zh-CN" altLang="en-US" smtClean="0"/>
              <a:t>先大后小</a:t>
            </a:r>
            <a:r>
              <a:rPr lang="en-US" smtClean="0"/>
              <a:t>),</a:t>
            </a:r>
            <a:r>
              <a:rPr lang="zh-CN" altLang="en-US" smtClean="0"/>
              <a:t>并调节游码在标尺上的位置</a:t>
            </a:r>
            <a:r>
              <a:rPr lang="en-US" smtClean="0"/>
              <a:t>,</a:t>
            </a:r>
            <a:r>
              <a:rPr lang="zh-CN" altLang="en-US" smtClean="0"/>
              <a:t>直到横梁恢复平衡。</a:t>
            </a:r>
            <a:r>
              <a:rPr lang="en-US" smtClean="0"/>
              <a:t>(</a:t>
            </a:r>
            <a:r>
              <a:rPr lang="zh-CN" altLang="en-US" smtClean="0"/>
              <a:t>注意</a:t>
            </a:r>
            <a:r>
              <a:rPr lang="en-US" smtClean="0"/>
              <a:t>:</a:t>
            </a:r>
            <a:r>
              <a:rPr lang="zh-CN" altLang="en-US" smtClean="0"/>
              <a:t>称量过程中不能调节平衡螺母</a:t>
            </a:r>
            <a:r>
              <a:rPr lang="en-US" smtClean="0"/>
              <a:t>)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223417" y="132505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量程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344664" y="1358092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分度值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393682" y="1896559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水平台上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308860" y="2429662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零刻度线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179500" y="3001166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平衡螺母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916432" y="3001166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中线处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4737884" y="4072736"/>
            <a:ext cx="98296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 </a:t>
            </a:r>
            <a:r>
              <a:rPr lang="zh-CN" altLang="en-US" b="1" smtClean="0">
                <a:solidFill>
                  <a:srgbClr val="A50021"/>
                </a:solidFill>
              </a:rPr>
              <a:t>左盘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595272" y="407273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镊子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880232" y="786588"/>
            <a:ext cx="1071570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b="1" smtClean="0"/>
              <a:t>密度误差的分析</a:t>
            </a:r>
            <a:endParaRPr lang="zh-CN" altLang="en-US" sz="2400" b="1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449548"/>
          <a:ext cx="10572824" cy="4889186"/>
        </p:xfrm>
        <a:graphic>
          <a:graphicData uri="http://schemas.openxmlformats.org/drawingml/2006/table">
            <a:tbl>
              <a:tblPr/>
              <a:tblGrid>
                <a:gridCol w="2024221"/>
                <a:gridCol w="8548603"/>
              </a:tblGrid>
              <a:tr h="269462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密度表达式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倒出时量筒内残留液体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使质量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m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偏小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偏小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密度表达式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倒出时烧杯内残留液体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使体积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的测量值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偏小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偏大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2948" name="20RJW-66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08860" y="1701105"/>
            <a:ext cx="1594612" cy="2300193"/>
          </a:xfrm>
          <a:prstGeom prst="rect">
            <a:avLst/>
          </a:prstGeom>
          <a:noFill/>
        </p:spPr>
      </p:pic>
      <p:pic>
        <p:nvPicPr>
          <p:cNvPr id="82946" name="20RJW-67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380298" y="4572802"/>
            <a:ext cx="1326491" cy="1411161"/>
          </a:xfrm>
          <a:prstGeom prst="rect">
            <a:avLst/>
          </a:prstGeom>
          <a:noFill/>
        </p:spPr>
      </p:pic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5166512" y="2189954"/>
          <a:ext cx="2193925" cy="9540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8" name="文档" r:id="rId4" imgW="2265045" imgH="981075" progId="Word.Document.12">
                  <p:embed/>
                </p:oleObj>
              </mc:Choice>
              <mc:Fallback>
                <p:oleObj name="文档" r:id="rId4" imgW="2265045" imgH="9810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66512" y="2189954"/>
                        <a:ext cx="2193925" cy="954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4" name="Object 10"/>
          <p:cNvGraphicFramePr>
            <a:graphicFrameLocks noChangeAspect="1"/>
          </p:cNvGraphicFramePr>
          <p:nvPr/>
        </p:nvGraphicFramePr>
        <p:xfrm>
          <a:off x="5166512" y="4618846"/>
          <a:ext cx="2193925" cy="9540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9" name="文档" r:id="rId6" imgW="2265045" imgH="981075" progId="Word.Document.12">
                  <p:embed/>
                </p:oleObj>
              </mc:Choice>
              <mc:Fallback>
                <p:oleObj name="文档" r:id="rId6" imgW="2265045" imgH="9810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66512" y="4618846"/>
                        <a:ext cx="2193925" cy="954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4  </a:t>
            </a:r>
            <a:r>
              <a:rPr lang="zh-CN" altLang="en-US" sz="2400" smtClean="0"/>
              <a:t>林红同学家从超市买了一桶食用油</a:t>
            </a:r>
            <a:r>
              <a:rPr lang="en-US" sz="2400" smtClean="0"/>
              <a:t>,</a:t>
            </a:r>
            <a:r>
              <a:rPr lang="zh-CN" altLang="en-US" sz="2400" smtClean="0"/>
              <a:t>她想利用在学校学到的“测量物质的密度”知识来测量食用油的密度</a:t>
            </a:r>
            <a:r>
              <a:rPr lang="en-US" sz="2400" smtClean="0"/>
              <a:t>,</a:t>
            </a:r>
            <a:r>
              <a:rPr lang="zh-CN" altLang="en-US" sz="2400" smtClean="0"/>
              <a:t>于是她从学校借来了相关实验器材</a:t>
            </a:r>
            <a:r>
              <a:rPr lang="en-US" sz="2400" smtClean="0"/>
              <a:t>,</a:t>
            </a:r>
            <a:r>
              <a:rPr lang="zh-CN" altLang="en-US" sz="2400" smtClean="0"/>
              <a:t>进行了如下操作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林红将天平放在水平桌面上</a:t>
            </a:r>
            <a:r>
              <a:rPr lang="en-US" sz="2400" smtClean="0"/>
              <a:t>,</a:t>
            </a:r>
            <a:r>
              <a:rPr lang="zh-CN" altLang="en-US" sz="2400" smtClean="0"/>
              <a:t>将游码拨到标尺左端零刻度线处</a:t>
            </a:r>
            <a:r>
              <a:rPr lang="en-US" sz="2400" smtClean="0"/>
              <a:t>,</a:t>
            </a:r>
            <a:r>
              <a:rPr lang="zh-CN" altLang="en-US" sz="2400" smtClean="0"/>
              <a:t>此时指针指在如图</a:t>
            </a:r>
            <a:r>
              <a:rPr lang="en-US" sz="2400" smtClean="0"/>
              <a:t>4-11</a:t>
            </a:r>
            <a:r>
              <a:rPr lang="zh-CN" altLang="en-US" sz="2400" smtClean="0"/>
              <a:t>甲所示位置</a:t>
            </a:r>
            <a:r>
              <a:rPr lang="en-US" sz="2400" smtClean="0"/>
              <a:t>,</a:t>
            </a:r>
            <a:r>
              <a:rPr lang="zh-CN" altLang="en-US" sz="2400" smtClean="0"/>
              <a:t>她接下来的操作应该是</a:t>
            </a:r>
            <a:r>
              <a:rPr lang="zh-CN" altLang="en-US" sz="2400" i="1" u="sng" smtClean="0"/>
              <a:t>　　       　　　　　　</a:t>
            </a:r>
            <a:r>
              <a:rPr lang="en-US" sz="2400" smtClean="0"/>
              <a:t>,</a:t>
            </a:r>
            <a:r>
              <a:rPr lang="zh-CN" altLang="en-US" sz="2400" smtClean="0"/>
              <a:t>使指针指在分度盘中央。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380826" y="5682773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4-11</a:t>
            </a:r>
            <a:endParaRPr lang="zh-CN" altLang="en-US"/>
          </a:p>
        </p:txBody>
      </p:sp>
      <p:pic>
        <p:nvPicPr>
          <p:cNvPr id="5" name="21JFA14.EPS" descr="id:21474993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52000" y="3611071"/>
            <a:ext cx="5574268" cy="208679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234542" y="3001166"/>
            <a:ext cx="26468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将平衡螺母向左调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林红将空烧杯放在左盘</a:t>
            </a:r>
            <a:r>
              <a:rPr lang="en-US" sz="2400" smtClean="0"/>
              <a:t>,</a:t>
            </a:r>
            <a:r>
              <a:rPr lang="zh-CN" altLang="en-US" sz="2400" smtClean="0"/>
              <a:t>向右盘中加减砝码</a:t>
            </a:r>
            <a:r>
              <a:rPr lang="en-US" sz="2400" smtClean="0"/>
              <a:t>,</a:t>
            </a:r>
            <a:r>
              <a:rPr lang="zh-CN" altLang="en-US" sz="2400" smtClean="0"/>
              <a:t>当加入最后一个最小砝码时</a:t>
            </a:r>
            <a:r>
              <a:rPr lang="en-US" sz="2400" smtClean="0"/>
              <a:t>,</a:t>
            </a:r>
            <a:r>
              <a:rPr lang="zh-CN" altLang="en-US" sz="2400" smtClean="0"/>
              <a:t>指针的指向仍然如图甲所示。她接下来应该进行的操作是_</a:t>
            </a:r>
            <a:r>
              <a:rPr lang="en-US" altLang="zh-CN" sz="2400" smtClean="0"/>
              <a:t>________________________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　　　</a:t>
            </a:r>
            <a:r>
              <a:rPr lang="en-US" sz="2400" smtClean="0"/>
              <a:t>, </a:t>
            </a:r>
            <a:r>
              <a:rPr lang="zh-CN" altLang="en-US" sz="2400" smtClean="0"/>
              <a:t>使指针指在分度盘中央</a:t>
            </a:r>
            <a:r>
              <a:rPr lang="en-US" sz="2400" smtClean="0"/>
              <a:t>,</a:t>
            </a:r>
            <a:r>
              <a:rPr lang="zh-CN" altLang="en-US" sz="2400" smtClean="0"/>
              <a:t>最后测出了空烧杯的质量为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=44.6 g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接着将食用油倒在量筒里</a:t>
            </a:r>
            <a:r>
              <a:rPr lang="en-US" sz="2400" smtClean="0"/>
              <a:t>,</a:t>
            </a:r>
            <a:r>
              <a:rPr lang="zh-CN" altLang="en-US" sz="2400" smtClean="0"/>
              <a:t>如图乙所示</a:t>
            </a:r>
            <a:r>
              <a:rPr lang="en-US" sz="2400" smtClean="0"/>
              <a:t>,</a:t>
            </a:r>
            <a:r>
              <a:rPr lang="zh-CN" altLang="en-US" sz="2400" smtClean="0"/>
              <a:t>食用油的体积为</a:t>
            </a:r>
            <a:r>
              <a:rPr lang="en-US" sz="2400" i="1" smtClean="0"/>
              <a:t>V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 </a:t>
            </a:r>
            <a:r>
              <a:rPr lang="en-US" sz="2400" smtClean="0"/>
              <a:t>cm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309388" y="5144306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4-11</a:t>
            </a:r>
            <a:endParaRPr lang="zh-CN" altLang="en-US"/>
          </a:p>
        </p:txBody>
      </p:sp>
      <p:pic>
        <p:nvPicPr>
          <p:cNvPr id="5" name="21JFA14.EPS" descr="id:21474993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380562" y="3072604"/>
            <a:ext cx="5574268" cy="208679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166908" y="1325055"/>
            <a:ext cx="344196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取下最小砝码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向右调节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165984" y="189655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游码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309916" y="2429662"/>
            <a:ext cx="56297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20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将量筒中的食用油倒在空烧杯中</a:t>
            </a:r>
            <a:r>
              <a:rPr lang="en-US" sz="2400" smtClean="0"/>
              <a:t>,</a:t>
            </a:r>
            <a:r>
              <a:rPr lang="zh-CN" altLang="en-US" sz="2400" smtClean="0"/>
              <a:t>将烧杯放在已调平的天平的左盘</a:t>
            </a:r>
            <a:r>
              <a:rPr lang="en-US" sz="2400" smtClean="0"/>
              <a:t>,</a:t>
            </a:r>
            <a:r>
              <a:rPr lang="zh-CN" altLang="en-US" sz="2400" smtClean="0"/>
              <a:t>测出食用油和烧杯的总质量</a:t>
            </a:r>
            <a:r>
              <a:rPr lang="en-US" sz="2400" smtClean="0"/>
              <a:t>,</a:t>
            </a:r>
            <a:r>
              <a:rPr lang="zh-CN" altLang="en-US" sz="2400" smtClean="0"/>
              <a:t>如图丙所示</a:t>
            </a:r>
            <a:r>
              <a:rPr lang="en-US" sz="2400" smtClean="0"/>
              <a:t>,</a:t>
            </a:r>
            <a:r>
              <a:rPr lang="zh-CN" altLang="en-US" sz="2400" smtClean="0"/>
              <a:t>则食用油和烧杯的总质量为</a:t>
            </a:r>
            <a:r>
              <a:rPr lang="en-US" sz="2400" i="1" smtClean="0"/>
              <a:t>m</a:t>
            </a:r>
            <a:r>
              <a:rPr lang="en-US" sz="2400" baseline="-25000" smtClean="0"/>
              <a:t>2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g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林红根据测量的数据计算出食用油的密度为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油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         　　</a:t>
            </a:r>
            <a:r>
              <a:rPr lang="en-US" sz="2400" smtClean="0"/>
              <a:t>kg/m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已知该食用油的密度在</a:t>
            </a:r>
            <a:r>
              <a:rPr lang="en-US" sz="2400" smtClean="0"/>
              <a:t>0.911×10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i="1" smtClean="0"/>
              <a:t>~</a:t>
            </a:r>
            <a:r>
              <a:rPr lang="en-US" sz="2400" smtClean="0"/>
              <a:t>0.918×10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zh-CN" altLang="en-US" sz="2400" smtClean="0"/>
              <a:t>之间</a:t>
            </a:r>
            <a:r>
              <a:rPr lang="en-US" sz="2400" smtClean="0"/>
              <a:t>,</a:t>
            </a:r>
            <a:r>
              <a:rPr lang="zh-CN" altLang="en-US" sz="2400" smtClean="0"/>
              <a:t>请你根据林红的测量结果分析</a:t>
            </a:r>
            <a:r>
              <a:rPr lang="en-US" sz="2400" smtClean="0"/>
              <a:t>,</a:t>
            </a:r>
            <a:r>
              <a:rPr lang="zh-CN" altLang="en-US" sz="2400" smtClean="0"/>
              <a:t>林红的测量过程中存在的不足之处是</a:t>
            </a:r>
            <a:r>
              <a:rPr lang="en-US" sz="2400" i="1" u="sng" smtClean="0"/>
              <a:t>                              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i="1" u="sng" smtClean="0"/>
              <a:t> </a:t>
            </a:r>
            <a:r>
              <a:rPr lang="zh-CN" altLang="en-US" sz="2400" i="1" u="sng" smtClean="0"/>
              <a:t>　                                                                          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380826" y="6182839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4-11</a:t>
            </a:r>
            <a:endParaRPr lang="zh-CN" altLang="en-US"/>
          </a:p>
        </p:txBody>
      </p:sp>
      <p:pic>
        <p:nvPicPr>
          <p:cNvPr id="5" name="21JFA14.EPS" descr="id:21474993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52000" y="4111137"/>
            <a:ext cx="5574268" cy="208679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727140" y="1383953"/>
            <a:ext cx="6543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62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8024032" y="1960017"/>
            <a:ext cx="15792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0.87×10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8882912" y="3001166"/>
            <a:ext cx="242726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将食用油向烧杯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165984" y="3539633"/>
            <a:ext cx="9682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倒时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有少量食用油残留在量筒壁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导致测量质量偏小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计算出的密度偏小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86588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(7)</a:t>
            </a:r>
            <a:r>
              <a:rPr lang="zh-CN" altLang="en-US" sz="2400" smtClean="0"/>
              <a:t>林红认为不用量筒也能测量出食用油的密度</a:t>
            </a:r>
            <a:r>
              <a:rPr lang="en-US" sz="2400" smtClean="0"/>
              <a:t>,</a:t>
            </a:r>
            <a:r>
              <a:rPr lang="zh-CN" altLang="en-US" sz="2400" smtClean="0"/>
              <a:t>她进行了如下实验操作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调好天平</a:t>
            </a:r>
            <a:r>
              <a:rPr lang="en-US" sz="2400" smtClean="0"/>
              <a:t>,</a:t>
            </a:r>
            <a:r>
              <a:rPr lang="zh-CN" altLang="en-US" sz="2400" smtClean="0"/>
              <a:t>用天平测出空烧杯的质量为</a:t>
            </a:r>
            <a:r>
              <a:rPr lang="en-US" sz="2400" i="1" smtClean="0"/>
              <a:t>m</a:t>
            </a:r>
            <a:r>
              <a:rPr lang="en-US" sz="2400" baseline="-25000" smtClean="0"/>
              <a:t>0</a:t>
            </a:r>
            <a:r>
              <a:rPr lang="en-US" sz="2400" smtClean="0"/>
              <a:t>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在烧杯中装满水</a:t>
            </a:r>
            <a:r>
              <a:rPr lang="en-US" sz="2400" smtClean="0"/>
              <a:t>,</a:t>
            </a:r>
            <a:r>
              <a:rPr lang="zh-CN" altLang="en-US" sz="2400" smtClean="0"/>
              <a:t>用天平测出烧杯和水的总质量为</a:t>
            </a:r>
            <a:r>
              <a:rPr lang="en-US" sz="2400" i="1" smtClean="0"/>
              <a:t>m</a:t>
            </a:r>
            <a:r>
              <a:rPr lang="en-US" sz="2400" baseline="-25000" smtClean="0"/>
              <a:t>1</a:t>
            </a:r>
            <a:r>
              <a:rPr lang="en-US" sz="2400" smtClean="0"/>
              <a:t>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smtClean="0"/>
              <a:t>把烧杯中的水倒尽</a:t>
            </a:r>
            <a:r>
              <a:rPr lang="en-US" sz="2400" smtClean="0"/>
              <a:t>,</a:t>
            </a:r>
            <a:r>
              <a:rPr lang="zh-CN" altLang="en-US" sz="2400" smtClean="0"/>
              <a:t>擦干后</a:t>
            </a:r>
            <a:r>
              <a:rPr lang="en-US" sz="2400" smtClean="0"/>
              <a:t>,</a:t>
            </a:r>
            <a:r>
              <a:rPr lang="zh-CN" altLang="en-US" sz="2400" smtClean="0"/>
              <a:t>再装满食用油</a:t>
            </a:r>
            <a:r>
              <a:rPr lang="en-US" sz="2400" smtClean="0"/>
              <a:t>,</a:t>
            </a:r>
            <a:r>
              <a:rPr lang="zh-CN" altLang="en-US" sz="2400" smtClean="0"/>
              <a:t>用天平测出烧杯和食用油的总质量为</a:t>
            </a:r>
            <a:r>
              <a:rPr lang="en-US" sz="2400" i="1" smtClean="0"/>
              <a:t>m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则食用油的密度表达式</a:t>
            </a:r>
            <a:r>
              <a:rPr lang="en-US" sz="2400" i="1" smtClean="0"/>
              <a:t>ρ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         　　</a:t>
            </a:r>
            <a:r>
              <a:rPr lang="en-US" sz="2400" smtClean="0"/>
              <a:t>(</a:t>
            </a:r>
            <a:r>
              <a:rPr lang="zh-CN" altLang="en-US" sz="2400" smtClean="0"/>
              <a:t>已知水的密度为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)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021532" y="6215876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4-11</a:t>
            </a:r>
            <a:endParaRPr lang="zh-CN" altLang="en-US"/>
          </a:p>
        </p:txBody>
      </p:sp>
      <p:pic>
        <p:nvPicPr>
          <p:cNvPr id="5" name="21JFA14.EPS" descr="id:21474993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092706" y="4144174"/>
            <a:ext cx="5574268" cy="2086796"/>
          </a:xfrm>
          <a:prstGeom prst="rect">
            <a:avLst/>
          </a:prstGeom>
        </p:spPr>
      </p:pic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4925222" y="2858290"/>
          <a:ext cx="1670050" cy="15113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50" name="文档" r:id="rId3" imgW="1699895" imgH="1524635" progId="Word.Document.12">
                  <p:embed/>
                </p:oleObj>
              </mc:Choice>
              <mc:Fallback>
                <p:oleObj name="文档" r:id="rId3" imgW="1699895" imgH="152463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25222" y="2858290"/>
                        <a:ext cx="1670050" cy="1511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373380"/>
            <a:ext cx="10787138" cy="45046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(8)</a:t>
            </a:r>
            <a:r>
              <a:rPr lang="zh-CN" altLang="en-US" sz="2400" smtClean="0"/>
              <a:t>若林红不小心将天平的砝码弄丢了</a:t>
            </a:r>
            <a:r>
              <a:rPr lang="en-US" sz="2400" smtClean="0"/>
              <a:t>,</a:t>
            </a:r>
            <a:r>
              <a:rPr lang="zh-CN" altLang="en-US" sz="2400" smtClean="0"/>
              <a:t>她巧用两个相同的烧杯、量筒和足量的水</a:t>
            </a:r>
            <a:r>
              <a:rPr lang="en-US" sz="2400" smtClean="0"/>
              <a:t>,</a:t>
            </a:r>
            <a:r>
              <a:rPr lang="zh-CN" altLang="en-US" sz="2400" smtClean="0"/>
              <a:t>也测出了食用油的密度。请你帮助林红完成实验方案的设计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调节天平平衡</a:t>
            </a:r>
            <a:r>
              <a:rPr lang="en-US" sz="2400" smtClean="0"/>
              <a:t>,</a:t>
            </a:r>
            <a:r>
              <a:rPr lang="zh-CN" altLang="en-US" sz="2400" smtClean="0"/>
              <a:t>将两个烧杯分别放在天平的左右两盘</a:t>
            </a:r>
            <a:r>
              <a:rPr lang="en-US" sz="2400" smtClean="0"/>
              <a:t>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在左盘的烧杯中倒入适量的水</a:t>
            </a:r>
            <a:r>
              <a:rPr lang="en-US" sz="2400" smtClean="0"/>
              <a:t>,</a:t>
            </a:r>
            <a:r>
              <a:rPr lang="zh-CN" altLang="en-US" sz="2400" smtClean="0"/>
              <a:t>向右盘的烧杯中倒入适量的食用油</a:t>
            </a:r>
            <a:r>
              <a:rPr lang="en-US" sz="2400" smtClean="0"/>
              <a:t>,</a:t>
            </a:r>
            <a:r>
              <a:rPr lang="zh-CN" altLang="en-US" sz="2400" smtClean="0"/>
              <a:t>直到</a:t>
            </a:r>
            <a:r>
              <a:rPr lang="en-US" altLang="zh-CN" sz="2400" smtClean="0"/>
              <a:t>_______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smtClean="0"/>
              <a:t>用量筒分别测出烧杯中水和食用油的体积为</a:t>
            </a:r>
            <a:r>
              <a:rPr lang="en-US" sz="2400" i="1" smtClean="0"/>
              <a:t>V</a:t>
            </a:r>
            <a:r>
              <a:rPr lang="en-US" sz="2400" baseline="-25000" smtClean="0"/>
              <a:t>3</a:t>
            </a:r>
            <a:r>
              <a:rPr lang="zh-CN" altLang="en-US" sz="2400" smtClean="0"/>
              <a:t>、</a:t>
            </a:r>
            <a:r>
              <a:rPr lang="en-US" sz="2400" i="1" smtClean="0"/>
              <a:t>V</a:t>
            </a:r>
            <a:r>
              <a:rPr lang="en-US" sz="2400" baseline="-25000" smtClean="0"/>
              <a:t>4</a:t>
            </a:r>
            <a:r>
              <a:rPr lang="en-US" sz="2400" smtClean="0"/>
              <a:t>,</a:t>
            </a:r>
            <a:r>
              <a:rPr lang="zh-CN" altLang="en-US" sz="2400" smtClean="0"/>
              <a:t>则烧杯中水的质量为</a:t>
            </a:r>
            <a:r>
              <a:rPr lang="en-US" altLang="zh-CN" sz="2400" smtClean="0"/>
              <a:t>______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zh-CN" altLang="en-US" sz="2400" smtClean="0"/>
              <a:t>用字母表示</a:t>
            </a:r>
            <a:r>
              <a:rPr lang="en-US" sz="2400" smtClean="0"/>
              <a:t>,</a:t>
            </a:r>
            <a:r>
              <a:rPr lang="zh-CN" altLang="en-US" sz="2400" smtClean="0"/>
              <a:t>已知水的密度为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④</a:t>
            </a:r>
            <a:r>
              <a:rPr lang="zh-CN" altLang="en-US" sz="2400" smtClean="0"/>
              <a:t>食用油的密度表达式为</a:t>
            </a:r>
            <a:r>
              <a:rPr lang="en-US" sz="2400" i="1" smtClean="0"/>
              <a:t>ρ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　</a:t>
            </a:r>
            <a:r>
              <a:rPr lang="en-US" sz="2400" smtClean="0"/>
              <a:t>(</a:t>
            </a:r>
            <a:r>
              <a:rPr lang="zh-CN" altLang="en-US" sz="2400" smtClean="0"/>
              <a:t>用字母表示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5358408" y="5090096"/>
          <a:ext cx="1312862" cy="7159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51" name="文档" r:id="rId2" imgW="1355725" imgH="736600" progId="Word.Document.12">
                  <p:embed/>
                </p:oleObj>
              </mc:Choice>
              <mc:Fallback>
                <p:oleObj name="文档" r:id="rId2" imgW="1355725" imgH="73660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58408" y="5090096"/>
                        <a:ext cx="1312862" cy="715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0738676" y="2920175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天平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080145" y="3496809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平衡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0870565" y="3929860"/>
            <a:ext cx="939681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smtClean="0">
                <a:solidFill>
                  <a:srgbClr val="A50021"/>
                </a:solidFill>
              </a:rPr>
              <a:t>ρ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水</a:t>
            </a:r>
            <a:r>
              <a:rPr lang="en-US" b="1" i="1" smtClean="0">
                <a:solidFill>
                  <a:srgbClr val="A50021"/>
                </a:solidFill>
              </a:rPr>
              <a:t>V</a:t>
            </a:r>
            <a:r>
              <a:rPr lang="en-US" b="1" baseline="-25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99333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252200" y="116459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/>
              <a:t>(5)</a:t>
            </a:r>
            <a:r>
              <a:rPr lang="zh-CN" altLang="en-US" smtClean="0"/>
              <a:t>“记”</a:t>
            </a:r>
            <a:r>
              <a:rPr lang="en-US" smtClean="0"/>
              <a:t>:</a:t>
            </a:r>
            <a:r>
              <a:rPr lang="zh-CN" altLang="en-US" smtClean="0"/>
              <a:t>被测物质的质量</a:t>
            </a:r>
            <a:r>
              <a:rPr lang="en-US" smtClean="0"/>
              <a:t>=</a:t>
            </a:r>
            <a:r>
              <a:rPr lang="zh-CN" altLang="en-US" i="1" u="sng" smtClean="0"/>
              <a:t>　　　      　　　　　</a:t>
            </a:r>
            <a:r>
              <a:rPr lang="en-US" smtClean="0"/>
              <a:t>+</a:t>
            </a:r>
            <a:r>
              <a:rPr lang="en-US" i="1" smtClean="0"/>
              <a:t>_________________________</a:t>
            </a:r>
            <a:endParaRPr lang="en-US" i="1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      　</a:t>
            </a:r>
            <a:r>
              <a:rPr lang="zh-CN" altLang="en-US" smtClean="0"/>
              <a:t>。</a:t>
            </a:r>
            <a:r>
              <a:rPr lang="en-US" smtClean="0"/>
              <a:t>(</a:t>
            </a:r>
            <a:r>
              <a:rPr lang="zh-CN" altLang="en-US" smtClean="0"/>
              <a:t>若物体与砝码位置放反了</a:t>
            </a:r>
            <a:r>
              <a:rPr lang="en-US" smtClean="0"/>
              <a:t>,</a:t>
            </a:r>
            <a:r>
              <a:rPr lang="zh-CN" altLang="en-US" smtClean="0"/>
              <a:t>则被测物质的质量</a:t>
            </a:r>
            <a:r>
              <a:rPr lang="en-US" smtClean="0"/>
              <a:t>=</a:t>
            </a:r>
            <a:r>
              <a:rPr lang="zh-CN" altLang="en-US" smtClean="0"/>
              <a:t>左盘中砝码质量</a:t>
            </a:r>
            <a:r>
              <a:rPr lang="en-US" smtClean="0"/>
              <a:t>-</a:t>
            </a:r>
            <a:r>
              <a:rPr lang="zh-CN" altLang="en-US" smtClean="0"/>
              <a:t>游码左侧在标尺上所对的刻度值</a:t>
            </a:r>
            <a:r>
              <a:rPr lang="en-US" smtClean="0"/>
              <a:t>)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(6)</a:t>
            </a:r>
            <a:r>
              <a:rPr lang="zh-CN" altLang="en-US" smtClean="0"/>
              <a:t>“收”</a:t>
            </a:r>
            <a:r>
              <a:rPr lang="en-US" smtClean="0"/>
              <a:t>:</a:t>
            </a:r>
            <a:r>
              <a:rPr lang="zh-CN" altLang="en-US" smtClean="0"/>
              <a:t>测量完毕</a:t>
            </a:r>
            <a:r>
              <a:rPr lang="en-US" smtClean="0"/>
              <a:t>,</a:t>
            </a:r>
            <a:r>
              <a:rPr lang="zh-CN" altLang="en-US" smtClean="0"/>
              <a:t>把被测物体取下</a:t>
            </a:r>
            <a:r>
              <a:rPr lang="en-US" smtClean="0"/>
              <a:t>,</a:t>
            </a:r>
            <a:r>
              <a:rPr lang="zh-CN" altLang="en-US" smtClean="0"/>
              <a:t>用镊子将砝码放回盒中</a:t>
            </a:r>
            <a:r>
              <a:rPr lang="en-US" smtClean="0"/>
              <a:t>,</a:t>
            </a:r>
            <a:r>
              <a:rPr lang="zh-CN" altLang="en-US" smtClean="0"/>
              <a:t>游码用镊子拨回标尺的零刻度线处</a:t>
            </a:r>
            <a:r>
              <a:rPr lang="en-US" smtClean="0"/>
              <a:t>,</a:t>
            </a:r>
            <a:r>
              <a:rPr lang="zh-CN" altLang="en-US" smtClean="0"/>
              <a:t>将橡胶垫圈装回天平原处</a:t>
            </a:r>
            <a:r>
              <a:rPr lang="en-US" smtClean="0"/>
              <a:t>,</a:t>
            </a:r>
            <a:r>
              <a:rPr lang="zh-CN" altLang="en-US" smtClean="0"/>
              <a:t>再将天平装回包装盒。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5041988" y="786588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右盘中砝码质量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047748" y="786588"/>
            <a:ext cx="326243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游码左侧在标尺上所对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165984" y="1325055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的刻度值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量筒</a:t>
            </a:r>
            <a:r>
              <a:rPr lang="en-US" altLang="zh-CN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或量杯</a:t>
            </a:r>
            <a:r>
              <a:rPr lang="en-US" altLang="zh-CN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的使用与读数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用途</a:t>
            </a:r>
            <a:r>
              <a:rPr lang="en-US" smtClean="0"/>
              <a:t>:</a:t>
            </a:r>
            <a:r>
              <a:rPr lang="zh-CN" altLang="en-US" smtClean="0"/>
              <a:t>测量液体</a:t>
            </a:r>
            <a:r>
              <a:rPr lang="zh-CN" altLang="en-US" i="1" u="sng" smtClean="0"/>
              <a:t>　  　　　</a:t>
            </a:r>
            <a:r>
              <a:rPr lang="zh-CN" altLang="en-US" smtClean="0"/>
              <a:t>。</a:t>
            </a:r>
            <a:r>
              <a:rPr lang="en-US" smtClean="0"/>
              <a:t>(</a:t>
            </a:r>
            <a:r>
              <a:rPr lang="zh-CN" altLang="en-US" smtClean="0"/>
              <a:t>可间接测固体体积</a:t>
            </a:r>
            <a:r>
              <a:rPr lang="en-US" smtClean="0"/>
              <a:t>)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使用方法</a:t>
            </a:r>
            <a:r>
              <a:rPr lang="en-US" smtClean="0"/>
              <a:t>: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①</a:t>
            </a:r>
            <a:r>
              <a:rPr lang="zh-CN" altLang="en-US" smtClean="0"/>
              <a:t>“看”</a:t>
            </a:r>
            <a:r>
              <a:rPr lang="en-US" smtClean="0"/>
              <a:t>,</a:t>
            </a:r>
            <a:r>
              <a:rPr lang="zh-CN" altLang="en-US" smtClean="0"/>
              <a:t>看量程、分度值</a:t>
            </a:r>
            <a:r>
              <a:rPr lang="en-US" smtClean="0"/>
              <a:t>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②</a:t>
            </a:r>
            <a:r>
              <a:rPr lang="zh-CN" altLang="en-US" smtClean="0"/>
              <a:t>“放”</a:t>
            </a:r>
            <a:r>
              <a:rPr lang="en-US" smtClean="0"/>
              <a:t>,</a:t>
            </a:r>
            <a:r>
              <a:rPr lang="zh-CN" altLang="en-US" smtClean="0"/>
              <a:t>放在水平台面上</a:t>
            </a:r>
            <a:r>
              <a:rPr lang="en-US" smtClean="0"/>
              <a:t>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③</a:t>
            </a:r>
            <a:r>
              <a:rPr lang="zh-CN" altLang="en-US" smtClean="0"/>
              <a:t>“读”</a:t>
            </a:r>
            <a:r>
              <a:rPr lang="en-US" smtClean="0"/>
              <a:t>,</a:t>
            </a:r>
            <a:r>
              <a:rPr lang="zh-CN" altLang="en-US" smtClean="0"/>
              <a:t>量筒里的水面是凹形的</a:t>
            </a:r>
            <a:r>
              <a:rPr lang="en-US" smtClean="0"/>
              <a:t>(</a:t>
            </a:r>
            <a:r>
              <a:rPr lang="zh-CN" altLang="en-US" smtClean="0"/>
              <a:t>或凸形的</a:t>
            </a:r>
            <a:r>
              <a:rPr lang="en-US" smtClean="0"/>
              <a:t>),</a:t>
            </a:r>
            <a:r>
              <a:rPr lang="zh-CN" altLang="en-US" smtClean="0"/>
              <a:t>读数时</a:t>
            </a:r>
            <a:r>
              <a:rPr lang="en-US" smtClean="0"/>
              <a:t>,</a:t>
            </a:r>
            <a:r>
              <a:rPr lang="zh-CN" altLang="en-US" smtClean="0"/>
              <a:t>视线要和凹液面的底部</a:t>
            </a:r>
            <a:r>
              <a:rPr lang="en-US" smtClean="0"/>
              <a:t>(</a:t>
            </a:r>
            <a:r>
              <a:rPr lang="zh-CN" altLang="en-US" smtClean="0"/>
              <a:t>或凸液面的顶部</a:t>
            </a:r>
            <a:r>
              <a:rPr lang="en-US" smtClean="0"/>
              <a:t>)</a:t>
            </a:r>
            <a:r>
              <a:rPr lang="zh-CN" altLang="en-US" smtClean="0"/>
              <a:t>相平</a:t>
            </a:r>
            <a:r>
              <a:rPr lang="en-US" smtClean="0"/>
              <a:t>,</a:t>
            </a:r>
            <a:r>
              <a:rPr lang="zh-CN" altLang="en-US" smtClean="0"/>
              <a:t>俯视读数时示数偏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r>
              <a:rPr lang="zh-CN" altLang="en-US" smtClean="0"/>
              <a:t>仰视读数时示数偏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666314" y="131194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体积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174267" y="4039699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817605" y="4039699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注意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zh-CN" altLang="en-US" smtClean="0"/>
              <a:t>体积单位的换算</a:t>
            </a:r>
            <a:r>
              <a:rPr lang="en-US" smtClean="0"/>
              <a:t>: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1 cm</a:t>
            </a:r>
            <a:r>
              <a:rPr lang="en-US" baseline="30000" smtClean="0"/>
              <a:t>3</a:t>
            </a:r>
            <a:r>
              <a:rPr lang="en-US" smtClean="0"/>
              <a:t>=10</a:t>
            </a:r>
            <a:r>
              <a:rPr lang="en-US" baseline="30000" smtClean="0"/>
              <a:t>-6</a:t>
            </a:r>
            <a:r>
              <a:rPr lang="en-US" smtClean="0"/>
              <a:t> m</a:t>
            </a:r>
            <a:r>
              <a:rPr lang="en-US" baseline="30000" smtClean="0"/>
              <a:t>3</a:t>
            </a:r>
            <a:r>
              <a:rPr lang="en-US" smtClean="0"/>
              <a:t>,1 dm</a:t>
            </a:r>
            <a:r>
              <a:rPr lang="en-US" baseline="30000" smtClean="0"/>
              <a:t>3</a:t>
            </a:r>
            <a:r>
              <a:rPr lang="en-US" smtClean="0"/>
              <a:t>=10</a:t>
            </a:r>
            <a:r>
              <a:rPr lang="en-US" baseline="30000" smtClean="0"/>
              <a:t>-3</a:t>
            </a:r>
            <a:r>
              <a:rPr lang="en-US" smtClean="0"/>
              <a:t> m</a:t>
            </a:r>
            <a:r>
              <a:rPr lang="en-US" baseline="30000" smtClean="0"/>
              <a:t>3</a:t>
            </a:r>
            <a:r>
              <a:rPr lang="en-US" smtClean="0"/>
              <a:t>,1 dm</a:t>
            </a:r>
            <a:r>
              <a:rPr lang="en-US" baseline="30000" smtClean="0"/>
              <a:t>3</a:t>
            </a:r>
            <a:r>
              <a:rPr lang="en-US" smtClean="0"/>
              <a:t>=10</a:t>
            </a:r>
            <a:r>
              <a:rPr lang="en-US" baseline="30000" smtClean="0"/>
              <a:t>3</a:t>
            </a:r>
            <a:r>
              <a:rPr lang="en-US" smtClean="0"/>
              <a:t> cm</a:t>
            </a:r>
            <a:r>
              <a:rPr lang="en-US" baseline="30000" smtClean="0"/>
              <a:t>3</a:t>
            </a:r>
            <a:r>
              <a:rPr lang="en-US" smtClean="0"/>
              <a:t>,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1 cm</a:t>
            </a:r>
            <a:r>
              <a:rPr lang="en-US" baseline="30000" smtClean="0"/>
              <a:t>3</a:t>
            </a:r>
            <a:r>
              <a:rPr lang="en-US" smtClean="0"/>
              <a:t>=1 mL,1 dm</a:t>
            </a:r>
            <a:r>
              <a:rPr lang="en-US" baseline="30000" smtClean="0"/>
              <a:t>3</a:t>
            </a:r>
            <a:r>
              <a:rPr lang="en-US" smtClean="0"/>
              <a:t>=1 L</a:t>
            </a:r>
            <a:r>
              <a:rPr lang="zh-CN" altLang="en-US" smtClean="0"/>
              <a:t>。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密度及其测量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定义</a:t>
            </a:r>
            <a:r>
              <a:rPr lang="en-US" b="1" smtClean="0"/>
              <a:t>(</a:t>
            </a:r>
            <a:r>
              <a:rPr lang="zh-CN" altLang="en-US" b="1" smtClean="0"/>
              <a:t>比值定义法</a:t>
            </a:r>
            <a:r>
              <a:rPr lang="en-US" b="1" smtClean="0"/>
              <a:t>):</a:t>
            </a:r>
            <a:r>
              <a:rPr lang="zh-CN" altLang="en-US" smtClean="0"/>
              <a:t>某种物质组成的物体的</a:t>
            </a:r>
            <a:r>
              <a:rPr lang="zh-CN" altLang="en-US" i="1" u="sng" smtClean="0"/>
              <a:t>　　 　　</a:t>
            </a:r>
            <a:r>
              <a:rPr lang="zh-CN" altLang="en-US" smtClean="0"/>
              <a:t>与它的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之比叫这种物质的密度。</a:t>
            </a:r>
            <a:r>
              <a:rPr lang="en-US" smtClean="0"/>
              <a:t> </a:t>
            </a:r>
            <a:endParaRPr lang="zh-CN" alt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46994" y="2495550"/>
          <a:ext cx="10477500" cy="12668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10787380" imgH="1298575" progId="Word.Document.12">
                  <p:embed/>
                </p:oleObj>
              </mc:Choice>
              <mc:Fallback>
                <p:oleObj name="文档" r:id="rId2" imgW="10787380" imgH="12985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6994" y="2495550"/>
                        <a:ext cx="10477500" cy="1266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095338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质量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238478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体积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328050" y="2309016"/>
          <a:ext cx="1123950" cy="6921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4" imgW="1149985" imgH="701675" progId="Word.Document.12">
                  <p:embed/>
                </p:oleObj>
              </mc:Choice>
              <mc:Fallback>
                <p:oleObj name="文档" r:id="rId4" imgW="1149985" imgH="7016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28050" y="2309016"/>
                        <a:ext cx="1123950" cy="692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单位</a:t>
            </a:r>
            <a:r>
              <a:rPr lang="en-US" b="1" smtClean="0"/>
              <a:t>:</a:t>
            </a:r>
            <a:r>
              <a:rPr lang="zh-CN" altLang="en-US" smtClean="0"/>
              <a:t>国际单位是</a:t>
            </a:r>
            <a:r>
              <a:rPr lang="en-US" smtClean="0"/>
              <a:t>kg/m</a:t>
            </a:r>
            <a:r>
              <a:rPr lang="en-US" baseline="30000" smtClean="0"/>
              <a:t>3</a:t>
            </a:r>
            <a:r>
              <a:rPr lang="en-US" smtClean="0"/>
              <a:t>,</a:t>
            </a:r>
            <a:r>
              <a:rPr lang="zh-CN" altLang="en-US" smtClean="0"/>
              <a:t>常用单位</a:t>
            </a:r>
            <a:r>
              <a:rPr lang="en-US" smtClean="0"/>
              <a:t>g/cm</a:t>
            </a:r>
            <a:r>
              <a:rPr lang="en-US" baseline="30000" smtClean="0"/>
              <a:t>3</a:t>
            </a:r>
            <a:r>
              <a:rPr lang="en-US" smtClean="0"/>
              <a:t>,</a:t>
            </a:r>
            <a:r>
              <a:rPr lang="zh-CN" altLang="en-US" smtClean="0"/>
              <a:t>它们的换算关系</a:t>
            </a:r>
            <a:r>
              <a:rPr lang="en-US" smtClean="0"/>
              <a:t>:1 g/cm</a:t>
            </a:r>
            <a:r>
              <a:rPr lang="en-US" baseline="30000" smtClean="0"/>
              <a:t>3</a:t>
            </a:r>
            <a:r>
              <a:rPr lang="en-US" smtClean="0"/>
              <a:t>=_________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en-US" smtClean="0"/>
              <a:t>kg/m</a:t>
            </a:r>
            <a:r>
              <a:rPr lang="en-US" baseline="30000" smtClean="0"/>
              <a:t>3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密度的理解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密度是反映物质的质量与体积比值的物理量。同种物质质量与体积的比值一定</a:t>
            </a:r>
            <a:r>
              <a:rPr lang="en-US" smtClean="0"/>
              <a:t>,</a:t>
            </a:r>
            <a:r>
              <a:rPr lang="zh-CN" altLang="en-US" smtClean="0"/>
              <a:t>不同的物质质量与体积的比值一般不同。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密度是物质的一种特性</a:t>
            </a:r>
            <a:r>
              <a:rPr lang="en-US" smtClean="0"/>
              <a:t>,</a:t>
            </a:r>
            <a:r>
              <a:rPr lang="zh-CN" altLang="en-US" smtClean="0"/>
              <a:t>它与质量、体积的大小</a:t>
            </a:r>
            <a:r>
              <a:rPr lang="zh-CN" altLang="en-US" i="1" u="sng" smtClean="0"/>
              <a:t>　　　</a:t>
            </a:r>
            <a:r>
              <a:rPr lang="zh-CN" altLang="en-US" smtClean="0"/>
              <a:t>关</a:t>
            </a:r>
            <a:r>
              <a:rPr lang="en-US" smtClean="0"/>
              <a:t>,</a:t>
            </a:r>
            <a:r>
              <a:rPr lang="zh-CN" altLang="en-US" smtClean="0"/>
              <a:t>与物质的</a:t>
            </a:r>
            <a:r>
              <a:rPr lang="zh-CN" altLang="en-US" i="1" u="sng" smtClean="0"/>
              <a:t>　　   　</a:t>
            </a:r>
            <a:r>
              <a:rPr lang="zh-CN" altLang="en-US" smtClean="0"/>
              <a:t>、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</a:t>
            </a:r>
            <a:r>
              <a:rPr lang="zh-CN" altLang="en-US" smtClean="0"/>
              <a:t>、</a:t>
            </a:r>
            <a:r>
              <a:rPr lang="zh-CN" altLang="en-US" i="1" u="sng" smtClean="0"/>
              <a:t>　　　  　</a:t>
            </a:r>
            <a:r>
              <a:rPr lang="zh-CN" altLang="en-US" smtClean="0"/>
              <a:t>有关。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0381486" y="824989"/>
            <a:ext cx="120417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1×10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7809718" y="3539633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无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0295647" y="353963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种类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294459" y="407273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状态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880496" y="407273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温度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235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微软雅黑</vt:lpstr>
      <vt:lpstr>Wingdings</vt:lpstr>
      <vt:lpstr>Calibri</vt:lpstr>
      <vt:lpstr>Times New Roman</vt:lpstr>
      <vt:lpstr>NEU-BZ-S92</vt:lpstr>
      <vt:lpstr>方正书宋_GBK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2021-02-04T17:08:21Z</cp:lastPrinted>
  <dcterms:created xsi:type="dcterms:W3CDTF">2021-02-04T17:08:21Z</dcterms:created>
  <dcterms:modified xsi:type="dcterms:W3CDTF">2021-02-04T09:08:22Z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