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sldIdLst>
    <p:sldId id="460" r:id="rId2"/>
    <p:sldId id="390" r:id="rId3"/>
    <p:sldId id="453" r:id="rId4"/>
    <p:sldId id="454" r:id="rId5"/>
    <p:sldId id="467" r:id="rId6"/>
    <p:sldId id="511" r:id="rId7"/>
    <p:sldId id="468" r:id="rId8"/>
    <p:sldId id="469" r:id="rId9"/>
    <p:sldId id="470" r:id="rId10"/>
    <p:sldId id="471" r:id="rId11"/>
    <p:sldId id="472" r:id="rId12"/>
    <p:sldId id="496" r:id="rId13"/>
    <p:sldId id="497" r:id="rId14"/>
    <p:sldId id="498" r:id="rId15"/>
    <p:sldId id="475" r:id="rId16"/>
    <p:sldId id="499" r:id="rId17"/>
    <p:sldId id="500" r:id="rId18"/>
    <p:sldId id="501" r:id="rId19"/>
    <p:sldId id="456" r:id="rId20"/>
    <p:sldId id="457" r:id="rId21"/>
    <p:sldId id="502" r:id="rId22"/>
    <p:sldId id="504" r:id="rId23"/>
    <p:sldId id="505" r:id="rId24"/>
    <p:sldId id="481" r:id="rId25"/>
    <p:sldId id="483" r:id="rId26"/>
    <p:sldId id="506" r:id="rId27"/>
    <p:sldId id="507" r:id="rId28"/>
    <p:sldId id="508" r:id="rId29"/>
    <p:sldId id="509" r:id="rId30"/>
    <p:sldId id="484" r:id="rId31"/>
    <p:sldId id="510" r:id="rId32"/>
    <p:sldId id="482" r:id="rId33"/>
    <p:sldId id="463" r:id="rId34"/>
    <p:sldId id="464" r:id="rId35"/>
    <p:sldId id="466" r:id="rId36"/>
    <p:sldId id="522" r:id="rId37"/>
    <p:sldId id="524" r:id="rId38"/>
    <p:sldId id="525" r:id="rId39"/>
    <p:sldId id="461" r:id="rId40"/>
    <p:sldId id="459" r:id="rId41"/>
    <p:sldId id="462" r:id="rId42"/>
    <p:sldId id="485" r:id="rId43"/>
    <p:sldId id="486" r:id="rId44"/>
    <p:sldId id="487" r:id="rId45"/>
    <p:sldId id="488" r:id="rId46"/>
    <p:sldId id="489" r:id="rId47"/>
    <p:sldId id="526" r:id="rId48"/>
    <p:sldId id="527" r:id="rId49"/>
    <p:sldId id="528" r:id="rId50"/>
    <p:sldId id="530" r:id="rId51"/>
    <p:sldId id="531" r:id="rId52"/>
    <p:sldId id="532" r:id="rId53"/>
    <p:sldId id="533" r:id="rId54"/>
    <p:sldId id="534" r:id="rId55"/>
    <p:sldId id="535" r:id="rId56"/>
    <p:sldId id="536" r:id="rId57"/>
    <p:sldId id="537" r:id="rId58"/>
    <p:sldId id="490" r:id="rId59"/>
    <p:sldId id="491" r:id="rId60"/>
  </p:sldIdLst>
  <p:sldSz cx="9144000" cy="5143500" type="screen16x9"/>
  <p:notesSz cx="6858000" cy="9144000"/>
  <p:embeddedFontLst>
    <p:embeddedFont>
      <p:font typeface="楷体_GB2312" charset="-122"/>
      <p:regular r:id="rId62"/>
    </p:embeddedFont>
    <p:embeddedFont>
      <p:font typeface="黑体" pitchFamily="49" charset="-122"/>
      <p:regular r:id="rId63"/>
    </p:embeddedFont>
    <p:embeddedFont>
      <p:font typeface="等线" charset="-122"/>
      <p:regular r:id="rId64"/>
    </p:embeddedFont>
    <p:embeddedFont>
      <p:font typeface="幼圆" pitchFamily="49" charset="-122"/>
      <p:regular r:id="rId65"/>
    </p:embeddedFont>
    <p:embeddedFont>
      <p:font typeface="华文中宋" pitchFamily="2" charset="-122"/>
      <p:regular r:id="rId66"/>
    </p:embeddedFont>
  </p:embeddedFontLst>
  <p:custDataLst>
    <p:tags r:id="rId6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341630" indent="116205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684530" indent="230505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027430" indent="344805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370330" indent="459105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728" autoAdjust="0"/>
  </p:normalViewPr>
  <p:slideViewPr>
    <p:cSldViewPr>
      <p:cViewPr varScale="1">
        <p:scale>
          <a:sx n="144" d="100"/>
          <a:sy n="144" d="100"/>
        </p:scale>
        <p:origin x="-684" y="-102"/>
      </p:cViewPr>
      <p:guideLst>
        <p:guide orient="horz" pos="1692"/>
        <p:guide pos="2861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AA4D0E-713B-4250-B890-D54925BFF3BC}" type="datetime1">
              <a:rPr lang="zh-CN" altLang="en-US"/>
              <a:t>2021/2/25</a:t>
            </a:fld>
            <a:endParaRPr lang="zh-CN" altLang="en-US" sz="1200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9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b="0" smtClean="0"/>
              <a:t>单击此处编辑母版文本样式</a:t>
            </a:r>
          </a:p>
          <a:p>
            <a:pPr>
              <a:defRPr/>
            </a:pPr>
            <a:r>
              <a:rPr lang="zh-CN" altLang="en-US" b="0" smtClean="0"/>
              <a:t>第二级</a:t>
            </a:r>
          </a:p>
          <a:p>
            <a:pPr>
              <a:defRPr/>
            </a:pPr>
            <a:r>
              <a:rPr lang="zh-CN" altLang="en-US" b="0" smtClean="0"/>
              <a:t>第三级</a:t>
            </a:r>
          </a:p>
          <a:p>
            <a:pPr>
              <a:defRPr/>
            </a:pPr>
            <a:r>
              <a:rPr lang="zh-CN" altLang="en-US" b="0" smtClean="0"/>
              <a:t>第四级</a:t>
            </a:r>
          </a:p>
          <a:p>
            <a:pPr>
              <a:defRPr/>
            </a:pPr>
            <a:r>
              <a:rPr lang="zh-CN" altLang="en-US" b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lnSpc>
                <a:spcPct val="100000"/>
              </a:lnSpc>
              <a:defRPr sz="18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5DC2DB-3AD5-4357-A8BC-F32A75852C1C}" type="slidenum">
              <a:rPr lang="zh-CN" altLang="en-US"/>
              <a:t>‹#›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561440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8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07AE0A9A-DF31-48F1-ABC3-B65F5425E394}" type="datetime1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2021/2/25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BAF1119B-09EF-43B2-8A4F-914AB355B98D}" type="slidenum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1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271780" indent="-271780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1780" indent="-271780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ECA280"/>
        </a:buClr>
        <a:buFont typeface="幼圆" panose="02010509060101010101" pitchFamily="49" charset="-122"/>
        <a:buChar char=" 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597025" y="2176463"/>
            <a:ext cx="71516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两种电荷</a:t>
            </a:r>
          </a:p>
        </p:txBody>
      </p:sp>
      <p:sp>
        <p:nvSpPr>
          <p:cNvPr id="10244" name="TextBox 15"/>
          <p:cNvSpPr>
            <a:spLocks noChangeArrowheads="1"/>
          </p:cNvSpPr>
          <p:nvPr/>
        </p:nvSpPr>
        <p:spPr bwMode="auto">
          <a:xfrm>
            <a:off x="719572" y="619281"/>
            <a:ext cx="813593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第十八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讲  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</a:t>
            </a: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流和电路　电压　电阻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346075" y="2617788"/>
            <a:ext cx="83899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zh-CN"/>
              <a:t>．摩擦起电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定义：用</a:t>
            </a:r>
            <a:r>
              <a:rPr lang="en-US" altLang="zh-CN"/>
              <a:t>①______</a:t>
            </a:r>
            <a:r>
              <a:rPr lang="zh-CN" altLang="zh-CN"/>
              <a:t>的方法使物体带电。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实质：电子从一个物体</a:t>
            </a:r>
            <a:r>
              <a:rPr lang="en-US" altLang="zh-CN"/>
              <a:t>②________</a:t>
            </a:r>
            <a:r>
              <a:rPr lang="zh-CN" altLang="zh-CN"/>
              <a:t>另一个物体，失去电子的物体因缺少电子带</a:t>
            </a:r>
            <a:r>
              <a:rPr lang="en-US" altLang="zh-CN"/>
              <a:t>③____</a:t>
            </a:r>
            <a:r>
              <a:rPr lang="zh-CN" altLang="zh-CN"/>
              <a:t>电。</a:t>
            </a:r>
          </a:p>
        </p:txBody>
      </p:sp>
      <p:sp>
        <p:nvSpPr>
          <p:cNvPr id="20" name="圆角矩形 2"/>
          <p:cNvSpPr/>
          <p:nvPr/>
        </p:nvSpPr>
        <p:spPr bwMode="auto">
          <a:xfrm>
            <a:off x="356709" y="2330450"/>
            <a:ext cx="118882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55825" y="3046413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摩擦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95700" y="3514725"/>
            <a:ext cx="9588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转移到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60538" y="3952875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正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电流</a:t>
            </a:r>
          </a:p>
        </p:txBody>
      </p:sp>
      <p:sp>
        <p:nvSpPr>
          <p:cNvPr id="3" name="圆角矩形 2"/>
          <p:cNvSpPr/>
          <p:nvPr/>
        </p:nvSpPr>
        <p:spPr bwMode="auto">
          <a:xfrm>
            <a:off x="466849" y="737629"/>
            <a:ext cx="118882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358775" y="1166813"/>
            <a:ext cx="83899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zh-CN"/>
              <a:t>．形成：电荷的</a:t>
            </a:r>
            <a:r>
              <a:rPr lang="en-US" altLang="zh-CN"/>
              <a:t>__________</a:t>
            </a:r>
            <a:r>
              <a:rPr lang="zh-CN" altLang="zh-CN"/>
              <a:t>形成电流。</a:t>
            </a:r>
          </a:p>
          <a:p>
            <a:pPr eaLnBrk="1" hangingPunct="1"/>
            <a:r>
              <a:rPr lang="en-US" altLang="zh-CN"/>
              <a:t>2</a:t>
            </a:r>
            <a:r>
              <a:rPr lang="zh-CN" altLang="zh-CN"/>
              <a:t>．方向：把</a:t>
            </a:r>
            <a:r>
              <a:rPr lang="en-US" altLang="zh-CN"/>
              <a:t>①_________</a:t>
            </a:r>
            <a:r>
              <a:rPr lang="zh-CN" altLang="zh-CN"/>
              <a:t>定向移动的方向规定为电流的方向。</a:t>
            </a:r>
          </a:p>
          <a:p>
            <a:pPr eaLnBrk="1" hangingPunct="1"/>
            <a:r>
              <a:rPr lang="zh-CN" altLang="zh-CN"/>
              <a:t>注：在电源外部，电流的方向从</a:t>
            </a:r>
            <a:r>
              <a:rPr lang="en-US" altLang="zh-CN"/>
              <a:t>②______</a:t>
            </a:r>
            <a:r>
              <a:rPr lang="zh-CN" altLang="zh-CN"/>
              <a:t>流向</a:t>
            </a:r>
            <a:r>
              <a:rPr lang="en-US" altLang="zh-CN"/>
              <a:t>③_____</a:t>
            </a:r>
            <a:r>
              <a:rPr lang="zh-CN" altLang="zh-CN"/>
              <a:t>。电流的方向与自由电子定向移动的方向</a:t>
            </a:r>
            <a:r>
              <a:rPr lang="en-US" altLang="zh-CN"/>
              <a:t>④______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3</a:t>
            </a:r>
            <a:r>
              <a:rPr lang="zh-CN" altLang="zh-CN"/>
              <a:t>．意义：表示</a:t>
            </a:r>
            <a:r>
              <a:rPr lang="en-US" altLang="zh-CN"/>
              <a:t>__________</a:t>
            </a:r>
            <a:r>
              <a:rPr lang="zh-CN" altLang="zh-CN"/>
              <a:t>的物理量。</a:t>
            </a:r>
          </a:p>
          <a:p>
            <a:pPr eaLnBrk="1" hangingPunct="1"/>
            <a:r>
              <a:rPr lang="en-US" altLang="zh-CN"/>
              <a:t>4</a:t>
            </a:r>
            <a:r>
              <a:rPr lang="zh-CN" altLang="zh-CN"/>
              <a:t>．单位及换算：</a:t>
            </a:r>
            <a:r>
              <a:rPr lang="en-US" altLang="zh-CN"/>
              <a:t>1 A</a:t>
            </a:r>
            <a:r>
              <a:rPr lang="zh-CN" altLang="zh-CN"/>
              <a:t>＝</a:t>
            </a:r>
            <a:r>
              <a:rPr lang="en-US" altLang="zh-CN"/>
              <a:t>①____mA</a:t>
            </a:r>
            <a:r>
              <a:rPr lang="zh-CN" altLang="zh-CN"/>
              <a:t>，</a:t>
            </a:r>
            <a:r>
              <a:rPr lang="en-US" altLang="zh-CN"/>
              <a:t>1 mA</a:t>
            </a:r>
            <a:r>
              <a:rPr lang="zh-CN" altLang="zh-CN"/>
              <a:t>＝</a:t>
            </a:r>
            <a:r>
              <a:rPr lang="en-US" altLang="zh-CN"/>
              <a:t>②____μA</a:t>
            </a:r>
            <a:r>
              <a:rPr lang="zh-CN" altLang="zh-CN"/>
              <a:t>，</a:t>
            </a:r>
            <a:r>
              <a:rPr lang="en-US" altLang="zh-CN"/>
              <a:t>1 A</a:t>
            </a:r>
            <a:r>
              <a:rPr lang="zh-CN" altLang="zh-CN"/>
              <a:t>＝</a:t>
            </a:r>
            <a:r>
              <a:rPr lang="en-US" altLang="zh-CN"/>
              <a:t>③____μA</a:t>
            </a:r>
            <a:r>
              <a:rPr lang="zh-CN" altLang="zh-CN"/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17763" y="1104900"/>
            <a:ext cx="134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定向移动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35200" y="1585913"/>
            <a:ext cx="9588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正电荷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52925" y="2060575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正极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776913" y="2054225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负极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94063" y="2492375"/>
            <a:ext cx="8302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相反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203450" y="2967038"/>
            <a:ext cx="134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电流强弱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290888" y="3441700"/>
            <a:ext cx="660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56225" y="3405188"/>
            <a:ext cx="530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346950" y="3411538"/>
            <a:ext cx="530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6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58775" y="600075"/>
            <a:ext cx="86677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5</a:t>
            </a:r>
            <a:r>
              <a:rPr lang="zh-CN" altLang="zh-CN"/>
              <a:t>．电流的测量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仪器：</a:t>
            </a:r>
            <a:r>
              <a:rPr lang="en-US" altLang="zh-CN"/>
              <a:t>①_______</a:t>
            </a:r>
            <a:r>
              <a:rPr lang="zh-CN" altLang="zh-CN"/>
              <a:t>。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使用前：应该认清所用量程及其对应的</a:t>
            </a:r>
            <a:r>
              <a:rPr lang="en-US" altLang="zh-CN"/>
              <a:t>②_______</a:t>
            </a:r>
            <a:r>
              <a:rPr lang="zh-CN" altLang="zh-CN"/>
              <a:t>；电流表一般有两个</a:t>
            </a:r>
            <a:endParaRPr lang="en-US" altLang="zh-CN"/>
          </a:p>
          <a:p>
            <a:pPr eaLnBrk="1" hangingPunct="1"/>
            <a:r>
              <a:rPr lang="zh-CN" altLang="zh-CN"/>
              <a:t>量程和三个接线柱，两个量程分别是</a:t>
            </a:r>
            <a:r>
              <a:rPr lang="en-US" altLang="zh-CN"/>
              <a:t>③________A</a:t>
            </a:r>
            <a:r>
              <a:rPr lang="zh-CN" altLang="zh-CN"/>
              <a:t>和</a:t>
            </a:r>
            <a:r>
              <a:rPr lang="en-US" altLang="zh-CN"/>
              <a:t>④_______A</a:t>
            </a:r>
            <a:r>
              <a:rPr lang="zh-CN" altLang="zh-CN"/>
              <a:t>，其分度</a:t>
            </a:r>
            <a:endParaRPr lang="en-US" altLang="zh-CN"/>
          </a:p>
          <a:p>
            <a:pPr eaLnBrk="1" hangingPunct="1"/>
            <a:r>
              <a:rPr lang="zh-CN" altLang="zh-CN"/>
              <a:t>值分别为</a:t>
            </a:r>
            <a:r>
              <a:rPr lang="en-US" altLang="zh-CN"/>
              <a:t>⑤______A</a:t>
            </a:r>
            <a:r>
              <a:rPr lang="zh-CN" altLang="zh-CN"/>
              <a:t>和</a:t>
            </a:r>
            <a:r>
              <a:rPr lang="en-US" altLang="zh-CN"/>
              <a:t>⑥_____A</a:t>
            </a:r>
            <a:r>
              <a:rPr lang="zh-CN" altLang="zh-CN"/>
              <a:t>。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50" y="1682750"/>
            <a:ext cx="1419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70075" y="1001713"/>
            <a:ext cx="9588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电流表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75288" y="2857500"/>
            <a:ext cx="1365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分度值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92663" y="3302000"/>
            <a:ext cx="1343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～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0.6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84938" y="3302000"/>
            <a:ext cx="981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～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63713" y="3776663"/>
            <a:ext cx="982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0.02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135313" y="3770313"/>
            <a:ext cx="801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0.1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46075" y="376238"/>
            <a:ext cx="83899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zh-CN"/>
              <a:t>使用时 </a:t>
            </a:r>
          </a:p>
          <a:p>
            <a:pPr eaLnBrk="1" hangingPunct="1"/>
            <a:r>
              <a:rPr lang="en-US" altLang="zh-CN"/>
              <a:t>A</a:t>
            </a:r>
            <a:r>
              <a:rPr lang="zh-CN" altLang="zh-CN"/>
              <a:t>．必须将电流表</a:t>
            </a:r>
            <a:r>
              <a:rPr lang="en-US" altLang="zh-CN"/>
              <a:t>⑦______</a:t>
            </a:r>
            <a:r>
              <a:rPr lang="zh-CN" altLang="zh-CN"/>
              <a:t>接入被测电路中。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zh-CN"/>
              <a:t>．必须使电流从电流表的</a:t>
            </a:r>
            <a:r>
              <a:rPr lang="en-US" altLang="zh-CN"/>
              <a:t>“⑧__________”</a:t>
            </a:r>
            <a:r>
              <a:rPr lang="zh-CN" altLang="zh-CN"/>
              <a:t>流入，从</a:t>
            </a:r>
            <a:r>
              <a:rPr lang="en-US" altLang="zh-CN"/>
              <a:t>“⑨_________”</a:t>
            </a:r>
            <a:r>
              <a:rPr lang="zh-CN" altLang="zh-CN"/>
              <a:t>流出。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zh-CN"/>
              <a:t>．必须正确选择电流表的</a:t>
            </a:r>
            <a:r>
              <a:rPr lang="en-US" altLang="zh-CN"/>
              <a:t>⑩______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D</a:t>
            </a:r>
            <a:r>
              <a:rPr lang="zh-CN" altLang="zh-CN"/>
              <a:t>．不允许把电流表直接接到</a:t>
            </a:r>
            <a:r>
              <a:rPr lang="en-US" altLang="zh-CN"/>
              <a:t>⑪___________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6</a:t>
            </a:r>
            <a:r>
              <a:rPr lang="zh-CN" altLang="zh-CN"/>
              <a:t>．规律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在串联电路中各处电流</a:t>
            </a:r>
            <a:r>
              <a:rPr lang="en-US" altLang="zh-CN"/>
              <a:t>①______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在并联电路中干路电流等于</a:t>
            </a:r>
            <a:r>
              <a:rPr lang="en-US" altLang="zh-CN"/>
              <a:t>②_____________</a:t>
            </a:r>
            <a:r>
              <a:rPr lang="zh-CN" altLang="zh-CN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636838" y="782638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串联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98900" y="1257300"/>
            <a:ext cx="1365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正接线柱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897688" y="1257300"/>
            <a:ext cx="15097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负接线柱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00450" y="2170113"/>
            <a:ext cx="7858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量程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00488" y="2638425"/>
            <a:ext cx="1800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电源的两极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643313" y="3557588"/>
            <a:ext cx="7858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相等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64000" y="3989388"/>
            <a:ext cx="19446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各支路的电流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电压</a:t>
            </a:r>
          </a:p>
        </p:txBody>
      </p:sp>
      <p:sp>
        <p:nvSpPr>
          <p:cNvPr id="3" name="圆角矩形 2"/>
          <p:cNvSpPr/>
          <p:nvPr/>
        </p:nvSpPr>
        <p:spPr bwMode="auto">
          <a:xfrm>
            <a:off x="431540" y="699542"/>
            <a:ext cx="118882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323850" y="1166813"/>
            <a:ext cx="86661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zh-CN"/>
              <a:t>．作用：使电荷发生定向移动形成了</a:t>
            </a:r>
            <a:r>
              <a:rPr lang="en-US" altLang="zh-CN"/>
              <a:t>①______</a:t>
            </a:r>
            <a:r>
              <a:rPr lang="zh-CN" altLang="zh-CN"/>
              <a:t>。</a:t>
            </a:r>
            <a:r>
              <a:rPr lang="en-US" altLang="zh-CN"/>
              <a:t>②______</a:t>
            </a:r>
            <a:r>
              <a:rPr lang="zh-CN" altLang="zh-CN"/>
              <a:t>是提供电压的</a:t>
            </a:r>
            <a:endParaRPr lang="en-US" altLang="zh-CN"/>
          </a:p>
          <a:p>
            <a:pPr eaLnBrk="1" hangingPunct="1"/>
            <a:r>
              <a:rPr lang="zh-CN" altLang="zh-CN"/>
              <a:t>装置。</a:t>
            </a:r>
          </a:p>
          <a:p>
            <a:pPr eaLnBrk="1" hangingPunct="1"/>
            <a:r>
              <a:rPr lang="en-US" altLang="zh-CN"/>
              <a:t>2</a:t>
            </a:r>
            <a:r>
              <a:rPr lang="zh-CN" altLang="zh-CN"/>
              <a:t>．单位及其换算：</a:t>
            </a:r>
            <a:r>
              <a:rPr lang="en-US" altLang="zh-CN"/>
              <a:t>1 kV</a:t>
            </a:r>
            <a:r>
              <a:rPr lang="zh-CN" altLang="zh-CN"/>
              <a:t>＝</a:t>
            </a:r>
            <a:r>
              <a:rPr lang="en-US" altLang="zh-CN"/>
              <a:t>①_____V</a:t>
            </a:r>
            <a:r>
              <a:rPr lang="zh-CN" altLang="zh-CN"/>
              <a:t>，</a:t>
            </a:r>
            <a:r>
              <a:rPr lang="en-US" altLang="zh-CN"/>
              <a:t>1 V</a:t>
            </a:r>
            <a:r>
              <a:rPr lang="zh-CN" altLang="zh-CN"/>
              <a:t>＝</a:t>
            </a:r>
            <a:r>
              <a:rPr lang="en-US" altLang="zh-CN"/>
              <a:t>②_____mV</a:t>
            </a:r>
            <a:r>
              <a:rPr lang="zh-CN" altLang="zh-CN"/>
              <a:t>，</a:t>
            </a:r>
            <a:r>
              <a:rPr lang="en-US" altLang="zh-CN"/>
              <a:t>1 mV</a:t>
            </a:r>
            <a:r>
              <a:rPr lang="zh-CN" altLang="zh-CN"/>
              <a:t>＝</a:t>
            </a:r>
            <a:r>
              <a:rPr lang="en-US" altLang="zh-CN"/>
              <a:t>③____μV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3</a:t>
            </a:r>
            <a:r>
              <a:rPr lang="zh-CN" altLang="zh-CN"/>
              <a:t>．电压的测量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仪器：</a:t>
            </a:r>
            <a:r>
              <a:rPr lang="en-US" altLang="zh-CN"/>
              <a:t>①________</a:t>
            </a:r>
            <a:r>
              <a:rPr lang="zh-CN" altLang="zh-CN"/>
              <a:t>。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6975" y="3503613"/>
            <a:ext cx="1419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895850" y="1147763"/>
            <a:ext cx="9223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电流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210300" y="1111250"/>
            <a:ext cx="9223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电源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94113" y="2024063"/>
            <a:ext cx="866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559425" y="2054225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694613" y="2060575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835150" y="2967038"/>
            <a:ext cx="12620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电压表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6804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(2)</a:t>
            </a:r>
            <a:r>
              <a:rPr lang="zh-CN" altLang="zh-CN"/>
              <a:t>使用前：应该认清所用量程及其对应的</a:t>
            </a:r>
            <a:r>
              <a:rPr lang="en-US" altLang="zh-CN"/>
              <a:t>②_______</a:t>
            </a:r>
            <a:r>
              <a:rPr lang="zh-CN" altLang="zh-CN"/>
              <a:t>；电压表一般有两个</a:t>
            </a:r>
            <a:endParaRPr lang="en-US" altLang="zh-CN"/>
          </a:p>
          <a:p>
            <a:pPr eaLnBrk="1" hangingPunct="1"/>
            <a:r>
              <a:rPr lang="zh-CN" altLang="zh-CN"/>
              <a:t>量程和三个接线柱，两个量程分别是</a:t>
            </a:r>
            <a:r>
              <a:rPr lang="en-US" altLang="zh-CN"/>
              <a:t>③_______V</a:t>
            </a:r>
            <a:r>
              <a:rPr lang="zh-CN" altLang="zh-CN"/>
              <a:t>和</a:t>
            </a:r>
            <a:r>
              <a:rPr lang="en-US" altLang="zh-CN"/>
              <a:t>④_______V</a:t>
            </a:r>
            <a:r>
              <a:rPr lang="zh-CN" altLang="zh-CN"/>
              <a:t>，其分度值</a:t>
            </a:r>
            <a:endParaRPr lang="en-US" altLang="zh-CN"/>
          </a:p>
          <a:p>
            <a:pPr eaLnBrk="1" hangingPunct="1"/>
            <a:r>
              <a:rPr lang="zh-CN" altLang="zh-CN"/>
              <a:t>分别为</a:t>
            </a:r>
            <a:r>
              <a:rPr lang="en-US" altLang="zh-CN"/>
              <a:t>⑤____V</a:t>
            </a:r>
            <a:r>
              <a:rPr lang="zh-CN" altLang="zh-CN"/>
              <a:t>和</a:t>
            </a:r>
            <a:r>
              <a:rPr lang="en-US" altLang="zh-CN"/>
              <a:t>⑥____V</a:t>
            </a:r>
            <a:r>
              <a:rPr lang="zh-CN" altLang="zh-CN"/>
              <a:t>。</a:t>
            </a:r>
            <a:endParaRPr lang="en-US" altLang="zh-CN"/>
          </a:p>
          <a:p>
            <a:pPr eaLnBrk="1" hangingPunct="1"/>
            <a:r>
              <a:rPr lang="en-US" altLang="zh-CN"/>
              <a:t>(3)</a:t>
            </a:r>
            <a:r>
              <a:rPr lang="zh-CN" altLang="zh-CN"/>
              <a:t>使用时</a:t>
            </a:r>
          </a:p>
          <a:p>
            <a:pPr eaLnBrk="1" hangingPunct="1"/>
            <a:r>
              <a:rPr lang="en-US" altLang="zh-CN"/>
              <a:t>A</a:t>
            </a:r>
            <a:r>
              <a:rPr lang="zh-CN" altLang="zh-CN"/>
              <a:t>．电压表应与被测用电器</a:t>
            </a:r>
            <a:r>
              <a:rPr lang="en-US" altLang="zh-CN"/>
              <a:t>⑦______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zh-CN"/>
              <a:t>．必须使电流从电压表的</a:t>
            </a:r>
            <a:r>
              <a:rPr lang="en-US" altLang="zh-CN"/>
              <a:t>“⑧__________”</a:t>
            </a:r>
            <a:r>
              <a:rPr lang="zh-CN" altLang="zh-CN"/>
              <a:t>流入，从</a:t>
            </a:r>
            <a:r>
              <a:rPr lang="en-US" altLang="zh-CN"/>
              <a:t>“⑨__________”</a:t>
            </a:r>
          </a:p>
          <a:p>
            <a:pPr eaLnBrk="1" hangingPunct="1"/>
            <a:r>
              <a:rPr lang="zh-CN" altLang="zh-CN"/>
              <a:t>流出。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zh-CN"/>
              <a:t>．被测电压不要超过电压表的最大</a:t>
            </a:r>
            <a:r>
              <a:rPr lang="en-US" altLang="zh-CN"/>
              <a:t>⑩_______</a:t>
            </a:r>
            <a:r>
              <a:rPr lang="zh-CN" altLang="zh-CN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438775" y="593725"/>
            <a:ext cx="1152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分度值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929188" y="1038225"/>
            <a:ext cx="844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～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369050" y="1038225"/>
            <a:ext cx="1000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～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15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41450" y="1512888"/>
            <a:ext cx="6905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0.1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600325" y="1543050"/>
            <a:ext cx="6905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0.5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689350" y="2419350"/>
            <a:ext cx="842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并联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29075" y="2863850"/>
            <a:ext cx="1617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正接线柱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023100" y="2857500"/>
            <a:ext cx="1617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负接线柱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718050" y="3776663"/>
            <a:ext cx="842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量程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46075" y="936625"/>
            <a:ext cx="868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</a:t>
            </a:r>
            <a:r>
              <a:rPr lang="zh-CN" altLang="zh-CN"/>
              <a:t>．规律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串联电路两端的</a:t>
            </a:r>
            <a:r>
              <a:rPr lang="en-US" altLang="zh-CN"/>
              <a:t>①________</a:t>
            </a:r>
            <a:r>
              <a:rPr lang="zh-CN" altLang="zh-CN"/>
              <a:t>等于各部分电路两端电压</a:t>
            </a:r>
            <a:r>
              <a:rPr lang="en-US" altLang="zh-CN"/>
              <a:t>②______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并联电路各支路两端的电压</a:t>
            </a:r>
            <a:r>
              <a:rPr lang="en-US" altLang="zh-CN"/>
              <a:t>③______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zh-CN"/>
              <a:t>串联电池组的电压等于每节电池的电压</a:t>
            </a:r>
            <a:r>
              <a:rPr lang="en-US" altLang="zh-CN"/>
              <a:t>④______</a:t>
            </a:r>
            <a:r>
              <a:rPr lang="zh-CN" altLang="zh-CN"/>
              <a:t>；并联电池组的电压</a:t>
            </a:r>
            <a:endParaRPr lang="en-US" altLang="zh-CN"/>
          </a:p>
          <a:p>
            <a:pPr eaLnBrk="1" hangingPunct="1"/>
            <a:r>
              <a:rPr lang="zh-CN" altLang="zh-CN"/>
              <a:t>等于每节电池的</a:t>
            </a:r>
            <a:r>
              <a:rPr lang="en-US" altLang="zh-CN"/>
              <a:t>⑤______</a:t>
            </a:r>
            <a:r>
              <a:rPr lang="zh-CN" altLang="zh-CN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98775" y="1366838"/>
            <a:ext cx="1457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总电压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054850" y="1366838"/>
            <a:ext cx="938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之和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00525" y="1804988"/>
            <a:ext cx="938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相等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84813" y="2243138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之和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20950" y="2717800"/>
            <a:ext cx="938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电压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46075" y="798513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电阻</a:t>
            </a:r>
            <a:endParaRPr lang="zh-CN" altLang="en-US">
              <a:solidFill>
                <a:srgbClr val="C4000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431540" y="950367"/>
            <a:ext cx="118882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287338" y="1276350"/>
            <a:ext cx="88566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zh-CN"/>
              <a:t>．电阻 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定义：电阻表示导体对电流</a:t>
            </a:r>
            <a:r>
              <a:rPr lang="en-US" altLang="zh-CN"/>
              <a:t>①_________</a:t>
            </a:r>
            <a:r>
              <a:rPr lang="zh-CN" altLang="zh-CN"/>
              <a:t>的大小。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单位及其换算：</a:t>
            </a:r>
            <a:r>
              <a:rPr lang="en-US" altLang="zh-CN"/>
              <a:t>1 MΩ</a:t>
            </a:r>
            <a:r>
              <a:rPr lang="zh-CN" altLang="zh-CN"/>
              <a:t>＝</a:t>
            </a:r>
            <a:r>
              <a:rPr lang="en-US" altLang="zh-CN"/>
              <a:t>②_____kΩ</a:t>
            </a:r>
            <a:r>
              <a:rPr lang="zh-CN" altLang="zh-CN"/>
              <a:t>，</a:t>
            </a:r>
            <a:r>
              <a:rPr lang="en-US" altLang="zh-CN"/>
              <a:t>1 kΩ</a:t>
            </a:r>
            <a:r>
              <a:rPr lang="zh-CN" altLang="zh-CN"/>
              <a:t>＝</a:t>
            </a:r>
            <a:r>
              <a:rPr lang="en-US" altLang="zh-CN"/>
              <a:t>③_____Ω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zh-CN"/>
              <a:t>影响因素：导体的电阻是导体本身的一种</a:t>
            </a:r>
            <a:r>
              <a:rPr lang="en-US" altLang="zh-CN"/>
              <a:t>④______</a:t>
            </a:r>
            <a:r>
              <a:rPr lang="zh-CN" altLang="zh-CN"/>
              <a:t>，它的大小与导体</a:t>
            </a:r>
            <a:endParaRPr lang="en-US" altLang="zh-CN"/>
          </a:p>
          <a:p>
            <a:pPr eaLnBrk="1" hangingPunct="1"/>
            <a:r>
              <a:rPr lang="zh-CN" altLang="zh-CN"/>
              <a:t>的</a:t>
            </a:r>
            <a:r>
              <a:rPr lang="en-US" altLang="zh-CN"/>
              <a:t>⑤_____</a:t>
            </a:r>
            <a:r>
              <a:rPr lang="zh-CN" altLang="zh-CN"/>
              <a:t>、</a:t>
            </a:r>
            <a:r>
              <a:rPr lang="en-US" altLang="zh-CN"/>
              <a:t>⑥______</a:t>
            </a:r>
            <a:r>
              <a:rPr lang="zh-CN" altLang="zh-CN"/>
              <a:t>和</a:t>
            </a:r>
            <a:r>
              <a:rPr lang="en-US" altLang="zh-CN"/>
              <a:t>⑦__________</a:t>
            </a:r>
            <a:r>
              <a:rPr lang="zh-CN" altLang="zh-CN"/>
              <a:t>有关，还与</a:t>
            </a:r>
            <a:r>
              <a:rPr lang="en-US" altLang="zh-CN"/>
              <a:t>⑧______</a:t>
            </a:r>
            <a:r>
              <a:rPr lang="zh-CN" altLang="zh-CN"/>
              <a:t>有关。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14788" y="1695450"/>
            <a:ext cx="16430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阻碍作用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51263" y="2163763"/>
            <a:ext cx="803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81725" y="2163763"/>
            <a:ext cx="644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16575" y="2601913"/>
            <a:ext cx="1014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性质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63600" y="3046413"/>
            <a:ext cx="855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材料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32000" y="3076575"/>
            <a:ext cx="855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长度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316288" y="3082925"/>
            <a:ext cx="16430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横截面积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157913" y="3076575"/>
            <a:ext cx="855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温度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169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zh-CN"/>
              <a:t>．滑动变阻器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原理：通过改变接入电路中电阻丝的</a:t>
            </a:r>
            <a:r>
              <a:rPr lang="en-US" altLang="zh-CN"/>
              <a:t>①______</a:t>
            </a:r>
            <a:r>
              <a:rPr lang="zh-CN" altLang="zh-CN"/>
              <a:t>来改变电阻。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作用：通过改变电路中的</a:t>
            </a:r>
            <a:r>
              <a:rPr lang="en-US" altLang="zh-CN"/>
              <a:t>②______</a:t>
            </a:r>
            <a:r>
              <a:rPr lang="zh-CN" altLang="zh-CN"/>
              <a:t>，逐渐改变电路中的</a:t>
            </a:r>
            <a:r>
              <a:rPr lang="en-US" altLang="zh-CN"/>
              <a:t>③______</a:t>
            </a:r>
            <a:r>
              <a:rPr lang="zh-CN" altLang="zh-CN"/>
              <a:t>和部</a:t>
            </a:r>
            <a:endParaRPr lang="en-US" altLang="zh-CN"/>
          </a:p>
          <a:p>
            <a:pPr eaLnBrk="1" hangingPunct="1"/>
            <a:r>
              <a:rPr lang="zh-CN" altLang="zh-CN"/>
              <a:t>分电路两端的</a:t>
            </a:r>
            <a:r>
              <a:rPr lang="en-US" altLang="zh-CN"/>
              <a:t>④______</a:t>
            </a:r>
            <a:r>
              <a:rPr lang="zh-CN" altLang="zh-CN"/>
              <a:t>。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825" y="2751138"/>
            <a:ext cx="27352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259388" y="1038225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长度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51288" y="1506538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电阻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273925" y="1506538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电流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71713" y="1951038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电压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46075" y="768350"/>
            <a:ext cx="87979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zh-CN"/>
              <a:t>使用方法：</a:t>
            </a:r>
          </a:p>
          <a:p>
            <a:pPr eaLnBrk="1" hangingPunct="1"/>
            <a:r>
              <a:rPr lang="en-US" altLang="zh-CN"/>
              <a:t>A</a:t>
            </a:r>
            <a:r>
              <a:rPr lang="zh-CN" altLang="zh-CN"/>
              <a:t>．要</a:t>
            </a:r>
            <a:r>
              <a:rPr lang="en-US" altLang="zh-CN"/>
              <a:t>“⑤___________”</a:t>
            </a:r>
            <a:r>
              <a:rPr lang="zh-CN" altLang="zh-CN"/>
              <a:t>连接。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zh-CN"/>
              <a:t>．接入电路前应调到阻值</a:t>
            </a:r>
            <a:r>
              <a:rPr lang="en-US" altLang="zh-CN"/>
              <a:t>⑥________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(4)</a:t>
            </a:r>
            <a:r>
              <a:rPr lang="zh-CN" altLang="zh-CN"/>
              <a:t>铭牌：某滑动变阻器标有</a:t>
            </a:r>
            <a:r>
              <a:rPr lang="en-US" altLang="zh-CN"/>
              <a:t>“50 Ω</a:t>
            </a:r>
            <a:r>
              <a:rPr lang="zh-CN" altLang="zh-CN"/>
              <a:t>　</a:t>
            </a:r>
            <a:r>
              <a:rPr lang="en-US" altLang="zh-CN"/>
              <a:t>1.5 A”</a:t>
            </a:r>
            <a:r>
              <a:rPr lang="zh-CN" altLang="zh-CN"/>
              <a:t>字样，</a:t>
            </a:r>
            <a:r>
              <a:rPr lang="en-US" altLang="zh-CN"/>
              <a:t>50 Ω</a:t>
            </a:r>
            <a:r>
              <a:rPr lang="zh-CN" altLang="zh-CN"/>
              <a:t>表示滑动变阻</a:t>
            </a:r>
            <a:endParaRPr lang="en-US" altLang="zh-CN"/>
          </a:p>
          <a:p>
            <a:pPr eaLnBrk="1" hangingPunct="1"/>
            <a:r>
              <a:rPr lang="zh-CN" altLang="zh-CN"/>
              <a:t>器的</a:t>
            </a:r>
            <a:r>
              <a:rPr lang="en-US" altLang="zh-CN"/>
              <a:t>⑦__________</a:t>
            </a:r>
            <a:r>
              <a:rPr lang="zh-CN" altLang="zh-CN"/>
              <a:t>为</a:t>
            </a:r>
            <a:r>
              <a:rPr lang="en-US" altLang="zh-CN"/>
              <a:t>50 Ω</a:t>
            </a:r>
            <a:r>
              <a:rPr lang="zh-CN" altLang="zh-CN"/>
              <a:t>或滑动变阻的取值范围为</a:t>
            </a:r>
            <a:r>
              <a:rPr lang="en-US" altLang="zh-CN"/>
              <a:t>0</a:t>
            </a:r>
            <a:r>
              <a:rPr lang="zh-CN" altLang="zh-CN"/>
              <a:t>～</a:t>
            </a:r>
            <a:r>
              <a:rPr lang="en-US" altLang="zh-CN"/>
              <a:t>50 Ω</a:t>
            </a:r>
            <a:r>
              <a:rPr lang="zh-CN" altLang="zh-CN"/>
              <a:t>，</a:t>
            </a:r>
            <a:r>
              <a:rPr lang="en-US" altLang="zh-CN"/>
              <a:t>1.5 A</a:t>
            </a:r>
            <a:r>
              <a:rPr lang="zh-CN" altLang="zh-CN"/>
              <a:t>表示</a:t>
            </a:r>
            <a:endParaRPr lang="en-US" altLang="zh-CN"/>
          </a:p>
          <a:p>
            <a:pPr eaLnBrk="1" hangingPunct="1"/>
            <a:r>
              <a:rPr lang="zh-CN" altLang="zh-CN"/>
              <a:t>滑动变阻器</a:t>
            </a:r>
            <a:r>
              <a:rPr lang="en-US" altLang="zh-CN"/>
              <a:t>⑧________________</a:t>
            </a:r>
            <a:r>
              <a:rPr lang="zh-CN" altLang="zh-CN"/>
              <a:t>电流为</a:t>
            </a:r>
            <a:r>
              <a:rPr lang="en-US" altLang="zh-CN"/>
              <a:t>1.5 A</a:t>
            </a:r>
            <a:r>
              <a:rPr lang="zh-CN" altLang="zh-CN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51000" y="1189038"/>
            <a:ext cx="13462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一上一下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722688" y="1663700"/>
            <a:ext cx="9588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最大处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85875" y="2570163"/>
            <a:ext cx="134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最大阻值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49463" y="3014663"/>
            <a:ext cx="2120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允许通过的最大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655763" y="1052513"/>
            <a:ext cx="70215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电荷类型的判断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(10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323850" y="1601788"/>
            <a:ext cx="86661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zh-CN"/>
              <a:t>．</a:t>
            </a:r>
            <a:r>
              <a:rPr lang="en-US" altLang="zh-CN"/>
              <a:t>(2020·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与丝绸摩擦过的玻璃棒带正电，是因为丝绸的正电荷转</a:t>
            </a:r>
            <a:endParaRPr lang="en-US" altLang="zh-CN"/>
          </a:p>
          <a:p>
            <a:pPr eaLnBrk="1" hangingPunct="1"/>
            <a:r>
              <a:rPr lang="zh-CN" altLang="zh-CN"/>
              <a:t>移到玻璃棒上。</a:t>
            </a:r>
            <a:r>
              <a:rPr lang="en-US" altLang="zh-CN"/>
              <a:t>(</a:t>
            </a:r>
            <a:r>
              <a:rPr lang="zh-CN" altLang="zh-CN"/>
              <a:t>判断对错</a:t>
            </a:r>
            <a:r>
              <a:rPr lang="en-US" altLang="zh-CN"/>
              <a:t>)(</a:t>
            </a:r>
            <a:r>
              <a:rPr lang="zh-CN" altLang="zh-CN"/>
              <a:t>　　</a:t>
            </a:r>
            <a:r>
              <a:rPr lang="en-US" altLang="zh-CN"/>
              <a:t>)</a:t>
            </a:r>
            <a:endParaRPr lang="zh-CN" altLang="zh-CN"/>
          </a:p>
          <a:p>
            <a:pPr eaLnBrk="1" hangingPunct="1"/>
            <a:r>
              <a:rPr lang="en-US" altLang="zh-CN"/>
              <a:t>2</a:t>
            </a:r>
            <a:r>
              <a:rPr lang="zh-CN" altLang="zh-CN"/>
              <a:t>．</a:t>
            </a:r>
            <a:r>
              <a:rPr lang="en-US" altLang="zh-CN"/>
              <a:t>(2019·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如图所示，甲、乙是两个轻小的物体，它们见面时相互</a:t>
            </a:r>
            <a:endParaRPr lang="en-US" altLang="zh-CN"/>
          </a:p>
          <a:p>
            <a:pPr eaLnBrk="1" hangingPunct="1"/>
            <a:r>
              <a:rPr lang="zh-CN" altLang="zh-CN"/>
              <a:t>吸引。由图中对话可以判断：甲物体可能带</a:t>
            </a:r>
            <a:r>
              <a:rPr lang="zh-CN" altLang="zh-CN" u="sng"/>
              <a:t> </a:t>
            </a:r>
            <a:r>
              <a:rPr lang="en-US" altLang="zh-CN" u="sng"/>
              <a:t>   </a:t>
            </a:r>
            <a:r>
              <a:rPr lang="zh-CN" altLang="zh-CN"/>
              <a:t>电或</a:t>
            </a:r>
            <a:r>
              <a:rPr lang="zh-CN" altLang="zh-CN" u="sng"/>
              <a:t> </a:t>
            </a:r>
            <a:r>
              <a:rPr lang="en-US" altLang="zh-CN" u="sng"/>
              <a:t>      </a:t>
            </a:r>
            <a:r>
              <a:rPr lang="zh-CN" altLang="zh-CN"/>
              <a:t>。</a:t>
            </a:r>
          </a:p>
        </p:txBody>
      </p:sp>
      <p:sp>
        <p:nvSpPr>
          <p:cNvPr id="21" name="圆角矩形 2"/>
          <p:cNvSpPr/>
          <p:nvPr/>
        </p:nvSpPr>
        <p:spPr bwMode="auto">
          <a:xfrm>
            <a:off x="395741" y="1206466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163" y="3616325"/>
            <a:ext cx="251936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34000" y="2930525"/>
            <a:ext cx="4429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负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257925" y="2936875"/>
            <a:ext cx="1089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不带电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659188" y="2060575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×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46075" y="274638"/>
            <a:ext cx="8389938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zh-CN"/>
              <a:t>能量的转化：</a:t>
            </a:r>
            <a:r>
              <a:rPr lang="en-US" altLang="zh-CN"/>
              <a:t>④_____</a:t>
            </a:r>
            <a:r>
              <a:rPr lang="zh-CN" altLang="zh-CN"/>
              <a:t>能 </a:t>
            </a:r>
            <a:r>
              <a:rPr lang="en-US" altLang="zh-CN"/>
              <a:t>    ⑤____</a:t>
            </a:r>
            <a:r>
              <a:rPr lang="zh-CN" altLang="zh-CN"/>
              <a:t>能。</a:t>
            </a:r>
          </a:p>
          <a:p>
            <a:pPr eaLnBrk="1" hangingPunct="1"/>
            <a:r>
              <a:rPr lang="en-US" altLang="zh-CN"/>
              <a:t>(4)</a:t>
            </a:r>
            <a:r>
              <a:rPr lang="zh-CN" altLang="zh-CN"/>
              <a:t>带电体的基本性质：带电体有</a:t>
            </a:r>
            <a:r>
              <a:rPr lang="en-US" altLang="zh-CN"/>
              <a:t>⑥_____________</a:t>
            </a:r>
            <a:r>
              <a:rPr lang="zh-CN" altLang="zh-CN"/>
              <a:t>的性质。</a:t>
            </a:r>
            <a:endParaRPr lang="en-US" altLang="zh-CN"/>
          </a:p>
          <a:p>
            <a:pPr eaLnBrk="1" hangingPunct="1"/>
            <a:r>
              <a:rPr lang="en-US" altLang="zh-CN"/>
              <a:t>2</a:t>
            </a:r>
            <a:r>
              <a:rPr lang="zh-CN" altLang="zh-CN"/>
              <a:t>．两种电荷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正电荷：用</a:t>
            </a:r>
            <a:r>
              <a:rPr lang="en-US" altLang="zh-CN"/>
              <a:t>①_____</a:t>
            </a:r>
            <a:r>
              <a:rPr lang="zh-CN" altLang="zh-CN"/>
              <a:t>摩擦过的</a:t>
            </a:r>
            <a:r>
              <a:rPr lang="en-US" altLang="zh-CN"/>
              <a:t>②________</a:t>
            </a:r>
            <a:r>
              <a:rPr lang="zh-CN" altLang="zh-CN"/>
              <a:t>所带的电荷。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负电荷：用</a:t>
            </a:r>
            <a:r>
              <a:rPr lang="en-US" altLang="zh-CN"/>
              <a:t>③_____</a:t>
            </a:r>
            <a:r>
              <a:rPr lang="zh-CN" altLang="zh-CN"/>
              <a:t>摩擦过的</a:t>
            </a:r>
            <a:r>
              <a:rPr lang="en-US" altLang="zh-CN"/>
              <a:t>④________</a:t>
            </a:r>
            <a:r>
              <a:rPr lang="zh-CN" altLang="zh-CN"/>
              <a:t>所带的电荷。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zh-CN"/>
              <a:t>电荷间的相互作用规律：同种电荷相互</a:t>
            </a:r>
            <a:r>
              <a:rPr lang="en-US" altLang="zh-CN"/>
              <a:t>⑤_____</a:t>
            </a:r>
            <a:r>
              <a:rPr lang="zh-CN" altLang="zh-CN"/>
              <a:t>，异种电荷相互</a:t>
            </a:r>
            <a:endParaRPr lang="en-US" altLang="zh-CN"/>
          </a:p>
          <a:p>
            <a:pPr eaLnBrk="1" hangingPunct="1"/>
            <a:r>
              <a:rPr lang="en-US" altLang="zh-CN"/>
              <a:t>⑥______</a:t>
            </a:r>
            <a:r>
              <a:rPr lang="zh-CN" altLang="zh-CN"/>
              <a:t>。</a:t>
            </a:r>
            <a:endParaRPr lang="en-US" altLang="zh-CN"/>
          </a:p>
          <a:p>
            <a:pPr eaLnBrk="1" hangingPunct="1"/>
            <a:r>
              <a:rPr lang="en-US" altLang="zh-CN"/>
              <a:t>(4)</a:t>
            </a:r>
            <a:r>
              <a:rPr lang="zh-CN" altLang="zh-CN"/>
              <a:t>电荷量</a:t>
            </a:r>
          </a:p>
          <a:p>
            <a:pPr eaLnBrk="1" hangingPunct="1"/>
            <a:r>
              <a:rPr lang="en-US" altLang="zh-CN"/>
              <a:t>A</a:t>
            </a:r>
            <a:r>
              <a:rPr lang="zh-CN" altLang="zh-CN"/>
              <a:t>．定义：电荷的多少叫作电荷量，简称</a:t>
            </a:r>
            <a:r>
              <a:rPr lang="en-US" altLang="zh-CN"/>
              <a:t>⑦______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zh-CN"/>
              <a:t>．单位：</a:t>
            </a:r>
            <a:r>
              <a:rPr lang="en-US" altLang="zh-CN"/>
              <a:t>⑧_____</a:t>
            </a:r>
            <a:r>
              <a:rPr lang="zh-CN" altLang="zh-CN"/>
              <a:t>，简称</a:t>
            </a:r>
            <a:r>
              <a:rPr lang="en-US" altLang="zh-CN"/>
              <a:t>⑨____</a:t>
            </a:r>
            <a:r>
              <a:rPr lang="zh-CN" altLang="zh-CN"/>
              <a:t>，符号</a:t>
            </a:r>
            <a:r>
              <a:rPr lang="en-US" altLang="zh-CN"/>
              <a:t>⑩____</a:t>
            </a:r>
            <a:r>
              <a:rPr lang="zh-CN" altLang="zh-CN"/>
              <a:t>。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925" y="490538"/>
            <a:ext cx="5429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30488" y="271463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机械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21188" y="234950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24363" y="703263"/>
            <a:ext cx="18637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吸引轻小物体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81250" y="1622425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丝绸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389438" y="1616075"/>
            <a:ext cx="9588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玻璃棒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344738" y="2090738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毛皮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343400" y="2097088"/>
            <a:ext cx="9588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橡胶棒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478463" y="2528888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排斥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74700" y="3009900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吸引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29225" y="3916363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电荷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63725" y="4360863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库仑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544888" y="4354513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库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170488" y="4360863"/>
            <a:ext cx="3143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6804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zh-CN"/>
              <a:t>．</a:t>
            </a:r>
            <a:r>
              <a:rPr lang="en-US" altLang="zh-CN"/>
              <a:t>(2017·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如图所示是部分不同物质的原子核对核外电子束缚能力</a:t>
            </a:r>
            <a:endParaRPr lang="en-US" altLang="zh-CN"/>
          </a:p>
          <a:p>
            <a:pPr eaLnBrk="1" hangingPunct="1"/>
            <a:r>
              <a:rPr lang="zh-CN" altLang="zh-CN"/>
              <a:t>强弱的排序图，毛皮与图中的</a:t>
            </a:r>
            <a:r>
              <a:rPr lang="zh-CN" altLang="zh-CN" u="sng"/>
              <a:t> </a:t>
            </a:r>
            <a:r>
              <a:rPr lang="en-US" altLang="zh-CN" u="sng"/>
              <a:t>     </a:t>
            </a:r>
            <a:r>
              <a:rPr lang="zh-CN" altLang="zh-CN"/>
              <a:t>摩擦最容易起电，且它们摩擦后毛皮</a:t>
            </a:r>
            <a:endParaRPr lang="en-US" altLang="zh-CN"/>
          </a:p>
          <a:p>
            <a:pPr eaLnBrk="1" hangingPunct="1"/>
            <a:r>
              <a:rPr lang="zh-CN" altLang="zh-CN"/>
              <a:t>带</a:t>
            </a:r>
            <a:r>
              <a:rPr lang="zh-CN" altLang="zh-CN" u="sng"/>
              <a:t> </a:t>
            </a:r>
            <a:r>
              <a:rPr lang="en-US" altLang="zh-CN" u="sng"/>
              <a:t>   </a:t>
            </a:r>
            <a:r>
              <a:rPr lang="en-US" altLang="zh-CN"/>
              <a:t>(</a:t>
            </a:r>
            <a:r>
              <a:rPr lang="zh-CN" altLang="zh-CN"/>
              <a:t>选填</a:t>
            </a:r>
            <a:r>
              <a:rPr lang="en-US" altLang="zh-CN"/>
              <a:t>“</a:t>
            </a:r>
            <a:r>
              <a:rPr lang="zh-CN" altLang="zh-CN"/>
              <a:t>正</a:t>
            </a:r>
            <a:r>
              <a:rPr lang="en-US" altLang="zh-CN"/>
              <a:t>”</a:t>
            </a:r>
            <a:r>
              <a:rPr lang="zh-CN" altLang="zh-CN"/>
              <a:t>或</a:t>
            </a:r>
            <a:r>
              <a:rPr lang="en-US" altLang="zh-CN"/>
              <a:t>“</a:t>
            </a:r>
            <a:r>
              <a:rPr lang="zh-CN" altLang="zh-CN"/>
              <a:t>负</a:t>
            </a:r>
            <a:r>
              <a:rPr lang="en-US" altLang="zh-CN"/>
              <a:t>”)</a:t>
            </a:r>
            <a:r>
              <a:rPr lang="zh-CN" altLang="zh-CN"/>
              <a:t>电。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50" y="2352675"/>
            <a:ext cx="44862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05238" y="1031875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梳子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01675" y="1506538"/>
            <a:ext cx="4429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正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346075" y="411163"/>
            <a:ext cx="87264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</a:t>
            </a:r>
            <a:r>
              <a:rPr lang="zh-CN" altLang="zh-CN"/>
              <a:t>．</a:t>
            </a:r>
            <a:r>
              <a:rPr lang="en-US" altLang="zh-CN"/>
              <a:t>(2014·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如图所示，通电小球甲、乙相互排斥，甲、丙相互吸</a:t>
            </a:r>
            <a:endParaRPr lang="zh-CN" altLang="en-US"/>
          </a:p>
          <a:p>
            <a:pPr eaLnBrk="1" hangingPunct="1"/>
            <a:r>
              <a:rPr lang="zh-CN" altLang="zh-CN"/>
              <a:t>引。如果已知甲带正电，那么乙、丙的带电情况是</a:t>
            </a:r>
            <a:r>
              <a:rPr lang="en-US" altLang="zh-CN"/>
              <a:t>(</a:t>
            </a:r>
            <a:r>
              <a:rPr lang="zh-CN" altLang="zh-CN"/>
              <a:t>　　</a:t>
            </a:r>
            <a:r>
              <a:rPr lang="en-US" altLang="zh-CN"/>
              <a:t>)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A</a:t>
            </a:r>
            <a:r>
              <a:rPr lang="zh-CN" altLang="zh-CN"/>
              <a:t>．乙带负电、丙带正电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zh-CN"/>
              <a:t>．乙带正电、丙带正电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zh-CN"/>
              <a:t>．乙带负电、丙带负电或不带电</a:t>
            </a:r>
          </a:p>
          <a:p>
            <a:pPr eaLnBrk="1" hangingPunct="1"/>
            <a:r>
              <a:rPr lang="en-US" altLang="zh-CN"/>
              <a:t>D</a:t>
            </a:r>
            <a:r>
              <a:rPr lang="zh-CN" altLang="zh-CN"/>
              <a:t>．乙带正电、丙带负电或不带电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500" y="1479550"/>
            <a:ext cx="29432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238875" y="855663"/>
            <a:ext cx="312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导体、绝缘体的判断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(10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eaLnBrk="1" hangingPunct="1"/>
            <a:r>
              <a:rPr lang="en-US" altLang="zh-CN"/>
              <a:t>5</a:t>
            </a:r>
            <a:r>
              <a:rPr lang="zh-CN" altLang="zh-CN"/>
              <a:t>．</a:t>
            </a:r>
            <a:r>
              <a:rPr lang="en-US" altLang="zh-CN"/>
              <a:t>(2020·</a:t>
            </a:r>
            <a:r>
              <a:rPr lang="zh-CN" altLang="zh-CN"/>
              <a:t>江西模拟</a:t>
            </a:r>
            <a:r>
              <a:rPr lang="en-US" altLang="zh-CN"/>
              <a:t>)</a:t>
            </a:r>
            <a:r>
              <a:rPr lang="zh-CN" altLang="zh-CN"/>
              <a:t>在我们的生活和生产中，经常要对物质进行分类。如以下物品可分成两类：</a:t>
            </a:r>
            <a:r>
              <a:rPr lang="en-US" altLang="zh-CN"/>
              <a:t>①</a:t>
            </a:r>
            <a:r>
              <a:rPr lang="zh-CN" altLang="zh-CN"/>
              <a:t>铅笔芯、铝质易拉罐、铜导线　</a:t>
            </a:r>
            <a:r>
              <a:rPr lang="en-US" altLang="zh-CN"/>
              <a:t>②</a:t>
            </a:r>
            <a:r>
              <a:rPr lang="zh-CN" altLang="zh-CN"/>
              <a:t>塑料笔套、橡皮、食盐。这两类物品分别属于</a:t>
            </a:r>
            <a:r>
              <a:rPr lang="en-US" altLang="zh-CN"/>
              <a:t>(</a:t>
            </a:r>
            <a:r>
              <a:rPr lang="zh-CN" altLang="zh-CN"/>
              <a:t>　　</a:t>
            </a:r>
            <a:r>
              <a:rPr lang="en-US" altLang="zh-CN"/>
              <a:t>)</a:t>
            </a:r>
            <a:endParaRPr lang="zh-CN" altLang="zh-CN"/>
          </a:p>
          <a:p>
            <a:pPr eaLnBrk="1" hangingPunct="1"/>
            <a:r>
              <a:rPr lang="en-US" altLang="zh-CN"/>
              <a:t>A</a:t>
            </a:r>
            <a:r>
              <a:rPr lang="zh-CN" altLang="zh-CN"/>
              <a:t>．导体和绝缘体　　　　　　　</a:t>
            </a:r>
            <a:r>
              <a:rPr lang="en-US" altLang="zh-CN"/>
              <a:t>B</a:t>
            </a:r>
            <a:r>
              <a:rPr lang="zh-CN" altLang="zh-CN"/>
              <a:t>．金属和非金属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zh-CN"/>
              <a:t>．磁性材料和非磁性材料</a:t>
            </a:r>
            <a:r>
              <a:rPr lang="en-US" altLang="zh-CN"/>
              <a:t>      D</a:t>
            </a:r>
            <a:r>
              <a:rPr lang="zh-CN" altLang="zh-CN"/>
              <a:t>．晶体和非晶体</a:t>
            </a:r>
          </a:p>
        </p:txBody>
      </p:sp>
      <p:sp>
        <p:nvSpPr>
          <p:cNvPr id="3" name="圆角矩形 2"/>
          <p:cNvSpPr/>
          <p:nvPr/>
        </p:nvSpPr>
        <p:spPr bwMode="auto">
          <a:xfrm>
            <a:off x="539539" y="735546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498975" y="1987550"/>
            <a:ext cx="312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346075" y="800100"/>
            <a:ext cx="8389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生活中简单电路的组成及识别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539539" y="918111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287338" y="1385888"/>
            <a:ext cx="89646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6</a:t>
            </a:r>
            <a:r>
              <a:rPr lang="zh-CN" altLang="zh-CN"/>
              <a:t>．</a:t>
            </a:r>
            <a:r>
              <a:rPr lang="en-US" altLang="zh-CN"/>
              <a:t>(2018·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公路上，路灯的连接方式是</a:t>
            </a:r>
            <a:r>
              <a:rPr lang="en-US" altLang="zh-CN"/>
              <a:t>___</a:t>
            </a:r>
            <a:r>
              <a:rPr lang="zh-CN" altLang="zh-CN"/>
              <a:t>联；回到家中，按下开</a:t>
            </a:r>
            <a:endParaRPr lang="zh-CN" altLang="en-US"/>
          </a:p>
          <a:p>
            <a:pPr eaLnBrk="1" hangingPunct="1"/>
            <a:r>
              <a:rPr lang="zh-CN" altLang="zh-CN"/>
              <a:t>关，电灯亮了，开关与电灯的连接方式是</a:t>
            </a:r>
            <a:r>
              <a:rPr lang="en-US" altLang="zh-CN"/>
              <a:t>___</a:t>
            </a:r>
            <a:r>
              <a:rPr lang="zh-CN" altLang="zh-CN"/>
              <a:t>联。</a:t>
            </a:r>
          </a:p>
          <a:p>
            <a:pPr eaLnBrk="1" hangingPunct="1"/>
            <a:r>
              <a:rPr lang="en-US" altLang="zh-CN"/>
              <a:t>7</a:t>
            </a:r>
            <a:r>
              <a:rPr lang="zh-CN" altLang="zh-CN"/>
              <a:t>．</a:t>
            </a:r>
            <a:r>
              <a:rPr lang="en-US" altLang="zh-CN"/>
              <a:t>(2014·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家庭电路中常用带有开关的移动插座，插座上的开关与</a:t>
            </a:r>
            <a:endParaRPr lang="zh-CN" altLang="en-US"/>
          </a:p>
          <a:p>
            <a:pPr eaLnBrk="1" hangingPunct="1"/>
            <a:r>
              <a:rPr lang="zh-CN" altLang="zh-CN"/>
              <a:t>插座是</a:t>
            </a:r>
            <a:r>
              <a:rPr lang="en-US" altLang="zh-CN"/>
              <a:t>___</a:t>
            </a:r>
            <a:r>
              <a:rPr lang="zh-CN" altLang="zh-CN"/>
              <a:t>联的，插座与插座之间是</a:t>
            </a:r>
            <a:r>
              <a:rPr lang="en-US" altLang="zh-CN"/>
              <a:t>___</a:t>
            </a:r>
            <a:r>
              <a:rPr lang="zh-CN" altLang="zh-CN"/>
              <a:t>联的。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375275" y="1366838"/>
            <a:ext cx="673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并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43475" y="1798638"/>
            <a:ext cx="673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串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35063" y="2747963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串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352925" y="2747963"/>
            <a:ext cx="673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并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8</a:t>
            </a:r>
            <a:r>
              <a:rPr lang="zh-CN" altLang="zh-CN"/>
              <a:t>．</a:t>
            </a:r>
            <a:r>
              <a:rPr lang="en-US" altLang="zh-CN"/>
              <a:t>(2012·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如图所示，汽车在转向前，司机会拨动方向盘旁边的横</a:t>
            </a:r>
            <a:endParaRPr lang="en-US" altLang="zh-CN"/>
          </a:p>
          <a:p>
            <a:pPr eaLnBrk="1" hangingPunct="1"/>
            <a:r>
              <a:rPr lang="zh-CN" altLang="zh-CN"/>
              <a:t>杆，汽车同侧的前后两个转向灯就会同时闪亮、同时熄灭，这两个转向灯</a:t>
            </a:r>
            <a:endParaRPr lang="en-US" altLang="zh-CN"/>
          </a:p>
          <a:p>
            <a:pPr eaLnBrk="1" hangingPunct="1"/>
            <a:r>
              <a:rPr lang="zh-CN" altLang="zh-CN"/>
              <a:t>在电路中的连接方式为</a:t>
            </a:r>
            <a:r>
              <a:rPr lang="en-US" altLang="zh-CN"/>
              <a:t>______</a:t>
            </a:r>
            <a:r>
              <a:rPr lang="zh-CN" altLang="zh-CN"/>
              <a:t>；司机所拨动的这根横杆就相当于电路中的</a:t>
            </a:r>
            <a:endParaRPr lang="en-US" altLang="zh-CN"/>
          </a:p>
          <a:p>
            <a:pPr eaLnBrk="1" hangingPunct="1"/>
            <a:r>
              <a:rPr lang="en-US" altLang="zh-CN"/>
              <a:t>______</a:t>
            </a:r>
            <a:r>
              <a:rPr lang="zh-CN" altLang="zh-CN"/>
              <a:t>。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3138" y="2498725"/>
            <a:ext cx="2162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038475" y="1512888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并联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6088" y="1981200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开关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3850" y="4016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电流表的使用与读数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(10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477627" y="541839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395288" y="893763"/>
            <a:ext cx="8667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9</a:t>
            </a:r>
            <a:r>
              <a:rPr lang="zh-CN" altLang="zh-CN"/>
              <a:t>．</a:t>
            </a:r>
            <a:r>
              <a:rPr lang="en-US" altLang="zh-CN"/>
              <a:t>(2020·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小莹同学测量电流时，连接好电路，闭合开关，发现电</a:t>
            </a:r>
            <a:endParaRPr lang="en-US" altLang="zh-CN"/>
          </a:p>
          <a:p>
            <a:pPr eaLnBrk="1" hangingPunct="1"/>
            <a:r>
              <a:rPr lang="zh-CN" altLang="zh-CN"/>
              <a:t>表指针向右偏转至如图甲所示位置，原因是</a:t>
            </a:r>
            <a:r>
              <a:rPr lang="en-US" altLang="zh-CN"/>
              <a:t>___________________</a:t>
            </a:r>
            <a:r>
              <a:rPr lang="zh-CN" altLang="zh-CN"/>
              <a:t>； 断开</a:t>
            </a:r>
            <a:endParaRPr lang="en-US" altLang="zh-CN"/>
          </a:p>
          <a:p>
            <a:pPr eaLnBrk="1" hangingPunct="1"/>
            <a:r>
              <a:rPr lang="zh-CN" altLang="zh-CN"/>
              <a:t>开关，纠正错误后，再闭合开关，发现指针偏至如图乙所示位置，接下来</a:t>
            </a:r>
            <a:endParaRPr lang="en-US" altLang="zh-CN"/>
          </a:p>
          <a:p>
            <a:pPr eaLnBrk="1" hangingPunct="1"/>
            <a:r>
              <a:rPr lang="zh-CN" altLang="zh-CN"/>
              <a:t>的操作是：断开开关，</a:t>
            </a:r>
            <a:r>
              <a:rPr lang="en-US" altLang="zh-CN"/>
              <a:t>____________</a:t>
            </a:r>
            <a:r>
              <a:rPr lang="zh-CN" altLang="zh-CN"/>
              <a:t>，继续进行实验。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6438" y="2882900"/>
            <a:ext cx="4676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330825" y="1330325"/>
            <a:ext cx="26368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电流表使用前未校零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40063" y="2236788"/>
            <a:ext cx="1604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换接小量程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346075" y="52388"/>
            <a:ext cx="838993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10</a:t>
            </a:r>
            <a:r>
              <a:rPr lang="zh-CN" altLang="zh-CN"/>
              <a:t>．</a:t>
            </a:r>
            <a:r>
              <a:rPr lang="en-US" altLang="zh-CN"/>
              <a:t>(2011· 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小菲同学在使用电流表测量某电路中通过小灯泡的电流时，测得电流为</a:t>
            </a:r>
            <a:r>
              <a:rPr lang="en-US" altLang="zh-CN"/>
              <a:t> 0.3 A</a:t>
            </a:r>
            <a:r>
              <a:rPr lang="zh-CN" altLang="zh-CN"/>
              <a:t>，请你在如图所示电流表的示意图中，用笔画线标出此时电流表的量程和指针所指的位置。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550" y="1635125"/>
            <a:ext cx="1666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2895600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楷体_GB2312" panose="02010609030101010101" pitchFamily="49" charset="-122"/>
                <a:ea typeface="楷体_GB2312" panose="02010609030101010101" pitchFamily="49" charset="-122"/>
              </a:rPr>
              <a:t>如答图所示</a:t>
            </a:r>
          </a:p>
        </p:txBody>
      </p:sp>
      <p:pic>
        <p:nvPicPr>
          <p:cNvPr id="6" name="Picture 2" descr="C:\Users\YANII\AppData\Local\Temp\ksohtml\wpsC408.t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00" y="3375025"/>
            <a:ext cx="139223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11</a:t>
            </a:r>
            <a:r>
              <a:rPr lang="zh-CN" altLang="zh-CN"/>
              <a:t>．</a:t>
            </a:r>
            <a:r>
              <a:rPr lang="en-US" altLang="zh-CN"/>
              <a:t>(2013·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许多基本仪器制作时都运用了转换的思路，将不易观测的量转换为易观测的量。请将表格填写完整。</a:t>
            </a:r>
          </a:p>
        </p:txBody>
      </p:sp>
      <p:graphicFrame>
        <p:nvGraphicFramePr>
          <p:cNvPr id="51225" name="Group 25"/>
          <p:cNvGraphicFramePr>
            <a:graphicFrameLocks noGrp="1"/>
          </p:cNvGraphicFramePr>
          <p:nvPr/>
        </p:nvGraphicFramePr>
        <p:xfrm>
          <a:off x="555625" y="2103438"/>
          <a:ext cx="7558088" cy="1465263"/>
        </p:xfrm>
        <a:graphic>
          <a:graphicData uri="http://schemas.openxmlformats.org/drawingml/2006/table">
            <a:tbl>
              <a:tblPr/>
              <a:tblGrid>
                <a:gridCol w="1666875"/>
                <a:gridCol w="2946400"/>
                <a:gridCol w="2944813"/>
              </a:tblGrid>
              <a:tr h="4460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仪器名称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工作原理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制作思路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电流表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通电导体在磁场中受到力的作用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____________________</a:t>
                      </a:r>
                      <a:endParaRPr kumimoji="0" lang="en-US" altLang="zh-CN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______________________</a:t>
                      </a:r>
                      <a:r>
                        <a:rPr kumimoji="0" lang="zh-CN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</a:t>
                      </a:r>
                      <a:endParaRPr kumimoji="0" lang="en-US" altLang="zh-CN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92713" y="2463800"/>
            <a:ext cx="3016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kern="1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Courier New" panose="02070309020205020404"/>
              </a:rPr>
              <a:t>将电流的大小转换为指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92713" y="2932113"/>
            <a:ext cx="24542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kern="1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Courier New" panose="02070309020205020404"/>
              </a:rPr>
              <a:t>针偏转角度的大小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71438" y="762000"/>
            <a:ext cx="8389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电压的估测及电压表的使用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(10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431746" y="885280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323850" y="1276350"/>
            <a:ext cx="86661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12</a:t>
            </a:r>
            <a:r>
              <a:rPr lang="zh-CN" altLang="zh-CN"/>
              <a:t>．</a:t>
            </a:r>
            <a:r>
              <a:rPr lang="en-US" altLang="zh-CN"/>
              <a:t>(2012·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请您正确填写单位：我国家庭电路电压为</a:t>
            </a:r>
            <a:r>
              <a:rPr lang="en-US" altLang="zh-CN"/>
              <a:t>220___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13</a:t>
            </a:r>
            <a:r>
              <a:rPr lang="zh-CN" altLang="zh-CN"/>
              <a:t>．</a:t>
            </a:r>
            <a:r>
              <a:rPr lang="en-US" altLang="zh-CN"/>
              <a:t>(2015·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如图所示，为多用途“演示教学电表”的接线情况，此</a:t>
            </a:r>
            <a:endParaRPr lang="en-US" altLang="zh-CN"/>
          </a:p>
          <a:p>
            <a:pPr eaLnBrk="1" hangingPunct="1"/>
            <a:r>
              <a:rPr lang="zh-CN" altLang="zh-CN"/>
              <a:t>时所测的物理量是</a:t>
            </a:r>
            <a:r>
              <a:rPr lang="en-US" altLang="zh-CN"/>
              <a:t>_____</a:t>
            </a:r>
            <a:r>
              <a:rPr lang="zh-CN" altLang="zh-CN"/>
              <a:t>，测量范围是</a:t>
            </a:r>
            <a:r>
              <a:rPr lang="en-US" altLang="zh-CN"/>
              <a:t>_________</a:t>
            </a:r>
            <a:r>
              <a:rPr lang="zh-CN" altLang="zh-CN"/>
              <a:t>。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625" y="2900363"/>
            <a:ext cx="3810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456488" y="1250950"/>
            <a:ext cx="381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V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17763" y="2163763"/>
            <a:ext cx="847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电压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08513" y="2170113"/>
            <a:ext cx="1476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0～2.5 V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287338" y="438150"/>
            <a:ext cx="8389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判断电阻的影响因素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(10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539539" y="589843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323850" y="962025"/>
            <a:ext cx="83899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14</a:t>
            </a:r>
            <a:r>
              <a:rPr lang="zh-CN" altLang="zh-CN"/>
              <a:t>．</a:t>
            </a:r>
            <a:r>
              <a:rPr lang="en-US" altLang="zh-CN"/>
              <a:t>(2013·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导体的电阻是导体本身的一种性质，它的大小跟导体的材料、</a:t>
            </a:r>
            <a:r>
              <a:rPr lang="en-US" altLang="zh-CN"/>
              <a:t>______</a:t>
            </a:r>
            <a:r>
              <a:rPr lang="zh-CN" altLang="zh-CN"/>
              <a:t>、</a:t>
            </a:r>
            <a:r>
              <a:rPr lang="en-US" altLang="zh-CN"/>
              <a:t>___________</a:t>
            </a:r>
            <a:r>
              <a:rPr lang="zh-CN" altLang="zh-CN"/>
              <a:t>、温度有关。</a:t>
            </a:r>
          </a:p>
          <a:p>
            <a:pPr eaLnBrk="1" hangingPunct="1"/>
            <a:r>
              <a:rPr lang="en-US" altLang="zh-CN"/>
              <a:t>15</a:t>
            </a:r>
            <a:r>
              <a:rPr lang="zh-CN" altLang="zh-CN"/>
              <a:t>．</a:t>
            </a:r>
            <a:r>
              <a:rPr lang="en-US" altLang="zh-CN"/>
              <a:t>(2018·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如图所示，卡通动物的对话</a:t>
            </a:r>
            <a:endParaRPr lang="en-US" altLang="zh-CN"/>
          </a:p>
          <a:p>
            <a:pPr eaLnBrk="1" hangingPunct="1"/>
            <a:r>
              <a:rPr lang="zh-CN" altLang="zh-CN"/>
              <a:t>形象地描述了导体的电阻大小与导体的材料、</a:t>
            </a:r>
            <a:endParaRPr lang="en-US" altLang="zh-CN"/>
          </a:p>
          <a:p>
            <a:pPr eaLnBrk="1" hangingPunct="1"/>
            <a:r>
              <a:rPr lang="en-US" altLang="zh-CN"/>
              <a:t>__________</a:t>
            </a:r>
            <a:r>
              <a:rPr lang="zh-CN" altLang="zh-CN"/>
              <a:t>和</a:t>
            </a:r>
            <a:r>
              <a:rPr lang="en-US" altLang="zh-CN"/>
              <a:t>______</a:t>
            </a:r>
            <a:r>
              <a:rPr lang="zh-CN" altLang="zh-CN"/>
              <a:t>有关。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125" y="1912938"/>
            <a:ext cx="24526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39825" y="1403350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长度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12988" y="1397000"/>
            <a:ext cx="134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横截面积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9575" y="2754313"/>
            <a:ext cx="134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横截面积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16125" y="2747963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长度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46075" y="161925"/>
            <a:ext cx="8389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zh-CN"/>
              <a:t>．验电器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68313" y="2176463"/>
            <a:ext cx="83899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(1)</a:t>
            </a:r>
            <a:r>
              <a:rPr lang="zh-CN" altLang="zh-CN"/>
              <a:t>作用：检验物体</a:t>
            </a:r>
            <a:r>
              <a:rPr lang="en-US" altLang="zh-CN"/>
              <a:t>①__________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原理：</a:t>
            </a:r>
            <a:r>
              <a:rPr lang="en-US" altLang="zh-CN"/>
              <a:t>② _________________</a:t>
            </a:r>
            <a:r>
              <a:rPr lang="zh-CN" altLang="zh-CN"/>
              <a:t>；金属箔张角越大所带电荷</a:t>
            </a:r>
            <a:r>
              <a:rPr lang="en-US" altLang="zh-CN"/>
              <a:t>③______</a:t>
            </a:r>
            <a:r>
              <a:rPr lang="zh-CN" altLang="zh-CN"/>
              <a:t>。</a:t>
            </a:r>
          </a:p>
          <a:p>
            <a:pPr eaLnBrk="1" hangingPunct="1"/>
            <a:r>
              <a:rPr lang="en-US" altLang="zh-CN"/>
              <a:t>4</a:t>
            </a:r>
            <a:r>
              <a:rPr lang="zh-CN" altLang="zh-CN"/>
              <a:t>．原子及其结构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构成：由</a:t>
            </a:r>
            <a:r>
              <a:rPr lang="en-US" altLang="zh-CN"/>
              <a:t>①_______</a:t>
            </a:r>
            <a:r>
              <a:rPr lang="zh-CN" altLang="zh-CN"/>
              <a:t>和</a:t>
            </a:r>
            <a:r>
              <a:rPr lang="en-US" altLang="zh-CN"/>
              <a:t>②__________</a:t>
            </a:r>
            <a:r>
              <a:rPr lang="zh-CN" altLang="zh-CN"/>
              <a:t>构成。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带电情况：原子核带</a:t>
            </a:r>
            <a:r>
              <a:rPr lang="en-US" altLang="zh-CN"/>
              <a:t>③____</a:t>
            </a:r>
            <a:r>
              <a:rPr lang="zh-CN" altLang="zh-CN"/>
              <a:t>电，核外电子带</a:t>
            </a:r>
            <a:r>
              <a:rPr lang="en-US" altLang="zh-CN"/>
              <a:t>④____</a:t>
            </a:r>
            <a:r>
              <a:rPr lang="zh-CN" altLang="zh-CN"/>
              <a:t>电。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500" y="573088"/>
            <a:ext cx="2638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01963" y="2163763"/>
            <a:ext cx="134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是否带电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46288" y="2571750"/>
            <a:ext cx="23796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同种电荷相互排斥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669213" y="2601913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越多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225675" y="3484563"/>
            <a:ext cx="9588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原子核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695700" y="3484563"/>
            <a:ext cx="1217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核外电子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513138" y="3989388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正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069013" y="3959225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负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50825" y="582613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串、并联电路中电流与电压规律的应用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391902" y="735471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323850" y="1131888"/>
            <a:ext cx="86661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16</a:t>
            </a:r>
            <a:r>
              <a:rPr lang="zh-CN" altLang="zh-CN"/>
              <a:t>．</a:t>
            </a:r>
            <a:r>
              <a:rPr lang="en-US" altLang="zh-CN"/>
              <a:t>(2011·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如图所示，是小宝同学做探究实验时的电路图，电路中</a:t>
            </a:r>
            <a:endParaRPr lang="en-US" altLang="zh-CN"/>
          </a:p>
          <a:p>
            <a:pPr eaLnBrk="1" hangingPunct="1"/>
            <a:r>
              <a:rPr lang="zh-CN" altLang="zh-CN"/>
              <a:t>的两只相同的电压表选用了不同的量程，测量时，两只电压表的指针恰好</a:t>
            </a:r>
            <a:endParaRPr lang="en-US" altLang="zh-CN"/>
          </a:p>
          <a:p>
            <a:pPr eaLnBrk="1" hangingPunct="1"/>
            <a:r>
              <a:rPr lang="zh-CN" altLang="zh-CN"/>
              <a:t>指在同一位置处，电压表</a:t>
            </a:r>
            <a:r>
              <a:rPr lang="en-US" altLang="zh-CN"/>
              <a:t>V</a:t>
            </a:r>
            <a:r>
              <a:rPr lang="en-US" altLang="zh-CN" baseline="-25000"/>
              <a:t>1</a:t>
            </a:r>
            <a:r>
              <a:rPr lang="zh-CN" altLang="zh-CN"/>
              <a:t>和</a:t>
            </a:r>
            <a:r>
              <a:rPr lang="en-US" altLang="zh-CN"/>
              <a:t>V</a:t>
            </a:r>
            <a:r>
              <a:rPr lang="en-US" altLang="zh-CN" baseline="-25000"/>
              <a:t>2</a:t>
            </a:r>
            <a:r>
              <a:rPr lang="zh-CN" altLang="zh-CN"/>
              <a:t>的示数之比是</a:t>
            </a:r>
            <a:r>
              <a:rPr lang="en-US" altLang="zh-CN"/>
              <a:t>______</a:t>
            </a:r>
            <a:r>
              <a:rPr lang="zh-CN" altLang="zh-CN"/>
              <a:t>，选择</a:t>
            </a:r>
            <a:r>
              <a:rPr lang="en-US" altLang="zh-CN"/>
              <a:t>0</a:t>
            </a:r>
            <a:r>
              <a:rPr lang="zh-CN" altLang="zh-CN"/>
              <a:t>～</a:t>
            </a:r>
            <a:r>
              <a:rPr lang="en-US" altLang="zh-CN"/>
              <a:t>15 V</a:t>
            </a:r>
            <a:r>
              <a:rPr lang="zh-CN" altLang="zh-CN"/>
              <a:t>量程</a:t>
            </a:r>
            <a:endParaRPr lang="en-US" altLang="zh-CN"/>
          </a:p>
          <a:p>
            <a:pPr eaLnBrk="1" hangingPunct="1"/>
            <a:r>
              <a:rPr lang="zh-CN" altLang="zh-CN"/>
              <a:t>的电压表是</a:t>
            </a:r>
            <a:r>
              <a:rPr lang="en-US" altLang="zh-CN"/>
              <a:t>____</a:t>
            </a:r>
            <a:r>
              <a:rPr lang="zh-CN" altLang="zh-CN"/>
              <a:t>。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113" y="2936875"/>
            <a:ext cx="2238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499100" y="2017713"/>
            <a:ext cx="93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1∶5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63713" y="2425700"/>
            <a:ext cx="700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V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6804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17</a:t>
            </a:r>
            <a:r>
              <a:rPr lang="zh-CN" altLang="zh-CN"/>
              <a:t>．</a:t>
            </a:r>
            <a:r>
              <a:rPr lang="en-US" altLang="zh-CN"/>
              <a:t>(2020·</a:t>
            </a:r>
            <a:r>
              <a:rPr lang="zh-CN" altLang="zh-CN"/>
              <a:t>江西</a:t>
            </a:r>
            <a:r>
              <a:rPr lang="en-US" altLang="zh-CN"/>
              <a:t>)</a:t>
            </a:r>
            <a:r>
              <a:rPr lang="zh-CN" altLang="zh-CN"/>
              <a:t>如图所示，滑动变阻器</a:t>
            </a:r>
            <a:r>
              <a:rPr lang="en-US" altLang="zh-CN" i="1"/>
              <a:t>R</a:t>
            </a:r>
            <a:r>
              <a:rPr lang="en-US" altLang="zh-CN" baseline="-25000"/>
              <a:t>2</a:t>
            </a:r>
            <a:r>
              <a:rPr lang="zh-CN" altLang="zh-CN"/>
              <a:t>的最大阻值与定值电阻</a:t>
            </a:r>
            <a:r>
              <a:rPr lang="en-US" altLang="zh-CN" i="1"/>
              <a:t>R</a:t>
            </a:r>
            <a:r>
              <a:rPr lang="en-US" altLang="zh-CN" baseline="-25000"/>
              <a:t>1</a:t>
            </a:r>
            <a:r>
              <a:rPr lang="zh-CN" altLang="zh-CN"/>
              <a:t>相等。</a:t>
            </a:r>
            <a:endParaRPr lang="en-US" altLang="zh-CN"/>
          </a:p>
          <a:p>
            <a:pPr eaLnBrk="1" hangingPunct="1"/>
            <a:r>
              <a:rPr lang="zh-CN" altLang="zh-CN"/>
              <a:t>闭合开关</a:t>
            </a:r>
            <a:r>
              <a:rPr lang="en-US" altLang="zh-CN"/>
              <a:t>S</a:t>
            </a:r>
            <a:r>
              <a:rPr lang="zh-CN" altLang="zh-CN"/>
              <a:t>，当滑片</a:t>
            </a:r>
            <a:r>
              <a:rPr lang="en-US" altLang="zh-CN" i="1"/>
              <a:t>P</a:t>
            </a:r>
            <a:r>
              <a:rPr lang="zh-CN" altLang="zh-CN"/>
              <a:t>在</a:t>
            </a:r>
            <a:r>
              <a:rPr lang="en-US" altLang="zh-CN" i="1"/>
              <a:t>a</a:t>
            </a:r>
            <a:r>
              <a:rPr lang="zh-CN" altLang="zh-CN"/>
              <a:t>端时，电压表示数为</a:t>
            </a:r>
            <a:r>
              <a:rPr lang="en-US" altLang="zh-CN"/>
              <a:t>2 V</a:t>
            </a:r>
            <a:r>
              <a:rPr lang="zh-CN" altLang="zh-CN"/>
              <a:t>，则电源电压为</a:t>
            </a:r>
            <a:r>
              <a:rPr lang="en-US" altLang="zh-CN" u="sng"/>
              <a:t>___</a:t>
            </a:r>
            <a:r>
              <a:rPr lang="en-US" altLang="zh-CN"/>
              <a:t>V, </a:t>
            </a:r>
          </a:p>
          <a:p>
            <a:pPr eaLnBrk="1" hangingPunct="1"/>
            <a:r>
              <a:rPr lang="zh-CN" altLang="zh-CN"/>
              <a:t>此时电流表示数为</a:t>
            </a:r>
            <a:r>
              <a:rPr lang="en-US" altLang="zh-CN" i="1"/>
              <a:t>I</a:t>
            </a:r>
            <a:r>
              <a:rPr lang="en-US" altLang="zh-CN" baseline="-25000"/>
              <a:t>1</a:t>
            </a:r>
            <a:r>
              <a:rPr lang="zh-CN" altLang="zh-CN"/>
              <a:t>，当滑片</a:t>
            </a:r>
            <a:r>
              <a:rPr lang="en-US" altLang="zh-CN" i="1"/>
              <a:t>P</a:t>
            </a:r>
            <a:r>
              <a:rPr lang="zh-CN" altLang="zh-CN"/>
              <a:t>在</a:t>
            </a:r>
            <a:r>
              <a:rPr lang="en-US" altLang="zh-CN" i="1"/>
              <a:t>b</a:t>
            </a:r>
            <a:r>
              <a:rPr lang="zh-CN" altLang="zh-CN"/>
              <a:t>端时，电流表示数为</a:t>
            </a:r>
            <a:r>
              <a:rPr lang="en-US" altLang="zh-CN" i="1"/>
              <a:t>I</a:t>
            </a:r>
            <a:r>
              <a:rPr lang="en-US" altLang="zh-CN" baseline="-25000"/>
              <a:t>2</a:t>
            </a:r>
            <a:r>
              <a:rPr lang="zh-CN" altLang="zh-CN"/>
              <a:t>，则</a:t>
            </a:r>
            <a:r>
              <a:rPr lang="en-US" altLang="zh-CN" i="1"/>
              <a:t>I</a:t>
            </a:r>
            <a:r>
              <a:rPr lang="en-US" altLang="zh-CN" baseline="-25000"/>
              <a:t>1</a:t>
            </a:r>
            <a:r>
              <a:rPr lang="en-US" altLang="zh-CN"/>
              <a:t>∶</a:t>
            </a:r>
            <a:r>
              <a:rPr lang="en-US" altLang="zh-CN" i="1"/>
              <a:t>I</a:t>
            </a:r>
            <a:r>
              <a:rPr lang="en-US" altLang="zh-CN" baseline="-25000"/>
              <a:t>2</a:t>
            </a:r>
            <a:r>
              <a:rPr lang="zh-CN" altLang="zh-CN"/>
              <a:t>＝</a:t>
            </a:r>
            <a:endParaRPr lang="en-US" altLang="zh-CN"/>
          </a:p>
          <a:p>
            <a:pPr eaLnBrk="1" hangingPunct="1"/>
            <a:r>
              <a:rPr lang="en-US" altLang="zh-CN"/>
              <a:t>______</a:t>
            </a:r>
            <a:r>
              <a:rPr lang="zh-CN" altLang="zh-CN"/>
              <a:t>。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4525" y="2608263"/>
            <a:ext cx="26955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588250" y="1038225"/>
            <a:ext cx="461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3075" y="1951038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1∶1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727200" y="1541463"/>
            <a:ext cx="7058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电路的识别与设计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(10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358775" y="1995488"/>
            <a:ext cx="83899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(1)</a:t>
            </a:r>
            <a:r>
              <a:rPr lang="zh-CN" altLang="zh-CN"/>
              <a:t>常考题型：选择题、计算题。　　　　　　 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常规考法：</a:t>
            </a:r>
          </a:p>
          <a:p>
            <a:pPr eaLnBrk="1" hangingPunct="1"/>
            <a:r>
              <a:rPr lang="en-US" altLang="zh-CN"/>
              <a:t>①</a:t>
            </a:r>
            <a:r>
              <a:rPr lang="zh-CN" altLang="zh-CN"/>
              <a:t>在选择题中结合电磁继电器原理考查电路的设计。</a:t>
            </a:r>
          </a:p>
          <a:p>
            <a:pPr eaLnBrk="1" hangingPunct="1"/>
            <a:r>
              <a:rPr lang="en-US" altLang="zh-CN"/>
              <a:t>②</a:t>
            </a:r>
            <a:r>
              <a:rPr lang="zh-CN" altLang="zh-CN"/>
              <a:t>在计算题中结合欧姆定律、电功率的计算考查串、并联电路的识别。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00" y="1670050"/>
            <a:ext cx="1114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346075" y="392113"/>
            <a:ext cx="85344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考法❶　电路的识别</a:t>
            </a:r>
          </a:p>
          <a:p>
            <a:pPr eaLnBrk="1" hangingPunct="1"/>
            <a:r>
              <a:rPr lang="en-US" altLang="zh-CN"/>
              <a:t>       </a:t>
            </a:r>
            <a:r>
              <a:rPr lang="zh-CN" altLang="zh-CN"/>
              <a:t>如图所示的电路，当开关</a:t>
            </a:r>
            <a:r>
              <a:rPr lang="en-US" altLang="zh-CN"/>
              <a:t>S</a:t>
            </a:r>
            <a:r>
              <a:rPr lang="en-US" altLang="zh-CN" baseline="-25000"/>
              <a:t>3</a:t>
            </a:r>
            <a:r>
              <a:rPr lang="zh-CN" altLang="zh-CN"/>
              <a:t>断开，</a:t>
            </a:r>
            <a:r>
              <a:rPr lang="en-US" altLang="zh-CN"/>
              <a:t>S</a:t>
            </a:r>
            <a:r>
              <a:rPr lang="en-US" altLang="zh-CN" baseline="-25000"/>
              <a:t>1</a:t>
            </a:r>
            <a:r>
              <a:rPr lang="zh-CN" altLang="zh-CN"/>
              <a:t>、</a:t>
            </a:r>
            <a:r>
              <a:rPr lang="en-US" altLang="zh-CN"/>
              <a:t>S</a:t>
            </a:r>
            <a:r>
              <a:rPr lang="en-US" altLang="zh-CN" baseline="-25000"/>
              <a:t>2</a:t>
            </a:r>
            <a:r>
              <a:rPr lang="zh-CN" altLang="zh-CN"/>
              <a:t>闭合时，两灯泡</a:t>
            </a:r>
            <a:r>
              <a:rPr lang="en-US" altLang="zh-CN" u="sng"/>
              <a:t>    </a:t>
            </a:r>
            <a:r>
              <a:rPr lang="zh-CN" altLang="zh-CN"/>
              <a:t>联；</a:t>
            </a:r>
            <a:endParaRPr lang="en-US" altLang="zh-CN"/>
          </a:p>
          <a:p>
            <a:pPr eaLnBrk="1" hangingPunct="1"/>
            <a:r>
              <a:rPr lang="zh-CN" altLang="zh-CN"/>
              <a:t>当开关</a:t>
            </a:r>
            <a:r>
              <a:rPr lang="en-US" altLang="zh-CN"/>
              <a:t>S</a:t>
            </a:r>
            <a:r>
              <a:rPr lang="en-US" altLang="zh-CN" baseline="-25000"/>
              <a:t>3</a:t>
            </a:r>
            <a:r>
              <a:rPr lang="zh-CN" altLang="zh-CN"/>
              <a:t>闭合，</a:t>
            </a:r>
            <a:r>
              <a:rPr lang="en-US" altLang="zh-CN"/>
              <a:t>S</a:t>
            </a:r>
            <a:r>
              <a:rPr lang="en-US" altLang="zh-CN" baseline="-25000"/>
              <a:t>1</a:t>
            </a:r>
            <a:r>
              <a:rPr lang="zh-CN" altLang="zh-CN"/>
              <a:t>、</a:t>
            </a:r>
            <a:r>
              <a:rPr lang="en-US" altLang="zh-CN"/>
              <a:t>S</a:t>
            </a:r>
            <a:r>
              <a:rPr lang="en-US" altLang="zh-CN" baseline="-25000"/>
              <a:t>2</a:t>
            </a:r>
            <a:r>
              <a:rPr lang="zh-CN" altLang="zh-CN"/>
              <a:t>断开时，两灯泡</a:t>
            </a:r>
            <a:r>
              <a:rPr lang="en-US" altLang="zh-CN" u="sng"/>
              <a:t>    </a:t>
            </a:r>
            <a:r>
              <a:rPr lang="zh-CN" altLang="zh-CN"/>
              <a:t>联。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zh-CN" altLang="zh-CN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1038" y="2019300"/>
            <a:ext cx="23241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670800" y="782638"/>
            <a:ext cx="4429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并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81538" y="1257300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46075" y="5238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考法❷　电路的设计</a:t>
            </a:r>
          </a:p>
          <a:p>
            <a:pPr eaLnBrk="1" hangingPunct="1"/>
            <a:r>
              <a:rPr lang="en-US" altLang="zh-CN"/>
              <a:t>      (2020·</a:t>
            </a:r>
            <a:r>
              <a:rPr lang="zh-CN" altLang="zh-CN"/>
              <a:t>苏州</a:t>
            </a:r>
            <a:r>
              <a:rPr lang="en-US" altLang="zh-CN"/>
              <a:t>)</a:t>
            </a:r>
            <a:r>
              <a:rPr lang="zh-CN" altLang="zh-CN"/>
              <a:t>有一款</a:t>
            </a:r>
            <a:r>
              <a:rPr lang="en-US" altLang="zh-CN"/>
              <a:t>“</a:t>
            </a:r>
            <a:r>
              <a:rPr lang="zh-CN" altLang="zh-CN"/>
              <a:t>空调扇</a:t>
            </a:r>
            <a:r>
              <a:rPr lang="en-US" altLang="zh-CN"/>
              <a:t>”</a:t>
            </a:r>
            <a:r>
              <a:rPr lang="zh-CN" altLang="zh-CN"/>
              <a:t>既能送常温风，又能送凉风。小明了解到其内部有两个电动机，其中电动机</a:t>
            </a:r>
            <a:r>
              <a:rPr lang="en-US" altLang="zh-CN"/>
              <a:t>M</a:t>
            </a:r>
            <a:r>
              <a:rPr lang="en-US" altLang="zh-CN" baseline="-25000"/>
              <a:t>1</a:t>
            </a:r>
            <a:r>
              <a:rPr lang="zh-CN" altLang="zh-CN"/>
              <a:t>驱动扇叶送风，</a:t>
            </a:r>
            <a:r>
              <a:rPr lang="en-US" altLang="zh-CN"/>
              <a:t>M</a:t>
            </a:r>
            <a:r>
              <a:rPr lang="en-US" altLang="zh-CN" baseline="-25000"/>
              <a:t>2</a:t>
            </a:r>
            <a:r>
              <a:rPr lang="zh-CN" altLang="zh-CN"/>
              <a:t>驱动机内水循环使所送的风成为</a:t>
            </a:r>
            <a:r>
              <a:rPr lang="en-US" altLang="zh-CN"/>
              <a:t>“</a:t>
            </a:r>
            <a:r>
              <a:rPr lang="zh-CN" altLang="zh-CN"/>
              <a:t>凉风</a:t>
            </a:r>
            <a:r>
              <a:rPr lang="en-US" altLang="zh-CN"/>
              <a:t>”</a:t>
            </a:r>
            <a:r>
              <a:rPr lang="zh-CN" altLang="zh-CN"/>
              <a:t>，此款风扇不会只有水循环而不送风。小明设计的电路图，符合要求的是</a:t>
            </a:r>
            <a:r>
              <a:rPr lang="en-US" altLang="zh-CN"/>
              <a:t>(</a:t>
            </a:r>
            <a:r>
              <a:rPr lang="zh-CN" altLang="zh-CN"/>
              <a:t>　　</a:t>
            </a:r>
            <a:r>
              <a:rPr lang="en-US" altLang="zh-CN"/>
              <a:t>)</a:t>
            </a:r>
            <a:endParaRPr lang="zh-CN" altLang="zh-CN"/>
          </a:p>
        </p:txBody>
      </p: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738" y="2409825"/>
            <a:ext cx="3852862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987800" y="1878013"/>
            <a:ext cx="312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346075" y="268288"/>
            <a:ext cx="838993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电路故障分析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常考题型：实验探究题。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常规考法：在电学实验中考查实验操作中的故障分析。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备考方法：</a:t>
            </a:r>
          </a:p>
          <a:p>
            <a:pPr eaLnBrk="1" hangingPunct="1"/>
            <a:r>
              <a:rPr lang="zh-CN" altLang="en-US"/>
              <a:t>①串联电路中的分析：某处断路会造成整个电路用电器不能工作，某处短路时，其余部分电路的用电器可以工作。</a:t>
            </a:r>
          </a:p>
          <a:p>
            <a:pPr eaLnBrk="1" hangingPunct="1"/>
            <a:r>
              <a:rPr lang="zh-CN" altLang="en-US"/>
              <a:t>②在并联电路中的分析：干路断路会造成整个电路用电器不能工作，某支路断路时，其余支路用电器不受影响，并联电路的短路常会造成烧毁电源的严重后果。</a:t>
            </a:r>
          </a:p>
        </p:txBody>
      </p:sp>
      <p:pic>
        <p:nvPicPr>
          <p:cNvPr id="62467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38" y="374650"/>
            <a:ext cx="1101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346075" y="271463"/>
            <a:ext cx="87979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(2020·</a:t>
            </a:r>
            <a:r>
              <a:rPr lang="zh-CN" altLang="en-US"/>
              <a:t>常德</a:t>
            </a:r>
            <a:r>
              <a:rPr lang="en-US" altLang="zh-CN"/>
              <a:t>)</a:t>
            </a:r>
            <a:r>
              <a:rPr lang="zh-CN" altLang="en-US"/>
              <a:t>如图所示是小刚同学测量小灯泡电功率的电路图，</a:t>
            </a:r>
            <a:endParaRPr lang="en-US" altLang="zh-CN"/>
          </a:p>
          <a:p>
            <a:pPr eaLnBrk="1" hangingPunct="1"/>
            <a:r>
              <a:rPr lang="zh-CN" altLang="en-US"/>
              <a:t>当闭合开关时，发现灯泡</a:t>
            </a:r>
            <a:r>
              <a:rPr lang="en-US" altLang="zh-CN"/>
              <a:t>L</a:t>
            </a:r>
            <a:r>
              <a:rPr lang="zh-CN" altLang="en-US"/>
              <a:t>不亮，电压表有明显示数，电流表示数为零，</a:t>
            </a:r>
            <a:endParaRPr lang="en-US" altLang="zh-CN"/>
          </a:p>
          <a:p>
            <a:pPr eaLnBrk="1" hangingPunct="1"/>
            <a:r>
              <a:rPr lang="zh-CN" altLang="en-US"/>
              <a:t>若故障只出现在滑动变阻器</a:t>
            </a:r>
            <a:r>
              <a:rPr lang="en-US" altLang="zh-CN" i="1"/>
              <a:t>R</a:t>
            </a:r>
            <a:r>
              <a:rPr lang="zh-CN" altLang="en-US"/>
              <a:t>和灯泡</a:t>
            </a:r>
            <a:r>
              <a:rPr lang="en-US" altLang="zh-CN"/>
              <a:t>L</a:t>
            </a:r>
            <a:r>
              <a:rPr lang="zh-CN" altLang="en-US"/>
              <a:t>中的一处，则下列判断正确的是</a:t>
            </a:r>
            <a:r>
              <a:rPr lang="en-US" altLang="zh-CN"/>
              <a:t>(    )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．滑动变阻器</a:t>
            </a:r>
            <a:r>
              <a:rPr lang="en-US" altLang="zh-CN" i="1"/>
              <a:t>R</a:t>
            </a:r>
            <a:r>
              <a:rPr lang="zh-CN" altLang="en-US"/>
              <a:t>短路   </a:t>
            </a:r>
            <a:r>
              <a:rPr lang="en-US" altLang="zh-CN"/>
              <a:t>B</a:t>
            </a:r>
            <a:r>
              <a:rPr lang="zh-CN" altLang="en-US"/>
              <a:t>．滑动变阻器</a:t>
            </a:r>
            <a:r>
              <a:rPr lang="en-US" altLang="zh-CN" i="1"/>
              <a:t>R</a:t>
            </a:r>
            <a:r>
              <a:rPr lang="zh-CN" altLang="en-US"/>
              <a:t>断路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en-US"/>
              <a:t>．灯泡</a:t>
            </a:r>
            <a:r>
              <a:rPr lang="en-US" altLang="zh-CN"/>
              <a:t>L</a:t>
            </a:r>
            <a:r>
              <a:rPr lang="zh-CN" altLang="en-US"/>
              <a:t>短路         </a:t>
            </a:r>
            <a:r>
              <a:rPr lang="en-US" altLang="zh-CN"/>
              <a:t>D</a:t>
            </a:r>
            <a:r>
              <a:rPr lang="zh-CN" altLang="en-US"/>
              <a:t>．灯泡</a:t>
            </a:r>
            <a:r>
              <a:rPr lang="en-US" altLang="zh-CN"/>
              <a:t>L</a:t>
            </a:r>
            <a:r>
              <a:rPr lang="zh-CN" altLang="en-US"/>
              <a:t>断路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6838" y="1771650"/>
            <a:ext cx="3810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328025" y="1184275"/>
            <a:ext cx="312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6074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</a:t>
            </a:r>
            <a:r>
              <a:rPr lang="en-US" altLang="zh-CN"/>
              <a:t>(2020·</a:t>
            </a:r>
            <a:r>
              <a:rPr lang="zh-CN" altLang="en-US"/>
              <a:t>南昌一模</a:t>
            </a:r>
            <a:r>
              <a:rPr lang="en-US" altLang="zh-CN"/>
              <a:t>)</a:t>
            </a:r>
            <a:r>
              <a:rPr lang="zh-CN" altLang="en-US"/>
              <a:t>如图所示电路，闭合开关，甲、乙两灯均发光，两</a:t>
            </a:r>
            <a:endParaRPr lang="en-US" altLang="zh-CN"/>
          </a:p>
          <a:p>
            <a:pPr eaLnBrk="1" hangingPunct="1"/>
            <a:r>
              <a:rPr lang="zh-CN" altLang="en-US"/>
              <a:t>电表均有示数。过一会儿，其中一个灯泡突然熄灭，且两只电表都有示数。造成此现象的原因可能是</a:t>
            </a:r>
            <a:r>
              <a:rPr lang="en-US" altLang="zh-CN"/>
              <a:t>(    )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A. </a:t>
            </a:r>
            <a:r>
              <a:rPr lang="zh-CN" altLang="en-US"/>
              <a:t>甲灯短路      </a:t>
            </a:r>
            <a:r>
              <a:rPr lang="en-US" altLang="zh-CN"/>
              <a:t>B. </a:t>
            </a:r>
            <a:r>
              <a:rPr lang="zh-CN" altLang="en-US"/>
              <a:t>乙灯短路</a:t>
            </a:r>
          </a:p>
          <a:p>
            <a:pPr eaLnBrk="1" hangingPunct="1"/>
            <a:r>
              <a:rPr lang="en-US" altLang="zh-CN"/>
              <a:t>C. </a:t>
            </a:r>
            <a:r>
              <a:rPr lang="zh-CN" altLang="en-US"/>
              <a:t>甲灯断路      </a:t>
            </a:r>
            <a:r>
              <a:rPr lang="en-US" altLang="zh-CN"/>
              <a:t>D. </a:t>
            </a:r>
            <a:r>
              <a:rPr lang="zh-CN" altLang="en-US"/>
              <a:t>乙灯断路</a:t>
            </a: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088" y="2060575"/>
            <a:ext cx="27717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43363" y="1527175"/>
            <a:ext cx="312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86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en-US" altLang="zh-CN"/>
              <a:t>(2020·</a:t>
            </a:r>
            <a:r>
              <a:rPr lang="zh-CN" altLang="en-US"/>
              <a:t>潍坊</a:t>
            </a:r>
            <a:r>
              <a:rPr lang="en-US" altLang="zh-CN"/>
              <a:t>)</a:t>
            </a:r>
            <a:r>
              <a:rPr lang="zh-CN" altLang="en-US"/>
              <a:t>如图所示电路中，电源电压为</a:t>
            </a:r>
            <a:r>
              <a:rPr lang="en-US" altLang="zh-CN"/>
              <a:t>3 V</a:t>
            </a:r>
            <a:r>
              <a:rPr lang="zh-CN" altLang="en-US"/>
              <a:t>，灯泡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、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规格相同。</a:t>
            </a:r>
            <a:endParaRPr lang="en-US" altLang="zh-CN"/>
          </a:p>
          <a:p>
            <a:pPr eaLnBrk="1" hangingPunct="1"/>
            <a:r>
              <a:rPr lang="zh-CN" altLang="en-US"/>
              <a:t>闭合开关</a:t>
            </a:r>
            <a:r>
              <a:rPr lang="en-US" altLang="zh-CN"/>
              <a:t>S</a:t>
            </a:r>
            <a:r>
              <a:rPr lang="zh-CN" altLang="en-US"/>
              <a:t>，两灯均不亮。保持</a:t>
            </a:r>
            <a:r>
              <a:rPr lang="en-US" altLang="zh-CN"/>
              <a:t>S</a:t>
            </a:r>
            <a:r>
              <a:rPr lang="zh-CN" altLang="en-US"/>
              <a:t>闭合，用电压表测得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间电压为</a:t>
            </a:r>
            <a:r>
              <a:rPr lang="en-US" altLang="zh-CN"/>
              <a:t>0 V</a:t>
            </a:r>
            <a:r>
              <a:rPr lang="zh-CN" altLang="en-US"/>
              <a:t>，</a:t>
            </a:r>
            <a:r>
              <a:rPr lang="en-US" altLang="zh-CN" i="1"/>
              <a:t>c</a:t>
            </a:r>
            <a:r>
              <a:rPr lang="zh-CN" altLang="en-US"/>
              <a:t>、</a:t>
            </a:r>
            <a:endParaRPr lang="en-US" altLang="zh-CN"/>
          </a:p>
          <a:p>
            <a:pPr eaLnBrk="1" hangingPunct="1"/>
            <a:r>
              <a:rPr lang="en-US" altLang="zh-CN" i="1"/>
              <a:t>d</a:t>
            </a:r>
            <a:r>
              <a:rPr lang="zh-CN" altLang="en-US"/>
              <a:t>间电压为</a:t>
            </a:r>
            <a:r>
              <a:rPr lang="en-US" altLang="zh-CN"/>
              <a:t>3 V</a:t>
            </a:r>
            <a:r>
              <a:rPr lang="zh-CN" altLang="en-US"/>
              <a:t>，下列判断正确的是</a:t>
            </a:r>
            <a:r>
              <a:rPr lang="en-US" altLang="zh-CN"/>
              <a:t>(     )</a:t>
            </a:r>
            <a:endParaRPr lang="zh-CN" altLang="en-US"/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间导线断路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en-US"/>
              <a:t>．灯泡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断路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en-US"/>
              <a:t>．灯泡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断路</a:t>
            </a:r>
          </a:p>
          <a:p>
            <a:pPr eaLnBrk="1" hangingPunct="1"/>
            <a:r>
              <a:rPr lang="en-US" altLang="zh-CN"/>
              <a:t>D</a:t>
            </a:r>
            <a:r>
              <a:rPr lang="zh-CN" altLang="en-US"/>
              <a:t>．灯泡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、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均断路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1413" y="2243138"/>
            <a:ext cx="2505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46600" y="1517650"/>
            <a:ext cx="312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1655763" y="1052513"/>
            <a:ext cx="68421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探究串、并联电路的电流规律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323850" y="1593850"/>
            <a:ext cx="838993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设计和进行实验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/>
              <a:t>1</a:t>
            </a:r>
            <a:r>
              <a:rPr lang="zh-CN" altLang="en-US"/>
              <a:t>．实验器材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电流表的使用和读数。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电流表异常偏转的原因：</a:t>
            </a:r>
          </a:p>
          <a:p>
            <a:pPr eaLnBrk="1" hangingPunct="1"/>
            <a:r>
              <a:rPr lang="zh-CN" altLang="en-US"/>
              <a:t>①反向偏转，说明正负接线柱接反；</a:t>
            </a:r>
          </a:p>
          <a:p>
            <a:pPr eaLnBrk="1" hangingPunct="1"/>
            <a:r>
              <a:rPr lang="zh-CN" altLang="en-US"/>
              <a:t>②正向偏转幅度过小，说明量程选择过大；</a:t>
            </a:r>
          </a:p>
          <a:p>
            <a:pPr eaLnBrk="1" hangingPunct="1"/>
            <a:r>
              <a:rPr lang="zh-CN" altLang="en-US"/>
              <a:t>③正向偏转幅度过大，到达右边没有刻度处，说明量程选择过小。</a:t>
            </a: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203325"/>
            <a:ext cx="10429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46075" y="1239838"/>
            <a:ext cx="838993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5</a:t>
            </a:r>
            <a:r>
              <a:rPr lang="zh-CN" altLang="zh-CN"/>
              <a:t>．导体和绝缘体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导体：</a:t>
            </a:r>
            <a:r>
              <a:rPr lang="en-US" altLang="zh-CN"/>
              <a:t>①______</a:t>
            </a:r>
            <a:r>
              <a:rPr lang="zh-CN" altLang="zh-CN"/>
              <a:t>导电的物体，如金属、人体、大地、石墨、食盐水。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绝缘体：</a:t>
            </a:r>
            <a:r>
              <a:rPr lang="en-US" altLang="zh-CN"/>
              <a:t>②________</a:t>
            </a:r>
            <a:r>
              <a:rPr lang="zh-CN" altLang="zh-CN"/>
              <a:t>导电的物体，如橡胶、玻璃、塑料。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00238" y="1690688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容易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25663" y="2135188"/>
            <a:ext cx="1089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不容易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346075" y="901700"/>
            <a:ext cx="87169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．实验注意事项及操作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连接电路时注意事项：</a:t>
            </a:r>
            <a:r>
              <a:rPr lang="en-US" altLang="zh-CN"/>
              <a:t>_______________________________________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改变电流的方法：</a:t>
            </a:r>
            <a:r>
              <a:rPr lang="en-US" altLang="zh-CN"/>
              <a:t>_________________________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换用不同规格的灯泡多次测量的目的：</a:t>
            </a:r>
            <a:r>
              <a:rPr lang="en-US" altLang="zh-CN"/>
              <a:t>__________________________</a:t>
            </a:r>
          </a:p>
          <a:p>
            <a:pPr eaLnBrk="1" hangingPunct="1"/>
            <a:r>
              <a:rPr lang="en-US" altLang="zh-CN"/>
              <a:t>____________</a:t>
            </a:r>
            <a:r>
              <a:rPr lang="zh-CN" altLang="en-US"/>
              <a:t>。</a:t>
            </a:r>
          </a:p>
        </p:txBody>
      </p:sp>
      <p:sp>
        <p:nvSpPr>
          <p:cNvPr id="68611" name="矩形 2"/>
          <p:cNvSpPr>
            <a:spLocks noChangeArrowheads="1"/>
          </p:cNvSpPr>
          <p:nvPr/>
        </p:nvSpPr>
        <p:spPr bwMode="auto">
          <a:xfrm>
            <a:off x="3330575" y="1316038"/>
            <a:ext cx="5557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开关断开；滑动变阻器滑片移至阻值最大处 </a:t>
            </a:r>
          </a:p>
        </p:txBody>
      </p:sp>
      <p:sp>
        <p:nvSpPr>
          <p:cNvPr id="68612" name="矩形 3"/>
          <p:cNvSpPr>
            <a:spLocks noChangeArrowheads="1"/>
          </p:cNvSpPr>
          <p:nvPr/>
        </p:nvSpPr>
        <p:spPr bwMode="auto">
          <a:xfrm>
            <a:off x="2840038" y="1790700"/>
            <a:ext cx="3379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更换电源、更换灯泡或电阻 </a:t>
            </a:r>
          </a:p>
        </p:txBody>
      </p:sp>
      <p:sp>
        <p:nvSpPr>
          <p:cNvPr id="68613" name="矩形 4"/>
          <p:cNvSpPr>
            <a:spLocks noChangeArrowheads="1"/>
          </p:cNvSpPr>
          <p:nvPr/>
        </p:nvSpPr>
        <p:spPr bwMode="auto">
          <a:xfrm>
            <a:off x="5083175" y="2235200"/>
            <a:ext cx="3506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保证得出的实验规律具有普遍</a:t>
            </a:r>
          </a:p>
        </p:txBody>
      </p:sp>
      <p:sp>
        <p:nvSpPr>
          <p:cNvPr id="68614" name="矩形 5"/>
          <p:cNvSpPr>
            <a:spLocks noChangeArrowheads="1"/>
          </p:cNvSpPr>
          <p:nvPr/>
        </p:nvSpPr>
        <p:spPr bwMode="auto">
          <a:xfrm>
            <a:off x="484188" y="2709863"/>
            <a:ext cx="1590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性和准确性 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46075" y="454025"/>
            <a:ext cx="838993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实验分析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/>
              <a:t>3</a:t>
            </a:r>
            <a:r>
              <a:rPr lang="zh-CN" altLang="en-US"/>
              <a:t>．电路故障分析。</a:t>
            </a:r>
          </a:p>
          <a:p>
            <a:pPr eaLnBrk="1" hangingPunct="1"/>
            <a:r>
              <a:rPr lang="en-US" altLang="zh-CN"/>
              <a:t>4</a:t>
            </a:r>
            <a:r>
              <a:rPr lang="zh-CN" altLang="en-US"/>
              <a:t>．补充实验数据表格。</a:t>
            </a:r>
          </a:p>
          <a:p>
            <a:pPr eaLnBrk="1" hangingPunct="1"/>
            <a:r>
              <a:rPr lang="en-US" altLang="zh-CN"/>
              <a:t>5</a:t>
            </a:r>
            <a:r>
              <a:rPr lang="zh-CN" altLang="en-US"/>
              <a:t>．根据表格数据得出结论。</a:t>
            </a:r>
          </a:p>
          <a:p>
            <a:pPr eaLnBrk="1" hangingPunct="1"/>
            <a:r>
              <a:rPr lang="en-US" altLang="zh-CN"/>
              <a:t>6</a:t>
            </a:r>
            <a:r>
              <a:rPr lang="zh-CN" altLang="en-US"/>
              <a:t>．根据要求设计电路。</a:t>
            </a:r>
          </a:p>
          <a:p>
            <a:pPr eaLnBrk="1" hangingPunct="1"/>
            <a:r>
              <a:rPr lang="en-US" altLang="zh-CN"/>
              <a:t>7</a:t>
            </a:r>
            <a:r>
              <a:rPr lang="zh-CN" altLang="en-US"/>
              <a:t>．实验评估及改进。</a:t>
            </a:r>
            <a:endParaRPr lang="en-US" altLang="zh-CN"/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实验结论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zh-CN" altLang="en-US"/>
              <a:t>在串联电路中，电流处处相等；在并联电路中，干路电流等于各支路电流之和。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46075" y="1155700"/>
            <a:ext cx="838993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</a:t>
            </a:r>
            <a:r>
              <a:rPr lang="en-US" altLang="zh-CN"/>
              <a:t>(2014·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探究并联电路的电流规律：</a:t>
            </a:r>
          </a:p>
          <a:p>
            <a:pPr eaLnBrk="1" hangingPunct="1"/>
            <a:r>
              <a:rPr lang="zh-CN" altLang="en-US"/>
              <a:t>宝宝和玲玲同学想探究并联电路的电流规律。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猜想与假设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宝宝同学猜想：并联电路中各支路电流相等；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玲玲同学猜想：并联电路干路中的电流等于各支路电流之和。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设计实验与制订计划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zh-CN" altLang="en-US"/>
              <a:t>宝宝和玲玲同学分别从实验室选取电流表</a:t>
            </a:r>
            <a:r>
              <a:rPr lang="en-US" altLang="zh-CN"/>
              <a:t>3</a:t>
            </a:r>
            <a:r>
              <a:rPr lang="zh-CN" altLang="en-US"/>
              <a:t>个，灯泡</a:t>
            </a:r>
            <a:r>
              <a:rPr lang="en-US" altLang="zh-CN"/>
              <a:t>2</a:t>
            </a:r>
            <a:r>
              <a:rPr lang="zh-CN" altLang="en-US"/>
              <a:t>个，开关</a:t>
            </a:r>
            <a:r>
              <a:rPr lang="en-US" altLang="zh-CN"/>
              <a:t>1</a:t>
            </a:r>
            <a:r>
              <a:rPr lang="zh-CN" altLang="en-US"/>
              <a:t>个，滑动变阻器</a:t>
            </a:r>
            <a:r>
              <a:rPr lang="en-US" altLang="zh-CN"/>
              <a:t>1</a:t>
            </a:r>
            <a:r>
              <a:rPr lang="zh-CN" altLang="en-US"/>
              <a:t>个，干电池、导线若干。实验电路图如图</a:t>
            </a:r>
            <a:r>
              <a:rPr lang="en-US" altLang="zh-CN"/>
              <a:t>1</a:t>
            </a:r>
            <a:r>
              <a:rPr lang="zh-CN" altLang="en-US"/>
              <a:t>所示。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4525" y="2214563"/>
            <a:ext cx="2609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607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进行实验与收集证据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宝宝同学根据电路图</a:t>
            </a:r>
            <a:r>
              <a:rPr lang="en-US" altLang="zh-CN"/>
              <a:t>1</a:t>
            </a:r>
            <a:r>
              <a:rPr lang="zh-CN" altLang="en-US"/>
              <a:t>连接好实验电路，连接过程中，开关应该</a:t>
            </a:r>
            <a:r>
              <a:rPr lang="en-US" altLang="zh-CN" u="sng"/>
              <a:t>_____</a:t>
            </a:r>
            <a:r>
              <a:rPr lang="zh-CN" altLang="en-US"/>
              <a:t>；</a:t>
            </a:r>
            <a:endParaRPr lang="en-US" altLang="zh-CN"/>
          </a:p>
          <a:p>
            <a:pPr eaLnBrk="1" hangingPunct="1"/>
            <a:r>
              <a:rPr lang="zh-CN" altLang="en-US"/>
              <a:t>检查电路无误后，开始实验，正确读出电流表示数如下表：</a:t>
            </a:r>
          </a:p>
        </p:txBody>
      </p:sp>
      <p:graphicFrame>
        <p:nvGraphicFramePr>
          <p:cNvPr id="72747" name="Group 43"/>
          <p:cNvGraphicFramePr>
            <a:graphicFrameLocks noGrp="1"/>
          </p:cNvGraphicFramePr>
          <p:nvPr/>
        </p:nvGraphicFramePr>
        <p:xfrm>
          <a:off x="2198688" y="2206625"/>
          <a:ext cx="5330825" cy="2194456"/>
        </p:xfrm>
        <a:graphic>
          <a:graphicData uri="http://schemas.openxmlformats.org/drawingml/2006/table">
            <a:tbl>
              <a:tblPr/>
              <a:tblGrid>
                <a:gridCol w="1350962"/>
                <a:gridCol w="1204913"/>
                <a:gridCol w="1350962"/>
                <a:gridCol w="1423988"/>
              </a:tblGrid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0.16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0.16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0.44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858125" y="1038225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断开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(2)</a:t>
            </a:r>
            <a:r>
              <a:rPr lang="zh-CN" altLang="en-US"/>
              <a:t>玲玲同学根据电路图</a:t>
            </a:r>
            <a:r>
              <a:rPr lang="en-US" altLang="zh-CN"/>
              <a:t>1</a:t>
            </a:r>
            <a:r>
              <a:rPr lang="zh-CN" altLang="en-US"/>
              <a:t>正确连接好实验电路，开始实验，正确读出电流表示数如下表：</a:t>
            </a:r>
          </a:p>
        </p:txBody>
      </p:sp>
      <p:graphicFrame>
        <p:nvGraphicFramePr>
          <p:cNvPr id="73770" name="Group 42"/>
          <p:cNvGraphicFramePr>
            <a:graphicFrameLocks noGrp="1"/>
          </p:cNvGraphicFramePr>
          <p:nvPr/>
        </p:nvGraphicFramePr>
        <p:xfrm>
          <a:off x="1797050" y="1841500"/>
          <a:ext cx="6389688" cy="2194456"/>
        </p:xfrm>
        <a:graphic>
          <a:graphicData uri="http://schemas.openxmlformats.org/drawingml/2006/table">
            <a:tbl>
              <a:tblPr/>
              <a:tblGrid>
                <a:gridCol w="1423988"/>
                <a:gridCol w="1497012"/>
                <a:gridCol w="1679575"/>
                <a:gridCol w="1789113"/>
              </a:tblGrid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0.14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0.28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0.18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0.54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346075" y="1095375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分析与论证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zh-CN" altLang="en-US"/>
              <a:t>分析记录的实验数据，宝宝同学得出：并联电路中各支路电流相等；玲玲同学得出：并联电路总电流有时等于各支路电流之和，有时不等于各支路电流之和。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评估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宝宝同学得出错误的实验结论，主要原因是</a:t>
            </a:r>
            <a:r>
              <a:rPr lang="en-US" altLang="zh-CN"/>
              <a:t>_____________________</a:t>
            </a:r>
          </a:p>
          <a:p>
            <a:pPr eaLnBrk="1" hangingPunct="1"/>
            <a:r>
              <a:rPr lang="en-US" altLang="zh-CN"/>
              <a:t>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玲玲同学的实验记录表格中，实验次数</a:t>
            </a:r>
            <a:r>
              <a:rPr lang="en-US" altLang="zh-CN"/>
              <a:t>___</a:t>
            </a:r>
            <a:r>
              <a:rPr lang="zh-CN" altLang="en-US"/>
              <a:t>读数错误，原因是</a:t>
            </a:r>
            <a:r>
              <a:rPr lang="en-US" altLang="zh-CN"/>
              <a:t>______</a:t>
            </a:r>
          </a:p>
          <a:p>
            <a:pPr eaLnBrk="1" hangingPunct="1"/>
            <a:r>
              <a:rPr lang="en-US" altLang="zh-CN"/>
              <a:t>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为了使实验结论更具科学性，请你提出合理化建议</a:t>
            </a:r>
            <a:r>
              <a:rPr lang="en-US" altLang="zh-CN"/>
              <a:t>(</a:t>
            </a:r>
            <a:r>
              <a:rPr lang="zh-CN" altLang="en-US"/>
              <a:t>一条即可</a:t>
            </a:r>
            <a:r>
              <a:rPr lang="en-US" altLang="zh-CN"/>
              <a:t>)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_____________________________________________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13413" y="1068388"/>
            <a:ext cx="27654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选用了两只规格相同的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2763" y="1512888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灯泡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243513" y="1981200"/>
            <a:ext cx="3143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556500" y="1951038"/>
            <a:ext cx="9588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读错了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6088" y="2419350"/>
            <a:ext cx="8302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量程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3063" y="3302000"/>
            <a:ext cx="64627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应该选用不同规格的灯泡再进行多次实验得出结论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346075" y="288925"/>
            <a:ext cx="83899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补充设问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提出问题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/>
              <a:t>完成实验后，玲玲同学想串联电路中的电流规律是否和并联电路一样呢？她俩又一起完成了“探究串联电路电流规律”实验。她俩设计的实验电路图如图</a:t>
            </a:r>
            <a:r>
              <a:rPr lang="en-US" altLang="zh-CN"/>
              <a:t>2</a:t>
            </a:r>
            <a:r>
              <a:rPr lang="zh-CN" altLang="en-US"/>
              <a:t>甲所示。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025" y="2427288"/>
            <a:ext cx="44481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346075" y="333375"/>
            <a:ext cx="87979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进行实验与收集证据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实验中，玲玲应该选择两个规格</a:t>
            </a:r>
            <a:r>
              <a:rPr lang="en-US" altLang="zh-CN"/>
              <a:t>_____(</a:t>
            </a:r>
            <a:r>
              <a:rPr lang="zh-CN" altLang="en-US"/>
              <a:t>选填“相同”或“不同”</a:t>
            </a:r>
            <a:r>
              <a:rPr lang="en-US" altLang="zh-CN"/>
              <a:t>)</a:t>
            </a:r>
            <a:r>
              <a:rPr lang="zh-CN" altLang="en-US"/>
              <a:t>的</a:t>
            </a:r>
            <a:endParaRPr lang="en-US" altLang="zh-CN"/>
          </a:p>
          <a:p>
            <a:pPr eaLnBrk="1" hangingPunct="1"/>
            <a:r>
              <a:rPr lang="zh-CN" altLang="en-US"/>
              <a:t>小灯泡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、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，将其串联在电路中，如图</a:t>
            </a:r>
            <a:r>
              <a:rPr lang="en-US" altLang="zh-CN"/>
              <a:t>2</a:t>
            </a:r>
            <a:r>
              <a:rPr lang="zh-CN" altLang="en-US"/>
              <a:t>甲所示，闭合开关，发现两个</a:t>
            </a:r>
            <a:endParaRPr lang="en-US" altLang="zh-CN"/>
          </a:p>
          <a:p>
            <a:pPr eaLnBrk="1" hangingPunct="1"/>
            <a:r>
              <a:rPr lang="zh-CN" altLang="en-US"/>
              <a:t>小灯泡都不发光，检查发现各连线接触良好。当玲玲用导线连接</a:t>
            </a:r>
            <a:r>
              <a:rPr lang="en-US" altLang="zh-CN" i="1"/>
              <a:t>AB</a:t>
            </a:r>
            <a:r>
              <a:rPr lang="zh-CN" altLang="en-US"/>
              <a:t>时，小</a:t>
            </a:r>
            <a:endParaRPr lang="en-US" altLang="zh-CN"/>
          </a:p>
          <a:p>
            <a:pPr eaLnBrk="1" hangingPunct="1"/>
            <a:r>
              <a:rPr lang="zh-CN" altLang="en-US"/>
              <a:t>灯泡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不发光，小灯泡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很亮，然后又熄灭，则原电路中的故障可能是 </a:t>
            </a:r>
            <a:endParaRPr lang="en-US" altLang="zh-CN"/>
          </a:p>
          <a:p>
            <a:pPr eaLnBrk="1" hangingPunct="1"/>
            <a:r>
              <a:rPr lang="en-US" altLang="zh-CN"/>
              <a:t>_____________</a:t>
            </a:r>
            <a:r>
              <a:rPr lang="zh-CN" altLang="en-US"/>
              <a:t>，小灯泡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又熄灭的原因可能是</a:t>
            </a:r>
            <a:r>
              <a:rPr lang="en-US" altLang="zh-CN"/>
              <a:t>_______________________</a:t>
            </a:r>
            <a:r>
              <a:rPr lang="zh-CN" altLang="en-US"/>
              <a:t>。</a:t>
            </a:r>
            <a:endParaRPr lang="en-US" altLang="zh-CN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排除故障后，玲玲把电流表</a:t>
            </a:r>
            <a:r>
              <a:rPr lang="en-US" altLang="zh-CN"/>
              <a:t>______(</a:t>
            </a:r>
            <a:r>
              <a:rPr lang="zh-CN" altLang="en-US"/>
              <a:t>选填“串联”或“并联”</a:t>
            </a:r>
            <a:r>
              <a:rPr lang="en-US" altLang="zh-CN"/>
              <a:t>)</a:t>
            </a:r>
            <a:r>
              <a:rPr lang="zh-CN" altLang="en-US"/>
              <a:t>接入电</a:t>
            </a:r>
            <a:endParaRPr lang="en-US" altLang="zh-CN"/>
          </a:p>
          <a:p>
            <a:pPr eaLnBrk="1" hangingPunct="1"/>
            <a:r>
              <a:rPr lang="zh-CN" altLang="en-US"/>
              <a:t>路前，发现电流表指针位置如图</a:t>
            </a:r>
            <a:r>
              <a:rPr lang="en-US" altLang="zh-CN"/>
              <a:t>2</a:t>
            </a:r>
            <a:r>
              <a:rPr lang="zh-CN" altLang="en-US"/>
              <a:t>乙所示，接下来他应该进行的操作是</a:t>
            </a:r>
            <a:endParaRPr lang="en-US" altLang="zh-CN"/>
          </a:p>
          <a:p>
            <a:pPr eaLnBrk="1" hangingPunct="1"/>
            <a:r>
              <a:rPr lang="en-US" altLang="zh-CN"/>
              <a:t>_______________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389438" y="747713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不同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9575" y="2579688"/>
            <a:ext cx="18018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小灯泡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L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断路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667375" y="2573338"/>
            <a:ext cx="3067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小灯泡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L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两端的电压太高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87800" y="304800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串联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19113" y="3930650"/>
            <a:ext cx="1846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对电流表调零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81000" y="603250"/>
            <a:ext cx="83899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zh-CN">
                <a:latin typeface="黑体" panose="02010609060101010101" pitchFamily="49" charset="-122"/>
                <a:ea typeface="黑体" panose="02010609060101010101" pitchFamily="49" charset="-122"/>
              </a:rPr>
              <a:t>电路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394841" y="717823"/>
            <a:ext cx="118882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395288" y="1149350"/>
            <a:ext cx="8389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zh-CN"/>
              <a:t>．电路的构成：由电源、</a:t>
            </a:r>
            <a:r>
              <a:rPr lang="en-US" altLang="zh-CN"/>
              <a:t>________</a:t>
            </a:r>
            <a:r>
              <a:rPr lang="zh-CN" altLang="zh-CN"/>
              <a:t>、开关、导线四部分组成。</a:t>
            </a:r>
          </a:p>
          <a:p>
            <a:pPr eaLnBrk="1" hangingPunct="1"/>
            <a:r>
              <a:rPr lang="en-US" altLang="zh-CN"/>
              <a:t>2</a:t>
            </a:r>
            <a:r>
              <a:rPr lang="zh-CN" altLang="zh-CN"/>
              <a:t>．获得持续电流的条件：</a:t>
            </a:r>
            <a:r>
              <a:rPr lang="en-US" altLang="zh-CN"/>
              <a:t>①________</a:t>
            </a:r>
            <a:r>
              <a:rPr lang="zh-CN" altLang="zh-CN"/>
              <a:t>，</a:t>
            </a:r>
            <a:r>
              <a:rPr lang="en-US" altLang="zh-CN"/>
              <a:t>②___________</a:t>
            </a:r>
            <a:r>
              <a:rPr lang="zh-CN" altLang="zh-CN"/>
              <a:t>。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4950" y="2355850"/>
            <a:ext cx="3476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446463" y="1108075"/>
            <a:ext cx="1089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用电器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732213" y="1552575"/>
            <a:ext cx="1089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有电源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43525" y="1582738"/>
            <a:ext cx="134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电路闭合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346075" y="339725"/>
            <a:ext cx="838993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分析与论证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/>
              <a:t>玲玲按照图</a:t>
            </a:r>
            <a:r>
              <a:rPr lang="en-US" altLang="zh-CN"/>
              <a:t>2</a:t>
            </a:r>
            <a:r>
              <a:rPr lang="zh-CN" altLang="en-US"/>
              <a:t>甲电路用不同的小灯泡组合做了三次实验，每次实验都用同一电流表分别测出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三个位置的电流并记录在下表中：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zh-CN" altLang="en-US"/>
              <a:t>分析表中实验数据可得出结论：串联电路中</a:t>
            </a:r>
            <a:r>
              <a:rPr lang="en-US" altLang="zh-CN"/>
              <a:t>______________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410200" y="3973513"/>
            <a:ext cx="1846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电流处处相等 </a:t>
            </a:r>
          </a:p>
        </p:txBody>
      </p:sp>
      <p:graphicFrame>
        <p:nvGraphicFramePr>
          <p:cNvPr id="78892" name="Group 44"/>
          <p:cNvGraphicFramePr>
            <a:graphicFrameLocks noGrp="1"/>
          </p:cNvGraphicFramePr>
          <p:nvPr/>
        </p:nvGraphicFramePr>
        <p:xfrm>
          <a:off x="884238" y="1816100"/>
          <a:ext cx="7448550" cy="2243138"/>
        </p:xfrm>
        <a:graphic>
          <a:graphicData uri="http://schemas.openxmlformats.org/drawingml/2006/table">
            <a:tbl>
              <a:tblPr/>
              <a:tblGrid>
                <a:gridCol w="1314450"/>
                <a:gridCol w="1825625"/>
                <a:gridCol w="1935162"/>
                <a:gridCol w="2373313"/>
              </a:tblGrid>
              <a:tr h="595313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处的电流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处的电流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处的电流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探究串、并联电路的电压规律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近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年未考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设计和进行实验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/>
              <a:t>1</a:t>
            </a:r>
            <a:r>
              <a:rPr lang="zh-CN" altLang="en-US"/>
              <a:t>．实验器材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电压表的使用和读数。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电压表异常偏转的原因判断：</a:t>
            </a:r>
          </a:p>
          <a:p>
            <a:pPr eaLnBrk="1" hangingPunct="1"/>
            <a:r>
              <a:rPr lang="zh-CN" altLang="en-US"/>
              <a:t>①反向偏转，说明正负接线柱接反；</a:t>
            </a:r>
          </a:p>
          <a:p>
            <a:pPr eaLnBrk="1" hangingPunct="1"/>
            <a:r>
              <a:rPr lang="zh-CN" altLang="en-US"/>
              <a:t>②正向偏转幅度过小，说明量程选择过大；</a:t>
            </a:r>
          </a:p>
          <a:p>
            <a:pPr eaLnBrk="1" hangingPunct="1"/>
            <a:r>
              <a:rPr lang="zh-CN" altLang="en-US"/>
              <a:t>③正向偏转幅度过大，到达右边没有刻度处，说明量程选择过小。</a:t>
            </a:r>
          </a:p>
        </p:txBody>
      </p:sp>
      <p:pic>
        <p:nvPicPr>
          <p:cNvPr id="7987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113" y="736600"/>
            <a:ext cx="10937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346075" y="1074738"/>
            <a:ext cx="86804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．实验注意事项及操作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连接电路时注意事项：开关断开；滑动变阻器滑片移至阻值最大处。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换用不同规格的灯泡多次测量：</a:t>
            </a:r>
            <a:r>
              <a:rPr lang="en-US" altLang="zh-CN"/>
              <a:t>________________________________</a:t>
            </a:r>
          </a:p>
          <a:p>
            <a:pPr eaLnBrk="1" hangingPunct="1"/>
            <a:r>
              <a:rPr lang="en-US" altLang="zh-CN"/>
              <a:t>_____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352925" y="1963738"/>
            <a:ext cx="4273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保证得出的实验规律具有普遍性和准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9575" y="2408238"/>
            <a:ext cx="8239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确性 </a:t>
            </a: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实验分析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/>
              <a:t>3</a:t>
            </a:r>
            <a:r>
              <a:rPr lang="zh-CN" altLang="en-US"/>
              <a:t>．电路故障分析。</a:t>
            </a:r>
          </a:p>
          <a:p>
            <a:pPr eaLnBrk="1" hangingPunct="1"/>
            <a:r>
              <a:rPr lang="en-US" altLang="zh-CN"/>
              <a:t>4</a:t>
            </a:r>
            <a:r>
              <a:rPr lang="zh-CN" altLang="en-US"/>
              <a:t>．表格数据分析。</a:t>
            </a:r>
          </a:p>
          <a:p>
            <a:pPr eaLnBrk="1" hangingPunct="1"/>
            <a:r>
              <a:rPr lang="en-US" altLang="zh-CN"/>
              <a:t>5</a:t>
            </a:r>
            <a:r>
              <a:rPr lang="zh-CN" altLang="en-US"/>
              <a:t>．实验的评估与改进。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实验结论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zh-CN" altLang="en-US"/>
              <a:t>串联电路两端的电压等于各部分的用电器两端电压的之和；并联电路中各支路两端的电压都相等。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82588" y="733425"/>
            <a:ext cx="83899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实验名称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zh-CN" altLang="en-US"/>
              <a:t>探究串联电路电压的规律。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进行实验与收集证据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小清同学在检查实验器材时发现电压表的指针位置如图甲所示，接下来她要对电压表进行的操作是</a:t>
            </a:r>
            <a:r>
              <a:rPr lang="en-US" altLang="zh-CN"/>
              <a:t>__________________</a:t>
            </a:r>
            <a:r>
              <a:rPr lang="zh-CN" altLang="en-US"/>
              <a:t>。</a:t>
            </a:r>
          </a:p>
        </p:txBody>
      </p:sp>
      <p:pic>
        <p:nvPicPr>
          <p:cNvPr id="8294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050" y="1546225"/>
            <a:ext cx="4343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71913" y="3886200"/>
            <a:ext cx="23796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对电压表进行调零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346075" y="15875"/>
            <a:ext cx="8643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(2)</a:t>
            </a:r>
            <a:r>
              <a:rPr lang="zh-CN" altLang="en-US"/>
              <a:t>问题解决后，开始按图乙连接好电路，用开关试触时发现电压表的指</a:t>
            </a:r>
            <a:endParaRPr lang="en-US" altLang="zh-CN"/>
          </a:p>
          <a:p>
            <a:pPr eaLnBrk="1" hangingPunct="1"/>
            <a:r>
              <a:rPr lang="zh-CN" altLang="en-US"/>
              <a:t>针又偏转到图甲的位置，则电压表产生此现象的原因是</a:t>
            </a:r>
            <a:r>
              <a:rPr lang="en-US" altLang="zh-CN"/>
              <a:t>_______________</a:t>
            </a:r>
          </a:p>
          <a:p>
            <a:pPr eaLnBrk="1" hangingPunct="1"/>
            <a:r>
              <a:rPr lang="en-US" altLang="zh-CN"/>
              <a:t>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改正错误后，她用电压表分别测量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两端的电压</a:t>
            </a:r>
            <a:r>
              <a:rPr lang="en-US" altLang="zh-CN" i="1"/>
              <a:t>U</a:t>
            </a:r>
            <a:r>
              <a:rPr lang="en-US" altLang="zh-CN" i="1" baseline="-25000"/>
              <a:t>AB</a:t>
            </a:r>
            <a:r>
              <a:rPr lang="zh-CN" altLang="en-US"/>
              <a:t>、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两端的电压</a:t>
            </a:r>
            <a:r>
              <a:rPr lang="en-US" altLang="zh-CN" i="1"/>
              <a:t>U</a:t>
            </a:r>
            <a:r>
              <a:rPr lang="en-US" altLang="zh-CN" i="1" baseline="-25000"/>
              <a:t>BC</a:t>
            </a:r>
          </a:p>
          <a:p>
            <a:pPr eaLnBrk="1" hangingPunct="1"/>
            <a:r>
              <a:rPr lang="zh-CN" altLang="en-US"/>
              <a:t>和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、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两端的总电压</a:t>
            </a:r>
            <a:r>
              <a:rPr lang="en-US" altLang="zh-CN" i="1"/>
              <a:t>U</a:t>
            </a:r>
            <a:r>
              <a:rPr lang="en-US" altLang="zh-CN" i="1" baseline="-25000"/>
              <a:t>AC</a:t>
            </a:r>
            <a:r>
              <a:rPr lang="zh-CN" altLang="en-US"/>
              <a:t>，更换不同灯泡，再做两次实验，将三次测出的</a:t>
            </a:r>
            <a:endParaRPr lang="en-US" altLang="zh-CN"/>
          </a:p>
          <a:p>
            <a:pPr eaLnBrk="1" hangingPunct="1"/>
            <a:r>
              <a:rPr lang="zh-CN" altLang="en-US"/>
              <a:t>电压值填入下表。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580188" y="436563"/>
            <a:ext cx="1973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电压表正负接线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7363" y="874713"/>
            <a:ext cx="1335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柱接反了 </a:t>
            </a:r>
          </a:p>
        </p:txBody>
      </p:sp>
      <p:graphicFrame>
        <p:nvGraphicFramePr>
          <p:cNvPr id="84015" name="Group 47"/>
          <p:cNvGraphicFramePr>
            <a:graphicFrameLocks noGrp="1"/>
          </p:cNvGraphicFramePr>
          <p:nvPr/>
        </p:nvGraphicFramePr>
        <p:xfrm>
          <a:off x="1431925" y="2865438"/>
          <a:ext cx="6199188" cy="2194456"/>
        </p:xfrm>
        <a:graphic>
          <a:graphicData uri="http://schemas.openxmlformats.org/drawingml/2006/table">
            <a:tbl>
              <a:tblPr/>
              <a:tblGrid>
                <a:gridCol w="2160588"/>
                <a:gridCol w="1346200"/>
                <a:gridCol w="1346200"/>
                <a:gridCol w="1346200"/>
              </a:tblGrid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AB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BC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第一次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第二次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第三次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257175" algn="just" defTabSz="51435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indent="459105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79" marR="68579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346075" y="490538"/>
            <a:ext cx="86804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实验分析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上面设计的表格中存在的不足之处是</a:t>
            </a:r>
            <a:r>
              <a:rPr lang="en-US" altLang="zh-CN"/>
              <a:t>________________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分析表格中的数据，得出的实验结论是</a:t>
            </a:r>
            <a:r>
              <a:rPr lang="en-US" altLang="zh-CN"/>
              <a:t>__________________________</a:t>
            </a:r>
          </a:p>
          <a:p>
            <a:pPr eaLnBrk="1" hangingPunct="1"/>
            <a:r>
              <a:rPr lang="en-US" altLang="zh-CN"/>
              <a:t>______________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细心的小清还发现：电压较大的那个灯泡比另一个亮，且更换了不同</a:t>
            </a:r>
            <a:endParaRPr lang="en-US" altLang="zh-CN"/>
          </a:p>
          <a:p>
            <a:pPr eaLnBrk="1" hangingPunct="1"/>
            <a:r>
              <a:rPr lang="zh-CN" altLang="en-US"/>
              <a:t>规格的灯泡总是这样，于是她得出了“不同灯泡的亮暗和电压有关，电压</a:t>
            </a:r>
            <a:endParaRPr lang="en-US" altLang="zh-CN"/>
          </a:p>
          <a:p>
            <a:pPr eaLnBrk="1" hangingPunct="1"/>
            <a:r>
              <a:rPr lang="zh-CN" altLang="en-US"/>
              <a:t>高的灯泡亮，电压低的灯泡暗”的结论，你认为该结论是</a:t>
            </a:r>
            <a:r>
              <a:rPr lang="en-US" altLang="zh-CN"/>
              <a:t>_____(</a:t>
            </a:r>
            <a:r>
              <a:rPr lang="zh-CN" altLang="en-US"/>
              <a:t>选填“正</a:t>
            </a:r>
            <a:endParaRPr lang="en-US" altLang="zh-CN"/>
          </a:p>
          <a:p>
            <a:pPr eaLnBrk="1" hangingPunct="1"/>
            <a:r>
              <a:rPr lang="zh-CN" altLang="en-US"/>
              <a:t>确”或“错误”</a:t>
            </a:r>
            <a:r>
              <a:rPr lang="en-US" altLang="zh-CN"/>
              <a:t>)</a:t>
            </a:r>
            <a:r>
              <a:rPr lang="zh-CN" altLang="en-US"/>
              <a:t>的。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06975" y="911225"/>
            <a:ext cx="2120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物理量没有单位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56200" y="1385888"/>
            <a:ext cx="35401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串联电路的总电压等于各用电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6550" y="1824038"/>
            <a:ext cx="2120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器两端电压之和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29425" y="3184525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错误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344488" y="161925"/>
            <a:ext cx="86455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补充设问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为了使探究得出的结论具有普遍意义，灯泡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、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应该选择规格</a:t>
            </a:r>
            <a:r>
              <a:rPr lang="en-US" altLang="zh-CN"/>
              <a:t>_____</a:t>
            </a:r>
          </a:p>
          <a:p>
            <a:pPr eaLnBrk="1" hangingPunct="1"/>
            <a:r>
              <a:rPr lang="en-US" altLang="zh-CN"/>
              <a:t>____</a:t>
            </a:r>
            <a:r>
              <a:rPr lang="zh-CN" altLang="en-US"/>
              <a:t> </a:t>
            </a:r>
            <a:r>
              <a:rPr lang="en-US" altLang="zh-CN"/>
              <a:t>(</a:t>
            </a:r>
            <a:r>
              <a:rPr lang="zh-CN" altLang="en-US"/>
              <a:t>选填“相同”或“不相同”</a:t>
            </a:r>
            <a:r>
              <a:rPr lang="en-US" altLang="zh-CN"/>
              <a:t>)</a:t>
            </a:r>
            <a:r>
              <a:rPr lang="zh-CN" altLang="en-US"/>
              <a:t>的灯泡。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如果只有一个电压表可以正常工作，小清认为</a:t>
            </a:r>
            <a:endParaRPr lang="en-US" altLang="zh-CN"/>
          </a:p>
          <a:p>
            <a:pPr eaLnBrk="1" hangingPunct="1"/>
            <a:r>
              <a:rPr lang="zh-CN" altLang="en-US"/>
              <a:t>依然可以完成实验。她重新连接好电路图，如图丙</a:t>
            </a:r>
            <a:endParaRPr lang="en-US" altLang="zh-CN"/>
          </a:p>
          <a:p>
            <a:pPr eaLnBrk="1" hangingPunct="1"/>
            <a:r>
              <a:rPr lang="zh-CN" altLang="en-US"/>
              <a:t>所示。她先测出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两端的电压后，断开开关，准备</a:t>
            </a:r>
            <a:endParaRPr lang="en-US" altLang="zh-CN"/>
          </a:p>
          <a:p>
            <a:pPr eaLnBrk="1" hangingPunct="1"/>
            <a:r>
              <a:rPr lang="zh-CN" altLang="en-US"/>
              <a:t>拆下电压表，改接在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之间。小聪认为小清的操</a:t>
            </a:r>
            <a:endParaRPr lang="en-US" altLang="zh-CN"/>
          </a:p>
          <a:p>
            <a:pPr eaLnBrk="1" hangingPunct="1"/>
            <a:r>
              <a:rPr lang="zh-CN" altLang="en-US"/>
              <a:t>作太麻烦，</a:t>
            </a:r>
          </a:p>
          <a:p>
            <a:pPr eaLnBrk="1" hangingPunct="1"/>
            <a:r>
              <a:rPr lang="zh-CN" altLang="en-US"/>
              <a:t>只需将</a:t>
            </a:r>
            <a:r>
              <a:rPr lang="en-US" altLang="zh-CN" i="1"/>
              <a:t>A</a:t>
            </a:r>
            <a:r>
              <a:rPr lang="zh-CN" altLang="en-US"/>
              <a:t>点相连的导线改接到</a:t>
            </a:r>
            <a:r>
              <a:rPr lang="en-US" altLang="zh-CN" i="1"/>
              <a:t>C</a:t>
            </a:r>
            <a:r>
              <a:rPr lang="zh-CN" altLang="en-US"/>
              <a:t>点即可。小聪的办法是否正确：</a:t>
            </a:r>
            <a:r>
              <a:rPr lang="en-US" altLang="zh-CN"/>
              <a:t>________</a:t>
            </a:r>
            <a:r>
              <a:rPr lang="zh-CN" altLang="en-US"/>
              <a:t>；</a:t>
            </a:r>
            <a:endParaRPr lang="en-US" altLang="zh-CN"/>
          </a:p>
          <a:p>
            <a:pPr eaLnBrk="1" hangingPunct="1"/>
            <a:r>
              <a:rPr lang="zh-CN" altLang="en-US"/>
              <a:t>理由是：</a:t>
            </a:r>
            <a:r>
              <a:rPr lang="en-US" altLang="zh-CN"/>
              <a:t>______________________________</a:t>
            </a:r>
            <a:r>
              <a:rPr lang="zh-CN" altLang="en-US"/>
              <a:t>。</a:t>
            </a:r>
          </a:p>
        </p:txBody>
      </p:sp>
      <p:pic>
        <p:nvPicPr>
          <p:cNvPr id="860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6013" y="1787525"/>
            <a:ext cx="24288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888288" y="593725"/>
            <a:ext cx="700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不相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6088" y="1031875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同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346950" y="3776663"/>
            <a:ext cx="9588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不正确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84313" y="4214813"/>
            <a:ext cx="39274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这样会使电压表正负接线柱接反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346075" y="200025"/>
            <a:ext cx="83899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/>
              <a:t>物理课上，小娟探究了串联电路中电压的规律，她还想知道并联电路中的电压有什么规律，请你和她合作进行以下探究：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提出问题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zh-CN" altLang="en-US"/>
              <a:t>并联电路中，各支路两端的电压有什么关系？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猜想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zh-CN" altLang="en-US"/>
              <a:t>你的猜想是：</a:t>
            </a:r>
            <a:r>
              <a:rPr lang="en-US" altLang="zh-CN"/>
              <a:t>____________________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设计实验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zh-CN" altLang="en-US"/>
              <a:t>如图丁为两个灯泡并联的电路图，用电压表分别测量两个灯泡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、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以及电源两端的电压。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38475" y="1533525"/>
            <a:ext cx="2895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并联电路各端电压相等 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550" y="3068638"/>
            <a:ext cx="21717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346075" y="1276350"/>
            <a:ext cx="83899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进行实验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zh-CN" altLang="en-US"/>
              <a:t>按照电路图连接电路，小娟进行测量，灯泡</a:t>
            </a:r>
            <a:r>
              <a:rPr lang="en-US" altLang="zh-CN"/>
              <a:t>L</a:t>
            </a:r>
            <a:r>
              <a:rPr lang="en-US" altLang="zh-CN" baseline="-25000"/>
              <a:t>1</a:t>
            </a:r>
            <a:r>
              <a:rPr lang="zh-CN" altLang="en-US"/>
              <a:t>、</a:t>
            </a:r>
            <a:r>
              <a:rPr lang="en-US" altLang="zh-CN"/>
              <a:t>L</a:t>
            </a:r>
            <a:r>
              <a:rPr lang="en-US" altLang="zh-CN" baseline="-25000"/>
              <a:t>2</a:t>
            </a:r>
            <a:r>
              <a:rPr lang="zh-CN" altLang="en-US"/>
              <a:t>及电源两端的电压均为</a:t>
            </a:r>
            <a:r>
              <a:rPr lang="en-US" altLang="zh-CN"/>
              <a:t>2.5 V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实验结论</a:t>
            </a:r>
            <a:r>
              <a:rPr lang="en-US" altLang="zh-CN">
                <a:solidFill>
                  <a:srgbClr val="C00000"/>
                </a:solidFill>
              </a:rPr>
              <a:t>】 </a:t>
            </a:r>
            <a:r>
              <a:rPr lang="en-US" altLang="zh-CN"/>
              <a:t>_____________________________________________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089150" y="2171700"/>
            <a:ext cx="62436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并联电路各支路两端电压相等，且都等于电源电压</a:t>
            </a:r>
          </a:p>
        </p:txBody>
      </p:sp>
      <p:pic>
        <p:nvPicPr>
          <p:cNvPr id="6041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077700" y="118872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338" y="1909763"/>
            <a:ext cx="295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58775" y="865188"/>
            <a:ext cx="838993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zh-CN"/>
              <a:t>．电路图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定义：用规定的</a:t>
            </a:r>
            <a:r>
              <a:rPr lang="en-US" altLang="zh-CN"/>
              <a:t>①______</a:t>
            </a:r>
            <a:r>
              <a:rPr lang="zh-CN" altLang="zh-CN"/>
              <a:t>表示电路连接的图，叫作电路图。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常见电路连接符号：电池</a:t>
            </a:r>
            <a:r>
              <a:rPr lang="en-US" altLang="zh-CN"/>
              <a:t>②____</a:t>
            </a:r>
            <a:r>
              <a:rPr lang="zh-CN" altLang="zh-CN"/>
              <a:t>，开关</a:t>
            </a:r>
            <a:r>
              <a:rPr lang="en-US" altLang="zh-CN"/>
              <a:t>③________</a:t>
            </a:r>
            <a:r>
              <a:rPr lang="zh-CN" altLang="zh-CN"/>
              <a:t>，电灯</a:t>
            </a:r>
            <a:r>
              <a:rPr lang="en-US" altLang="zh-CN"/>
              <a:t>④______</a:t>
            </a:r>
            <a:r>
              <a:rPr lang="zh-CN" altLang="zh-CN"/>
              <a:t>，</a:t>
            </a:r>
            <a:endParaRPr lang="en-US" altLang="zh-CN"/>
          </a:p>
          <a:p>
            <a:pPr eaLnBrk="1" hangingPunct="1"/>
            <a:r>
              <a:rPr lang="zh-CN" altLang="zh-CN"/>
              <a:t>相连的导线</a:t>
            </a:r>
            <a:r>
              <a:rPr lang="en-US" altLang="zh-CN"/>
              <a:t>⑤_____</a:t>
            </a:r>
            <a:r>
              <a:rPr lang="zh-CN" altLang="zh-CN"/>
              <a:t>，电流表</a:t>
            </a:r>
            <a:r>
              <a:rPr lang="en-US" altLang="zh-CN"/>
              <a:t>⑥______</a:t>
            </a:r>
            <a:r>
              <a:rPr lang="zh-CN" altLang="zh-CN"/>
              <a:t>，电压表</a:t>
            </a:r>
            <a:r>
              <a:rPr lang="en-US" altLang="zh-CN"/>
              <a:t>⑦______</a:t>
            </a:r>
            <a:r>
              <a:rPr lang="zh-CN" altLang="zh-CN"/>
              <a:t>，电阻</a:t>
            </a:r>
            <a:r>
              <a:rPr lang="en-US" altLang="zh-CN"/>
              <a:t>⑧_____</a:t>
            </a:r>
            <a:r>
              <a:rPr lang="zh-CN" altLang="zh-CN"/>
              <a:t>，</a:t>
            </a:r>
            <a:endParaRPr lang="en-US" altLang="zh-CN"/>
          </a:p>
          <a:p>
            <a:pPr eaLnBrk="1" hangingPunct="1"/>
            <a:r>
              <a:rPr lang="zh-CN" altLang="zh-CN"/>
              <a:t>滑动变阻器</a:t>
            </a:r>
            <a:r>
              <a:rPr lang="en-US" altLang="zh-CN"/>
              <a:t>⑨_______</a:t>
            </a:r>
            <a:r>
              <a:rPr lang="zh-CN" altLang="zh-CN"/>
              <a:t>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65450" y="1287463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符号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813" y="1804988"/>
            <a:ext cx="949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5563" y="1851025"/>
            <a:ext cx="3286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775" y="2243138"/>
            <a:ext cx="46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3850" y="22796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2038" y="2265363"/>
            <a:ext cx="361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5100" y="2428875"/>
            <a:ext cx="620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00" y="2717800"/>
            <a:ext cx="647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</a:t>
            </a:r>
            <a:r>
              <a:rPr lang="zh-CN" altLang="zh-CN"/>
              <a:t>．电路的三种状态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zh-CN"/>
              <a:t>通路：</a:t>
            </a:r>
            <a:r>
              <a:rPr lang="en-US" altLang="zh-CN"/>
              <a:t>①___________</a:t>
            </a:r>
            <a:r>
              <a:rPr lang="zh-CN" altLang="zh-CN"/>
              <a:t>的电路，如图甲。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zh-CN"/>
              <a:t>开路</a:t>
            </a:r>
            <a:r>
              <a:rPr lang="en-US" altLang="zh-CN"/>
              <a:t>(</a:t>
            </a:r>
            <a:r>
              <a:rPr lang="zh-CN" altLang="zh-CN"/>
              <a:t>断路</a:t>
            </a:r>
            <a:r>
              <a:rPr lang="en-US" altLang="zh-CN"/>
              <a:t>)</a:t>
            </a:r>
            <a:r>
              <a:rPr lang="zh-CN" altLang="zh-CN"/>
              <a:t>：某处</a:t>
            </a:r>
            <a:r>
              <a:rPr lang="en-US" altLang="zh-CN"/>
              <a:t>②________</a:t>
            </a:r>
            <a:r>
              <a:rPr lang="zh-CN" altLang="zh-CN"/>
              <a:t>的电路，如图乙。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zh-CN"/>
              <a:t>短路：</a:t>
            </a:r>
            <a:r>
              <a:rPr lang="en-US" altLang="zh-CN"/>
              <a:t>③_______</a:t>
            </a:r>
            <a:r>
              <a:rPr lang="zh-CN" altLang="zh-CN"/>
              <a:t>两端或用电器两端直接用导线连接起来的电路，如图丙。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125" y="2827338"/>
            <a:ext cx="52006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43100" y="1038225"/>
            <a:ext cx="1217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正常接通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90875" y="1512888"/>
            <a:ext cx="1089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被切断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43100" y="1944688"/>
            <a:ext cx="700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电源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5</a:t>
            </a:r>
            <a:r>
              <a:rPr lang="zh-CN" altLang="zh-CN"/>
              <a:t>．串联和并联</a:t>
            </a:r>
          </a:p>
        </p:txBody>
      </p:sp>
      <p:pic>
        <p:nvPicPr>
          <p:cNvPr id="1843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388" y="1287463"/>
            <a:ext cx="52292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86163" y="199548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依次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76913" y="200183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并列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98888" y="2841625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一条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843588" y="2841625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多条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7"/>
          <p:cNvGrpSpPr/>
          <p:nvPr/>
        </p:nvGrpSpPr>
        <p:grpSpPr>
          <a:xfrm>
            <a:off x="1952625" y="549275"/>
            <a:ext cx="5238750" cy="3884613"/>
            <a:chOff x="1952625" y="234918"/>
            <a:chExt cx="5238750" cy="3884645"/>
          </a:xfrm>
        </p:grpSpPr>
        <p:pic>
          <p:nvPicPr>
            <p:cNvPr id="19463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2625" y="1023938"/>
              <a:ext cx="5238750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4248" y="234918"/>
              <a:ext cx="521017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367088" y="170973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整个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119688" y="1527175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整个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4925" y="185578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其所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857750" y="217805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在支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3_A000120140530A99PPBG">
  <a:themeElements>
    <a:clrScheme name="3_A000120140530A99PP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74E3E"/>
      </a:accent1>
      <a:accent2>
        <a:srgbClr val="E0642C"/>
      </a:accent2>
      <a:accent3>
        <a:srgbClr val="FFFFFF"/>
      </a:accent3>
      <a:accent4>
        <a:srgbClr val="505050"/>
      </a:accent4>
      <a:accent5>
        <a:srgbClr val="F1B2AF"/>
      </a:accent5>
      <a:accent6>
        <a:srgbClr val="CB5A27"/>
      </a:accent6>
      <a:hlink>
        <a:srgbClr val="00B0F0"/>
      </a:hlink>
      <a:folHlink>
        <a:srgbClr val="7F7F7F"/>
      </a:folHlink>
    </a:clrScheme>
    <a:fontScheme name="3_A000120140530A99PPBG">
      <a:majorFont>
        <a:latin typeface="华文中宋"/>
        <a:ea typeface="华文中宋"/>
        <a:cs typeface="Arial"/>
      </a:majorFont>
      <a:minorFont>
        <a:latin typeface="幼圆"/>
        <a:ea typeface="幼圆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A000120140530A99PP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E74E3E"/>
        </a:accent1>
        <a:accent2>
          <a:srgbClr val="E0642C"/>
        </a:accent2>
        <a:accent3>
          <a:srgbClr val="FFFFFF"/>
        </a:accent3>
        <a:accent4>
          <a:srgbClr val="505050"/>
        </a:accent4>
        <a:accent5>
          <a:srgbClr val="F1B2AF"/>
        </a:accent5>
        <a:accent6>
          <a:srgbClr val="CB5A27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6101</Words>
  <Application>Microsoft Office PowerPoint</Application>
  <PresentationFormat>全屏显示(16:9)</PresentationFormat>
  <Paragraphs>556</Paragraphs>
  <Slides>59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0" baseType="lpstr">
      <vt:lpstr>Arial</vt:lpstr>
      <vt:lpstr>宋体</vt:lpstr>
      <vt:lpstr>楷体_GB2312</vt:lpstr>
      <vt:lpstr>黑体</vt:lpstr>
      <vt:lpstr>Courier New</vt:lpstr>
      <vt:lpstr>等线</vt:lpstr>
      <vt:lpstr>幼圆</vt:lpstr>
      <vt:lpstr>Times New Roman</vt:lpstr>
      <vt:lpstr>Wingdings</vt:lpstr>
      <vt:lpstr>华文中宋</vt:lpstr>
      <vt:lpstr>3_A000120140530A99PPBG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2020-12-30T17:09:58Z</cp:lastPrinted>
  <dcterms:created xsi:type="dcterms:W3CDTF">2020-12-30T17:09:58Z</dcterms:created>
  <dcterms:modified xsi:type="dcterms:W3CDTF">2021-02-25T01:27:57Z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