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7" r:id="rId4"/>
    <p:sldId id="308" r:id="rId5"/>
    <p:sldId id="306" r:id="rId6"/>
    <p:sldId id="309" r:id="rId7"/>
    <p:sldId id="310" r:id="rId8"/>
    <p:sldId id="311" r:id="rId9"/>
    <p:sldId id="312" r:id="rId10"/>
    <p:sldId id="313" r:id="rId11"/>
    <p:sldId id="314" r:id="rId12"/>
    <p:sldId id="315" r:id="rId13"/>
    <p:sldId id="316" r:id="rId14"/>
    <p:sldId id="317" r:id="rId15"/>
    <p:sldId id="26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333" autoAdjust="0"/>
  </p:normalViewPr>
  <p:slideViewPr>
    <p:cSldViewPr snapToGrid="0">
      <p:cViewPr varScale="1">
        <p:scale>
          <a:sx n="89" d="100"/>
          <a:sy n="89" d="100"/>
        </p:scale>
        <p:origin x="-168" y="-108"/>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2019/12/25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第八章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5642525"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4" action="ppaction://hlinksldjump" tooltip="点击进入"/>
          </p:cNvPr>
          <p:cNvSpPr/>
          <p:nvPr/>
        </p:nvSpPr>
        <p:spPr>
          <a:xfrm>
            <a:off x="8342561"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dirty="0" smtClean="0"/>
              <a:t>第四节　流体压强与流速的关系</a:t>
            </a:r>
            <a:endParaRPr lang="zh-CN" altLang="zh-CN" sz="2000" b="1" i="0" kern="1200" dirty="0">
              <a:solidFill>
                <a:schemeClr val="tx1"/>
              </a:solidFill>
              <a:effectLst/>
              <a:latin typeface="+mj-lt"/>
              <a:ea typeface="+mj-ea"/>
              <a:cs typeface="+mj-cs"/>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Document3.docx"/><Relationship Id="rId3" Type="http://schemas.openxmlformats.org/officeDocument/2006/relationships/package" Target="../embeddings/Microsoft_Word_Document1.docx"/><Relationship Id="rId7" Type="http://schemas.openxmlformats.org/officeDocument/2006/relationships/image" Target="../media/image16.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Document2.docx"/><Relationship Id="rId5" Type="http://schemas.openxmlformats.org/officeDocument/2006/relationships/image" Target="../media/image18.jpeg"/><Relationship Id="rId4" Type="http://schemas.openxmlformats.org/officeDocument/2006/relationships/image" Target="../media/image15.emf"/><Relationship Id="rId9" Type="http://schemas.openxmlformats.org/officeDocument/2006/relationships/image" Target="../media/image17.emf"/></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第四节　流体压强与流速的关系</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28214"/>
            <a:ext cx="11430000" cy="452431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将乒乓球放置于吹风机出风口的正上方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球会悬在空中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若将乒乓球稍微右移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放手后乒乓球将会</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B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停在右边</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回到正上方</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往下掉落</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往右移动</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7" name="19ZKXWJ186.EPS" descr="id:2147491429;FounderCES"/>
          <p:cNvPicPr/>
          <p:nvPr/>
        </p:nvPicPr>
        <p:blipFill>
          <a:blip r:embed="rId2"/>
          <a:stretch>
            <a:fillRect/>
          </a:stretch>
        </p:blipFill>
        <p:spPr>
          <a:xfrm>
            <a:off x="3312477" y="2202116"/>
            <a:ext cx="4502595" cy="2519764"/>
          </a:xfrm>
          <a:prstGeom prst="rect">
            <a:avLst/>
          </a:prstGeom>
        </p:spPr>
      </p:pic>
      <p:sp>
        <p:nvSpPr>
          <p:cNvPr id="4" name="矩形 3"/>
          <p:cNvSpPr/>
          <p:nvPr/>
        </p:nvSpPr>
        <p:spPr>
          <a:xfrm>
            <a:off x="3746338" y="1732508"/>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72322212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20604"/>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12.</a:t>
            </a:r>
            <a:r>
              <a:rPr lang="zh-CN" altLang="zh-CN" sz="2400" dirty="0">
                <a:solidFill>
                  <a:srgbClr val="000000"/>
                </a:solidFill>
                <a:latin typeface="Times New Roman" panose="02020603050405020304" pitchFamily="18" charset="0"/>
                <a:cs typeface="Times New Roman" panose="02020603050405020304" pitchFamily="18" charset="0"/>
              </a:rPr>
              <a:t>如图是家用煤气灶灶头的示意图。使用时打开煤气阀门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拧动点火装置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煤气和空气在进口处混合流向燃烧头被点燃</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而煤气不会从进口处向空气中泄漏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其原因是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C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进口处煤气流速小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压强大于大气压强</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进口处煤气流速小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压强小于大气压强</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进口处煤气流速大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压强小于大气压强</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进口处煤气流速大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压强大于大气压强</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13.(</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烟台中考</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小红手撑雨伞走在路上</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一阵大风吹来</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伞面被</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吸</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将发生严重变形。下列判断推理及其解释</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正确的是</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en-US" altLang="zh-CN" sz="2400" dirty="0" smtClean="0">
                <a:solidFill>
                  <a:srgbClr val="FF00FF"/>
                </a:solidFill>
                <a:latin typeface="Times New Roman" panose="02020603050405020304" pitchFamily="18" charset="0"/>
                <a:cs typeface="Times New Roman" panose="02020603050405020304" pitchFamily="18" charset="0"/>
              </a:rPr>
              <a:t>  C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伞面被向下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吸</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伞上方的空气流速小于下方</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伞面被向下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吸</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伞上方的空气流速大于下方</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伞面被向上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吸</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伞上方的空气流速大于下方</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伞面被向上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吸</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伞上方的空气流速小于下方</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8" name="18ZKXWJ815.EPS" descr="id:2147491436;FounderCES"/>
          <p:cNvPicPr/>
          <p:nvPr/>
        </p:nvPicPr>
        <p:blipFill>
          <a:blip r:embed="rId2"/>
          <a:stretch>
            <a:fillRect/>
          </a:stretch>
        </p:blipFill>
        <p:spPr>
          <a:xfrm>
            <a:off x="6379718" y="1968173"/>
            <a:ext cx="4568698" cy="1353530"/>
          </a:xfrm>
          <a:prstGeom prst="rect">
            <a:avLst/>
          </a:prstGeom>
        </p:spPr>
      </p:pic>
      <p:pic>
        <p:nvPicPr>
          <p:cNvPr id="9" name="19ZFWG74.EPS" descr="id:2147491443;FounderCES"/>
          <p:cNvPicPr/>
          <p:nvPr/>
        </p:nvPicPr>
        <p:blipFill>
          <a:blip r:embed="rId3"/>
          <a:stretch>
            <a:fillRect/>
          </a:stretch>
        </p:blipFill>
        <p:spPr>
          <a:xfrm>
            <a:off x="7727188" y="4052316"/>
            <a:ext cx="1733804" cy="2536226"/>
          </a:xfrm>
          <a:prstGeom prst="rect">
            <a:avLst/>
          </a:prstGeom>
        </p:spPr>
      </p:pic>
      <p:sp>
        <p:nvSpPr>
          <p:cNvPr id="5" name="矩形 4"/>
          <p:cNvSpPr/>
          <p:nvPr/>
        </p:nvSpPr>
        <p:spPr>
          <a:xfrm>
            <a:off x="10860461" y="1472863"/>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6" name="矩形 5"/>
          <p:cNvSpPr/>
          <p:nvPr/>
        </p:nvSpPr>
        <p:spPr>
          <a:xfrm>
            <a:off x="5917733" y="4074894"/>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402923100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56217"/>
            <a:ext cx="11430000" cy="452431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14.</a:t>
            </a:r>
            <a:r>
              <a:rPr lang="zh-CN" altLang="zh-CN" sz="2400" dirty="0">
                <a:solidFill>
                  <a:srgbClr val="000000"/>
                </a:solidFill>
                <a:latin typeface="Times New Roman" panose="02020603050405020304" pitchFamily="18" charset="0"/>
                <a:cs typeface="Times New Roman" panose="02020603050405020304" pitchFamily="18" charset="0"/>
              </a:rPr>
              <a:t>某同学为了探究飞机的升力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制作了一个机翼模型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并把它固定在一根铁丝上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在铁丝的上、下各挂一个弹簧测力计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开始时</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示数均不为零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他再接通电风扇对着机翼吹风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下面是该同学不考虑模型在水平方向的移动时对实验的结果作出的猜想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你认为正确的是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弹簧测力计</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的示数减小</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的示数增大</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弹簧测力计</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的示数增大</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的示数减小</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两个弹簧测力计的示数都增大</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两个弹簧测力计的示数都减小</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7" name="18ZKXWJ816.EPS" descr="id:2147491450;FounderCES"/>
          <p:cNvPicPr/>
          <p:nvPr/>
        </p:nvPicPr>
        <p:blipFill>
          <a:blip r:embed="rId2"/>
          <a:stretch>
            <a:fillRect/>
          </a:stretch>
        </p:blipFill>
        <p:spPr>
          <a:xfrm>
            <a:off x="7029132" y="2681477"/>
            <a:ext cx="3090228" cy="2866191"/>
          </a:xfrm>
          <a:prstGeom prst="rect">
            <a:avLst/>
          </a:prstGeom>
        </p:spPr>
      </p:pic>
      <p:sp>
        <p:nvSpPr>
          <p:cNvPr id="4" name="矩形 3"/>
          <p:cNvSpPr/>
          <p:nvPr/>
        </p:nvSpPr>
        <p:spPr>
          <a:xfrm>
            <a:off x="3450134" y="2681477"/>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7290320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09271"/>
            <a:ext cx="11430000" cy="452431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15.</a:t>
            </a:r>
            <a:r>
              <a:rPr lang="zh-CN" altLang="zh-CN" sz="2400" dirty="0">
                <a:solidFill>
                  <a:srgbClr val="000000"/>
                </a:solidFill>
                <a:latin typeface="Times New Roman" panose="02020603050405020304" pitchFamily="18" charset="0"/>
                <a:cs typeface="Times New Roman" panose="02020603050405020304" pitchFamily="18" charset="0"/>
              </a:rPr>
              <a:t>某科技小组合作发明了如图所示的冷热水混合器</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P</a:t>
            </a:r>
            <a:r>
              <a:rPr lang="zh-CN" altLang="zh-CN" sz="2400" dirty="0">
                <a:solidFill>
                  <a:srgbClr val="000000"/>
                </a:solidFill>
                <a:latin typeface="Times New Roman" panose="02020603050405020304" pitchFamily="18" charset="0"/>
                <a:cs typeface="Times New Roman" panose="02020603050405020304" pitchFamily="18" charset="0"/>
              </a:rPr>
              <a:t>点水管横截面积小于</a:t>
            </a:r>
            <a:r>
              <a:rPr lang="en-US" altLang="zh-CN" sz="2400" i="1" dirty="0">
                <a:solidFill>
                  <a:srgbClr val="000000"/>
                </a:solidFill>
                <a:latin typeface="Times New Roman" panose="02020603050405020304" pitchFamily="18" charset="0"/>
                <a:cs typeface="Times New Roman" panose="02020603050405020304" pitchFamily="18" charset="0"/>
              </a:rPr>
              <a:t>Q</a:t>
            </a:r>
            <a:r>
              <a:rPr lang="zh-CN" altLang="zh-CN" sz="2400" dirty="0">
                <a:solidFill>
                  <a:srgbClr val="000000"/>
                </a:solidFill>
                <a:latin typeface="Times New Roman" panose="02020603050405020304" pitchFamily="18" charset="0"/>
                <a:cs typeface="Times New Roman" panose="02020603050405020304" pitchFamily="18" charset="0"/>
              </a:rPr>
              <a:t>点的横截面积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让自来水流过该装置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当水流稳定后</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D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A.</a:t>
            </a:r>
            <a:r>
              <a:rPr lang="en-US" altLang="zh-CN" sz="2400" i="1" dirty="0" err="1">
                <a:solidFill>
                  <a:srgbClr val="000000"/>
                </a:solidFill>
                <a:latin typeface="Times New Roman" panose="02020603050405020304" pitchFamily="18" charset="0"/>
                <a:cs typeface="Times New Roman" panose="02020603050405020304" pitchFamily="18" charset="0"/>
              </a:rPr>
              <a:t>P</a:t>
            </a:r>
            <a:r>
              <a:rPr lang="zh-CN" altLang="zh-CN" sz="2400" dirty="0">
                <a:solidFill>
                  <a:srgbClr val="000000"/>
                </a:solidFill>
                <a:latin typeface="Times New Roman" panose="02020603050405020304" pitchFamily="18" charset="0"/>
                <a:cs typeface="Times New Roman" panose="02020603050405020304" pitchFamily="18" charset="0"/>
              </a:rPr>
              <a:t>点流速等于</a:t>
            </a:r>
            <a:r>
              <a:rPr lang="en-US" altLang="zh-CN" sz="2400" i="1" dirty="0">
                <a:solidFill>
                  <a:srgbClr val="000000"/>
                </a:solidFill>
                <a:latin typeface="Times New Roman" panose="02020603050405020304" pitchFamily="18" charset="0"/>
                <a:cs typeface="Times New Roman" panose="02020603050405020304" pitchFamily="18" charset="0"/>
              </a:rPr>
              <a:t>Q</a:t>
            </a:r>
            <a:r>
              <a:rPr lang="zh-CN" altLang="zh-CN" sz="2400" dirty="0">
                <a:solidFill>
                  <a:srgbClr val="000000"/>
                </a:solidFill>
                <a:latin typeface="Times New Roman" panose="02020603050405020304" pitchFamily="18" charset="0"/>
                <a:cs typeface="Times New Roman" panose="02020603050405020304" pitchFamily="18" charset="0"/>
              </a:rPr>
              <a:t>点流速</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B.</a:t>
            </a:r>
            <a:r>
              <a:rPr lang="en-US" altLang="zh-CN" sz="2400" i="1" dirty="0" err="1">
                <a:solidFill>
                  <a:srgbClr val="000000"/>
                </a:solidFill>
                <a:latin typeface="Times New Roman" panose="02020603050405020304" pitchFamily="18" charset="0"/>
                <a:cs typeface="Times New Roman" panose="02020603050405020304" pitchFamily="18" charset="0"/>
              </a:rPr>
              <a:t>P</a:t>
            </a:r>
            <a:r>
              <a:rPr lang="zh-CN" altLang="zh-CN" sz="2400" dirty="0">
                <a:solidFill>
                  <a:srgbClr val="000000"/>
                </a:solidFill>
                <a:latin typeface="Times New Roman" panose="02020603050405020304" pitchFamily="18" charset="0"/>
                <a:cs typeface="Times New Roman" panose="02020603050405020304" pitchFamily="18" charset="0"/>
              </a:rPr>
              <a:t>点流速小于</a:t>
            </a:r>
            <a:r>
              <a:rPr lang="en-US" altLang="zh-CN" sz="2400" i="1" dirty="0">
                <a:solidFill>
                  <a:srgbClr val="000000"/>
                </a:solidFill>
                <a:latin typeface="Times New Roman" panose="02020603050405020304" pitchFamily="18" charset="0"/>
                <a:cs typeface="Times New Roman" panose="02020603050405020304" pitchFamily="18" charset="0"/>
              </a:rPr>
              <a:t>Q</a:t>
            </a:r>
            <a:r>
              <a:rPr lang="zh-CN" altLang="zh-CN" sz="2400" dirty="0">
                <a:solidFill>
                  <a:srgbClr val="000000"/>
                </a:solidFill>
                <a:latin typeface="Times New Roman" panose="02020603050405020304" pitchFamily="18" charset="0"/>
                <a:cs typeface="Times New Roman" panose="02020603050405020304" pitchFamily="18" charset="0"/>
              </a:rPr>
              <a:t>点流速</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C.</a:t>
            </a:r>
            <a:r>
              <a:rPr lang="en-US" altLang="zh-CN" sz="2400" i="1" dirty="0" err="1">
                <a:solidFill>
                  <a:srgbClr val="000000"/>
                </a:solidFill>
                <a:latin typeface="Times New Roman" panose="02020603050405020304" pitchFamily="18" charset="0"/>
                <a:cs typeface="Times New Roman" panose="02020603050405020304" pitchFamily="18" charset="0"/>
              </a:rPr>
              <a:t>P</a:t>
            </a:r>
            <a:r>
              <a:rPr lang="zh-CN" altLang="zh-CN" sz="2400" dirty="0">
                <a:solidFill>
                  <a:srgbClr val="000000"/>
                </a:solidFill>
                <a:latin typeface="Times New Roman" panose="02020603050405020304" pitchFamily="18" charset="0"/>
                <a:cs typeface="Times New Roman" panose="02020603050405020304" pitchFamily="18" charset="0"/>
              </a:rPr>
              <a:t>点压强大于</a:t>
            </a:r>
            <a:r>
              <a:rPr lang="en-US" altLang="zh-CN" sz="2400" i="1" dirty="0">
                <a:solidFill>
                  <a:srgbClr val="000000"/>
                </a:solidFill>
                <a:latin typeface="Times New Roman" panose="02020603050405020304" pitchFamily="18" charset="0"/>
                <a:cs typeface="Times New Roman" panose="02020603050405020304" pitchFamily="18" charset="0"/>
              </a:rPr>
              <a:t>Q</a:t>
            </a:r>
            <a:r>
              <a:rPr lang="zh-CN" altLang="zh-CN" sz="2400" dirty="0">
                <a:solidFill>
                  <a:srgbClr val="000000"/>
                </a:solidFill>
                <a:latin typeface="Times New Roman" panose="02020603050405020304" pitchFamily="18" charset="0"/>
                <a:cs typeface="Times New Roman" panose="02020603050405020304" pitchFamily="18" charset="0"/>
              </a:rPr>
              <a:t>点压强</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err="1">
                <a:solidFill>
                  <a:srgbClr val="000000"/>
                </a:solidFill>
                <a:latin typeface="Times New Roman" panose="02020603050405020304" pitchFamily="18" charset="0"/>
                <a:cs typeface="Times New Roman" panose="02020603050405020304" pitchFamily="18" charset="0"/>
              </a:rPr>
              <a:t>D.</a:t>
            </a:r>
            <a:r>
              <a:rPr lang="en-US" altLang="zh-CN" sz="2400" i="1" dirty="0" err="1">
                <a:solidFill>
                  <a:srgbClr val="000000"/>
                </a:solidFill>
                <a:latin typeface="Times New Roman" panose="02020603050405020304" pitchFamily="18" charset="0"/>
                <a:cs typeface="Times New Roman" panose="02020603050405020304" pitchFamily="18" charset="0"/>
              </a:rPr>
              <a:t>P</a:t>
            </a:r>
            <a:r>
              <a:rPr lang="zh-CN" altLang="zh-CN" sz="2400" dirty="0">
                <a:solidFill>
                  <a:srgbClr val="000000"/>
                </a:solidFill>
                <a:latin typeface="Times New Roman" panose="02020603050405020304" pitchFamily="18" charset="0"/>
                <a:cs typeface="Times New Roman" panose="02020603050405020304" pitchFamily="18" charset="0"/>
              </a:rPr>
              <a:t>点压强小于</a:t>
            </a:r>
            <a:r>
              <a:rPr lang="en-US" altLang="zh-CN" sz="2400" i="1" dirty="0">
                <a:solidFill>
                  <a:srgbClr val="000000"/>
                </a:solidFill>
                <a:latin typeface="Times New Roman" panose="02020603050405020304" pitchFamily="18" charset="0"/>
                <a:cs typeface="Times New Roman" panose="02020603050405020304" pitchFamily="18" charset="0"/>
              </a:rPr>
              <a:t>Q</a:t>
            </a:r>
            <a:r>
              <a:rPr lang="zh-CN" altLang="zh-CN" sz="2400" dirty="0">
                <a:solidFill>
                  <a:srgbClr val="000000"/>
                </a:solidFill>
                <a:latin typeface="Times New Roman" panose="02020603050405020304" pitchFamily="18" charset="0"/>
                <a:cs typeface="Times New Roman" panose="02020603050405020304" pitchFamily="18" charset="0"/>
              </a:rPr>
              <a:t>点压强</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6" name="19ZKXWJ187.EPS" descr="id:2147491457;FounderCES"/>
          <p:cNvPicPr/>
          <p:nvPr/>
        </p:nvPicPr>
        <p:blipFill>
          <a:blip r:embed="rId2"/>
          <a:stretch>
            <a:fillRect/>
          </a:stretch>
        </p:blipFill>
        <p:spPr>
          <a:xfrm>
            <a:off x="5662104" y="2364740"/>
            <a:ext cx="4079304" cy="3132354"/>
          </a:xfrm>
          <a:prstGeom prst="rect">
            <a:avLst/>
          </a:prstGeom>
        </p:spPr>
      </p:pic>
      <p:sp>
        <p:nvSpPr>
          <p:cNvPr id="4" name="矩形 3"/>
          <p:cNvSpPr/>
          <p:nvPr/>
        </p:nvSpPr>
        <p:spPr>
          <a:xfrm>
            <a:off x="5962889" y="1854323"/>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14514691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451956"/>
            <a:ext cx="11430000" cy="142192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16.</a:t>
            </a:r>
            <a:r>
              <a:rPr lang="zh-CN" altLang="zh-CN" sz="2400" dirty="0">
                <a:solidFill>
                  <a:srgbClr val="000000"/>
                </a:solidFill>
                <a:latin typeface="Times New Roman" panose="02020603050405020304" pitchFamily="18" charset="0"/>
                <a:cs typeface="Times New Roman" panose="02020603050405020304" pitchFamily="18" charset="0"/>
              </a:rPr>
              <a:t>为了解决</a:t>
            </a:r>
            <a:r>
              <a:rPr lang="en-US" altLang="zh-CN" sz="2400" dirty="0">
                <a:solidFill>
                  <a:srgbClr val="000000"/>
                </a:solidFill>
                <a:latin typeface="Times New Roman" panose="02020603050405020304" pitchFamily="18" charset="0"/>
                <a:cs typeface="Times New Roman" panose="02020603050405020304" pitchFamily="18" charset="0"/>
              </a:rPr>
              <a:t>“H”</a:t>
            </a:r>
            <a:r>
              <a:rPr lang="zh-CN" altLang="zh-CN" sz="2400" dirty="0">
                <a:solidFill>
                  <a:srgbClr val="000000"/>
                </a:solidFill>
                <a:latin typeface="Times New Roman" panose="02020603050405020304" pitchFamily="18" charset="0"/>
                <a:cs typeface="Times New Roman" panose="02020603050405020304" pitchFamily="18" charset="0"/>
              </a:rPr>
              <a:t>形地下通道中过道的通风问题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同学们设计了如下几种方案。如图所示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黑色部分为墙面凸出部分</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为安装在过道顶的换气扇</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你认为其中既有效又节能的是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C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9" name="圈M.EPS" descr="id:2147491464;FounderCES"/>
          <p:cNvPicPr/>
          <p:nvPr/>
        </p:nvPicPr>
        <p:blipFill>
          <a:blip r:embed="rId2"/>
          <a:stretch>
            <a:fillRect/>
          </a:stretch>
        </p:blipFill>
        <p:spPr>
          <a:xfrm>
            <a:off x="4514850" y="1964580"/>
            <a:ext cx="325374" cy="354296"/>
          </a:xfrm>
          <a:prstGeom prst="rect">
            <a:avLst/>
          </a:prstGeom>
        </p:spPr>
      </p:pic>
      <p:pic>
        <p:nvPicPr>
          <p:cNvPr id="10" name="19ZKXWJ188.EPS" descr="id:2147491471;FounderCES"/>
          <p:cNvPicPr/>
          <p:nvPr/>
        </p:nvPicPr>
        <p:blipFill>
          <a:blip r:embed="rId3"/>
          <a:stretch>
            <a:fillRect/>
          </a:stretch>
        </p:blipFill>
        <p:spPr>
          <a:xfrm>
            <a:off x="1631188" y="2865067"/>
            <a:ext cx="8390636" cy="2196682"/>
          </a:xfrm>
          <a:prstGeom prst="rect">
            <a:avLst/>
          </a:prstGeom>
        </p:spPr>
      </p:pic>
      <p:sp>
        <p:nvSpPr>
          <p:cNvPr id="6" name="矩形 5"/>
          <p:cNvSpPr/>
          <p:nvPr/>
        </p:nvSpPr>
        <p:spPr>
          <a:xfrm>
            <a:off x="1586032" y="2442230"/>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9210662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65368"/>
            <a:ext cx="11430000" cy="180626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17.</a:t>
            </a:r>
            <a:r>
              <a:rPr lang="zh-CN" altLang="zh-CN" sz="2400" dirty="0">
                <a:solidFill>
                  <a:srgbClr val="000000"/>
                </a:solidFill>
                <a:latin typeface="Times New Roman" panose="02020603050405020304" pitchFamily="18" charset="0"/>
                <a:cs typeface="Times New Roman" panose="02020603050405020304" pitchFamily="18" charset="0"/>
              </a:rPr>
              <a:t>在地面附近同一高度或高度差不显著的情况下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空气流速</a:t>
            </a:r>
            <a:r>
              <a:rPr lang="en-US" altLang="zh-CN" sz="2400" i="1" dirty="0">
                <a:solidFill>
                  <a:srgbClr val="000000"/>
                </a:solidFill>
                <a:latin typeface="Times New Roman" panose="02020603050405020304" pitchFamily="18" charset="0"/>
                <a:cs typeface="Times New Roman" panose="02020603050405020304" pitchFamily="18" charset="0"/>
              </a:rPr>
              <a:t>v</a:t>
            </a:r>
            <a:r>
              <a:rPr lang="zh-CN" altLang="zh-CN" sz="2400" dirty="0">
                <a:solidFill>
                  <a:srgbClr val="000000"/>
                </a:solidFill>
                <a:latin typeface="Times New Roman" panose="02020603050405020304" pitchFamily="18" charset="0"/>
                <a:cs typeface="Times New Roman" panose="02020603050405020304" pitchFamily="18" charset="0"/>
              </a:rPr>
              <a:t>与压强</a:t>
            </a:r>
            <a:r>
              <a:rPr lang="en-US" altLang="zh-CN" sz="2400" i="1" dirty="0">
                <a:solidFill>
                  <a:srgbClr val="000000"/>
                </a:solidFill>
                <a:latin typeface="Times New Roman" panose="02020603050405020304" pitchFamily="18" charset="0"/>
                <a:cs typeface="Times New Roman" panose="02020603050405020304" pitchFamily="18" charset="0"/>
              </a:rPr>
              <a:t>p</a:t>
            </a:r>
            <a:r>
              <a:rPr lang="zh-CN" altLang="zh-CN" sz="2400" dirty="0">
                <a:solidFill>
                  <a:srgbClr val="000000"/>
                </a:solidFill>
                <a:latin typeface="Times New Roman" panose="02020603050405020304" pitchFamily="18" charset="0"/>
                <a:cs typeface="Times New Roman" panose="02020603050405020304" pitchFamily="18" charset="0"/>
              </a:rPr>
              <a:t>的关系可表示</a:t>
            </a:r>
            <a:r>
              <a:rPr lang="zh-CN" altLang="zh-CN" sz="2400" dirty="0" smtClean="0">
                <a:solidFill>
                  <a:srgbClr val="000000"/>
                </a:solidFill>
                <a:latin typeface="Times New Roman" panose="02020603050405020304" pitchFamily="18" charset="0"/>
                <a:cs typeface="Times New Roman" panose="02020603050405020304" pitchFamily="18" charset="0"/>
              </a:rPr>
              <a:t>为</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400" baseline="-25000" dirty="0" err="1">
                <a:solidFill>
                  <a:srgbClr val="000000"/>
                </a:solidFill>
                <a:latin typeface="Times New Roman" panose="02020603050405020304" pitchFamily="18" charset="0"/>
                <a:cs typeface="Times New Roman" panose="02020603050405020304" pitchFamily="18" charset="0"/>
              </a:rPr>
              <a:t>0</a:t>
            </a:r>
            <a:r>
              <a:rPr lang="en-US" altLang="zh-CN" sz="2400" i="1" dirty="0" err="1">
                <a:solidFill>
                  <a:srgbClr val="000000"/>
                </a:solidFill>
                <a:latin typeface="Times New Roman" panose="02020603050405020304" pitchFamily="18" charset="0"/>
                <a:cs typeface="Times New Roman" panose="02020603050405020304" pitchFamily="18" charset="0"/>
              </a:rPr>
              <a:t>v</a:t>
            </a:r>
            <a:r>
              <a:rPr lang="en-US" altLang="zh-CN" sz="2400" baseline="30000" dirty="0" err="1">
                <a:solidFill>
                  <a:srgbClr val="000000"/>
                </a:solidFill>
                <a:latin typeface="Times New Roman" panose="02020603050405020304" pitchFamily="18" charset="0"/>
                <a:cs typeface="Times New Roman" panose="02020603050405020304" pitchFamily="18" charset="0"/>
              </a:rPr>
              <a:t>2</a:t>
            </a:r>
            <a:r>
              <a:rPr lang="en-US" altLang="zh-CN" sz="2400" i="1" dirty="0" err="1">
                <a:solidFill>
                  <a:srgbClr val="000000"/>
                </a:solidFill>
                <a:latin typeface="Times New Roman" panose="02020603050405020304" pitchFamily="18" charset="0"/>
                <a:cs typeface="Times New Roman" panose="02020603050405020304" pitchFamily="18" charset="0"/>
              </a:rPr>
              <a:t>+p</a:t>
            </a:r>
            <a:r>
              <a:rPr lang="en-US" altLang="zh-CN" sz="2400" i="1" dirty="0">
                <a:solidFill>
                  <a:srgbClr val="000000"/>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式中</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是常量</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400" baseline="-25000" dirty="0" err="1">
                <a:solidFill>
                  <a:srgbClr val="000000"/>
                </a:solidFill>
                <a:latin typeface="Times New Roman" panose="02020603050405020304" pitchFamily="18" charset="0"/>
                <a:cs typeface="Times New Roman" panose="02020603050405020304" pitchFamily="18" charset="0"/>
              </a:rPr>
              <a:t>0</a:t>
            </a:r>
            <a:r>
              <a:rPr lang="zh-CN" altLang="zh-CN" sz="2400" dirty="0">
                <a:solidFill>
                  <a:srgbClr val="000000"/>
                </a:solidFill>
                <a:latin typeface="Times New Roman" panose="02020603050405020304" pitchFamily="18" charset="0"/>
                <a:cs typeface="Times New Roman" panose="02020603050405020304" pitchFamily="18" charset="0"/>
              </a:rPr>
              <a:t>表示空气密度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。在水平桌面上放置一个质量为</a:t>
            </a:r>
            <a:r>
              <a:rPr lang="en-US" altLang="zh-CN" sz="2400" i="1" dirty="0">
                <a:solidFill>
                  <a:srgbClr val="000000"/>
                </a:solidFill>
                <a:latin typeface="Times New Roman" panose="02020603050405020304" pitchFamily="18" charset="0"/>
                <a:cs typeface="Times New Roman" panose="02020603050405020304" pitchFamily="18" charset="0"/>
              </a:rPr>
              <a:t>m</a:t>
            </a:r>
            <a:r>
              <a:rPr lang="zh-CN" altLang="zh-CN" sz="2400" dirty="0">
                <a:solidFill>
                  <a:srgbClr val="000000"/>
                </a:solidFill>
                <a:latin typeface="Times New Roman" panose="02020603050405020304" pitchFamily="18" charset="0"/>
                <a:cs typeface="Times New Roman" panose="02020603050405020304" pitchFamily="18" charset="0"/>
              </a:rPr>
              <a:t>的硬币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并沿箭头所示方向吹气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气流通过硬币上部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由于硬币下面没有气流通过</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从而产生压力差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给硬币一个向上的动力。</a:t>
            </a:r>
            <a:endParaRPr lang="zh-CN" altLang="zh-CN" sz="24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76904029"/>
              </p:ext>
            </p:extLst>
          </p:nvPr>
        </p:nvGraphicFramePr>
        <p:xfrm>
          <a:off x="-4087813" y="1431925"/>
          <a:ext cx="9347201" cy="587375"/>
        </p:xfrm>
        <a:graphic>
          <a:graphicData uri="http://schemas.openxmlformats.org/presentationml/2006/ole">
            <mc:AlternateContent xmlns:mc="http://schemas.openxmlformats.org/markup-compatibility/2006">
              <mc:Choice xmlns:v="urn:schemas-microsoft-com:vml" Requires="v">
                <p:oleObj spid="_x0000_s2062" name="文档" r:id="rId3" imgW="4917454" imgH="308651" progId="Word.Document.12">
                  <p:embed/>
                </p:oleObj>
              </mc:Choice>
              <mc:Fallback>
                <p:oleObj name="文档" r:id="rId3" imgW="4917454" imgH="308651" progId="Word.Document.12">
                  <p:embed/>
                  <p:pic>
                    <p:nvPicPr>
                      <p:cNvPr id="0" name=""/>
                      <p:cNvPicPr/>
                      <p:nvPr/>
                    </p:nvPicPr>
                    <p:blipFill>
                      <a:blip r:embed="rId4"/>
                      <a:stretch>
                        <a:fillRect/>
                      </a:stretch>
                    </p:blipFill>
                    <p:spPr>
                      <a:xfrm>
                        <a:off x="-4087813" y="1431925"/>
                        <a:ext cx="9347201" cy="587375"/>
                      </a:xfrm>
                      <a:prstGeom prst="rect">
                        <a:avLst/>
                      </a:prstGeom>
                    </p:spPr>
                  </p:pic>
                </p:oleObj>
              </mc:Fallback>
            </mc:AlternateContent>
          </a:graphicData>
        </a:graphic>
      </p:graphicFrame>
      <p:pic>
        <p:nvPicPr>
          <p:cNvPr id="5" name="18ZKXWE324.EPS" descr="id:2147491485;FounderCES"/>
          <p:cNvPicPr/>
          <p:nvPr/>
        </p:nvPicPr>
        <p:blipFill>
          <a:blip r:embed="rId5"/>
          <a:stretch>
            <a:fillRect/>
          </a:stretch>
        </p:blipFill>
        <p:spPr>
          <a:xfrm>
            <a:off x="4167187" y="2897032"/>
            <a:ext cx="3351213" cy="1901300"/>
          </a:xfrm>
          <a:prstGeom prst="rect">
            <a:avLst/>
          </a:prstGeom>
        </p:spPr>
      </p:pic>
      <p:sp>
        <p:nvSpPr>
          <p:cNvPr id="9" name="矩形 8"/>
          <p:cNvSpPr>
            <a:spLocks noChangeAspect="1"/>
          </p:cNvSpPr>
          <p:nvPr/>
        </p:nvSpPr>
        <p:spPr>
          <a:xfrm>
            <a:off x="381000" y="4885528"/>
            <a:ext cx="11430000" cy="142192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刚好将硬币吹起时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硬币上、下表面的压力差</a:t>
            </a:r>
            <a:r>
              <a:rPr lang="en-US" altLang="zh-CN" sz="2400" dirty="0" err="1">
                <a:solidFill>
                  <a:srgbClr val="000000"/>
                </a:solidFill>
                <a:latin typeface="Times New Roman" panose="02020603050405020304" pitchFamily="18" charset="0"/>
                <a:cs typeface="Times New Roman" panose="02020603050405020304" pitchFamily="18" charset="0"/>
              </a:rPr>
              <a:t>Δ</a:t>
            </a:r>
            <a:r>
              <a:rPr lang="en-US" altLang="zh-CN" sz="2400" i="1" dirty="0" err="1">
                <a:solidFill>
                  <a:srgbClr val="000000"/>
                </a:solidFill>
                <a:latin typeface="Times New Roman" panose="02020603050405020304" pitchFamily="18" charset="0"/>
                <a:cs typeface="Times New Roman" panose="02020603050405020304" pitchFamily="18" charset="0"/>
              </a:rPr>
              <a:t>F</a:t>
            </a:r>
            <a:r>
              <a:rPr lang="en-US" altLang="zh-CN" sz="2400" dirty="0">
                <a:solidFill>
                  <a:srgbClr val="000000"/>
                </a:solidFill>
                <a:latin typeface="Times New Roman" panose="02020603050405020304" pitchFamily="18" charset="0"/>
                <a:cs typeface="Times New Roman" panose="02020603050405020304" pitchFamily="18" charset="0"/>
              </a:rPr>
              <a:t>=____________;</a:t>
            </a:r>
            <a:r>
              <a:rPr lang="en-US" altLang="zh-CN" sz="2400" dirty="0">
                <a:solidFill>
                  <a:srgbClr val="000000"/>
                </a:solidFill>
                <a:latin typeface="宋体" panose="02010600030101010101" pitchFamily="2" charset="-122"/>
                <a:ea typeface="方正书宋_GBK"/>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若当上方的气流速度为</a:t>
            </a:r>
            <a:r>
              <a:rPr lang="en-US" altLang="zh-CN" sz="2400" i="1" dirty="0" err="1">
                <a:solidFill>
                  <a:srgbClr val="000000"/>
                </a:solidFill>
                <a:latin typeface="Times New Roman" panose="02020603050405020304" pitchFamily="18" charset="0"/>
                <a:cs typeface="Times New Roman" panose="02020603050405020304" pitchFamily="18" charset="0"/>
              </a:rPr>
              <a:t>v</a:t>
            </a:r>
            <a:r>
              <a:rPr lang="en-US" altLang="zh-CN" sz="2400" baseline="-25000" dirty="0" err="1">
                <a:solidFill>
                  <a:srgbClr val="000000"/>
                </a:solidFill>
                <a:latin typeface="Times New Roman" panose="02020603050405020304" pitchFamily="18" charset="0"/>
                <a:cs typeface="Times New Roman" panose="02020603050405020304" pitchFamily="18" charset="0"/>
              </a:rPr>
              <a:t>0</a:t>
            </a:r>
            <a:r>
              <a:rPr lang="zh-CN" altLang="zh-CN" sz="2400" dirty="0">
                <a:solidFill>
                  <a:srgbClr val="000000"/>
                </a:solidFill>
                <a:latin typeface="Times New Roman" panose="02020603050405020304" pitchFamily="18" charset="0"/>
                <a:cs typeface="Times New Roman" panose="02020603050405020304" pitchFamily="18" charset="0"/>
              </a:rPr>
              <a:t>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硬币恰好被吹起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请写出硬币表面积</a:t>
            </a:r>
            <a:r>
              <a:rPr lang="en-US" altLang="zh-CN" sz="2400" i="1" dirty="0">
                <a:solidFill>
                  <a:srgbClr val="000000"/>
                </a:solidFill>
                <a:latin typeface="Times New Roman" panose="02020603050405020304" pitchFamily="18" charset="0"/>
                <a:cs typeface="Times New Roman" panose="02020603050405020304" pitchFamily="18" charset="0"/>
              </a:rPr>
              <a:t>S</a:t>
            </a:r>
            <a:r>
              <a:rPr lang="zh-CN" altLang="zh-CN" sz="2400" dirty="0">
                <a:solidFill>
                  <a:srgbClr val="000000"/>
                </a:solidFill>
                <a:latin typeface="Times New Roman" panose="02020603050405020304" pitchFamily="18" charset="0"/>
                <a:cs typeface="Times New Roman" panose="02020603050405020304" pitchFamily="18" charset="0"/>
              </a:rPr>
              <a:t>的表达式</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en-US" altLang="zh-CN" sz="2400" i="1" dirty="0" smtClean="0">
                <a:solidFill>
                  <a:srgbClr val="000000"/>
                </a:solidFill>
                <a:latin typeface="Times New Roman" panose="02020603050405020304" pitchFamily="18" charset="0"/>
                <a:cs typeface="Times New Roman" panose="02020603050405020304" pitchFamily="18" charset="0"/>
              </a:rPr>
              <a:t>S</a:t>
            </a:r>
            <a:r>
              <a:rPr lang="en-US" altLang="zh-CN" sz="2400" i="1" dirty="0" smtClean="0">
                <a:solidFill>
                  <a:srgbClr val="000000"/>
                </a:solidFill>
                <a:latin typeface="Times New Roman" panose="02020603050405020304" pitchFamily="18" charset="0"/>
                <a:cs typeface="Times New Roman" panose="02020603050405020304" pitchFamily="18" charset="0"/>
              </a:rPr>
              <a:t>=______________</a:t>
            </a:r>
            <a:r>
              <a:rPr lang="en-US" altLang="zh-CN" sz="2400" dirty="0" smtClean="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a:t>
            </a:r>
            <a:r>
              <a:rPr lang="en-US" altLang="zh-CN" sz="24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400" baseline="-25000" dirty="0" err="1">
                <a:solidFill>
                  <a:srgbClr val="000000"/>
                </a:solidFill>
                <a:latin typeface="Times New Roman" panose="02020603050405020304" pitchFamily="18" charset="0"/>
                <a:cs typeface="Times New Roman" panose="02020603050405020304" pitchFamily="18" charset="0"/>
              </a:rPr>
              <a:t>0</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cs typeface="Times New Roman" panose="02020603050405020304" pitchFamily="18" charset="0"/>
              </a:rPr>
              <a:t>v</a:t>
            </a:r>
            <a:r>
              <a:rPr lang="en-US" altLang="zh-CN" sz="2400" baseline="-25000" dirty="0" err="1">
                <a:solidFill>
                  <a:srgbClr val="000000"/>
                </a:solidFill>
                <a:latin typeface="Times New Roman" panose="02020603050405020304" pitchFamily="18" charset="0"/>
                <a:cs typeface="Times New Roman" panose="02020603050405020304" pitchFamily="18" charset="0"/>
              </a:rPr>
              <a:t>0</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m</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g</a:t>
            </a:r>
            <a:r>
              <a:rPr lang="zh-CN" altLang="zh-CN" sz="2400" dirty="0">
                <a:solidFill>
                  <a:srgbClr val="000000"/>
                </a:solidFill>
                <a:latin typeface="Times New Roman" panose="02020603050405020304" pitchFamily="18" charset="0"/>
                <a:cs typeface="Times New Roman" panose="02020603050405020304" pitchFamily="18" charset="0"/>
              </a:rPr>
              <a:t>表示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45075759"/>
              </p:ext>
            </p:extLst>
          </p:nvPr>
        </p:nvGraphicFramePr>
        <p:xfrm>
          <a:off x="-2461611" y="5834059"/>
          <a:ext cx="8497478" cy="646134"/>
        </p:xfrm>
        <a:graphic>
          <a:graphicData uri="http://schemas.openxmlformats.org/presentationml/2006/ole">
            <mc:AlternateContent xmlns:mc="http://schemas.openxmlformats.org/markup-compatibility/2006">
              <mc:Choice xmlns:v="urn:schemas-microsoft-com:vml" Requires="v">
                <p:oleObj spid="_x0000_s2063" name="文档" r:id="rId6" imgW="4867200" imgH="381080" progId="Word.Document.12">
                  <p:embed/>
                </p:oleObj>
              </mc:Choice>
              <mc:Fallback>
                <p:oleObj name="文档" r:id="rId6" imgW="4867200" imgH="381080" progId="Word.Document.12">
                  <p:embed/>
                  <p:pic>
                    <p:nvPicPr>
                      <p:cNvPr id="0" name=""/>
                      <p:cNvPicPr/>
                      <p:nvPr/>
                    </p:nvPicPr>
                    <p:blipFill>
                      <a:blip r:embed="rId7"/>
                      <a:stretch>
                        <a:fillRect/>
                      </a:stretch>
                    </p:blipFill>
                    <p:spPr>
                      <a:xfrm>
                        <a:off x="-2461611" y="5834059"/>
                        <a:ext cx="8497478" cy="646134"/>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53218579"/>
              </p:ext>
            </p:extLst>
          </p:nvPr>
        </p:nvGraphicFramePr>
        <p:xfrm>
          <a:off x="7289799" y="4740287"/>
          <a:ext cx="11310144" cy="537400"/>
        </p:xfrm>
        <a:graphic>
          <a:graphicData uri="http://schemas.openxmlformats.org/presentationml/2006/ole">
            <mc:AlternateContent xmlns:mc="http://schemas.openxmlformats.org/markup-compatibility/2006">
              <mc:Choice xmlns:v="urn:schemas-microsoft-com:vml" Requires="v">
                <p:oleObj spid="_x0000_s2064" name="文档" r:id="rId8" imgW="4917454" imgH="233652" progId="Word.Document.12">
                  <p:embed/>
                </p:oleObj>
              </mc:Choice>
              <mc:Fallback>
                <p:oleObj name="文档" r:id="rId8" imgW="4917454" imgH="233652" progId="Word.Document.12">
                  <p:embed/>
                  <p:pic>
                    <p:nvPicPr>
                      <p:cNvPr id="0" name=""/>
                      <p:cNvPicPr/>
                      <p:nvPr/>
                    </p:nvPicPr>
                    <p:blipFill>
                      <a:blip r:embed="rId9"/>
                      <a:stretch>
                        <a:fillRect/>
                      </a:stretch>
                    </p:blipFill>
                    <p:spPr>
                      <a:xfrm>
                        <a:off x="7289799" y="4740287"/>
                        <a:ext cx="11310144" cy="537400"/>
                      </a:xfrm>
                      <a:prstGeom prst="rect">
                        <a:avLst/>
                      </a:prstGeom>
                    </p:spPr>
                  </p:pic>
                </p:oleObj>
              </mc:Fallback>
            </mc:AlternateContent>
          </a:graphicData>
        </a:graphic>
      </p:graphicFrame>
      <p:sp>
        <p:nvSpPr>
          <p:cNvPr id="8" name="矩形 7"/>
          <p:cNvSpPr/>
          <p:nvPr/>
        </p:nvSpPr>
        <p:spPr>
          <a:xfrm>
            <a:off x="7228114" y="4787445"/>
            <a:ext cx="1763486" cy="492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2" name="矩形 11"/>
          <p:cNvSpPr/>
          <p:nvPr/>
        </p:nvSpPr>
        <p:spPr>
          <a:xfrm>
            <a:off x="1463183" y="5770668"/>
            <a:ext cx="703074" cy="7109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57526"/>
            <a:ext cx="11430000" cy="22659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流体压强与流速的关系</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护航编队一般采用前后护航而不采用并排护航</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这是因为当两船高速并排行驶时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两船之间的流体流速</a:t>
            </a:r>
            <a:r>
              <a:rPr lang="zh-CN" altLang="zh-CN" sz="2400" dirty="0">
                <a:solidFill>
                  <a:srgbClr val="FF00FF"/>
                </a:solidFill>
                <a:latin typeface="Times New Roman" panose="02020603050405020304" pitchFamily="18" charset="0"/>
                <a:cs typeface="Times New Roman" panose="02020603050405020304" pitchFamily="18" charset="0"/>
              </a:rPr>
              <a:t>　大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a:t>
            </a:r>
            <a:r>
              <a:rPr lang="zh-CN" altLang="zh-CN" sz="2400" dirty="0">
                <a:solidFill>
                  <a:srgbClr val="FF00FF"/>
                </a:solidFill>
                <a:latin typeface="Times New Roman" panose="02020603050405020304" pitchFamily="18" charset="0"/>
                <a:cs typeface="Times New Roman" panose="02020603050405020304" pitchFamily="18" charset="0"/>
              </a:rPr>
              <a:t>　小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容易发生撞船事故。</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将小纸条自然下垂</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靠近水龙头流下的水流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小纸条将</a:t>
            </a:r>
            <a:r>
              <a:rPr lang="zh-CN" altLang="zh-CN" sz="2400" dirty="0">
                <a:solidFill>
                  <a:srgbClr val="FF00FF"/>
                </a:solidFill>
                <a:latin typeface="Times New Roman" panose="02020603050405020304" pitchFamily="18" charset="0"/>
                <a:cs typeface="Times New Roman" panose="02020603050405020304" pitchFamily="18" charset="0"/>
              </a:rPr>
              <a:t>　偏向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偏向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偏离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水流。</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3" name="18ZKXWJ808.EPS" descr="id:2147491366;FounderCES"/>
          <p:cNvPicPr/>
          <p:nvPr/>
        </p:nvPicPr>
        <p:blipFill>
          <a:blip r:embed="rId2"/>
          <a:stretch>
            <a:fillRect/>
          </a:stretch>
        </p:blipFill>
        <p:spPr>
          <a:xfrm>
            <a:off x="4610163" y="3323467"/>
            <a:ext cx="2436813" cy="2693415"/>
          </a:xfrm>
          <a:prstGeom prst="rect">
            <a:avLst/>
          </a:prstGeom>
        </p:spPr>
      </p:pic>
      <p:sp>
        <p:nvSpPr>
          <p:cNvPr id="4" name="矩形 3"/>
          <p:cNvSpPr/>
          <p:nvPr/>
        </p:nvSpPr>
        <p:spPr>
          <a:xfrm>
            <a:off x="2979748" y="2032275"/>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977796" y="2360076"/>
            <a:ext cx="79920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4548904" y="2043850"/>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546952" y="2371651"/>
            <a:ext cx="79920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8948374" y="2476454"/>
            <a:ext cx="103437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8943929" y="2805727"/>
            <a:ext cx="1033208"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404400"/>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火车站站台上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标有一条安全线。乘客必须站在安全线之外候车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是为了避免乘客被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吸</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向列车的事故发生。这是因为列车进站时车体附近</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FF00FF"/>
                </a:solidFill>
                <a:latin typeface="Times New Roman" panose="02020603050405020304" pitchFamily="18" charset="0"/>
                <a:cs typeface="Times New Roman" panose="02020603050405020304" pitchFamily="18" charset="0"/>
              </a:rPr>
              <a:t>  A  </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空气流速大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压强小</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空气流速大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压强大</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空气流速小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压强大</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空气流速小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压强小</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3" name="矩形 2"/>
          <p:cNvSpPr/>
          <p:nvPr/>
        </p:nvSpPr>
        <p:spPr>
          <a:xfrm>
            <a:off x="7900649" y="2956633"/>
            <a:ext cx="35653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8469208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1910"/>
            <a:ext cx="11430000" cy="22659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升力的产生</a:t>
            </a:r>
            <a:endParaRPr lang="zh-CN" altLang="zh-CN" sz="24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如图是飞机机翼的截面图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机翼横截面的形状上下不对称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在相同时间内</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机翼上方气流通过的路程较长</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因而速度大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它对机翼的压强</a:t>
            </a:r>
            <a:r>
              <a:rPr lang="zh-CN" altLang="zh-CN" sz="2400" dirty="0">
                <a:solidFill>
                  <a:srgbClr val="FF00FF"/>
                </a:solidFill>
                <a:latin typeface="Times New Roman" panose="02020603050405020304" pitchFamily="18" charset="0"/>
                <a:cs typeface="Times New Roman" panose="02020603050405020304" pitchFamily="18" charset="0"/>
              </a:rPr>
              <a:t>　小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机翼下方气流通过的路程较短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因而速度小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它对机翼的压强</a:t>
            </a:r>
            <a:r>
              <a:rPr lang="zh-CN" altLang="zh-CN" sz="2400" dirty="0">
                <a:solidFill>
                  <a:srgbClr val="FF00FF"/>
                </a:solidFill>
                <a:latin typeface="Times New Roman" panose="02020603050405020304" pitchFamily="18" charset="0"/>
                <a:cs typeface="Times New Roman" panose="02020603050405020304" pitchFamily="18" charset="0"/>
              </a:rPr>
              <a:t>　大　</a:t>
            </a:r>
            <a:r>
              <a:rPr lang="zh-CN" altLang="zh-CN" sz="2400" dirty="0">
                <a:solidFill>
                  <a:srgbClr val="000000"/>
                </a:solidFill>
                <a:latin typeface="Times New Roman" panose="02020603050405020304" pitchFamily="18" charset="0"/>
                <a:cs typeface="Times New Roman" panose="02020603050405020304" pitchFamily="18" charset="0"/>
              </a:rPr>
              <a:t>。因此在机翼的上、下表面产生了</a:t>
            </a:r>
            <a:r>
              <a:rPr lang="zh-CN" altLang="zh-CN" sz="2400" dirty="0">
                <a:solidFill>
                  <a:srgbClr val="FF00FF"/>
                </a:solidFill>
                <a:latin typeface="Times New Roman" panose="02020603050405020304" pitchFamily="18" charset="0"/>
                <a:cs typeface="Times New Roman" panose="02020603050405020304" pitchFamily="18" charset="0"/>
              </a:rPr>
              <a:t>　压力差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这就是向上的升力。</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5" name="18ZKXWD2.EPS" descr="id:2147491380;FounderCES"/>
          <p:cNvPicPr/>
          <p:nvPr/>
        </p:nvPicPr>
        <p:blipFill>
          <a:blip r:embed="rId2"/>
          <a:stretch>
            <a:fillRect/>
          </a:stretch>
        </p:blipFill>
        <p:spPr>
          <a:xfrm>
            <a:off x="2943796" y="3347851"/>
            <a:ext cx="5383340" cy="1211382"/>
          </a:xfrm>
          <a:prstGeom prst="rect">
            <a:avLst/>
          </a:prstGeom>
        </p:spPr>
      </p:pic>
      <p:sp>
        <p:nvSpPr>
          <p:cNvPr id="3" name="矩形 2"/>
          <p:cNvSpPr>
            <a:spLocks noChangeAspect="1"/>
          </p:cNvSpPr>
          <p:nvPr/>
        </p:nvSpPr>
        <p:spPr>
          <a:xfrm>
            <a:off x="381000" y="4646260"/>
            <a:ext cx="11430000" cy="137954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水翼船是一种高速船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船身底部有支架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支架上装有水翼。船在高速航行时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水面下的水翼会使船体</a:t>
            </a:r>
            <a:r>
              <a:rPr lang="zh-CN" altLang="zh-CN" sz="2400" dirty="0">
                <a:solidFill>
                  <a:srgbClr val="FF00FF"/>
                </a:solidFill>
                <a:latin typeface="Times New Roman" panose="02020603050405020304" pitchFamily="18" charset="0"/>
                <a:cs typeface="Times New Roman" panose="02020603050405020304" pitchFamily="18" charset="0"/>
              </a:rPr>
              <a:t>　升高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降低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升高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这是因为水翼的</a:t>
            </a:r>
            <a:r>
              <a:rPr lang="zh-CN" altLang="zh-CN" sz="2400" dirty="0">
                <a:solidFill>
                  <a:srgbClr val="FF00FF"/>
                </a:solidFill>
                <a:latin typeface="Times New Roman" panose="02020603050405020304" pitchFamily="18" charset="0"/>
                <a:cs typeface="Times New Roman" panose="02020603050405020304" pitchFamily="18" charset="0"/>
              </a:rPr>
              <a:t>　上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表面更为弯曲。</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6795393" y="2056768"/>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6793441" y="2384569"/>
            <a:ext cx="79920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4300548" y="2476396"/>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4298596" y="2804197"/>
            <a:ext cx="799200"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9770607" y="2484052"/>
            <a:ext cx="137675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9766356" y="2813325"/>
            <a:ext cx="1375200"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2415318" y="5172421"/>
            <a:ext cx="103437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410873" y="5501694"/>
            <a:ext cx="1033208" cy="0"/>
          </a:xfrm>
          <a:prstGeom prst="line">
            <a:avLst/>
          </a:prstGeom>
        </p:spPr>
        <p:style>
          <a:lnRef idx="2">
            <a:schemeClr val="dk1"/>
          </a:lnRef>
          <a:fillRef idx="0">
            <a:schemeClr val="dk1"/>
          </a:fillRef>
          <a:effectRef idx="1">
            <a:schemeClr val="dk1"/>
          </a:effectRef>
          <a:fontRef idx="minor">
            <a:schemeClr val="tx1"/>
          </a:fontRef>
        </p:style>
      </p:cxnSp>
      <p:sp>
        <p:nvSpPr>
          <p:cNvPr id="14" name="矩形 13"/>
          <p:cNvSpPr/>
          <p:nvPr/>
        </p:nvSpPr>
        <p:spPr>
          <a:xfrm>
            <a:off x="8658059" y="5172421"/>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8656107" y="5500222"/>
            <a:ext cx="7992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89485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71090"/>
            <a:ext cx="11430000" cy="93634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在水龙头下方放一水盆</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盆里放一个乒乓球</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打开水龙头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水朝着乒乓球冲下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则乒乓球</a:t>
            </a:r>
            <a:r>
              <a:rPr lang="zh-CN" altLang="zh-CN" sz="2400" dirty="0">
                <a:solidFill>
                  <a:srgbClr val="FF00FF"/>
                </a:solidFill>
                <a:latin typeface="Times New Roman" panose="02020603050405020304" pitchFamily="18" charset="0"/>
                <a:cs typeface="Times New Roman" panose="02020603050405020304" pitchFamily="18" charset="0"/>
              </a:rPr>
              <a:t>　不会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被水冲跑而离开水柱的下方。</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a:cs typeface="Times New Roman" panose="02020603050405020304" pitchFamily="18" charset="0"/>
            </a:endParaRPr>
          </a:p>
        </p:txBody>
      </p:sp>
      <p:pic>
        <p:nvPicPr>
          <p:cNvPr id="3" name="17ZKXWG47.EPS" descr="id:2147491394;FounderCES"/>
          <p:cNvPicPr/>
          <p:nvPr/>
        </p:nvPicPr>
        <p:blipFill>
          <a:blip r:embed="rId2"/>
          <a:stretch>
            <a:fillRect/>
          </a:stretch>
        </p:blipFill>
        <p:spPr>
          <a:xfrm>
            <a:off x="3953986" y="2719629"/>
            <a:ext cx="4284028" cy="1890280"/>
          </a:xfrm>
          <a:prstGeom prst="rect">
            <a:avLst/>
          </a:prstGeom>
        </p:spPr>
      </p:pic>
      <p:sp>
        <p:nvSpPr>
          <p:cNvPr id="4" name="矩形 3"/>
          <p:cNvSpPr/>
          <p:nvPr/>
        </p:nvSpPr>
        <p:spPr>
          <a:xfrm>
            <a:off x="1791583" y="2305031"/>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783322" y="2632832"/>
            <a:ext cx="108000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8338"/>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化学实验室里常用的水流抽气机的结构如图所示。使用时让自来水流入具有内置喷口的</a:t>
            </a:r>
            <a:r>
              <a:rPr lang="en-US" altLang="zh-CN" sz="2400" dirty="0">
                <a:solidFill>
                  <a:srgbClr val="000000"/>
                </a:solidFill>
                <a:latin typeface="Times New Roman" panose="02020603050405020304" pitchFamily="18" charset="0"/>
                <a:cs typeface="Times New Roman" panose="02020603050405020304" pitchFamily="18" charset="0"/>
              </a:rPr>
              <a:t>T</a:t>
            </a:r>
            <a:r>
              <a:rPr lang="zh-CN" altLang="zh-CN" sz="2400" dirty="0">
                <a:solidFill>
                  <a:srgbClr val="000000"/>
                </a:solidFill>
                <a:latin typeface="Times New Roman" panose="02020603050405020304" pitchFamily="18" charset="0"/>
                <a:cs typeface="Times New Roman" panose="02020603050405020304" pitchFamily="18" charset="0"/>
              </a:rPr>
              <a:t>形玻璃管内。由于水流的作用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喷口</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处气流的速度将</a:t>
            </a:r>
            <a:r>
              <a:rPr lang="zh-CN" altLang="zh-CN" sz="2400" dirty="0">
                <a:solidFill>
                  <a:srgbClr val="FF00FF"/>
                </a:solidFill>
                <a:latin typeface="Times New Roman" panose="02020603050405020304" pitchFamily="18" charset="0"/>
                <a:cs typeface="Times New Roman" panose="02020603050405020304" pitchFamily="18" charset="0"/>
              </a:rPr>
              <a:t>　增大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减小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增大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处气体的压强将</a:t>
            </a:r>
            <a:r>
              <a:rPr lang="zh-CN" altLang="zh-CN" sz="2400" dirty="0">
                <a:solidFill>
                  <a:srgbClr val="FF00FF"/>
                </a:solidFill>
                <a:latin typeface="Times New Roman" panose="02020603050405020304" pitchFamily="18" charset="0"/>
                <a:cs typeface="Times New Roman" panose="02020603050405020304" pitchFamily="18" charset="0"/>
              </a:rPr>
              <a:t>　减小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减小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增大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从而使喷口</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处的气体和抽气容器内的气体之间产生压力差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以达到抽气的目的。</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pic>
        <p:nvPicPr>
          <p:cNvPr id="5" name="18ZKXWJ810.EPS" descr="id:2147491401;FounderCES"/>
          <p:cNvPicPr/>
          <p:nvPr/>
        </p:nvPicPr>
        <p:blipFill>
          <a:blip r:embed="rId2"/>
          <a:stretch>
            <a:fillRect/>
          </a:stretch>
        </p:blipFill>
        <p:spPr>
          <a:xfrm>
            <a:off x="4282884" y="2935465"/>
            <a:ext cx="3142044" cy="3240941"/>
          </a:xfrm>
          <a:prstGeom prst="rect">
            <a:avLst/>
          </a:prstGeom>
        </p:spPr>
      </p:pic>
      <p:sp>
        <p:nvSpPr>
          <p:cNvPr id="4" name="矩形 3"/>
          <p:cNvSpPr/>
          <p:nvPr/>
        </p:nvSpPr>
        <p:spPr>
          <a:xfrm>
            <a:off x="8316560" y="1628936"/>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308299" y="1956737"/>
            <a:ext cx="108000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4670250" y="2057914"/>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661989" y="2385715"/>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4006143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63826"/>
            <a:ext cx="11430000" cy="186512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zh-CN" altLang="zh-CN" sz="2400" dirty="0">
                <a:solidFill>
                  <a:srgbClr val="000000"/>
                </a:solidFill>
                <a:latin typeface="Times New Roman" panose="02020603050405020304" pitchFamily="18" charset="0"/>
                <a:cs typeface="Times New Roman" panose="02020603050405020304" pitchFamily="18" charset="0"/>
              </a:rPr>
              <a:t>如图装置可以用来探究液体压强与流速的关系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打开阀门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水流经该装置时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可观察到</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两管口均有水喷出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且</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FF00FF"/>
                </a:solidFill>
                <a:latin typeface="Times New Roman" panose="02020603050405020304" pitchFamily="18" charset="0"/>
                <a:cs typeface="Times New Roman" panose="02020603050405020304" pitchFamily="18" charset="0"/>
              </a:rPr>
              <a:t>b</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管口喷出的水柱更高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原因</a:t>
            </a:r>
            <a:r>
              <a:rPr lang="zh-CN" altLang="zh-CN" sz="2400" dirty="0" smtClean="0">
                <a:solidFill>
                  <a:srgbClr val="000000"/>
                </a:solidFill>
                <a:latin typeface="Times New Roman" panose="02020603050405020304" pitchFamily="18" charset="0"/>
                <a:cs typeface="Times New Roman" panose="02020603050405020304" pitchFamily="18" charset="0"/>
              </a:rPr>
              <a:t>是</a:t>
            </a:r>
            <a:r>
              <a:rPr lang="en-US" altLang="zh-CN" sz="2400" i="1" dirty="0" smtClean="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FF00FF"/>
                </a:solidFill>
                <a:latin typeface="Times New Roman" panose="02020603050405020304" pitchFamily="18" charset="0"/>
                <a:cs typeface="Times New Roman" panose="02020603050405020304" pitchFamily="18" charset="0"/>
              </a:rPr>
              <a:t>b</a:t>
            </a:r>
            <a:r>
              <a:rPr lang="zh-CN" altLang="zh-CN" sz="2400" dirty="0">
                <a:solidFill>
                  <a:srgbClr val="FF00FF"/>
                </a:solidFill>
                <a:latin typeface="Times New Roman" panose="02020603050405020304" pitchFamily="18" charset="0"/>
                <a:cs typeface="Times New Roman" panose="02020603050405020304" pitchFamily="18" charset="0"/>
              </a:rPr>
              <a:t>管下端管道横截面积</a:t>
            </a:r>
            <a:r>
              <a:rPr lang="zh-CN" altLang="zh-CN" sz="2400" dirty="0" smtClean="0">
                <a:solidFill>
                  <a:srgbClr val="FF00FF"/>
                </a:solidFill>
                <a:latin typeface="Times New Roman" panose="02020603050405020304" pitchFamily="18" charset="0"/>
                <a:cs typeface="Times New Roman" panose="02020603050405020304" pitchFamily="18" charset="0"/>
              </a:rPr>
              <a:t>大</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水的流速小</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压强</a:t>
            </a:r>
            <a:r>
              <a:rPr lang="zh-CN" altLang="zh-CN" sz="2400" dirty="0" smtClean="0">
                <a:solidFill>
                  <a:srgbClr val="FF00FF"/>
                </a:solidFill>
                <a:latin typeface="Times New Roman" panose="02020603050405020304" pitchFamily="18" charset="0"/>
                <a:cs typeface="Times New Roman" panose="02020603050405020304" pitchFamily="18" charset="0"/>
              </a:rPr>
              <a:t>大</a:t>
            </a:r>
            <a:r>
              <a:rPr lang="zh-CN" altLang="zh-CN" sz="2400" dirty="0" smtClean="0">
                <a:solidFill>
                  <a:srgbClr val="000000"/>
                </a:solidFill>
                <a:latin typeface="Times New Roman" panose="02020603050405020304" pitchFamily="18" charset="0"/>
                <a:cs typeface="Times New Roman" panose="02020603050405020304" pitchFamily="18" charset="0"/>
              </a:rPr>
              <a:t>。</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pic>
        <p:nvPicPr>
          <p:cNvPr id="6" name="18ZKXWJ811.EPS" descr="id:2147491408;FounderCES"/>
          <p:cNvPicPr/>
          <p:nvPr/>
        </p:nvPicPr>
        <p:blipFill>
          <a:blip r:embed="rId2"/>
          <a:stretch>
            <a:fillRect/>
          </a:stretch>
        </p:blipFill>
        <p:spPr>
          <a:xfrm>
            <a:off x="3207416" y="2985754"/>
            <a:ext cx="5777167" cy="1884542"/>
          </a:xfrm>
          <a:prstGeom prst="rect">
            <a:avLst/>
          </a:prstGeom>
        </p:spPr>
      </p:pic>
      <p:sp>
        <p:nvSpPr>
          <p:cNvPr id="4" name="矩形 3"/>
          <p:cNvSpPr/>
          <p:nvPr/>
        </p:nvSpPr>
        <p:spPr>
          <a:xfrm>
            <a:off x="4021326" y="2082810"/>
            <a:ext cx="5742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5" name="直接连接符 4"/>
          <p:cNvCxnSpPr/>
          <p:nvPr/>
        </p:nvCxnSpPr>
        <p:spPr>
          <a:xfrm>
            <a:off x="4010185" y="2419254"/>
            <a:ext cx="574200" cy="0"/>
          </a:xfrm>
          <a:prstGeom prst="line">
            <a:avLst/>
          </a:prstGeom>
        </p:spPr>
        <p:style>
          <a:lnRef idx="2">
            <a:schemeClr val="dk1"/>
          </a:lnRef>
          <a:fillRef idx="0">
            <a:schemeClr val="dk1"/>
          </a:fillRef>
          <a:effectRef idx="1">
            <a:schemeClr val="dk1"/>
          </a:effectRef>
          <a:fontRef idx="minor">
            <a:schemeClr val="tx1"/>
          </a:fontRef>
        </p:style>
      </p:cxnSp>
      <p:cxnSp>
        <p:nvCxnSpPr>
          <p:cNvPr id="8" name="直接连接符 7"/>
          <p:cNvCxnSpPr>
            <a:endCxn id="2" idx="3"/>
          </p:cNvCxnSpPr>
          <p:nvPr/>
        </p:nvCxnSpPr>
        <p:spPr>
          <a:xfrm>
            <a:off x="8520056" y="2452104"/>
            <a:ext cx="3290944" cy="44285"/>
          </a:xfrm>
          <a:prstGeom prst="line">
            <a:avLst/>
          </a:prstGeom>
        </p:spPr>
        <p:style>
          <a:lnRef idx="2">
            <a:schemeClr val="dk1"/>
          </a:lnRef>
          <a:fillRef idx="0">
            <a:schemeClr val="dk1"/>
          </a:fillRef>
          <a:effectRef idx="1">
            <a:schemeClr val="dk1"/>
          </a:effectRef>
          <a:fontRef idx="minor">
            <a:schemeClr val="tx1"/>
          </a:fontRef>
        </p:style>
      </p:cxnSp>
      <p:cxnSp>
        <p:nvCxnSpPr>
          <p:cNvPr id="10" name="直接连接符 9"/>
          <p:cNvCxnSpPr/>
          <p:nvPr/>
        </p:nvCxnSpPr>
        <p:spPr>
          <a:xfrm>
            <a:off x="381000" y="2964815"/>
            <a:ext cx="2986142" cy="0"/>
          </a:xfrm>
          <a:prstGeom prst="line">
            <a:avLst/>
          </a:prstGeom>
        </p:spPr>
        <p:style>
          <a:lnRef idx="2">
            <a:schemeClr val="dk1"/>
          </a:lnRef>
          <a:fillRef idx="0">
            <a:schemeClr val="dk1"/>
          </a:fillRef>
          <a:effectRef idx="1">
            <a:schemeClr val="dk1"/>
          </a:effectRef>
          <a:fontRef idx="minor">
            <a:schemeClr val="tx1"/>
          </a:fontRef>
        </p:style>
      </p:cxnSp>
      <p:sp>
        <p:nvSpPr>
          <p:cNvPr id="14" name="矩形 13"/>
          <p:cNvSpPr/>
          <p:nvPr/>
        </p:nvSpPr>
        <p:spPr>
          <a:xfrm>
            <a:off x="8487782" y="2098613"/>
            <a:ext cx="332321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5" name="矩形 14"/>
          <p:cNvSpPr/>
          <p:nvPr/>
        </p:nvSpPr>
        <p:spPr>
          <a:xfrm>
            <a:off x="505610" y="2577830"/>
            <a:ext cx="2861532"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80871343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15"/>
                                        </p:tgtEl>
                                      </p:cBhvr>
                                    </p:animEffect>
                                    <p:set>
                                      <p:cBhvr>
                                        <p:cTn id="1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63954"/>
            <a:ext cx="11430000" cy="270914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如图是一款新型无叶电风扇</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与传统电风扇相比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具有易清洁、气流稳、更安全等特点。工作时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底座中的电动机将空气从进风口吸入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吸入的空气经压缩后进入圆环空腔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再从圆环空腔上的缝隙高速吹出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夹带周边的空气一起向前流动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导致圆环空腔正面风速远大于背面风速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风扇正常运行时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圆环空腔正面气体压强</a:t>
            </a:r>
            <a:r>
              <a:rPr lang="zh-CN" altLang="zh-CN" sz="2400" dirty="0">
                <a:solidFill>
                  <a:srgbClr val="FF00FF"/>
                </a:solidFill>
                <a:latin typeface="Times New Roman" panose="02020603050405020304" pitchFamily="18" charset="0"/>
                <a:cs typeface="Times New Roman" panose="02020603050405020304" pitchFamily="18" charset="0"/>
              </a:rPr>
              <a:t>　小于　</a:t>
            </a:r>
            <a:r>
              <a:rPr lang="zh-CN" altLang="zh-CN" sz="2400" dirty="0">
                <a:solidFill>
                  <a:srgbClr val="000000"/>
                </a:solidFill>
                <a:latin typeface="Times New Roman" panose="02020603050405020304" pitchFamily="18" charset="0"/>
                <a:cs typeface="Times New Roman" panose="02020603050405020304" pitchFamily="18" charset="0"/>
              </a:rPr>
              <a:t>背面气体压强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相同时间内</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圆缝口流出空气的质量</a:t>
            </a:r>
            <a:r>
              <a:rPr lang="zh-CN" altLang="zh-CN" sz="2400" dirty="0">
                <a:solidFill>
                  <a:srgbClr val="FF00FF"/>
                </a:solidFill>
                <a:latin typeface="Times New Roman" panose="02020603050405020304" pitchFamily="18" charset="0"/>
                <a:cs typeface="Times New Roman" panose="02020603050405020304" pitchFamily="18" charset="0"/>
              </a:rPr>
              <a:t>　等于　</a:t>
            </a:r>
            <a:r>
              <a:rPr lang="zh-CN" altLang="zh-CN" sz="2400" dirty="0">
                <a:solidFill>
                  <a:srgbClr val="000000"/>
                </a:solidFill>
                <a:latin typeface="Times New Roman" panose="02020603050405020304" pitchFamily="18" charset="0"/>
                <a:cs typeface="Times New Roman" panose="02020603050405020304" pitchFamily="18" charset="0"/>
              </a:rPr>
              <a:t>进风口空气的质量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均选填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大于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等于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pic>
        <p:nvPicPr>
          <p:cNvPr id="5" name="18ZKXWJ812.EPS" descr="id:2147491415;FounderCES"/>
          <p:cNvPicPr/>
          <p:nvPr/>
        </p:nvPicPr>
        <p:blipFill>
          <a:blip r:embed="rId2"/>
          <a:stretch>
            <a:fillRect/>
          </a:stretch>
        </p:blipFill>
        <p:spPr>
          <a:xfrm>
            <a:off x="5352319" y="3773094"/>
            <a:ext cx="1487361" cy="2552837"/>
          </a:xfrm>
          <a:prstGeom prst="rect">
            <a:avLst/>
          </a:prstGeom>
        </p:spPr>
      </p:pic>
      <p:sp>
        <p:nvSpPr>
          <p:cNvPr id="7" name="矩形 6"/>
          <p:cNvSpPr/>
          <p:nvPr/>
        </p:nvSpPr>
        <p:spPr>
          <a:xfrm>
            <a:off x="8339139" y="2464313"/>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8330878" y="2792114"/>
            <a:ext cx="1080000"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4884738" y="2904580"/>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4876477" y="3232381"/>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652439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59026"/>
            <a:ext cx="11430000" cy="18227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10.</a:t>
            </a:r>
            <a:r>
              <a:rPr lang="zh-CN" altLang="zh-CN" sz="2400" dirty="0">
                <a:solidFill>
                  <a:srgbClr val="000000"/>
                </a:solidFill>
                <a:latin typeface="Times New Roman" panose="02020603050405020304" pitchFamily="18" charset="0"/>
                <a:cs typeface="Times New Roman" panose="02020603050405020304" pitchFamily="18" charset="0"/>
              </a:rPr>
              <a:t>粗细均匀的</a:t>
            </a:r>
            <a:r>
              <a:rPr lang="en-US" altLang="zh-CN" sz="2400" dirty="0">
                <a:solidFill>
                  <a:srgbClr val="000000"/>
                </a:solidFill>
                <a:latin typeface="Times New Roman" panose="02020603050405020304" pitchFamily="18" charset="0"/>
                <a:cs typeface="Times New Roman" panose="02020603050405020304" pitchFamily="18" charset="0"/>
              </a:rPr>
              <a:t>U</a:t>
            </a:r>
            <a:r>
              <a:rPr lang="zh-CN" altLang="zh-CN" sz="2400" dirty="0">
                <a:solidFill>
                  <a:srgbClr val="000000"/>
                </a:solidFill>
                <a:latin typeface="Times New Roman" panose="02020603050405020304" pitchFamily="18" charset="0"/>
                <a:cs typeface="Times New Roman" panose="02020603050405020304" pitchFamily="18" charset="0"/>
              </a:rPr>
              <a:t>形玻璃管装着红墨水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它的两个管口非常接近表面粗糙、正在逆时针快速转动的圆球</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穿在光滑直杆上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两侧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管口到球面的距离相等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在圆球的正上方有一股强劲的风均匀竖直往下吹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由于</a:t>
            </a:r>
            <a:r>
              <a:rPr lang="en-US" altLang="zh-CN" sz="2400" dirty="0">
                <a:solidFill>
                  <a:srgbClr val="000000"/>
                </a:solidFill>
                <a:latin typeface="Times New Roman" panose="02020603050405020304" pitchFamily="18" charset="0"/>
                <a:cs typeface="Times New Roman" panose="02020603050405020304" pitchFamily="18" charset="0"/>
              </a:rPr>
              <a:t>U</a:t>
            </a:r>
            <a:r>
              <a:rPr lang="zh-CN" altLang="zh-CN" sz="2400" dirty="0">
                <a:solidFill>
                  <a:srgbClr val="000000"/>
                </a:solidFill>
                <a:latin typeface="Times New Roman" panose="02020603050405020304" pitchFamily="18" charset="0"/>
                <a:cs typeface="Times New Roman" panose="02020603050405020304" pitchFamily="18" charset="0"/>
              </a:rPr>
              <a:t>形管左侧气体流速大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压强</a:t>
            </a:r>
            <a:r>
              <a:rPr lang="zh-CN" altLang="zh-CN" sz="2400" dirty="0">
                <a:solidFill>
                  <a:srgbClr val="FF00FF"/>
                </a:solidFill>
                <a:latin typeface="Times New Roman" panose="02020603050405020304" pitchFamily="18" charset="0"/>
                <a:cs typeface="Times New Roman" panose="02020603050405020304" pitchFamily="18" charset="0"/>
              </a:rPr>
              <a:t>　小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故</a:t>
            </a:r>
            <a:r>
              <a:rPr lang="en-US" altLang="zh-CN" sz="2400" dirty="0">
                <a:solidFill>
                  <a:srgbClr val="000000"/>
                </a:solidFill>
                <a:latin typeface="Times New Roman" panose="02020603050405020304" pitchFamily="18" charset="0"/>
                <a:cs typeface="Times New Roman" panose="02020603050405020304" pitchFamily="18" charset="0"/>
              </a:rPr>
              <a:t>U</a:t>
            </a:r>
            <a:r>
              <a:rPr lang="zh-CN" altLang="zh-CN" sz="2400" dirty="0">
                <a:solidFill>
                  <a:srgbClr val="000000"/>
                </a:solidFill>
                <a:latin typeface="Times New Roman" panose="02020603050405020304" pitchFamily="18" charset="0"/>
                <a:cs typeface="Times New Roman" panose="02020603050405020304" pitchFamily="18" charset="0"/>
              </a:rPr>
              <a:t>形管中液面稳定后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左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侧液面高。</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a:cs typeface="Times New Roman" panose="02020603050405020304" pitchFamily="18" charset="0"/>
            </a:endParaRPr>
          </a:p>
        </p:txBody>
      </p:sp>
      <p:pic>
        <p:nvPicPr>
          <p:cNvPr id="6" name="18ZKXWJ813.EPS" descr="id:2147491422;FounderCES"/>
          <p:cNvPicPr/>
          <p:nvPr/>
        </p:nvPicPr>
        <p:blipFill>
          <a:blip r:embed="rId2"/>
          <a:stretch>
            <a:fillRect/>
          </a:stretch>
        </p:blipFill>
        <p:spPr>
          <a:xfrm>
            <a:off x="4554918" y="3118345"/>
            <a:ext cx="2540826" cy="2736620"/>
          </a:xfrm>
          <a:prstGeom prst="rect">
            <a:avLst/>
          </a:prstGeom>
        </p:spPr>
      </p:pic>
      <p:sp>
        <p:nvSpPr>
          <p:cNvPr id="7" name="矩形 6"/>
          <p:cNvSpPr/>
          <p:nvPr/>
        </p:nvSpPr>
        <p:spPr>
          <a:xfrm>
            <a:off x="9741792" y="2224187"/>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9739840" y="2551988"/>
            <a:ext cx="799200"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2765259" y="2652653"/>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2763307" y="2980454"/>
            <a:ext cx="7992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93872088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11934D07-9902-4280-ABF9-2FE07C3AE1A5}" vid="{87782EAB-3497-4ED0-AAFF-99308829BE0F}"/>
    </a:ext>
  </a:extLst>
</a:theme>
</file>

<file path=docProps/app.xml><?xml version="1.0" encoding="utf-8"?>
<Properties xmlns="http://schemas.openxmlformats.org/officeDocument/2006/extended-properties" xmlns:vt="http://schemas.openxmlformats.org/officeDocument/2006/docPropsVTypes">
  <Template>数学模板</Template>
  <TotalTime>146</TotalTime>
  <Words>943</Words>
  <Application>Microsoft Office PowerPoint</Application>
  <PresentationFormat>自定义</PresentationFormat>
  <Paragraphs>70</Paragraphs>
  <Slides>15</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15</vt:i4>
      </vt:variant>
    </vt:vector>
  </HeadingPairs>
  <TitlesOfParts>
    <vt:vector size="18" baseType="lpstr">
      <vt:lpstr>数学模板</vt:lpstr>
      <vt:lpstr>Microsoft Word Document</vt:lpstr>
      <vt:lpstr>文档</vt:lpstr>
      <vt:lpstr>第四节　流体压强与流速的关系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集合与常用逻辑用语</dc:title>
  <dc:creator>AutoBVT</dc:creator>
  <cp:lastModifiedBy>dreamsummit</cp:lastModifiedBy>
  <cp:revision>7</cp:revision>
  <dcterms:created xsi:type="dcterms:W3CDTF">2019-12-15T03:38:36Z</dcterms:created>
  <dcterms:modified xsi:type="dcterms:W3CDTF">2019-12-25T05:26:00Z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