
<file path=[Content_Types].xml><?xml version="1.0" encoding="utf-8"?>
<Types xmlns="http://schemas.openxmlformats.org/package/2006/content-types">
  <Default Extension="jpeg" ContentType="image/jpeg"/>
  <Default Extension="wav" ContentType="audio/x-wav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67" r:id="rId4"/>
    <p:sldId id="263" r:id="rId5"/>
    <p:sldId id="260" r:id="rId6"/>
    <p:sldId id="277" r:id="rId7"/>
    <p:sldId id="276" r:id="rId8"/>
    <p:sldId id="264" r:id="rId9"/>
    <p:sldId id="282" r:id="rId10"/>
    <p:sldId id="268" r:id="rId11"/>
    <p:sldId id="266" r:id="rId12"/>
    <p:sldId id="279" r:id="rId13"/>
    <p:sldId id="265" r:id="rId14"/>
    <p:sldId id="280" r:id="rId15"/>
    <p:sldId id="269" r:id="rId16"/>
    <p:sldId id="273" r:id="rId17"/>
    <p:sldId id="270" r:id="rId18"/>
    <p:sldId id="271" r:id="rId19"/>
    <p:sldId id="274" r:id="rId20"/>
    <p:sldId id="281" r:id="rId21"/>
    <p:sldId id="275" r:id="rId22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202020"/>
    <a:srgbClr val="323232"/>
    <a:srgbClr val="CC3300"/>
    <a:srgbClr val="CC00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338" autoAdjust="0"/>
    <p:restoredTop sz="94660"/>
  </p:normalViewPr>
  <p:slideViewPr>
    <p:cSldViewPr snapToGrid="0">
      <p:cViewPr varScale="1">
        <p:scale>
          <a:sx n="62" d="100"/>
          <a:sy n="62" d="100"/>
        </p:scale>
        <p:origin x="-84" y="-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38200" y="1122680"/>
            <a:ext cx="105156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838200" y="3602355"/>
            <a:ext cx="10515600" cy="1655445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27025"/>
            <a:ext cx="10515600" cy="5850255"/>
          </a:xfrm>
        </p:spPr>
        <p:txBody>
          <a:bodyPr/>
          <a:lstStyle>
            <a:lvl2pPr>
              <a:defRPr/>
            </a:lvl2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197485"/>
            <a:ext cx="10515600" cy="1325563"/>
          </a:xfrm>
        </p:spPr>
        <p:txBody>
          <a:bodyPr anchor="b" anchorCtr="0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702435"/>
            <a:ext cx="10515600" cy="4474845"/>
          </a:xfrm>
        </p:spPr>
        <p:txBody>
          <a:bodyPr/>
          <a:lstStyle>
            <a:lvl2pPr>
              <a:defRPr/>
            </a:lvl2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959100"/>
            <a:ext cx="10515600" cy="2781300"/>
          </a:xfrm>
        </p:spPr>
        <p:txBody>
          <a:bodyPr anchor="t" anchorCtr="0"/>
          <a:lstStyle>
            <a:lvl1pPr>
              <a:defRPr sz="48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722120"/>
            <a:ext cx="10515600" cy="1102995"/>
          </a:xfrm>
        </p:spPr>
        <p:txBody>
          <a:bodyPr lIns="144145" anchor="b" anchorCtr="0"/>
          <a:lstStyle>
            <a:lvl1pPr marL="0" indent="0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105" y="365125"/>
            <a:ext cx="10515600" cy="8001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470" y="1482090"/>
            <a:ext cx="5220970" cy="823595"/>
          </a:xfrm>
        </p:spPr>
        <p:txBody>
          <a:bodyPr anchor="ctr" anchorCtr="0"/>
          <a:lstStyle>
            <a:lvl1pPr marL="0" indent="0">
              <a:buNone/>
              <a:defRPr sz="3200">
                <a:solidFill>
                  <a:srgbClr val="0070C0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8200" y="2368550"/>
            <a:ext cx="5222240" cy="3820795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655" y="1482090"/>
            <a:ext cx="5097145" cy="823595"/>
          </a:xfrm>
        </p:spPr>
        <p:txBody>
          <a:bodyPr anchor="ctr" anchorCtr="0"/>
          <a:lstStyle>
            <a:lvl1pPr marL="0" indent="0">
              <a:buNone/>
              <a:defRPr sz="3200">
                <a:solidFill>
                  <a:srgbClr val="0070C0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655" y="2368550"/>
            <a:ext cx="5097145" cy="3820795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197485"/>
            <a:ext cx="10515600" cy="1325563"/>
          </a:xfrm>
        </p:spPr>
        <p:txBody>
          <a:bodyPr anchor="b" anchorCtr="0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 + 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-12700" y="-1905"/>
            <a:ext cx="7017385" cy="6861810"/>
          </a:xfrm>
          <a:noFill/>
        </p:spPr>
        <p:txBody>
          <a:bodyPr lIns="252095" tIns="144145"/>
          <a:lstStyle>
            <a:lvl1pPr marL="0" indent="0" algn="ctr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350125" y="457200"/>
            <a:ext cx="4392295" cy="105537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349490" y="1694180"/>
            <a:ext cx="4393565" cy="4480560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文本 + 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505" y="-7620"/>
            <a:ext cx="7017385" cy="6861810"/>
          </a:xfrm>
          <a:noFill/>
        </p:spPr>
        <p:txBody>
          <a:bodyPr lIns="252095" tIns="144145"/>
          <a:lstStyle>
            <a:lvl1pPr marL="0" indent="0" algn="ctr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09575" y="457200"/>
            <a:ext cx="4279900" cy="105537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09575" y="1694180"/>
            <a:ext cx="4280535" cy="4480560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  <p:sp>
        <p:nvSpPr>
          <p:cNvPr id="3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7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bg1">
                <a:lumMod val="95000"/>
              </a:schemeClr>
            </a:gs>
            <a:gs pos="100000">
              <a:schemeClr val="bg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effectLst>
            <a:outerShdw blurRad="88900" dist="101600" dir="5400000" algn="ctr" rotWithShape="0">
              <a:srgbClr val="000000">
                <a:alpha val="2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202020"/>
          </a:solidFill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  <a:latin typeface="微软雅黑" panose="020B0503020204020204" charset="-122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75000"/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微软雅黑" panose="020B0503020204020204" charset="-122"/>
          <a:ea typeface="微软雅黑" panose="020B0503020204020204" charset="-122"/>
          <a:cs typeface="+mn-cs"/>
        </a:defRPr>
      </a:lvl1pPr>
      <a:lvl2pPr marL="575945" indent="-228600" algn="l" defTabSz="914400" rtl="0" eaLnBrk="1" fontAlgn="auto" latinLnBrk="0" hangingPunct="1">
        <a:lnSpc>
          <a:spcPct val="120000"/>
        </a:lnSpc>
        <a:spcBef>
          <a:spcPts val="500"/>
        </a:spcBef>
        <a:buSzPct val="75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微软雅黑" panose="020B0503020204020204" charset="-122"/>
          <a:ea typeface="微软雅黑" panose="020B0503020204020204" charset="-122"/>
          <a:cs typeface="+mn-cs"/>
        </a:defRPr>
      </a:lvl2pPr>
      <a:lvl3pPr marL="1007745" indent="-228600" algn="l" defTabSz="914400" rtl="0" eaLnBrk="1" fontAlgn="auto" latinLnBrk="0" hangingPunct="1">
        <a:lnSpc>
          <a:spcPct val="120000"/>
        </a:lnSpc>
        <a:spcBef>
          <a:spcPts val="500"/>
        </a:spcBef>
        <a:buSzPct val="75000"/>
        <a:buFont typeface="Arial" panose="020B0604020202020204" pitchFamily="34" charset="0"/>
        <a:buChar char="‒"/>
        <a:defRPr sz="2000" kern="1200">
          <a:solidFill>
            <a:schemeClr val="tx1">
              <a:lumMod val="65000"/>
              <a:lumOff val="35000"/>
            </a:schemeClr>
          </a:solidFill>
          <a:latin typeface="微软雅黑" panose="020B0503020204020204" charset="-122"/>
          <a:ea typeface="微软雅黑" panose="020B0503020204020204" charset="-122"/>
          <a:cs typeface="+mn-cs"/>
        </a:defRPr>
      </a:lvl3pPr>
      <a:lvl4pPr marL="1511935" indent="-228600" algn="l" defTabSz="914400" rtl="0" eaLnBrk="1" fontAlgn="auto" latinLnBrk="0" hangingPunct="1">
        <a:lnSpc>
          <a:spcPct val="100000"/>
        </a:lnSpc>
        <a:spcBef>
          <a:spcPts val="500"/>
        </a:spcBef>
        <a:buSzPct val="75000"/>
        <a:buFont typeface="Arial" panose="020B0604020202020204" pitchFamily="34" charset="0"/>
        <a:buChar char="˃"/>
        <a:defRPr sz="1800" kern="1200">
          <a:solidFill>
            <a:schemeClr val="tx1">
              <a:lumMod val="50000"/>
              <a:lumOff val="50000"/>
            </a:schemeClr>
          </a:solidFill>
          <a:latin typeface="微软雅黑" panose="020B0503020204020204" charset="-122"/>
          <a:ea typeface="微软雅黑" panose="020B0503020204020204" charset="-122"/>
          <a:cs typeface="+mn-cs"/>
        </a:defRPr>
      </a:lvl4pPr>
      <a:lvl5pPr marL="1943735" indent="-228600" algn="l" defTabSz="914400" rtl="0" eaLnBrk="1" fontAlgn="auto" latinLnBrk="0" hangingPunct="1">
        <a:lnSpc>
          <a:spcPct val="90000"/>
        </a:lnSpc>
        <a:spcBef>
          <a:spcPts val="500"/>
        </a:spcBef>
        <a:buSzPct val="75000"/>
        <a:buFont typeface="Arial" panose="020B0604020202020204" pitchFamily="34" charset="0"/>
        <a:buChar char="˃"/>
        <a:defRPr sz="1800" kern="1200">
          <a:solidFill>
            <a:schemeClr val="tx1">
              <a:lumMod val="50000"/>
              <a:lumOff val="50000"/>
            </a:schemeClr>
          </a:solidFill>
          <a:latin typeface="微软雅黑" panose="020B0503020204020204" charset="-122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image" Target="../media/image5.png"/><Relationship Id="rId1" Type="http://schemas.openxmlformats.org/officeDocument/2006/relationships/slide" Target="slide2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2.wav"/><Relationship Id="rId1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audio" Target="../media/audio3.wav"/><Relationship Id="rId1" Type="http://schemas.openxmlformats.org/officeDocument/2006/relationships/slide" Target="slide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image" Target="../media/image4.GIF"/><Relationship Id="rId1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image" Target="../media/image6.jpeg"/><Relationship Id="rId1" Type="http://schemas.openxmlformats.org/officeDocument/2006/relationships/slide" Target="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655212" y="335047"/>
            <a:ext cx="2214562" cy="120032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7200" b="1" dirty="0">
                <a:solidFill>
                  <a:schemeClr val="hlink"/>
                </a:solidFill>
                <a:latin typeface="隶书" pitchFamily="49" charset="-122"/>
                <a:ea typeface="隶书" pitchFamily="49" charset="-122"/>
              </a:rPr>
              <a:t>复习：</a:t>
            </a:r>
            <a:endParaRPr lang="zh-CN" altLang="en-US" sz="7200" b="1" dirty="0">
              <a:solidFill>
                <a:schemeClr val="hlink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3221" y="1553626"/>
            <a:ext cx="53193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dirty="0" smtClean="0">
                <a:solidFill>
                  <a:srgbClr val="FF0000"/>
                </a:solidFill>
              </a:rPr>
              <a:t>1.</a:t>
            </a:r>
            <a:r>
              <a:rPr lang="zh-CN" altLang="en-US" sz="6000" dirty="0" smtClean="0">
                <a:solidFill>
                  <a:srgbClr val="FF0000"/>
                </a:solidFill>
              </a:rPr>
              <a:t>什么叫电功</a:t>
            </a:r>
            <a:r>
              <a:rPr lang="zh-CN" altLang="en-US" sz="7200" dirty="0" smtClean="0">
                <a:solidFill>
                  <a:srgbClr val="FF0000"/>
                </a:solidFill>
              </a:rPr>
              <a:t>？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4780" y="3116742"/>
            <a:ext cx="66030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dirty="0" smtClean="0">
                <a:solidFill>
                  <a:srgbClr val="FF0000"/>
                </a:solidFill>
              </a:rPr>
              <a:t>2.</a:t>
            </a:r>
            <a:r>
              <a:rPr lang="zh-CN" altLang="en-US" sz="6000" dirty="0" smtClean="0">
                <a:solidFill>
                  <a:srgbClr val="FF0000"/>
                </a:solidFill>
              </a:rPr>
              <a:t>通电</a:t>
            </a:r>
            <a:r>
              <a:rPr lang="zh-CN" altLang="zh-CN" sz="6000" dirty="0" smtClean="0">
                <a:solidFill>
                  <a:srgbClr val="FF0000"/>
                </a:solidFill>
              </a:rPr>
              <a:t>发光</a:t>
            </a:r>
            <a:r>
              <a:rPr lang="zh-CN" altLang="en-US" sz="6000" dirty="0" smtClean="0">
                <a:solidFill>
                  <a:srgbClr val="FF0000"/>
                </a:solidFill>
              </a:rPr>
              <a:t>的</a:t>
            </a:r>
            <a:r>
              <a:rPr lang="zh-CN" altLang="zh-CN" sz="6000" dirty="0" smtClean="0">
                <a:solidFill>
                  <a:srgbClr val="FF0000"/>
                </a:solidFill>
              </a:rPr>
              <a:t>灯泡电流做</a:t>
            </a:r>
            <a:r>
              <a:rPr lang="zh-CN" altLang="en-US" sz="6000" dirty="0" smtClean="0">
                <a:solidFill>
                  <a:srgbClr val="FF0000"/>
                </a:solidFill>
              </a:rPr>
              <a:t>功</a:t>
            </a:r>
            <a:r>
              <a:rPr lang="zh-CN" altLang="zh-CN" sz="6000" dirty="0" smtClean="0">
                <a:solidFill>
                  <a:srgbClr val="FF0000"/>
                </a:solidFill>
              </a:rPr>
              <a:t>没有？</a:t>
            </a:r>
            <a:endParaRPr lang="zh-CN" altLang="en-US" sz="6000" dirty="0" smtClean="0">
              <a:solidFill>
                <a:srgbClr val="FF0000"/>
              </a:solidFill>
            </a:endParaRPr>
          </a:p>
        </p:txBody>
      </p:sp>
      <p:sp>
        <p:nvSpPr>
          <p:cNvPr id="17412" name="AutoShape 4" descr="http://img4.imgtn.bdimg.com/it/u=3154633104,1120293611&amp;fm=214&amp;gp=0.jpg"/>
          <p:cNvSpPr>
            <a:spLocks noChangeAspect="1" noChangeArrowheads="1"/>
          </p:cNvSpPr>
          <p:nvPr/>
        </p:nvSpPr>
        <p:spPr bwMode="auto">
          <a:xfrm>
            <a:off x="155575" y="-1973263"/>
            <a:ext cx="5495925" cy="41243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414" name="AutoShape 6" descr="http://img4.imgtn.bdimg.com/it/u=3154633104,1120293611&amp;fm=214&amp;gp=0.jpg"/>
          <p:cNvSpPr>
            <a:spLocks noChangeAspect="1" noChangeArrowheads="1"/>
          </p:cNvSpPr>
          <p:nvPr/>
        </p:nvSpPr>
        <p:spPr bwMode="auto">
          <a:xfrm>
            <a:off x="155575" y="-1973263"/>
            <a:ext cx="5495925" cy="41243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416" name="AutoShape 8" descr="http://img4.imgtn.bdimg.com/it/u=3154633104,1120293611&amp;fm=214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17419" name="Picture 11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7758819" y="1389424"/>
            <a:ext cx="4182701" cy="492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1023510" y="1163302"/>
          <a:ext cx="9587500" cy="3535100"/>
        </p:xfrm>
        <a:graphic>
          <a:graphicData uri="http://schemas.openxmlformats.org/drawingml/2006/table">
            <a:tbl>
              <a:tblPr/>
              <a:tblGrid>
                <a:gridCol w="1916825"/>
                <a:gridCol w="1916825"/>
                <a:gridCol w="1917950"/>
                <a:gridCol w="1917950"/>
                <a:gridCol w="1917950"/>
              </a:tblGrid>
              <a:tr h="44701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b="1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实验次数</a:t>
                      </a: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b="1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灯</a:t>
                      </a:r>
                      <a:r>
                        <a:rPr lang="en-US" sz="2800" b="1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L1</a:t>
                      </a: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b="1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灯</a:t>
                      </a:r>
                      <a:r>
                        <a:rPr lang="en-US" sz="2800" b="1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L2</a:t>
                      </a: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</a:tr>
              <a:tr h="853016">
                <a:tc vMerge="1"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b="1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较亮</a:t>
                      </a:r>
                      <a:r>
                        <a:rPr lang="en-US" sz="2800" b="1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/</a:t>
                      </a:r>
                      <a:r>
                        <a:rPr lang="zh-CN" sz="2800" b="1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较暗</a:t>
                      </a: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b="1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电压</a:t>
                      </a:r>
                      <a:r>
                        <a:rPr lang="en-US" sz="2800" b="1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/V</a:t>
                      </a: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b="1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较亮</a:t>
                      </a:r>
                      <a:r>
                        <a:rPr lang="en-US" sz="2800" b="1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/</a:t>
                      </a:r>
                      <a:r>
                        <a:rPr lang="zh-CN" sz="2800" b="1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较暗</a:t>
                      </a: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b="1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电压</a:t>
                      </a:r>
                      <a:r>
                        <a:rPr lang="en-US" sz="2800" b="1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/V</a:t>
                      </a: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0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1</a:t>
                      </a: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0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2</a:t>
                      </a: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0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3</a:t>
                      </a: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0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4</a:t>
                      </a: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0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5</a:t>
                      </a: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317512" y="529924"/>
            <a:ext cx="6776214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实验记录表一：电功率跟电压的关系</a:t>
            </a:r>
            <a:endParaRPr kumimoji="0" 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17376" y="4847371"/>
            <a:ext cx="108145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结论：通过用电器的电流相同时，用电器两端的</a:t>
            </a:r>
            <a:r>
              <a:rPr lang="zh-CN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电压越大</a:t>
            </a:r>
            <a:r>
              <a:rPr lang="zh-CN" altLang="en-US" sz="4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，电功率就</a:t>
            </a:r>
            <a:r>
              <a:rPr lang="zh-CN" altLang="en-US" sz="4000" b="1" u="sng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</a:t>
            </a:r>
            <a:r>
              <a:rPr lang="zh-CN" altLang="en-US" sz="4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4000" dirty="0" smtClean="0">
              <a:solidFill>
                <a:prstClr val="black"/>
              </a:solidFill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7053" y="123093"/>
            <a:ext cx="2497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收集数据：</a:t>
            </a:r>
            <a:endParaRPr lang="zh-CN" altLang="en-US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077139" y="5484050"/>
            <a:ext cx="1389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越大</a:t>
            </a:r>
            <a:endParaRPr lang="zh-CN" altLang="en-US" sz="40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706639" y="1154249"/>
          <a:ext cx="9587500" cy="3535100"/>
        </p:xfrm>
        <a:graphic>
          <a:graphicData uri="http://schemas.openxmlformats.org/drawingml/2006/table">
            <a:tbl>
              <a:tblPr/>
              <a:tblGrid>
                <a:gridCol w="1916825"/>
                <a:gridCol w="1916825"/>
                <a:gridCol w="1917950"/>
                <a:gridCol w="1917950"/>
                <a:gridCol w="1917950"/>
              </a:tblGrid>
              <a:tr h="44701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b="1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实验次数</a:t>
                      </a: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b="1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灯</a:t>
                      </a:r>
                      <a:r>
                        <a:rPr lang="en-US" sz="2800" b="1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L1</a:t>
                      </a: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b="1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灯</a:t>
                      </a:r>
                      <a:r>
                        <a:rPr lang="en-US" sz="2800" b="1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L2</a:t>
                      </a: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</a:tr>
              <a:tr h="853016">
                <a:tc vMerge="1"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b="1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较亮</a:t>
                      </a:r>
                      <a:r>
                        <a:rPr lang="en-US" sz="2800" b="1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/</a:t>
                      </a:r>
                      <a:r>
                        <a:rPr lang="zh-CN" sz="2800" b="1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较暗</a:t>
                      </a: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zh-CN" sz="2800" b="1" kern="10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电流</a:t>
                      </a:r>
                      <a:r>
                        <a:rPr lang="en-US" altLang="zh-CN" sz="2800" b="1" kern="10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/A</a:t>
                      </a:r>
                      <a:endParaRPr lang="zh-CN" sz="2800" b="1" kern="100" dirty="0">
                        <a:solidFill>
                          <a:schemeClr val="tx1"/>
                        </a:solidFill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b="1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较亮</a:t>
                      </a:r>
                      <a:r>
                        <a:rPr lang="en-US" sz="2800" b="1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/</a:t>
                      </a:r>
                      <a:r>
                        <a:rPr lang="zh-CN" sz="2800" b="1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较暗</a:t>
                      </a: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zh-CN" sz="2800" b="1" kern="10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+mn-ea"/>
                          <a:cs typeface="Times New Roman" panose="02020603050405020304"/>
                        </a:rPr>
                        <a:t>电流</a:t>
                      </a:r>
                      <a:r>
                        <a:rPr lang="en-US" altLang="zh-CN" sz="2800" b="1" kern="10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+mn-ea"/>
                          <a:cs typeface="Times New Roman" panose="02020603050405020304"/>
                        </a:rPr>
                        <a:t>/A</a:t>
                      </a:r>
                      <a:endParaRPr lang="zh-CN" altLang="zh-CN" sz="2800" b="1" kern="100" dirty="0">
                        <a:solidFill>
                          <a:schemeClr val="tx1"/>
                        </a:solidFill>
                        <a:latin typeface="Times New Roman" panose="02020603050405020304"/>
                        <a:ea typeface="+mn-ea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0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1</a:t>
                      </a: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0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2</a:t>
                      </a: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0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3</a:t>
                      </a: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0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4</a:t>
                      </a: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0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5</a:t>
                      </a: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2800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036855" y="602352"/>
            <a:ext cx="6776214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实验记录表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二</a:t>
            </a: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：电功率跟电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流</a:t>
            </a: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的关系</a:t>
            </a:r>
            <a:endParaRPr kumimoji="0" 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00093" y="4802104"/>
            <a:ext cx="108145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结论：用电器两端的电压相同时，通过用电器的</a:t>
            </a:r>
            <a:r>
              <a:rPr lang="zh-CN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电流越大</a:t>
            </a:r>
            <a:r>
              <a:rPr lang="zh-CN" altLang="en-US" sz="4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，电功率就</a:t>
            </a:r>
            <a:r>
              <a:rPr lang="zh-CN" altLang="en-US" sz="4000" b="1" u="sng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</a:t>
            </a:r>
            <a:r>
              <a:rPr lang="zh-CN" altLang="en-US" sz="4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4000" dirty="0" smtClean="0">
              <a:solidFill>
                <a:prstClr val="black"/>
              </a:solidFill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7053" y="123093"/>
            <a:ext cx="2497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收集数据：</a:t>
            </a:r>
            <a:endParaRPr lang="zh-CN" altLang="en-US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787428" y="5393515"/>
            <a:ext cx="1389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越大</a:t>
            </a:r>
            <a:endParaRPr lang="zh-CN" altLang="en-US" sz="40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434568" y="479834"/>
            <a:ext cx="11112996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7200" algn="just">
              <a:defRPr/>
            </a:pPr>
            <a:r>
              <a:rPr lang="zh-CN" altLang="en-US" sz="4800" b="1" dirty="0" smtClean="0"/>
              <a:t>电压越大、电</a:t>
            </a:r>
            <a:r>
              <a:rPr lang="zh-CN" altLang="en-US" sz="4800" b="1" dirty="0"/>
              <a:t>流</a:t>
            </a:r>
            <a:r>
              <a:rPr lang="zh-CN" altLang="en-US" sz="4800" b="1" dirty="0" smtClean="0"/>
              <a:t>越大、电</a:t>
            </a:r>
            <a:r>
              <a:rPr lang="zh-CN" altLang="en-US" sz="4800" b="1" dirty="0"/>
              <a:t>功</a:t>
            </a:r>
            <a:r>
              <a:rPr lang="zh-CN" altLang="en-US" sz="4800" b="1" dirty="0" smtClean="0"/>
              <a:t>率就</a:t>
            </a:r>
            <a:r>
              <a:rPr lang="zh-CN" altLang="en-US" sz="4800" b="1" dirty="0" smtClean="0">
                <a:solidFill>
                  <a:srgbClr val="FF0000"/>
                </a:solidFill>
              </a:rPr>
              <a:t>越</a:t>
            </a:r>
            <a:r>
              <a:rPr lang="zh-CN" altLang="en-US" sz="4800" b="1" dirty="0">
                <a:solidFill>
                  <a:srgbClr val="FF0000"/>
                </a:solidFill>
              </a:rPr>
              <a:t>大。</a:t>
            </a:r>
            <a:endParaRPr lang="zh-CN" altLang="en-US" sz="4800" b="1" dirty="0">
              <a:solidFill>
                <a:srgbClr val="FF0000"/>
              </a:solidFill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353084" y="1942402"/>
            <a:ext cx="11563539" cy="1538883"/>
          </a:xfrm>
          <a:prstGeom prst="rect">
            <a:avLst/>
          </a:prstGeom>
          <a:noFill/>
          <a:ln w="76200" cmpd="tri">
            <a:solidFill>
              <a:srgbClr val="BB6619"/>
            </a:solidFill>
            <a:prstDash val="sysDot"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solidFill>
                  <a:srgbClr val="000099"/>
                </a:solidFill>
              </a:rPr>
              <a:t>根据进一步的实验可得：</a:t>
            </a:r>
            <a:endParaRPr lang="en-US" altLang="zh-CN" sz="4000" b="1" dirty="0" smtClean="0">
              <a:solidFill>
                <a:srgbClr val="000099"/>
              </a:solidFill>
            </a:endParaRPr>
          </a:p>
          <a:p>
            <a:r>
              <a:rPr lang="zh-CN" altLang="en-US" sz="4000" b="1" dirty="0" smtClean="0">
                <a:solidFill>
                  <a:srgbClr val="993300"/>
                </a:solidFill>
                <a:ea typeface="隶书" pitchFamily="49" charset="-122"/>
              </a:rPr>
              <a:t>              </a:t>
            </a:r>
            <a:r>
              <a:rPr lang="zh-CN" altLang="en-US" sz="5400" b="1" dirty="0" smtClean="0">
                <a:solidFill>
                  <a:srgbClr val="993300"/>
                </a:solidFill>
                <a:ea typeface="隶书" pitchFamily="49" charset="-122"/>
              </a:rPr>
              <a:t>电功率等于电压与电流的乘积</a:t>
            </a:r>
            <a:endParaRPr lang="zh-CN" altLang="en-US" sz="5400" b="1" dirty="0" smtClean="0">
              <a:solidFill>
                <a:srgbClr val="993300"/>
              </a:solidFill>
              <a:ea typeface="隶书" pitchFamily="49" charset="-12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8642" y="4200808"/>
            <a:ext cx="42732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计算公式：</a:t>
            </a:r>
            <a:r>
              <a:rPr lang="en-US" altLang="zh-CN" sz="3600" b="1" noProof="1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sz="4800" b="1" noProof="1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</a:rPr>
              <a:t>P=U I</a:t>
            </a:r>
            <a:endParaRPr lang="zh-CN" altLang="en-US" sz="4800" dirty="0"/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741813" y="4010646"/>
            <a:ext cx="3798277" cy="1351406"/>
          </a:xfrm>
          <a:prstGeom prst="rect">
            <a:avLst/>
          </a:prstGeom>
          <a:solidFill>
            <a:srgbClr val="33CCCC"/>
          </a:solidFill>
          <a:ln w="9525">
            <a:solidFill>
              <a:srgbClr val="00B050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000" tIns="10800" rIns="0" bIns="10800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  <a:ea typeface="黑体" panose="02010609060101010101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  <a:ea typeface="黑体" panose="02010609060101010101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  <a:ea typeface="黑体" panose="02010609060101010101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  <a:ea typeface="黑体" panose="02010609060101010101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  <a:ea typeface="黑体" panose="02010609060101010101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ea typeface="黑体" panose="02010609060101010101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ea typeface="黑体" panose="02010609060101010101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ea typeface="黑体" panose="02010609060101010101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ea typeface="黑体" panose="02010609060101010101" charset="-122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en-US" altLang="zh-CN" sz="2400" b="1" noProof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</a:t>
            </a:r>
            <a:r>
              <a:rPr lang="zh-C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表示电压（伏特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/V</a:t>
            </a:r>
            <a:r>
              <a:rPr lang="zh-C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defRPr/>
            </a:pPr>
            <a:r>
              <a:rPr lang="en-US" altLang="zh-CN" sz="2400" b="1" noProof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</a:rPr>
              <a:t> I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—</a:t>
            </a:r>
            <a:r>
              <a:rPr lang="zh-C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表示电流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（安培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/A</a:t>
            </a:r>
            <a:r>
              <a:rPr lang="zh-C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） </a:t>
            </a:r>
            <a:r>
              <a:rPr lang="en-US" altLang="zh-CN" sz="2400" b="1" noProof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</a:rPr>
              <a:t>P 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表示电功率（瓦特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/W</a:t>
            </a:r>
            <a:r>
              <a:rPr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zh-CN" altLang="en-US" sz="24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18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995881" y="776995"/>
            <a:ext cx="9460872" cy="175432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zh-CN" altLang="en-US" sz="3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    一</a:t>
            </a:r>
            <a:r>
              <a:rPr lang="zh-CN" alt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个接在家庭电路中的电吹风，当它吹冷风时，测</a:t>
            </a:r>
            <a:r>
              <a:rPr lang="zh-CN" altLang="en-US" sz="3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得电</a:t>
            </a:r>
            <a:r>
              <a:rPr lang="zh-CN" alt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流</a:t>
            </a:r>
            <a:r>
              <a:rPr lang="zh-CN" altLang="en-US" sz="3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为</a:t>
            </a:r>
            <a:r>
              <a:rPr lang="en-US" altLang="zh-CN" sz="3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200mA</a:t>
            </a:r>
            <a:r>
              <a:rPr lang="zh-CN" alt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，则此时电吹风消耗的电功率是多大？</a:t>
            </a:r>
            <a:endParaRPr lang="zh-CN" altLang="en-US" sz="3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39750" y="2781300"/>
            <a:ext cx="10224820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解</a:t>
            </a:r>
            <a:r>
              <a:rPr lang="en-US" altLang="zh-CN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  <a:sym typeface="Wingdings" panose="05000000000000000000" pitchFamily="2" charset="2"/>
              </a:rPr>
              <a:t>: </a:t>
            </a: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接在家庭电路中</a:t>
            </a:r>
            <a:r>
              <a:rPr lang="zh-CN" alt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，</a:t>
            </a:r>
            <a:r>
              <a:rPr lang="en-US" altLang="zh-CN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U=220</a:t>
            </a:r>
            <a:r>
              <a:rPr lang="en-US" altLang="zh-CN" sz="3600" b="1" dirty="0" smtClean="0">
                <a:solidFill>
                  <a:srgbClr val="FF0000"/>
                </a:solidFill>
                <a:latin typeface="+mn-ea"/>
              </a:rPr>
              <a:t>V</a:t>
            </a:r>
            <a:r>
              <a:rPr lang="en-US" altLang="zh-CN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   I=200mA=0.2A</a:t>
            </a:r>
            <a:endParaRPr lang="zh-CN" alt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ea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065244" y="4885194"/>
            <a:ext cx="7071167" cy="646331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答：此时电吹风消耗的电功率</a:t>
            </a:r>
            <a:r>
              <a:rPr lang="en-US" altLang="zh-CN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44W.</a:t>
            </a:r>
            <a:endParaRPr lang="en-US" altLang="zh-CN" sz="3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93593" y="111836"/>
            <a:ext cx="2316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276225" eaLnBrk="0" hangingPunct="0"/>
            <a:r>
              <a:rPr lang="zh-CN" altLang="en-US" sz="3600" b="1" dirty="0" smtClean="0">
                <a:latin typeface="Times New Roman" panose="02020603050405020304" pitchFamily="18" charset="0"/>
              </a:rPr>
              <a:t>练一练：</a:t>
            </a:r>
            <a:endParaRPr lang="zh-CN" altLang="en-US" sz="3600" b="1" dirty="0">
              <a:latin typeface="Times New Roman" panose="02020603050405020304" pitchFamily="18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642888" y="3650795"/>
            <a:ext cx="8785225" cy="76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r>
              <a:rPr lang="en-US" altLang="zh-CN" sz="4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P</a:t>
            </a:r>
            <a:r>
              <a:rPr lang="zh-CN" altLang="en-US" sz="4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＝</a:t>
            </a:r>
            <a:r>
              <a:rPr lang="en-US" altLang="zh-CN" sz="4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UI</a:t>
            </a:r>
            <a:r>
              <a:rPr lang="zh-CN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＝</a:t>
            </a:r>
            <a:r>
              <a:rPr lang="en-US" altLang="zh-CN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220V×0.2A</a:t>
            </a:r>
            <a:r>
              <a:rPr lang="zh-CN" alt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＝</a:t>
            </a:r>
            <a:r>
              <a:rPr lang="en-US" altLang="zh-CN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44W</a:t>
            </a:r>
            <a:endParaRPr lang="zh-CN" alt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2663762" y="1196943"/>
            <a:ext cx="2388072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 i="1" u="none" dirty="0" smtClean="0">
                <a:solidFill>
                  <a:srgbClr val="000099"/>
                </a:solidFill>
              </a:rPr>
              <a:t>P=UI</a:t>
            </a:r>
            <a:endParaRPr lang="en-US" altLang="zh-CN" sz="4000" b="1" i="1" u="none" dirty="0">
              <a:solidFill>
                <a:srgbClr val="000099"/>
              </a:solidFill>
            </a:endParaRPr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4157946" y="2396513"/>
            <a:ext cx="1728787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 u="none" dirty="0">
                <a:solidFill>
                  <a:srgbClr val="000099"/>
                </a:solidFill>
              </a:rPr>
              <a:t>W=Pt</a:t>
            </a:r>
            <a:endParaRPr lang="en-US" altLang="zh-CN" sz="4000" b="1" u="none" dirty="0">
              <a:solidFill>
                <a:srgbClr val="000099"/>
              </a:solidFill>
            </a:endParaRPr>
          </a:p>
        </p:txBody>
      </p:sp>
      <p:sp>
        <p:nvSpPr>
          <p:cNvPr id="5" name="AutoShape 10"/>
          <p:cNvSpPr>
            <a:spLocks noChangeArrowheads="1"/>
          </p:cNvSpPr>
          <p:nvPr/>
        </p:nvSpPr>
        <p:spPr bwMode="auto">
          <a:xfrm flipV="1">
            <a:off x="3014806" y="2616452"/>
            <a:ext cx="778598" cy="320954"/>
          </a:xfrm>
          <a:prstGeom prst="notchedRightArrow">
            <a:avLst>
              <a:gd name="adj1" fmla="val 50000"/>
              <a:gd name="adj2" fmla="val 8708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" name="AutoShape 11"/>
          <p:cNvSpPr/>
          <p:nvPr/>
        </p:nvSpPr>
        <p:spPr bwMode="auto">
          <a:xfrm>
            <a:off x="5606470" y="1330766"/>
            <a:ext cx="350710" cy="1584450"/>
          </a:xfrm>
          <a:prstGeom prst="rightBrace">
            <a:avLst>
              <a:gd name="adj1" fmla="val 70696"/>
              <a:gd name="adj2" fmla="val 50000"/>
            </a:avLst>
          </a:prstGeom>
          <a:noFill/>
          <a:ln w="47625">
            <a:solidFill>
              <a:srgbClr val="800000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" name="AutoShape 12"/>
          <p:cNvSpPr>
            <a:spLocks noChangeArrowheads="1"/>
          </p:cNvSpPr>
          <p:nvPr/>
        </p:nvSpPr>
        <p:spPr bwMode="auto">
          <a:xfrm>
            <a:off x="6292756" y="1982709"/>
            <a:ext cx="696520" cy="394706"/>
          </a:xfrm>
          <a:prstGeom prst="rightArrow">
            <a:avLst>
              <a:gd name="adj1" fmla="val 50000"/>
              <a:gd name="adj2" fmla="val 9972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7221507" y="1763555"/>
            <a:ext cx="2583395" cy="9233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5400" b="1" u="none" dirty="0">
                <a:solidFill>
                  <a:srgbClr val="FF0000"/>
                </a:solidFill>
              </a:rPr>
              <a:t>W=UIt</a:t>
            </a:r>
            <a:endParaRPr lang="en-US" altLang="zh-CN" sz="5400" b="1" u="none" dirty="0">
              <a:solidFill>
                <a:srgbClr val="FF0000"/>
              </a:solidFill>
            </a:endParaRP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6668822" y="2933435"/>
            <a:ext cx="3407686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 u="none" dirty="0"/>
              <a:t>电功的计算式</a:t>
            </a:r>
            <a:endParaRPr lang="zh-CN" altLang="en-US" sz="4000" b="1" u="none" dirty="0"/>
          </a:p>
        </p:txBody>
      </p:sp>
      <p:sp>
        <p:nvSpPr>
          <p:cNvPr id="10" name="矩形 9">
            <a:hlinkClick r:id="rId1" action="ppaction://hlinksldjump"/>
          </p:cNvPr>
          <p:cNvSpPr/>
          <p:nvPr/>
        </p:nvSpPr>
        <p:spPr>
          <a:xfrm>
            <a:off x="579422" y="3810387"/>
            <a:ext cx="10257575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buClr>
                <a:schemeClr val="accent1"/>
              </a:buClr>
              <a:buSzPct val="70000"/>
            </a:pPr>
            <a:r>
              <a:rPr lang="zh-CN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电流在某段电路上所做的功，跟这段电路两端的</a:t>
            </a:r>
            <a:r>
              <a:rPr lang="zh-CN" alt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电压、</a:t>
            </a:r>
            <a:r>
              <a:rPr lang="zh-CN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电路中的</a:t>
            </a:r>
            <a:r>
              <a:rPr lang="zh-CN" alt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电流</a:t>
            </a:r>
            <a:r>
              <a:rPr lang="zh-CN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zh-CN" alt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通电时间</a:t>
            </a:r>
            <a:r>
              <a:rPr lang="zh-CN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成</a:t>
            </a:r>
            <a:r>
              <a:rPr lang="zh-CN" alt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正比。</a:t>
            </a:r>
            <a:endParaRPr lang="en-US" altLang="zh-CN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1064892" y="2395825"/>
            <a:ext cx="1723576" cy="700460"/>
            <a:chOff x="1918603" y="2060575"/>
            <a:chExt cx="1985358" cy="1152525"/>
          </a:xfrm>
        </p:grpSpPr>
        <p:sp>
          <p:nvSpPr>
            <p:cNvPr id="12" name="Text Box 7"/>
            <p:cNvSpPr txBox="1">
              <a:spLocks noChangeArrowheads="1"/>
            </p:cNvSpPr>
            <p:nvPr/>
          </p:nvSpPr>
          <p:spPr bwMode="auto">
            <a:xfrm>
              <a:off x="1918603" y="2082934"/>
              <a:ext cx="1985358" cy="7016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 algn="just"/>
              <a:r>
                <a:rPr kumimoji="1" lang="en-US" altLang="zh-CN" sz="4000" b="1" dirty="0" smtClean="0">
                  <a:solidFill>
                    <a:srgbClr val="FF3300"/>
                  </a:solidFill>
                  <a:latin typeface="Times New Roman" panose="02020603050405020304" pitchFamily="18" charset="0"/>
                </a:rPr>
                <a:t>P =</a:t>
              </a:r>
              <a:endParaRPr lang="zh-CN" altLang="en-US" dirty="0"/>
            </a:p>
          </p:txBody>
        </p:sp>
        <p:pic>
          <p:nvPicPr>
            <p:cNvPr id="13" name="Picture 1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61411" y="2060575"/>
              <a:ext cx="1095617" cy="1152525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 animBg="1"/>
      <p:bldP spid="6" grpId="0" animBg="1"/>
      <p:bldP spid="7" grpId="0" animBg="1"/>
      <p:bldP spid="8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4326392" y="235092"/>
            <a:ext cx="2164941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zh-CN" altLang="en-US" sz="3200" b="1" dirty="0">
                <a:solidFill>
                  <a:srgbClr val="FF0000"/>
                </a:solidFill>
                <a:latin typeface="黑体" panose="02010609060101010101" charset="-122"/>
              </a:rPr>
              <a:t>本课小结</a:t>
            </a:r>
            <a:endParaRPr lang="zh-CN" altLang="en-US" sz="3200" b="1" dirty="0">
              <a:solidFill>
                <a:srgbClr val="FF0000"/>
              </a:solidFill>
              <a:latin typeface="黑体" panose="02010609060101010101" charset="-122"/>
            </a:endParaRPr>
          </a:p>
        </p:txBody>
      </p:sp>
      <p:sp>
        <p:nvSpPr>
          <p:cNvPr id="3" name="文本框 1"/>
          <p:cNvSpPr txBox="1">
            <a:spLocks noChangeArrowheads="1"/>
          </p:cNvSpPr>
          <p:nvPr/>
        </p:nvSpPr>
        <p:spPr bwMode="auto">
          <a:xfrm>
            <a:off x="3089526" y="784540"/>
            <a:ext cx="5312089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zh-CN" altLang="en-US" sz="2800" dirty="0">
                <a:solidFill>
                  <a:srgbClr val="FF0000"/>
                </a:solidFill>
                <a:latin typeface="黑体" panose="02010609060101010101" charset="-122"/>
              </a:rPr>
              <a:t>通过本节课，你学到了什么？</a:t>
            </a:r>
            <a:endParaRPr lang="zh-CN" altLang="en-US" sz="2800" dirty="0">
              <a:solidFill>
                <a:srgbClr val="FF0000"/>
              </a:solidFill>
              <a:latin typeface="黑体" panose="02010609060101010101" charset="-122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303699" y="1461679"/>
            <a:ext cx="9053465" cy="4558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eaLnBrk="1" hangingPunct="1">
              <a:lnSpc>
                <a:spcPct val="130000"/>
              </a:lnSpc>
              <a:buClr>
                <a:schemeClr val="accent1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、电功率：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buClr>
                <a:schemeClr val="accent1"/>
              </a:buClr>
              <a:buSzPct val="70000"/>
            </a:pPr>
            <a:r>
              <a:rPr kumimoji="1" lang="zh-CN" altLang="en-US" sz="2800" b="1" dirty="0" smtClean="0">
                <a:latin typeface="Times New Roman" panose="02020603050405020304" pitchFamily="18" charset="0"/>
              </a:rPr>
              <a:t>         意义： 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buClr>
                <a:schemeClr val="accent1"/>
              </a:buClr>
              <a:buSzPct val="70000"/>
            </a:pPr>
            <a:r>
              <a:rPr kumimoji="1" lang="zh-CN" altLang="en-US" sz="2800" b="1" dirty="0" smtClean="0">
                <a:latin typeface="Times New Roman" panose="02020603050405020304" pitchFamily="18" charset="0"/>
              </a:rPr>
              <a:t>         符号 ：</a:t>
            </a:r>
            <a:endParaRPr lang="en-US" altLang="zh-CN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buClr>
                <a:schemeClr val="accent1"/>
              </a:buClr>
              <a:buSzPct val="70000"/>
            </a:pPr>
            <a:r>
              <a:rPr kumimoji="1" lang="zh-CN" altLang="en-US" sz="2800" b="1" dirty="0" smtClean="0"/>
              <a:t>           定义</a:t>
            </a:r>
            <a:r>
              <a:rPr kumimoji="1" lang="en-US" altLang="zh-CN" sz="2800" b="1" dirty="0" smtClean="0"/>
              <a:t>:</a:t>
            </a:r>
            <a:endParaRPr kumimoji="1" lang="en-US" altLang="zh-CN" sz="2800" b="1" dirty="0" smtClean="0"/>
          </a:p>
          <a:p>
            <a:pPr>
              <a:lnSpc>
                <a:spcPct val="130000"/>
              </a:lnSpc>
              <a:buClr>
                <a:schemeClr val="accent1"/>
              </a:buClr>
              <a:buSzPct val="70000"/>
            </a:pPr>
            <a:endParaRPr lang="en-US" altLang="zh-CN" sz="105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buClr>
                <a:schemeClr val="accent1"/>
              </a:buClr>
              <a:buSzPct val="70000"/>
            </a:pPr>
            <a:r>
              <a:rPr kumimoji="1" lang="zh-CN" altLang="en-US" sz="2800" b="1" dirty="0" smtClean="0"/>
              <a:t>         计算公式：</a:t>
            </a:r>
            <a:endParaRPr kumimoji="1" lang="en-US" altLang="zh-CN" sz="2800" b="1" dirty="0" smtClean="0"/>
          </a:p>
          <a:p>
            <a:pPr>
              <a:lnSpc>
                <a:spcPct val="130000"/>
              </a:lnSpc>
              <a:buClr>
                <a:schemeClr val="accent1"/>
              </a:buClr>
              <a:buSzPct val="70000"/>
            </a:pPr>
            <a:endParaRPr lang="en-US" altLang="zh-CN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buClr>
                <a:schemeClr val="accent1"/>
              </a:buClr>
              <a:buSzPct val="70000"/>
            </a:pPr>
            <a:r>
              <a:rPr lang="en-US" altLang="zh-CN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、电功：</a:t>
            </a:r>
            <a:r>
              <a:rPr lang="en-US" altLang="zh-CN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W=UIt</a:t>
            </a:r>
            <a:endParaRPr lang="zh-CN" altLang="en-US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buClr>
                <a:schemeClr val="accent1"/>
              </a:buClr>
              <a:buSzPct val="70000"/>
            </a:pPr>
            <a:endParaRPr lang="en-US" altLang="zh-CN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3753771" y="3681417"/>
            <a:ext cx="4050316" cy="1152525"/>
            <a:chOff x="3753771" y="3681417"/>
            <a:chExt cx="4050316" cy="1152525"/>
          </a:xfrm>
        </p:grpSpPr>
        <p:grpSp>
          <p:nvGrpSpPr>
            <p:cNvPr id="9" name="组合 8"/>
            <p:cNvGrpSpPr/>
            <p:nvPr/>
          </p:nvGrpSpPr>
          <p:grpSpPr>
            <a:xfrm>
              <a:off x="3753771" y="3681417"/>
              <a:ext cx="2087762" cy="1152525"/>
              <a:chOff x="1908175" y="2060575"/>
              <a:chExt cx="1985358" cy="1152525"/>
            </a:xfrm>
          </p:grpSpPr>
          <p:sp>
            <p:nvSpPr>
              <p:cNvPr id="10" name="Text Box 7"/>
              <p:cNvSpPr txBox="1">
                <a:spLocks noChangeArrowheads="1"/>
              </p:cNvSpPr>
              <p:nvPr/>
            </p:nvSpPr>
            <p:spPr bwMode="auto">
              <a:xfrm>
                <a:off x="1908175" y="2276475"/>
                <a:ext cx="1985358" cy="70167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square">
                <a:spAutoFit/>
              </a:bodyPr>
              <a:lstStyle/>
              <a:p>
                <a:pPr algn="just"/>
                <a:r>
                  <a:rPr kumimoji="1" lang="en-US" altLang="zh-CN" sz="4000" b="1" dirty="0" smtClean="0">
                    <a:solidFill>
                      <a:srgbClr val="FF3300"/>
                    </a:solidFill>
                    <a:latin typeface="Times New Roman" panose="02020603050405020304" pitchFamily="18" charset="0"/>
                  </a:rPr>
                  <a:t>P =</a:t>
                </a:r>
                <a:endParaRPr lang="zh-CN" altLang="en-US" dirty="0"/>
              </a:p>
            </p:txBody>
          </p:sp>
          <p:pic>
            <p:nvPicPr>
              <p:cNvPr id="11" name="Picture 13"/>
              <p:cNvPicPr>
                <a:picLocks noChangeAspect="1" noChangeArrowheads="1"/>
              </p:cNvPicPr>
              <p:nvPr/>
            </p:nvPicPr>
            <p:blipFill>
              <a:blip r:embed="rId1" cstate="print"/>
              <a:srcRect/>
              <a:stretch>
                <a:fillRect/>
              </a:stretch>
            </p:blipFill>
            <p:spPr bwMode="auto">
              <a:xfrm>
                <a:off x="2661411" y="2060575"/>
                <a:ext cx="1095617" cy="1152525"/>
              </a:xfrm>
              <a:prstGeom prst="rect">
                <a:avLst/>
              </a:prstGeom>
              <a:noFill/>
            </p:spPr>
          </p:pic>
        </p:grpSp>
        <p:sp>
          <p:nvSpPr>
            <p:cNvPr id="12" name="矩形 11"/>
            <p:cNvSpPr/>
            <p:nvPr/>
          </p:nvSpPr>
          <p:spPr>
            <a:xfrm>
              <a:off x="5884752" y="3920150"/>
              <a:ext cx="1919335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4000" b="1" noProof="1" smtClean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宋体" panose="02010600030101010101" pitchFamily="2" charset="-122"/>
                </a:rPr>
                <a:t>P=U I</a:t>
              </a:r>
              <a:endParaRPr lang="zh-CN" altLang="en-US" sz="4000" dirty="0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矩形 22529"/>
          <p:cNvSpPr>
            <a:spLocks noChangeArrowheads="1"/>
          </p:cNvSpPr>
          <p:nvPr/>
        </p:nvSpPr>
        <p:spPr bwMode="auto">
          <a:xfrm>
            <a:off x="268837" y="2870531"/>
            <a:ext cx="11618384" cy="26161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zh-CN" sz="4400" b="1" dirty="0">
                <a:latin typeface="黑体" panose="02010609060101010101" charset="-122"/>
                <a:ea typeface="黑体" panose="02010609060101010101" charset="-122"/>
              </a:rPr>
              <a:t> </a:t>
            </a:r>
            <a:r>
              <a:rPr lang="en-US" altLang="zh-CN" sz="4400" b="1" dirty="0" smtClean="0">
                <a:latin typeface="黑体" panose="02010609060101010101" charset="-122"/>
                <a:ea typeface="黑体" panose="02010609060101010101" charset="-122"/>
              </a:rPr>
              <a:t>2</a:t>
            </a:r>
            <a:r>
              <a:rPr lang="en-US" altLang="zh-CN" sz="4000" b="1" dirty="0" smtClean="0">
                <a:latin typeface="黑体" panose="02010609060101010101" charset="-122"/>
                <a:ea typeface="黑体" panose="02010609060101010101" charset="-122"/>
              </a:rPr>
              <a:t>.</a:t>
            </a:r>
            <a:r>
              <a:rPr lang="zh-CN" sz="4000" b="1" dirty="0" smtClean="0">
                <a:latin typeface="黑体" panose="02010609060101010101" charset="-122"/>
                <a:ea typeface="黑体" panose="02010609060101010101" charset="-122"/>
              </a:rPr>
              <a:t>有两盏功率大小不同的白炽灯，当它们正常工作时，功率大的白炽灯比功率小的白炽灯（  ）</a:t>
            </a:r>
            <a:endParaRPr lang="zh-CN" sz="4000" b="1" dirty="0" smtClean="0">
              <a:latin typeface="黑体" panose="02010609060101010101" charset="-122"/>
              <a:ea typeface="黑体" panose="02010609060101010101" charset="-122"/>
            </a:endParaRPr>
          </a:p>
          <a:p>
            <a:r>
              <a:rPr lang="en-US" altLang="zh-CN" sz="4000" b="1" dirty="0" smtClean="0">
                <a:latin typeface="黑体" panose="02010609060101010101" charset="-122"/>
                <a:ea typeface="黑体" panose="02010609060101010101" charset="-122"/>
              </a:rPr>
              <a:t>A.</a:t>
            </a:r>
            <a:r>
              <a:rPr lang="zh-CN" sz="4000" b="1" dirty="0" smtClean="0">
                <a:latin typeface="黑体" panose="02010609060101010101" charset="-122"/>
                <a:ea typeface="黑体" panose="02010609060101010101" charset="-122"/>
              </a:rPr>
              <a:t>消耗电能多  </a:t>
            </a:r>
            <a:r>
              <a:rPr lang="en-US" altLang="zh-CN" sz="4000" b="1" dirty="0" smtClean="0">
                <a:latin typeface="黑体" panose="02010609060101010101" charset="-122"/>
                <a:ea typeface="黑体" panose="02010609060101010101" charset="-122"/>
              </a:rPr>
              <a:t>B.</a:t>
            </a:r>
            <a:r>
              <a:rPr lang="zh-CN" sz="4000" b="1" dirty="0" smtClean="0">
                <a:latin typeface="黑体" panose="02010609060101010101" charset="-122"/>
                <a:ea typeface="黑体" panose="02010609060101010101" charset="-122"/>
              </a:rPr>
              <a:t>消耗电能少</a:t>
            </a:r>
            <a:endParaRPr lang="zh-CN" sz="4000" b="1" dirty="0" smtClean="0">
              <a:latin typeface="黑体" panose="02010609060101010101" charset="-122"/>
              <a:ea typeface="黑体" panose="02010609060101010101" charset="-122"/>
            </a:endParaRPr>
          </a:p>
          <a:p>
            <a:r>
              <a:rPr lang="en-US" altLang="zh-CN" sz="4000" b="1" dirty="0" smtClean="0">
                <a:latin typeface="黑体" panose="02010609060101010101" charset="-122"/>
                <a:ea typeface="黑体" panose="02010609060101010101" charset="-122"/>
              </a:rPr>
              <a:t>C.</a:t>
            </a:r>
            <a:r>
              <a:rPr lang="zh-CN" sz="4000" b="1" dirty="0" smtClean="0">
                <a:latin typeface="黑体" panose="02010609060101010101" charset="-122"/>
                <a:ea typeface="黑体" panose="02010609060101010101" charset="-122"/>
              </a:rPr>
              <a:t>消耗电能慢  </a:t>
            </a:r>
            <a:r>
              <a:rPr lang="en-US" altLang="zh-CN" sz="4000" b="1" dirty="0" smtClean="0">
                <a:latin typeface="黑体" panose="02010609060101010101" charset="-122"/>
                <a:ea typeface="黑体" panose="02010609060101010101" charset="-122"/>
              </a:rPr>
              <a:t>D.</a:t>
            </a:r>
            <a:r>
              <a:rPr lang="zh-CN" sz="4000" b="1" dirty="0" smtClean="0">
                <a:latin typeface="黑体" panose="02010609060101010101" charset="-122"/>
                <a:ea typeface="黑体" panose="02010609060101010101" charset="-122"/>
              </a:rPr>
              <a:t>消耗电能快</a:t>
            </a:r>
            <a:endParaRPr lang="zh-CN" sz="4000" b="1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0483" name="圆角矩形标注 22530"/>
          <p:cNvSpPr>
            <a:spLocks noChangeArrowheads="1"/>
          </p:cNvSpPr>
          <p:nvPr/>
        </p:nvSpPr>
        <p:spPr bwMode="auto">
          <a:xfrm>
            <a:off x="334433" y="260351"/>
            <a:ext cx="5954184" cy="792163"/>
          </a:xfrm>
          <a:prstGeom prst="wedgeRoundRectCallout">
            <a:avLst>
              <a:gd name="adj1" fmla="val 52491"/>
              <a:gd name="adj2" fmla="val 117333"/>
              <a:gd name="adj3" fmla="val 16667"/>
            </a:avLst>
          </a:prstGeom>
          <a:noFill/>
          <a:ln w="9525">
            <a:noFill/>
            <a:miter lim="800000"/>
          </a:ln>
        </p:spPr>
        <p:txBody>
          <a:bodyPr/>
          <a:lstStyle/>
          <a:p>
            <a:pPr algn="ctr"/>
            <a:r>
              <a:rPr lang="zh-CN" altLang="en-US" sz="4800" b="1">
                <a:latin typeface="楷体_GB2312" pitchFamily="49" charset="-122"/>
                <a:ea typeface="楷体_GB2312" pitchFamily="49" charset="-122"/>
              </a:rPr>
              <a:t>课堂检测</a:t>
            </a:r>
            <a:endParaRPr lang="zh-CN" sz="4800" b="1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2532" name="文本框 22531">
            <a:hlinkClick r:id="" action="ppaction://noaction">
              <a:snd r:embed="rId1" name="applause.wav"/>
            </a:hlinkClick>
          </p:cNvPr>
          <p:cNvSpPr txBox="1">
            <a:spLocks noChangeArrowheads="1"/>
          </p:cNvSpPr>
          <p:nvPr/>
        </p:nvSpPr>
        <p:spPr bwMode="auto">
          <a:xfrm>
            <a:off x="9946742" y="3599509"/>
            <a:ext cx="700617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4000" b="1" dirty="0" smtClean="0">
                <a:solidFill>
                  <a:srgbClr val="FF0000"/>
                </a:solidFill>
                <a:ea typeface="楷体_GB2312" pitchFamily="49" charset="-122"/>
              </a:rPr>
              <a:t>D</a:t>
            </a:r>
            <a:endParaRPr lang="en-US" altLang="zh-CN" sz="4000" b="1" dirty="0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13852" y="1057053"/>
            <a:ext cx="1096676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zh-CN" altLang="en-US" sz="4000" b="1" dirty="0" smtClean="0">
                <a:latin typeface="+mn-ea"/>
                <a:cs typeface="Times New Roman" panose="02020603050405020304" pitchFamily="18" charset="0"/>
              </a:rPr>
              <a:t> 1</a:t>
            </a:r>
            <a:r>
              <a:rPr lang="en-US" altLang="zh-CN" sz="4000" b="1" dirty="0" smtClean="0">
                <a:latin typeface="+mn-ea"/>
                <a:cs typeface="Times New Roman" panose="02020603050405020304" pitchFamily="18" charset="0"/>
              </a:rPr>
              <a:t>.</a:t>
            </a:r>
            <a:r>
              <a:rPr lang="zh-CN" altLang="en-US" sz="4000" b="1" dirty="0" smtClean="0">
                <a:latin typeface="+mn-ea"/>
                <a:cs typeface="Times New Roman" panose="02020603050405020304" pitchFamily="18" charset="0"/>
              </a:rPr>
              <a:t>电功率的大小表示电流做功的</a:t>
            </a:r>
            <a:r>
              <a:rPr lang="zh-CN" altLang="en-US" sz="4000" b="1" u="sng" dirty="0" smtClean="0">
                <a:latin typeface="+mn-ea"/>
                <a:cs typeface="Times New Roman" panose="02020603050405020304" pitchFamily="18" charset="0"/>
              </a:rPr>
              <a:t>           </a:t>
            </a:r>
            <a:r>
              <a:rPr lang="zh-CN" altLang="en-US" sz="4000" b="1" dirty="0" smtClean="0">
                <a:latin typeface="+mn-ea"/>
                <a:cs typeface="Times New Roman" panose="02020603050405020304" pitchFamily="18" charset="0"/>
              </a:rPr>
              <a:t>。电功率的计算式 </a:t>
            </a:r>
            <a:r>
              <a:rPr lang="en-US" altLang="zh-CN" sz="4000" b="1" dirty="0" smtClean="0">
                <a:latin typeface="+mn-ea"/>
                <a:cs typeface="Times New Roman" panose="02020603050405020304" pitchFamily="18" charset="0"/>
              </a:rPr>
              <a:t>P=</a:t>
            </a:r>
            <a:r>
              <a:rPr lang="en-US" altLang="zh-CN" sz="4000" b="1" u="sng" dirty="0" smtClean="0">
                <a:latin typeface="+mn-ea"/>
                <a:cs typeface="Times New Roman" panose="02020603050405020304" pitchFamily="18" charset="0"/>
              </a:rPr>
              <a:t>      </a:t>
            </a:r>
            <a:r>
              <a:rPr lang="en-US" altLang="zh-CN" sz="4000" b="1" dirty="0" smtClean="0">
                <a:latin typeface="+mn-ea"/>
                <a:cs typeface="Times New Roman" panose="02020603050405020304" pitchFamily="18" charset="0"/>
              </a:rPr>
              <a:t>。 </a:t>
            </a:r>
            <a:r>
              <a:rPr lang="en-US" altLang="zh-CN" sz="4000" b="1" u="sng" dirty="0" smtClean="0">
                <a:latin typeface="+mn-ea"/>
                <a:cs typeface="Times New Roman" panose="02020603050405020304" pitchFamily="18" charset="0"/>
              </a:rPr>
              <a:t>  </a:t>
            </a:r>
            <a:endParaRPr lang="en-US" altLang="zh-CN" sz="4000" b="1" dirty="0" smtClean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8374078" y="1138158"/>
            <a:ext cx="1892551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快慢</a:t>
            </a:r>
            <a:endParaRPr kumimoji="1" lang="zh-CN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986793" y="2156407"/>
            <a:ext cx="1966269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1" lang="en-US" altLang="zh-CN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/ t</a:t>
            </a:r>
            <a:endParaRPr kumimoji="1" lang="en-US" altLang="zh-C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build="allAtOnce"/>
      <p:bldP spid="6" grpId="0" autoUpdateAnimBg="0"/>
      <p:bldP spid="7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矩形 23553"/>
          <p:cNvSpPr>
            <a:spLocks noChangeArrowheads="1"/>
          </p:cNvSpPr>
          <p:nvPr/>
        </p:nvSpPr>
        <p:spPr bwMode="auto">
          <a:xfrm>
            <a:off x="334434" y="1341439"/>
            <a:ext cx="11857567" cy="3749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>
            <a:spAutoFit/>
          </a:bodyPr>
          <a:lstStyle/>
          <a:p>
            <a:pPr indent="152400"/>
            <a:r>
              <a:rPr lang="en-US" altLang="zh-CN" sz="4000" b="1" dirty="0" smtClean="0">
                <a:latin typeface="黑体" panose="02010609060101010101" charset="-122"/>
                <a:ea typeface="黑体" panose="02010609060101010101" charset="-122"/>
              </a:rPr>
              <a:t>3.</a:t>
            </a:r>
            <a:r>
              <a:rPr lang="zh-CN" sz="4000" b="1" dirty="0">
                <a:latin typeface="黑体" panose="02010609060101010101" charset="-122"/>
                <a:ea typeface="黑体" panose="02010609060101010101" charset="-122"/>
              </a:rPr>
              <a:t>关于电功率说法正确的是（   ）</a:t>
            </a:r>
            <a:endParaRPr lang="zh-CN" sz="4000" b="1" dirty="0">
              <a:latin typeface="黑体" panose="02010609060101010101" charset="-122"/>
              <a:ea typeface="黑体" panose="02010609060101010101" charset="-122"/>
            </a:endParaRPr>
          </a:p>
          <a:p>
            <a:pPr indent="152400"/>
            <a:r>
              <a:rPr lang="en-US" altLang="zh-CN" sz="4000" b="1" dirty="0">
                <a:latin typeface="黑体" panose="02010609060101010101" charset="-122"/>
                <a:ea typeface="黑体" panose="02010609060101010101" charset="-122"/>
              </a:rPr>
              <a:t>A.</a:t>
            </a:r>
            <a:r>
              <a:rPr lang="zh-CN" sz="4000" b="1" dirty="0">
                <a:latin typeface="黑体" panose="02010609060101010101" charset="-122"/>
                <a:ea typeface="黑体" panose="02010609060101010101" charset="-122"/>
              </a:rPr>
              <a:t>用电器消耗电能越多，电功率越大 </a:t>
            </a:r>
            <a:endParaRPr lang="zh-CN" sz="4000" b="1" dirty="0">
              <a:latin typeface="黑体" panose="02010609060101010101" charset="-122"/>
              <a:ea typeface="黑体" panose="02010609060101010101" charset="-122"/>
            </a:endParaRPr>
          </a:p>
          <a:p>
            <a:pPr indent="152400"/>
            <a:r>
              <a:rPr lang="en-US" altLang="zh-CN" sz="4000" b="1" dirty="0">
                <a:latin typeface="黑体" panose="02010609060101010101" charset="-122"/>
                <a:ea typeface="黑体" panose="02010609060101010101" charset="-122"/>
              </a:rPr>
              <a:t>B.</a:t>
            </a:r>
            <a:r>
              <a:rPr lang="zh-CN" sz="4000" b="1" dirty="0">
                <a:latin typeface="黑体" panose="02010609060101010101" charset="-122"/>
                <a:ea typeface="黑体" panose="02010609060101010101" charset="-122"/>
              </a:rPr>
              <a:t>用电器工作时间越短，电功率越大</a:t>
            </a:r>
            <a:endParaRPr lang="zh-CN" sz="4000" b="1" dirty="0">
              <a:latin typeface="黑体" panose="02010609060101010101" charset="-122"/>
              <a:ea typeface="黑体" panose="02010609060101010101" charset="-122"/>
            </a:endParaRPr>
          </a:p>
          <a:p>
            <a:pPr indent="152400"/>
            <a:r>
              <a:rPr lang="en-US" altLang="zh-CN" sz="4000" b="1" dirty="0">
                <a:latin typeface="黑体" panose="02010609060101010101" charset="-122"/>
                <a:ea typeface="黑体" panose="02010609060101010101" charset="-122"/>
              </a:rPr>
              <a:t>C.</a:t>
            </a:r>
            <a:r>
              <a:rPr lang="zh-CN" sz="4000" b="1" dirty="0">
                <a:latin typeface="黑体" panose="02010609060101010101" charset="-122"/>
                <a:ea typeface="黑体" panose="02010609060101010101" charset="-122"/>
              </a:rPr>
              <a:t>用电器工作时间越长，电功率越大 </a:t>
            </a:r>
            <a:endParaRPr lang="zh-CN" sz="4000" b="1" dirty="0">
              <a:latin typeface="黑体" panose="02010609060101010101" charset="-122"/>
              <a:ea typeface="黑体" panose="02010609060101010101" charset="-122"/>
            </a:endParaRPr>
          </a:p>
          <a:p>
            <a:pPr indent="152400"/>
            <a:r>
              <a:rPr lang="en-US" altLang="zh-CN" sz="4000" b="1" dirty="0">
                <a:latin typeface="黑体" panose="02010609060101010101" charset="-122"/>
                <a:ea typeface="黑体" panose="02010609060101010101" charset="-122"/>
              </a:rPr>
              <a:t>D.</a:t>
            </a:r>
            <a:r>
              <a:rPr lang="zh-CN" sz="4000" b="1" dirty="0">
                <a:latin typeface="黑体" panose="02010609060101010101" charset="-122"/>
                <a:ea typeface="黑体" panose="02010609060101010101" charset="-122"/>
              </a:rPr>
              <a:t>相同时间里消耗的电能越多的用电器它的电功率越大</a:t>
            </a:r>
            <a:endParaRPr lang="zh-CN" sz="4000" b="1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3555" name="文本框 23554"/>
          <p:cNvSpPr txBox="1">
            <a:spLocks noChangeArrowheads="1"/>
          </p:cNvSpPr>
          <p:nvPr/>
        </p:nvSpPr>
        <p:spPr bwMode="auto">
          <a:xfrm>
            <a:off x="7230492" y="1186885"/>
            <a:ext cx="768351" cy="8921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5200" b="1" dirty="0">
                <a:solidFill>
                  <a:srgbClr val="7030A0"/>
                </a:solidFill>
                <a:ea typeface="楷体_GB2312" pitchFamily="49" charset="-122"/>
              </a:rPr>
              <a:t>D</a:t>
            </a:r>
            <a:endParaRPr lang="en-US" altLang="zh-CN" sz="5200" b="1" dirty="0">
              <a:solidFill>
                <a:srgbClr val="7030A0"/>
              </a:solidFill>
              <a:ea typeface="楷体_GB2312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71550" y="908050"/>
            <a:ext cx="9045907" cy="135421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indent="276225" eaLnBrk="0" hangingPunct="0"/>
            <a:endParaRPr lang="zh-CN" altLang="en-US" sz="10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 indent="276225" eaLnBrk="0" hangingPunct="0"/>
            <a:r>
              <a:rPr lang="en-US" altLang="zh-CN" sz="3600" b="1" dirty="0" smtClean="0">
                <a:latin typeface="Times New Roman" panose="02020603050405020304" pitchFamily="18" charset="0"/>
              </a:rPr>
              <a:t>4.</a:t>
            </a:r>
            <a:r>
              <a:rPr lang="zh-CN" altLang="en-US" sz="3600" b="1" dirty="0" smtClean="0">
                <a:latin typeface="Times New Roman" panose="02020603050405020304" pitchFamily="18" charset="0"/>
              </a:rPr>
              <a:t>某</a:t>
            </a:r>
            <a:r>
              <a:rPr lang="zh-CN" altLang="en-US" sz="3600" b="1" dirty="0">
                <a:latin typeface="Times New Roman" panose="02020603050405020304" pitchFamily="18" charset="0"/>
              </a:rPr>
              <a:t>家庭用节能型日光灯</a:t>
            </a:r>
            <a:r>
              <a:rPr lang="zh-CN" altLang="en-US" sz="3600" b="1" dirty="0" smtClean="0">
                <a:latin typeface="Times New Roman" panose="02020603050405020304" pitchFamily="18" charset="0"/>
              </a:rPr>
              <a:t>的电功率为</a:t>
            </a:r>
            <a:r>
              <a:rPr lang="en-US" altLang="zh-CN" sz="3600" b="1" dirty="0">
                <a:latin typeface="Times New Roman" panose="02020603050405020304" pitchFamily="18" charset="0"/>
              </a:rPr>
              <a:t>11W</a:t>
            </a:r>
            <a:r>
              <a:rPr lang="zh-CN" altLang="en-US" sz="3600" b="1" dirty="0" smtClean="0">
                <a:latin typeface="Times New Roman" panose="02020603050405020304" pitchFamily="18" charset="0"/>
              </a:rPr>
              <a:t>，在正常使用</a:t>
            </a:r>
            <a:r>
              <a:rPr lang="zh-CN" altLang="en-US" sz="3600" b="1" dirty="0">
                <a:latin typeface="Times New Roman" panose="02020603050405020304" pitchFamily="18" charset="0"/>
              </a:rPr>
              <a:t>时通过的电流是</a:t>
            </a:r>
            <a:r>
              <a:rPr lang="zh-CN" altLang="en-US" sz="3600" b="1" dirty="0" smtClean="0">
                <a:latin typeface="Times New Roman" panose="02020603050405020304" pitchFamily="18" charset="0"/>
              </a:rPr>
              <a:t>多少安？</a:t>
            </a:r>
            <a:r>
              <a:rPr lang="en-US" altLang="zh-CN" sz="3600" b="1" dirty="0" smtClean="0">
                <a:latin typeface="Times New Roman" panose="02020603050405020304" pitchFamily="18" charset="0"/>
              </a:rPr>
              <a:t> </a:t>
            </a:r>
            <a:r>
              <a:rPr lang="zh-CN" altLang="en-US" sz="3600" b="1" dirty="0">
                <a:latin typeface="Times New Roman" panose="02020603050405020304" pitchFamily="18" charset="0"/>
              </a:rPr>
              <a:t> </a:t>
            </a:r>
            <a:endParaRPr lang="zh-CN" altLang="en-US" sz="3600" b="1" dirty="0">
              <a:latin typeface="Times New Roman" panose="02020603050405020304" pitchFamily="18" charset="0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13245" y="3170427"/>
            <a:ext cx="3155950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3200" b="1" dirty="0">
                <a:latin typeface="Times New Roman" panose="02020603050405020304" pitchFamily="18" charset="0"/>
              </a:rPr>
              <a:t>解：由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P=IU</a:t>
            </a:r>
            <a:r>
              <a:rPr lang="zh-CN" altLang="en-US" sz="3200" b="1" dirty="0">
                <a:latin typeface="Times New Roman" panose="02020603050405020304" pitchFamily="18" charset="0"/>
              </a:rPr>
              <a:t>可得</a:t>
            </a:r>
            <a:endParaRPr lang="zh-CN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153912" y="3928897"/>
            <a:ext cx="3491469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3200" b="1" dirty="0">
                <a:latin typeface="Times New Roman" panose="02020603050405020304" pitchFamily="18" charset="0"/>
              </a:rPr>
              <a:t>=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11W/220V=0.05A</a:t>
            </a:r>
            <a:endParaRPr lang="en-US" altLang="zh-CN" sz="3200" b="1" dirty="0">
              <a:latin typeface="Times New Roman" panose="02020603050405020304" pitchFamily="18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02655" y="3887953"/>
            <a:ext cx="1228725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I=P/U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517461" y="4802969"/>
            <a:ext cx="6408738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3200" b="1" dirty="0"/>
              <a:t>答：</a:t>
            </a:r>
            <a:r>
              <a:rPr lang="zh-CN" altLang="en-US" sz="3200" b="1" dirty="0">
                <a:latin typeface="Times New Roman" panose="02020603050405020304" pitchFamily="18" charset="0"/>
              </a:rPr>
              <a:t>使用时通过的电流</a:t>
            </a:r>
            <a:r>
              <a:rPr lang="zh-CN" altLang="en-US" sz="3200" b="1" dirty="0" smtClean="0">
                <a:latin typeface="Times New Roman" panose="02020603050405020304" pitchFamily="18" charset="0"/>
              </a:rPr>
              <a:t>是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0.05A</a:t>
            </a:r>
            <a:r>
              <a:rPr lang="zh-CN" altLang="en-US" sz="3200" b="1" dirty="0" smtClean="0">
                <a:latin typeface="Times New Roman" panose="02020603050405020304" pitchFamily="18" charset="0"/>
              </a:rPr>
              <a:t>。</a:t>
            </a:r>
            <a:endParaRPr lang="zh-CN" altLang="en-US" sz="32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  <p:bldP spid="4" grpId="0" autoUpdateAnimBg="0"/>
      <p:bldP spid="5" grpId="0" autoUpdateAnimBg="0"/>
      <p:bldP spid="6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304800" y="457200"/>
            <a:ext cx="8377473" cy="440120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en-US" altLang="zh-CN" sz="4000" b="1" dirty="0" smtClean="0"/>
              <a:t>     5.</a:t>
            </a:r>
            <a:r>
              <a:rPr lang="zh-CN" altLang="en-US" sz="4000" b="1" dirty="0" smtClean="0"/>
              <a:t>田</a:t>
            </a:r>
            <a:r>
              <a:rPr lang="zh-CN" altLang="en-US" sz="4000" b="1" dirty="0"/>
              <a:t>甜同学在家发现客厅白炽灯的发光比房间白炽灯的发光亮，对这种现象理解那正确的是（    ）</a:t>
            </a:r>
            <a:endParaRPr lang="zh-CN" altLang="en-US" sz="4000" b="1" dirty="0"/>
          </a:p>
          <a:p>
            <a:r>
              <a:rPr lang="en-US" altLang="zh-CN" sz="4000" b="1" dirty="0"/>
              <a:t>A.</a:t>
            </a:r>
            <a:r>
              <a:rPr lang="zh-CN" altLang="en-US" sz="4000" b="1" dirty="0"/>
              <a:t>客厅白炽灯灯丝的电流大</a:t>
            </a:r>
            <a:endParaRPr lang="zh-CN" altLang="en-US" sz="4000" b="1" dirty="0"/>
          </a:p>
          <a:p>
            <a:r>
              <a:rPr lang="en-US" altLang="zh-CN" sz="4000" b="1" dirty="0"/>
              <a:t>B.</a:t>
            </a:r>
            <a:r>
              <a:rPr lang="zh-CN" altLang="en-US" sz="4000" b="1" dirty="0"/>
              <a:t>客厅白炽灯灯丝的电阻大</a:t>
            </a:r>
            <a:endParaRPr lang="zh-CN" altLang="en-US" sz="4000" b="1" dirty="0"/>
          </a:p>
          <a:p>
            <a:r>
              <a:rPr lang="en-US" altLang="zh-CN" sz="4000" b="1" dirty="0"/>
              <a:t>C.</a:t>
            </a:r>
            <a:r>
              <a:rPr lang="zh-CN" altLang="en-US" sz="4000" b="1" dirty="0"/>
              <a:t>客厅白炽灯两端的电压大</a:t>
            </a:r>
            <a:endParaRPr lang="zh-CN" altLang="en-US" sz="4000" b="1" dirty="0"/>
          </a:p>
          <a:p>
            <a:r>
              <a:rPr lang="en-US" altLang="zh-CN" sz="4000" b="1" dirty="0"/>
              <a:t>D.</a:t>
            </a:r>
            <a:r>
              <a:rPr lang="zh-CN" altLang="en-US" sz="4000" b="1" dirty="0"/>
              <a:t>以上判断都有可能</a:t>
            </a:r>
            <a:endParaRPr lang="zh-CN" altLang="en-US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413973" y="1629624"/>
            <a:ext cx="7061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 smtClean="0">
                <a:solidFill>
                  <a:srgbClr val="FF0000"/>
                </a:solidFill>
              </a:rPr>
              <a:t>A</a:t>
            </a:r>
            <a:endParaRPr lang="zh-CN" alt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7174"/>
          <p:cNvSpPr txBox="1">
            <a:spLocks noChangeArrowheads="1"/>
          </p:cNvSpPr>
          <p:nvPr/>
        </p:nvSpPr>
        <p:spPr bwMode="auto">
          <a:xfrm>
            <a:off x="2254312" y="491906"/>
            <a:ext cx="5776111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Times New Roman" panose="02020603050405020304" pitchFamily="18" charset="0"/>
              </a:rPr>
              <a:t>表示物</a:t>
            </a:r>
            <a:r>
              <a:rPr lang="zh-CN" altLang="en-US" sz="4000" b="1" dirty="0">
                <a:latin typeface="Times New Roman" panose="02020603050405020304" pitchFamily="18" charset="0"/>
              </a:rPr>
              <a:t>体做功的快慢</a:t>
            </a:r>
            <a:endParaRPr lang="zh-CN" altLang="en-US" sz="4000" b="1" dirty="0">
              <a:latin typeface="Times New Roman" panose="02020603050405020304" pitchFamily="18" charset="0"/>
            </a:endParaRPr>
          </a:p>
        </p:txBody>
      </p:sp>
      <p:sp>
        <p:nvSpPr>
          <p:cNvPr id="5" name="文本框 7171"/>
          <p:cNvSpPr txBox="1">
            <a:spLocks noChangeArrowheads="1"/>
          </p:cNvSpPr>
          <p:nvPr/>
        </p:nvSpPr>
        <p:spPr bwMode="auto">
          <a:xfrm>
            <a:off x="4158560" y="1512683"/>
            <a:ext cx="1907262" cy="8309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4800" b="1" dirty="0">
                <a:latin typeface="Times New Roman" panose="02020603050405020304" pitchFamily="18" charset="0"/>
              </a:rPr>
              <a:t>功率</a:t>
            </a:r>
            <a:endParaRPr lang="zh-CN" altLang="en-US" sz="4800" b="1" dirty="0">
              <a:latin typeface="Times New Roman" panose="02020603050405020304" pitchFamily="18" charset="0"/>
            </a:endParaRPr>
          </a:p>
        </p:txBody>
      </p:sp>
      <p:sp>
        <p:nvSpPr>
          <p:cNvPr id="6" name="文本框 7176"/>
          <p:cNvSpPr txBox="1">
            <a:spLocks noChangeArrowheads="1"/>
          </p:cNvSpPr>
          <p:nvPr/>
        </p:nvSpPr>
        <p:spPr bwMode="auto">
          <a:xfrm>
            <a:off x="1765426" y="2485176"/>
            <a:ext cx="7704500" cy="10156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6000" b="1" dirty="0" smtClean="0">
                <a:latin typeface="+mn-ea"/>
              </a:rPr>
              <a:t>表示电</a:t>
            </a:r>
            <a:r>
              <a:rPr lang="zh-CN" altLang="en-US" sz="6000" b="1" dirty="0">
                <a:latin typeface="+mn-ea"/>
              </a:rPr>
              <a:t>流做功的快慢</a:t>
            </a:r>
            <a:endParaRPr lang="zh-CN" altLang="en-US" sz="6000" b="1" dirty="0">
              <a:latin typeface="+mn-ea"/>
            </a:endParaRPr>
          </a:p>
        </p:txBody>
      </p:sp>
      <p:sp>
        <p:nvSpPr>
          <p:cNvPr id="7" name="文本框 7177"/>
          <p:cNvSpPr txBox="1">
            <a:spLocks noChangeArrowheads="1"/>
          </p:cNvSpPr>
          <p:nvPr/>
        </p:nvSpPr>
        <p:spPr bwMode="auto">
          <a:xfrm>
            <a:off x="3282385" y="3705131"/>
            <a:ext cx="4673600" cy="14465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8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电功率</a:t>
            </a:r>
            <a:endParaRPr lang="zh-CN" altLang="en-US" sz="8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hlinkClick r:id="rId1" action="ppaction://hlinksldjump"/>
          </p:cNvPr>
          <p:cNvSpPr txBox="1">
            <a:spLocks noChangeArrowheads="1"/>
          </p:cNvSpPr>
          <p:nvPr/>
        </p:nvSpPr>
        <p:spPr bwMode="auto">
          <a:xfrm>
            <a:off x="344488" y="3500438"/>
            <a:ext cx="8591550" cy="308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800" b="1" dirty="0">
                <a:solidFill>
                  <a:srgbClr val="0000FF"/>
                </a:solidFill>
                <a:latin typeface="宋体" panose="02010600030101010101" pitchFamily="2" charset="-122"/>
              </a:rPr>
              <a:t>         </a:t>
            </a:r>
            <a:r>
              <a:rPr lang="zh-CN" alt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解：由电功的公式得</a:t>
            </a:r>
            <a:endParaRPr lang="zh-CN" alt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pPr>
              <a:spcBef>
                <a:spcPct val="50000"/>
              </a:spcBef>
              <a:defRPr/>
            </a:pPr>
            <a:r>
              <a:rPr lang="zh-CN" alt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          </a:t>
            </a:r>
            <a:r>
              <a:rPr lang="en-US" altLang="zh-CN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W=</a:t>
            </a:r>
            <a:r>
              <a:rPr lang="en-US" altLang="zh-CN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UIt</a:t>
            </a:r>
            <a:endParaRPr lang="en-US" altLang="zh-CN" sz="28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pPr>
              <a:spcBef>
                <a:spcPct val="50000"/>
              </a:spcBef>
              <a:defRPr/>
            </a:pPr>
            <a:r>
              <a:rPr lang="en-US" altLang="zh-CN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           =220V× </a:t>
            </a:r>
            <a:r>
              <a:rPr lang="en-US" altLang="zh-CN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0.5A</a:t>
            </a:r>
            <a:r>
              <a:rPr lang="en-US" altLang="zh-CN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× </a:t>
            </a:r>
            <a:r>
              <a:rPr lang="en-US" altLang="zh-CN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600s</a:t>
            </a:r>
            <a:endParaRPr lang="en-US" altLang="zh-CN" sz="28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pPr>
              <a:spcBef>
                <a:spcPct val="50000"/>
              </a:spcBef>
              <a:defRPr/>
            </a:pPr>
            <a:r>
              <a:rPr lang="en-US" altLang="zh-CN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           </a:t>
            </a:r>
            <a:r>
              <a:rPr lang="en-US" altLang="zh-CN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=6. 6×10</a:t>
            </a:r>
            <a:r>
              <a:rPr lang="en-US" altLang="zh-CN" sz="2800" b="1" baseline="30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4</a:t>
            </a:r>
            <a:r>
              <a:rPr lang="en-US" altLang="zh-CN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J.</a:t>
            </a:r>
            <a:endParaRPr lang="en-US" altLang="zh-CN" sz="28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pPr>
              <a:spcBef>
                <a:spcPct val="50000"/>
              </a:spcBef>
              <a:defRPr/>
            </a:pPr>
            <a:r>
              <a:rPr lang="en-US" altLang="zh-CN" sz="2800" b="1" dirty="0">
                <a:solidFill>
                  <a:srgbClr val="0000FF"/>
                </a:solidFill>
                <a:latin typeface="宋体" panose="02010600030101010101" pitchFamily="2" charset="-122"/>
              </a:rPr>
              <a:t>   </a:t>
            </a:r>
            <a:r>
              <a:rPr lang="zh-CN" altLang="en-US" sz="2800" b="1" dirty="0">
                <a:solidFill>
                  <a:srgbClr val="0000FF"/>
                </a:solidFill>
                <a:latin typeface="宋体" panose="02010600030101010101" pitchFamily="2" charset="-122"/>
              </a:rPr>
              <a:t>答：</a:t>
            </a:r>
            <a:r>
              <a:rPr lang="zh-CN" altLang="en-US" sz="2800" b="1" dirty="0" smtClean="0">
                <a:solidFill>
                  <a:srgbClr val="0000FF"/>
                </a:solidFill>
                <a:latin typeface="宋体" panose="02010600030101010101" pitchFamily="2" charset="-122"/>
              </a:rPr>
              <a:t>通电</a:t>
            </a:r>
            <a:r>
              <a:rPr lang="en-US" altLang="zh-CN" sz="2800" b="1" dirty="0" smtClean="0">
                <a:solidFill>
                  <a:srgbClr val="0000FF"/>
                </a:solidFill>
                <a:latin typeface="宋体" panose="02010600030101010101" pitchFamily="2" charset="-122"/>
              </a:rPr>
              <a:t>10min</a:t>
            </a:r>
            <a:r>
              <a:rPr lang="zh-CN" altLang="en-US" sz="2800" b="1" dirty="0">
                <a:solidFill>
                  <a:srgbClr val="0000FF"/>
                </a:solidFill>
                <a:latin typeface="宋体" panose="02010600030101010101" pitchFamily="2" charset="-122"/>
              </a:rPr>
              <a:t>，电炉铁消耗</a:t>
            </a:r>
            <a:r>
              <a:rPr lang="zh-CN" altLang="en-US" sz="2800" b="1" dirty="0" smtClean="0">
                <a:solidFill>
                  <a:srgbClr val="0000FF"/>
                </a:solidFill>
                <a:latin typeface="宋体" panose="02010600030101010101" pitchFamily="2" charset="-122"/>
              </a:rPr>
              <a:t>了</a:t>
            </a:r>
            <a:r>
              <a:rPr lang="en-US" altLang="zh-CN" sz="2800" b="1" dirty="0" smtClean="0">
                <a:solidFill>
                  <a:srgbClr val="0000FF"/>
                </a:solidFill>
                <a:latin typeface="宋体" panose="02010600030101010101" pitchFamily="2" charset="-122"/>
              </a:rPr>
              <a:t>6. 6×10</a:t>
            </a:r>
            <a:r>
              <a:rPr lang="en-US" altLang="zh-CN" sz="2800" b="1" baseline="30000" dirty="0" smtClean="0">
                <a:solidFill>
                  <a:srgbClr val="0000FF"/>
                </a:solidFill>
                <a:latin typeface="宋体" panose="02010600030101010101" pitchFamily="2" charset="-122"/>
              </a:rPr>
              <a:t>4</a:t>
            </a:r>
            <a:r>
              <a:rPr lang="en-US" altLang="zh-CN" sz="2800" b="1" dirty="0" smtClean="0">
                <a:solidFill>
                  <a:srgbClr val="0000FF"/>
                </a:solidFill>
                <a:latin typeface="宋体" panose="02010600030101010101" pitchFamily="2" charset="-122"/>
              </a:rPr>
              <a:t>J</a:t>
            </a:r>
            <a:r>
              <a:rPr lang="zh-CN" altLang="en-US" sz="2800" b="1" dirty="0">
                <a:solidFill>
                  <a:srgbClr val="0000FF"/>
                </a:solidFill>
                <a:latin typeface="宋体" panose="02010600030101010101" pitchFamily="2" charset="-122"/>
              </a:rPr>
              <a:t>的电能。</a:t>
            </a:r>
            <a:endParaRPr lang="zh-CN" altLang="en-US" sz="2800" b="1" dirty="0">
              <a:solidFill>
                <a:srgbClr val="0000FF"/>
              </a:solidFill>
              <a:latin typeface="宋体" panose="02010600030101010101" pitchFamily="2" charset="-122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931342" y="395785"/>
            <a:ext cx="8675687" cy="1600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 smtClean="0">
                <a:latin typeface="宋体" panose="02010600030101010101" pitchFamily="2" charset="-122"/>
              </a:rPr>
              <a:t> 例题：</a:t>
            </a:r>
            <a:endParaRPr lang="en-US" altLang="zh-CN" sz="2800" b="1" dirty="0" smtClean="0">
              <a:latin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 b="1" dirty="0" smtClean="0">
                <a:latin typeface="宋体" panose="02010600030101010101" pitchFamily="2" charset="-122"/>
              </a:rPr>
              <a:t>一</a:t>
            </a:r>
            <a:r>
              <a:rPr lang="zh-CN" altLang="en-US" sz="2800" b="1" dirty="0">
                <a:latin typeface="宋体" panose="02010600030101010101" pitchFamily="2" charset="-122"/>
              </a:rPr>
              <a:t>把电烙铁接在</a:t>
            </a:r>
            <a:r>
              <a:rPr lang="en-US" altLang="zh-CN" sz="2800" b="1" dirty="0">
                <a:latin typeface="宋体" panose="02010600030101010101" pitchFamily="2" charset="-122"/>
              </a:rPr>
              <a:t>220V</a:t>
            </a:r>
            <a:r>
              <a:rPr lang="zh-CN" altLang="en-US" sz="2800" b="1" dirty="0">
                <a:latin typeface="宋体" panose="02010600030101010101" pitchFamily="2" charset="-122"/>
              </a:rPr>
              <a:t>的电路中，通过它的电流</a:t>
            </a:r>
            <a:r>
              <a:rPr lang="zh-CN" altLang="en-US" sz="2800" b="1" dirty="0" smtClean="0">
                <a:latin typeface="宋体" panose="02010600030101010101" pitchFamily="2" charset="-122"/>
              </a:rPr>
              <a:t>是</a:t>
            </a:r>
            <a:r>
              <a:rPr lang="en-US" altLang="zh-CN" sz="2800" b="1" dirty="0" smtClean="0">
                <a:latin typeface="宋体" panose="02010600030101010101" pitchFamily="2" charset="-122"/>
              </a:rPr>
              <a:t>500mA</a:t>
            </a:r>
            <a:r>
              <a:rPr lang="zh-CN" altLang="en-US" sz="2800" b="1" dirty="0">
                <a:latin typeface="宋体" panose="02010600030101010101" pitchFamily="2" charset="-122"/>
              </a:rPr>
              <a:t>，问</a:t>
            </a:r>
            <a:r>
              <a:rPr lang="zh-CN" altLang="en-US" sz="2800" b="1" dirty="0" smtClean="0">
                <a:latin typeface="宋体" panose="02010600030101010101" pitchFamily="2" charset="-122"/>
              </a:rPr>
              <a:t>通电</a:t>
            </a:r>
            <a:r>
              <a:rPr lang="en-US" altLang="zh-CN" sz="2800" b="1" dirty="0" smtClean="0">
                <a:latin typeface="宋体" panose="02010600030101010101" pitchFamily="2" charset="-122"/>
              </a:rPr>
              <a:t>10min</a:t>
            </a:r>
            <a:r>
              <a:rPr lang="zh-CN" altLang="en-US" sz="2800" b="1" dirty="0">
                <a:latin typeface="宋体" panose="02010600030101010101" pitchFamily="2" charset="-122"/>
              </a:rPr>
              <a:t>消耗了多少电能？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6413" y="2554288"/>
            <a:ext cx="73025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  <a:ea typeface="楷体_GB2312" pitchFamily="49" charset="-122"/>
              </a:rPr>
              <a:t>已知：</a:t>
            </a:r>
            <a:r>
              <a:rPr lang="en-US" altLang="zh-C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  <a:ea typeface="楷体_GB2312" pitchFamily="49" charset="-122"/>
              </a:rPr>
              <a:t>U=220V,  </a:t>
            </a:r>
            <a:r>
              <a:rPr lang="en-US" altLang="zh-CN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  <a:ea typeface="楷体_GB2312" pitchFamily="49" charset="-122"/>
              </a:rPr>
              <a:t>I=500mA=0.5A</a:t>
            </a:r>
            <a:r>
              <a:rPr lang="en-US" altLang="zh-C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  <a:ea typeface="楷体_GB2312" pitchFamily="49" charset="-122"/>
              </a:rPr>
              <a:t>, </a:t>
            </a:r>
            <a:r>
              <a:rPr lang="en-US" altLang="zh-CN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  <a:ea typeface="楷体_GB2312" pitchFamily="49" charset="-122"/>
              </a:rPr>
              <a:t>t=600s</a:t>
            </a:r>
            <a:r>
              <a:rPr lang="en-US" altLang="zh-C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  <a:ea typeface="楷体_GB2312" pitchFamily="49" charset="-122"/>
              </a:rPr>
              <a:t>.</a:t>
            </a:r>
            <a:endParaRPr lang="en-US" altLang="zh-CN" sz="28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楷体_GB2312" pitchFamily="49" charset="-122"/>
              <a:ea typeface="楷体_GB2312" pitchFamily="49" charset="-122"/>
            </a:endParaRPr>
          </a:p>
          <a:p>
            <a:pPr>
              <a:defRPr/>
            </a:pPr>
            <a:r>
              <a:rPr lang="en-US" altLang="zh-C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  <a:ea typeface="楷体_GB2312" pitchFamily="49" charset="-122"/>
              </a:rPr>
              <a:t>  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  <a:ea typeface="楷体_GB2312" pitchFamily="49" charset="-122"/>
              </a:rPr>
              <a:t>求：</a:t>
            </a:r>
            <a:r>
              <a:rPr lang="en-US" altLang="zh-C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  <a:ea typeface="楷体_GB2312" pitchFamily="49" charset="-122"/>
              </a:rPr>
              <a:t>W=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  <a:ea typeface="楷体_GB2312" pitchFamily="49" charset="-122"/>
              </a:rPr>
              <a:t>？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5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1415562" y="0"/>
            <a:ext cx="9662746" cy="680964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4" name="圆角矩形 34"/>
          <p:cNvSpPr>
            <a:spLocks noChangeArrowheads="1"/>
          </p:cNvSpPr>
          <p:nvPr/>
        </p:nvSpPr>
        <p:spPr bwMode="auto">
          <a:xfrm>
            <a:off x="144855" y="117695"/>
            <a:ext cx="3992880" cy="646986"/>
          </a:xfrm>
          <a:prstGeom prst="roundRect">
            <a:avLst>
              <a:gd name="adj" fmla="val 16667"/>
            </a:avLst>
          </a:prstGeom>
          <a:noFill/>
          <a:ln w="19050" algn="ctr">
            <a:solidFill>
              <a:schemeClr val="tx1"/>
            </a:solidFill>
            <a:round/>
          </a:ln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3200" b="1" dirty="0">
                <a:latin typeface="黑体" panose="02010609060101010101" charset="-122"/>
              </a:rPr>
              <a:t>一、认识电功率</a:t>
            </a:r>
            <a:endParaRPr lang="zh-CN" altLang="en-US" sz="3200" b="1" dirty="0">
              <a:latin typeface="黑体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0" y="865618"/>
            <a:ext cx="8189595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意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义：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表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示电流做功的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快慢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。</a:t>
            </a:r>
            <a:endParaRPr lang="zh-CN" altLang="en-US" sz="3200" dirty="0"/>
          </a:p>
        </p:txBody>
      </p:sp>
      <p:sp>
        <p:nvSpPr>
          <p:cNvPr id="39" name="TextBox 38"/>
          <p:cNvSpPr txBox="1"/>
          <p:nvPr/>
        </p:nvSpPr>
        <p:spPr>
          <a:xfrm>
            <a:off x="144856" y="1547327"/>
            <a:ext cx="1965960" cy="641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buClr>
                <a:schemeClr val="accent1"/>
              </a:buClr>
              <a:buSzPct val="70000"/>
            </a:pPr>
            <a:r>
              <a:rPr lang="zh-CN" altLang="en-US" sz="3200" b="1" dirty="0" smtClean="0">
                <a:solidFill>
                  <a:srgbClr val="FF0000"/>
                </a:solidFill>
                <a:latin typeface="+mn-ea"/>
                <a:sym typeface="+mn-ea"/>
              </a:rPr>
              <a:t>符号：</a:t>
            </a:r>
            <a:r>
              <a:rPr lang="en-US" altLang="zh-CN" sz="3200" b="1" dirty="0" smtClean="0">
                <a:latin typeface="+mn-ea"/>
                <a:sym typeface="+mn-ea"/>
              </a:rPr>
              <a:t>P</a:t>
            </a:r>
            <a:endParaRPr lang="zh-CN" altLang="en-US" sz="3200" b="1" dirty="0">
              <a:latin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12752" y="2879002"/>
            <a:ext cx="7324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pic>
        <p:nvPicPr>
          <p:cNvPr id="5" name="Picture 4" descr="20060430161340116"/>
          <p:cNvPicPr>
            <a:picLocks noChangeAspect="1" noChangeArrowheads="1" noCrop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747239" y="332543"/>
            <a:ext cx="2319087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light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07895" y="401796"/>
            <a:ext cx="1333641" cy="2316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60904" y="3223034"/>
            <a:ext cx="9488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3600" b="1" dirty="0" smtClean="0">
                <a:latin typeface="+mn-ea"/>
              </a:rPr>
              <a:t>电灯泡做功</a:t>
            </a:r>
            <a:r>
              <a:rPr lang="en-US" altLang="zh-CN" sz="3600" b="1" dirty="0" smtClean="0">
                <a:latin typeface="+mn-ea"/>
              </a:rPr>
              <a:t>300J,</a:t>
            </a:r>
            <a:r>
              <a:rPr lang="zh-CN" altLang="zh-CN" sz="3600" b="1" dirty="0" smtClean="0">
                <a:latin typeface="+mn-ea"/>
              </a:rPr>
              <a:t>用时</a:t>
            </a:r>
            <a:r>
              <a:rPr lang="en-US" altLang="zh-CN" sz="3600" b="1" dirty="0" smtClean="0">
                <a:latin typeface="+mn-ea"/>
              </a:rPr>
              <a:t>15s</a:t>
            </a:r>
            <a:r>
              <a:rPr lang="zh-CN" altLang="en-US" sz="3600" b="1" dirty="0" smtClean="0">
                <a:latin typeface="+mn-ea"/>
              </a:rPr>
              <a:t>与一个</a:t>
            </a:r>
            <a:r>
              <a:rPr lang="zh-CN" altLang="zh-CN" sz="3600" b="1" dirty="0" smtClean="0">
                <a:latin typeface="+mn-ea"/>
              </a:rPr>
              <a:t>做功</a:t>
            </a:r>
            <a:r>
              <a:rPr lang="en-US" altLang="zh-CN" sz="3600" b="1" dirty="0" smtClean="0">
                <a:latin typeface="+mn-ea"/>
              </a:rPr>
              <a:t>1200J,</a:t>
            </a:r>
            <a:r>
              <a:rPr lang="zh-CN" altLang="zh-CN" sz="3600" b="1" dirty="0" smtClean="0">
                <a:latin typeface="+mn-ea"/>
              </a:rPr>
              <a:t>用时</a:t>
            </a:r>
            <a:r>
              <a:rPr lang="en-US" altLang="zh-CN" sz="3600" b="1" dirty="0" smtClean="0">
                <a:latin typeface="+mn-ea"/>
              </a:rPr>
              <a:t>40s</a:t>
            </a:r>
            <a:r>
              <a:rPr lang="zh-CN" altLang="en-US" sz="3600" b="1" dirty="0" smtClean="0">
                <a:latin typeface="+mn-ea"/>
              </a:rPr>
              <a:t>的</a:t>
            </a:r>
            <a:r>
              <a:rPr lang="zh-CN" altLang="zh-CN" sz="3600" b="1" dirty="0" smtClean="0">
                <a:latin typeface="+mn-ea"/>
              </a:rPr>
              <a:t>电风扇</a:t>
            </a:r>
            <a:r>
              <a:rPr lang="zh-CN" altLang="en-US" sz="3600" b="1" dirty="0" smtClean="0">
                <a:latin typeface="+mn-ea"/>
              </a:rPr>
              <a:t>比较，</a:t>
            </a:r>
            <a:r>
              <a:rPr lang="zh-CN" altLang="zh-CN" sz="3600" b="1" dirty="0" smtClean="0">
                <a:latin typeface="+mn-ea"/>
              </a:rPr>
              <a:t>电功率哪个大？</a:t>
            </a:r>
            <a:endParaRPr lang="zh-CN" altLang="en-US" sz="3600" b="1" dirty="0">
              <a:latin typeface="+mn-e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7363" y="4689695"/>
            <a:ext cx="61473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6000" dirty="0" smtClean="0">
                <a:solidFill>
                  <a:srgbClr val="FF0000"/>
                </a:solidFill>
              </a:rPr>
              <a:t>你是怎样比较的？</a:t>
            </a:r>
            <a:endParaRPr lang="zh-CN" altLang="en-US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4" name="圆角矩形 34"/>
          <p:cNvSpPr>
            <a:spLocks noChangeArrowheads="1"/>
          </p:cNvSpPr>
          <p:nvPr/>
        </p:nvSpPr>
        <p:spPr bwMode="auto">
          <a:xfrm>
            <a:off x="144855" y="117695"/>
            <a:ext cx="3992880" cy="646986"/>
          </a:xfrm>
          <a:prstGeom prst="roundRect">
            <a:avLst>
              <a:gd name="adj" fmla="val 16667"/>
            </a:avLst>
          </a:prstGeom>
          <a:noFill/>
          <a:ln w="19050" algn="ctr">
            <a:solidFill>
              <a:schemeClr val="tx1"/>
            </a:solidFill>
            <a:round/>
          </a:ln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3200" b="1" dirty="0">
                <a:latin typeface="黑体" panose="02010609060101010101" charset="-122"/>
              </a:rPr>
              <a:t>一、认识电功率</a:t>
            </a:r>
            <a:endParaRPr lang="zh-CN" altLang="en-US" sz="3200" b="1" dirty="0">
              <a:latin typeface="黑体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0" y="766030"/>
            <a:ext cx="8189595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意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义：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表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示电流做功的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快慢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。</a:t>
            </a:r>
            <a:endParaRPr lang="zh-CN" altLang="en-US" sz="3200" dirty="0"/>
          </a:p>
        </p:txBody>
      </p:sp>
      <p:sp>
        <p:nvSpPr>
          <p:cNvPr id="5" name="文本框 4"/>
          <p:cNvSpPr txBox="1"/>
          <p:nvPr/>
        </p:nvSpPr>
        <p:spPr>
          <a:xfrm>
            <a:off x="0" y="4553848"/>
            <a:ext cx="6860662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  <a:sym typeface="+mn-ea"/>
              </a:rPr>
              <a:t>单位</a:t>
            </a:r>
            <a:r>
              <a:rPr lang="zh-CN" altLang="en-US" sz="3200" b="1" dirty="0" smtClean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  <a:sym typeface="+mn-ea"/>
              </a:rPr>
              <a:t>：</a:t>
            </a:r>
            <a:r>
              <a:rPr lang="zh-CN" altLang="en-US" sz="3200" b="1" dirty="0" smtClean="0">
                <a:latin typeface="+mn-ea"/>
                <a:cs typeface="Times New Roman" panose="02020603050405020304" pitchFamily="18" charset="0"/>
                <a:sym typeface="+mn-ea"/>
              </a:rPr>
              <a:t>瓦</a:t>
            </a:r>
            <a:r>
              <a:rPr lang="zh-CN" altLang="en-US" sz="3200" b="1" dirty="0">
                <a:latin typeface="+mn-ea"/>
                <a:cs typeface="Times New Roman" panose="02020603050405020304" pitchFamily="18" charset="0"/>
                <a:sym typeface="+mn-ea"/>
              </a:rPr>
              <a:t>特，简称瓦，符号是 </a:t>
            </a:r>
            <a:r>
              <a:rPr lang="en-US" altLang="zh-CN" sz="3200" b="1" dirty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  <a:sym typeface="+mn-ea"/>
              </a:rPr>
              <a:t>W</a:t>
            </a:r>
            <a:r>
              <a:rPr lang="zh-CN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。</a:t>
            </a:r>
            <a:endParaRPr lang="en-US" altLang="zh-CN" sz="3600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0" y="3086913"/>
            <a:ext cx="1330859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rPr>
              <a:t>公式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rPr>
              <a:t>：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sym typeface="+mn-e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1465846"/>
            <a:ext cx="1965960" cy="641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buClr>
                <a:schemeClr val="accent1"/>
              </a:buClr>
              <a:buSzPct val="70000"/>
            </a:pPr>
            <a:r>
              <a:rPr lang="zh-CN" altLang="en-US" sz="3200" b="1" dirty="0" smtClean="0">
                <a:solidFill>
                  <a:srgbClr val="FF0000"/>
                </a:solidFill>
                <a:latin typeface="+mn-ea"/>
                <a:sym typeface="+mn-ea"/>
              </a:rPr>
              <a:t>符号：</a:t>
            </a:r>
            <a:r>
              <a:rPr lang="en-US" altLang="zh-CN" sz="3200" b="1" dirty="0" smtClean="0">
                <a:latin typeface="+mn-ea"/>
                <a:sym typeface="+mn-ea"/>
              </a:rPr>
              <a:t>P</a:t>
            </a:r>
            <a:endParaRPr lang="zh-CN" altLang="en-US" sz="3200" b="1" dirty="0">
              <a:latin typeface="+mn-ea"/>
            </a:endParaRPr>
          </a:p>
        </p:txBody>
      </p:sp>
      <p:grpSp>
        <p:nvGrpSpPr>
          <p:cNvPr id="45" name="组合 44"/>
          <p:cNvGrpSpPr/>
          <p:nvPr/>
        </p:nvGrpSpPr>
        <p:grpSpPr>
          <a:xfrm>
            <a:off x="3908893" y="2869909"/>
            <a:ext cx="3798277" cy="1354468"/>
            <a:chOff x="3908893" y="2869909"/>
            <a:chExt cx="3798277" cy="1354468"/>
          </a:xfrm>
        </p:grpSpPr>
        <p:sp>
          <p:nvSpPr>
            <p:cNvPr id="16" name="Text Box 5"/>
            <p:cNvSpPr txBox="1">
              <a:spLocks noChangeArrowheads="1"/>
            </p:cNvSpPr>
            <p:nvPr/>
          </p:nvSpPr>
          <p:spPr bwMode="auto">
            <a:xfrm>
              <a:off x="3908893" y="2869909"/>
              <a:ext cx="3798277" cy="135140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rgbClr val="00B050"/>
              </a:solidFill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lIns="18000" tIns="10800" rIns="0" bIns="1080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  <a:ea typeface="黑体" panose="02010609060101010101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  <a:ea typeface="黑体" panose="02010609060101010101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  <a:ea typeface="黑体" panose="02010609060101010101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  <a:ea typeface="黑体" panose="02010609060101010101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  <a:ea typeface="黑体" panose="02010609060101010101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  <a:ea typeface="黑体" panose="02010609060101010101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  <a:ea typeface="黑体" panose="02010609060101010101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  <a:ea typeface="黑体" panose="02010609060101010101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  <a:ea typeface="黑体" panose="02010609060101010101" charset="-122"/>
                </a:defRPr>
              </a:lvl9pPr>
            </a:lstStyle>
            <a:p>
              <a:pPr eaLnBrk="1" hangingPunct="1">
                <a:lnSpc>
                  <a:spcPct val="120000"/>
                </a:lnSpc>
                <a:spcBef>
                  <a:spcPts val="0"/>
                </a:spcBef>
                <a:defRPr/>
              </a:pPr>
              <a:r>
                <a:rPr lang="en-US" altLang="zh-CN" sz="2400" i="1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</a:t>
              </a:r>
              <a:r>
                <a:rPr lang="en-US" altLang="zh-CN" sz="24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—</a:t>
              </a:r>
              <a:r>
                <a:rPr lang="zh-CN" altLang="en-US" sz="24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表示电功（焦耳</a:t>
              </a:r>
              <a:r>
                <a:rPr lang="en-US" altLang="zh-CN" sz="24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/J</a:t>
              </a:r>
              <a:r>
                <a:rPr lang="zh-CN" altLang="en-US" sz="24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）</a:t>
              </a:r>
              <a:endParaRPr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eaLnBrk="1" hangingPunct="1">
                <a:lnSpc>
                  <a:spcPct val="120000"/>
                </a:lnSpc>
                <a:spcBef>
                  <a:spcPts val="0"/>
                </a:spcBef>
                <a:defRPr/>
              </a:pPr>
              <a:r>
                <a:rPr lang="en-US" altLang="zh-CN" sz="2400" i="1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altLang="zh-CN" sz="24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—</a:t>
              </a:r>
              <a:r>
                <a:rPr lang="zh-CN" altLang="en-US" sz="24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表示通电时间</a:t>
              </a:r>
              <a:r>
                <a:rPr lang="en-US" altLang="zh-CN" sz="24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zh-CN" altLang="en-US" sz="24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（秒</a:t>
              </a:r>
              <a:r>
                <a:rPr lang="en-US" altLang="zh-CN" sz="24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/s</a:t>
              </a:r>
              <a:r>
                <a:rPr lang="zh-CN" altLang="en-US" sz="24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）</a:t>
              </a:r>
              <a:r>
                <a:rPr lang="en-US" altLang="zh-CN" sz="2400" i="1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zh-CN" sz="24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—</a:t>
              </a:r>
              <a:r>
                <a:rPr lang="zh-CN" altLang="en-US" sz="24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表示电功率</a:t>
              </a:r>
              <a:endParaRPr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056769" y="3762712"/>
              <a:ext cx="15294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（瓦特</a:t>
              </a:r>
              <a:r>
                <a:rPr lang="en-US" altLang="zh-CN" sz="2400" b="1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/W</a:t>
              </a:r>
              <a:r>
                <a:rPr lang="zh-CN" altLang="en-US" sz="2400" b="1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） </a:t>
              </a:r>
              <a:endParaRPr lang="zh-CN" altLang="en-US" sz="2400" b="1" dirty="0"/>
            </a:p>
          </p:txBody>
        </p:sp>
      </p:grpSp>
      <p:sp>
        <p:nvSpPr>
          <p:cNvPr id="22" name="矩形 21"/>
          <p:cNvSpPr/>
          <p:nvPr/>
        </p:nvSpPr>
        <p:spPr>
          <a:xfrm>
            <a:off x="1304875" y="2158256"/>
            <a:ext cx="76535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b="1" dirty="0" smtClean="0">
                <a:latin typeface="+mn-ea"/>
              </a:rPr>
              <a:t>电流在单位时间内所做的功叫做电功率</a:t>
            </a:r>
            <a:endParaRPr lang="zh-CN" altLang="en-US" sz="3200" b="1" dirty="0">
              <a:latin typeface="+mn-e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2181615"/>
            <a:ext cx="1389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rPr>
              <a:t>定义：</a:t>
            </a:r>
            <a:endParaRPr lang="zh-CN" altLang="en-US" sz="3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699563" y="4617265"/>
            <a:ext cx="2571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 smtClean="0">
                <a:latin typeface="+mn-ea"/>
              </a:rPr>
              <a:t>1</a:t>
            </a:r>
            <a:r>
              <a:rPr lang="en-US" altLang="zh-CN" sz="3200" dirty="0" smtClean="0">
                <a:latin typeface="+mn-ea"/>
                <a:cs typeface="Times New Roman" panose="02020603050405020304" pitchFamily="18" charset="0"/>
                <a:sym typeface="+mn-ea"/>
              </a:rPr>
              <a:t>W</a:t>
            </a:r>
            <a:r>
              <a:rPr lang="en-US" altLang="zh-CN" sz="3200" b="1" dirty="0" smtClean="0">
                <a:latin typeface="+mn-ea"/>
              </a:rPr>
              <a:t>=1</a:t>
            </a:r>
            <a:r>
              <a:rPr lang="en-US" altLang="zh-CN" sz="3200" dirty="0" smtClean="0">
                <a:latin typeface="+mn-ea"/>
                <a:cs typeface="Times New Roman" panose="02020603050405020304" pitchFamily="18" charset="0"/>
              </a:rPr>
              <a:t>J</a:t>
            </a:r>
            <a:r>
              <a:rPr lang="en-US" altLang="zh-CN" sz="3200" b="1" dirty="0" smtClean="0">
                <a:latin typeface="+mn-ea"/>
              </a:rPr>
              <a:t>/</a:t>
            </a:r>
            <a:r>
              <a:rPr lang="en-US" altLang="zh-CN" sz="3200" dirty="0" smtClean="0">
                <a:latin typeface="+mn-ea"/>
                <a:cs typeface="Times New Roman" panose="02020603050405020304" pitchFamily="18" charset="0"/>
              </a:rPr>
              <a:t>s</a:t>
            </a:r>
            <a:endParaRPr lang="zh-CN" altLang="en-US" sz="3200" dirty="0">
              <a:latin typeface="+mn-ea"/>
            </a:endParaRPr>
          </a:p>
        </p:txBody>
      </p:sp>
      <p:sp>
        <p:nvSpPr>
          <p:cNvPr id="32" name="Rectangle 6"/>
          <p:cNvSpPr>
            <a:spLocks noChangeArrowheads="1"/>
          </p:cNvSpPr>
          <p:nvPr/>
        </p:nvSpPr>
        <p:spPr bwMode="auto">
          <a:xfrm>
            <a:off x="1040348" y="5439263"/>
            <a:ext cx="6455922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kumimoji="1" lang="zh-CN" altLang="en-US" sz="3200" b="1" dirty="0">
                <a:latin typeface="Times New Roman" panose="02020603050405020304" pitchFamily="18" charset="0"/>
              </a:rPr>
              <a:t>更大的单位</a:t>
            </a:r>
            <a:r>
              <a:rPr kumimoji="1" lang="en-US" altLang="zh-CN" sz="3200" b="1" dirty="0">
                <a:latin typeface="Times New Roman" panose="02020603050405020304" pitchFamily="18" charset="0"/>
              </a:rPr>
              <a:t>——</a:t>
            </a:r>
            <a:r>
              <a:rPr kumimoji="1" lang="zh-CN" altLang="en-US" sz="3200" b="1" dirty="0">
                <a:latin typeface="Times New Roman" panose="02020603050405020304" pitchFamily="18" charset="0"/>
              </a:rPr>
              <a:t>千瓦</a:t>
            </a:r>
            <a:r>
              <a:rPr kumimoji="1" lang="zh-CN" altLang="en-US" sz="3200" b="1" dirty="0">
                <a:latin typeface="宋体" panose="02010600030101010101" pitchFamily="2" charset="-122"/>
              </a:rPr>
              <a:t>   符号：</a:t>
            </a:r>
            <a:r>
              <a:rPr kumimoji="1"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kW</a:t>
            </a:r>
            <a:r>
              <a:rPr kumimoji="1" lang="en-US" altLang="zh-CN" sz="3200" b="1" dirty="0">
                <a:latin typeface="宋体" panose="02010600030101010101" pitchFamily="2" charset="-122"/>
              </a:rPr>
              <a:t> </a:t>
            </a:r>
            <a:endParaRPr kumimoji="1" lang="en-US" altLang="zh-CN" sz="3200" b="1" dirty="0">
              <a:latin typeface="宋体" panose="02010600030101010101" pitchFamily="2" charset="-122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7869482" y="5408112"/>
            <a:ext cx="20457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3200" b="1" dirty="0" smtClean="0">
                <a:solidFill>
                  <a:srgbClr val="FF0000"/>
                </a:solidFill>
                <a:latin typeface="+mn-ea"/>
              </a:rPr>
              <a:t>1kW=10³W</a:t>
            </a:r>
            <a:r>
              <a:rPr kumimoji="1" lang="en-US" altLang="zh-CN" sz="3200" b="1" dirty="0" smtClean="0">
                <a:latin typeface="+mn-ea"/>
              </a:rPr>
              <a:t> </a:t>
            </a:r>
            <a:endParaRPr lang="zh-CN" altLang="en-US" sz="3200" dirty="0">
              <a:latin typeface="+mn-ea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345549" y="2902819"/>
            <a:ext cx="2087762" cy="1152525"/>
            <a:chOff x="1908175" y="2060575"/>
            <a:chExt cx="1985358" cy="1152525"/>
          </a:xfrm>
        </p:grpSpPr>
        <p:sp>
          <p:nvSpPr>
            <p:cNvPr id="43" name="Text Box 7"/>
            <p:cNvSpPr txBox="1">
              <a:spLocks noChangeArrowheads="1"/>
            </p:cNvSpPr>
            <p:nvPr/>
          </p:nvSpPr>
          <p:spPr bwMode="auto">
            <a:xfrm>
              <a:off x="1908175" y="2276475"/>
              <a:ext cx="1985358" cy="7016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 algn="just"/>
              <a:r>
                <a:rPr kumimoji="1" lang="en-US" altLang="zh-CN" sz="4000" b="1" dirty="0" smtClean="0">
                  <a:solidFill>
                    <a:srgbClr val="FF3300"/>
                  </a:solidFill>
                  <a:latin typeface="Times New Roman" panose="02020603050405020304" pitchFamily="18" charset="0"/>
                </a:rPr>
                <a:t>P =</a:t>
              </a:r>
              <a:endParaRPr lang="zh-CN" altLang="en-US" dirty="0"/>
            </a:p>
          </p:txBody>
        </p:sp>
        <p:pic>
          <p:nvPicPr>
            <p:cNvPr id="44" name="Picture 13"/>
            <p:cNvPicPr>
              <a:picLocks noChangeAspect="1" noChangeArrowheads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2661411" y="2060575"/>
              <a:ext cx="1095617" cy="1152525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2" grpId="0"/>
      <p:bldP spid="23" grpId="0"/>
      <p:bldP spid="27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1">
            <a:hlinkClick r:id="rId1" action="ppaction://hlinksldjump"/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56333" y="2993629"/>
            <a:ext cx="4998309" cy="256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946495" y="162962"/>
            <a:ext cx="745100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dirty="0" smtClean="0"/>
              <a:t>试一试：通过看下面的铭牌，你知不知道这台电视机的电功率是多少？每秒消耗多少电能？</a:t>
            </a:r>
            <a:endParaRPr lang="zh-CN" altLang="en-US" sz="3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633045" y="744486"/>
            <a:ext cx="10955216" cy="452431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/>
            <a:endParaRPr lang="en-US" altLang="zh-CN" sz="2800" dirty="0">
              <a:latin typeface="Times New Roman" panose="02020603050405020304" pitchFamily="18" charset="0"/>
            </a:endParaRPr>
          </a:p>
          <a:p>
            <a:pPr algn="just"/>
            <a:endParaRPr lang="en-US" altLang="zh-CN" sz="4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4800" b="1" dirty="0" smtClean="0">
                <a:solidFill>
                  <a:srgbClr val="FF0000"/>
                </a:solidFill>
                <a:latin typeface="BatangChe" panose="02030609000101010101" pitchFamily="49" charset="-127"/>
                <a:ea typeface="BatangChe" panose="02030609000101010101" pitchFamily="49" charset="-127"/>
              </a:rPr>
              <a:t>空</a:t>
            </a:r>
            <a:r>
              <a:rPr lang="zh-CN" altLang="en-US" sz="4800" b="1" dirty="0">
                <a:solidFill>
                  <a:srgbClr val="FF0000"/>
                </a:solidFill>
                <a:latin typeface="BatangChe" panose="02030609000101010101" pitchFamily="49" charset="-127"/>
                <a:ea typeface="BatangChe" panose="02030609000101010101" pitchFamily="49" charset="-127"/>
              </a:rPr>
              <a:t>调</a:t>
            </a:r>
            <a:r>
              <a:rPr lang="en-US" altLang="zh-CN" sz="4800" b="1" dirty="0">
                <a:solidFill>
                  <a:srgbClr val="FF0000"/>
                </a:solidFill>
                <a:latin typeface="BatangChe" panose="02030609000101010101" pitchFamily="49" charset="-127"/>
                <a:ea typeface="BatangChe" panose="02030609000101010101" pitchFamily="49" charset="-127"/>
              </a:rPr>
              <a:t>:</a:t>
            </a:r>
            <a:r>
              <a:rPr lang="zh-CN" altLang="en-US" sz="4800" b="1" dirty="0">
                <a:solidFill>
                  <a:srgbClr val="FF0000"/>
                </a:solidFill>
                <a:latin typeface="BatangChe" panose="02030609000101010101" pitchFamily="49" charset="-127"/>
                <a:ea typeface="BatangChe" panose="02030609000101010101" pitchFamily="49" charset="-127"/>
              </a:rPr>
              <a:t>约</a:t>
            </a:r>
            <a:r>
              <a:rPr lang="en-US" altLang="zh-CN" sz="4800" b="1" dirty="0">
                <a:solidFill>
                  <a:srgbClr val="FF0000"/>
                </a:solidFill>
                <a:latin typeface="BatangChe" panose="02030609000101010101" pitchFamily="49" charset="-127"/>
                <a:ea typeface="BatangChe" panose="02030609000101010101" pitchFamily="49" charset="-127"/>
              </a:rPr>
              <a:t>1000W</a:t>
            </a:r>
            <a:r>
              <a:rPr lang="en-US" altLang="zh-CN" sz="4800" dirty="0">
                <a:latin typeface="BatangChe" panose="02030609000101010101" pitchFamily="49" charset="-127"/>
                <a:ea typeface="BatangChe" panose="02030609000101010101" pitchFamily="49" charset="-127"/>
              </a:rPr>
              <a:t>   </a:t>
            </a:r>
            <a:r>
              <a:rPr lang="en-US" altLang="zh-CN" sz="4800" dirty="0" smtClean="0">
                <a:latin typeface="BatangChe" panose="02030609000101010101" pitchFamily="49" charset="-127"/>
                <a:ea typeface="BatangChe" panose="02030609000101010101" pitchFamily="49" charset="-127"/>
              </a:rPr>
              <a:t>    </a:t>
            </a:r>
            <a:r>
              <a:rPr lang="zh-CN" altLang="en-US" sz="4800" b="1" dirty="0" smtClean="0">
                <a:latin typeface="BatangChe" panose="02030609000101010101" pitchFamily="49" charset="-127"/>
                <a:ea typeface="BatangChe" panose="02030609000101010101" pitchFamily="49" charset="-127"/>
              </a:rPr>
              <a:t>吸</a:t>
            </a:r>
            <a:r>
              <a:rPr lang="zh-CN" altLang="en-US" sz="4800" b="1" dirty="0">
                <a:latin typeface="BatangChe" panose="02030609000101010101" pitchFamily="49" charset="-127"/>
                <a:ea typeface="BatangChe" panose="02030609000101010101" pitchFamily="49" charset="-127"/>
              </a:rPr>
              <a:t>尘器</a:t>
            </a:r>
            <a:r>
              <a:rPr lang="en-US" altLang="zh-CN" sz="4800" b="1" dirty="0">
                <a:latin typeface="BatangChe" panose="02030609000101010101" pitchFamily="49" charset="-127"/>
                <a:ea typeface="BatangChe" panose="02030609000101010101" pitchFamily="49" charset="-127"/>
              </a:rPr>
              <a:t>: </a:t>
            </a:r>
            <a:r>
              <a:rPr lang="zh-CN" altLang="en-US" sz="4800" b="1" dirty="0">
                <a:latin typeface="BatangChe" panose="02030609000101010101" pitchFamily="49" charset="-127"/>
                <a:ea typeface="BatangChe" panose="02030609000101010101" pitchFamily="49" charset="-127"/>
              </a:rPr>
              <a:t>约</a:t>
            </a:r>
            <a:r>
              <a:rPr lang="en-US" altLang="zh-CN" sz="4800" b="1" dirty="0">
                <a:latin typeface="BatangChe" panose="02030609000101010101" pitchFamily="49" charset="-127"/>
                <a:ea typeface="BatangChe" panose="02030609000101010101" pitchFamily="49" charset="-127"/>
              </a:rPr>
              <a:t>800W</a:t>
            </a:r>
            <a:endParaRPr lang="en-US" altLang="zh-CN" sz="4800" dirty="0">
              <a:latin typeface="BatangChe" panose="02030609000101010101" pitchFamily="49" charset="-127"/>
              <a:ea typeface="BatangChe" panose="02030609000101010101" pitchFamily="49" charset="-127"/>
            </a:endParaRPr>
          </a:p>
          <a:p>
            <a:pPr algn="just" eaLnBrk="0" hangingPunct="0">
              <a:lnSpc>
                <a:spcPct val="150000"/>
              </a:lnSpc>
            </a:pPr>
            <a:r>
              <a:rPr lang="zh-CN" altLang="en-US" sz="4800" b="1" dirty="0">
                <a:latin typeface="BatangChe" panose="02030609000101010101" pitchFamily="49" charset="-127"/>
                <a:ea typeface="BatangChe" panose="02030609000101010101" pitchFamily="49" charset="-127"/>
              </a:rPr>
              <a:t>电吹风</a:t>
            </a:r>
            <a:r>
              <a:rPr lang="zh-CN" altLang="en-US" sz="4800" b="1" dirty="0" smtClean="0">
                <a:latin typeface="BatangChe" panose="02030609000101010101" pitchFamily="49" charset="-127"/>
                <a:ea typeface="BatangChe" panose="02030609000101010101" pitchFamily="49" charset="-127"/>
              </a:rPr>
              <a:t>机</a:t>
            </a:r>
            <a:r>
              <a:rPr lang="en-US" altLang="zh-CN" sz="4800" b="1" dirty="0" smtClean="0">
                <a:latin typeface="BatangChe" panose="02030609000101010101" pitchFamily="49" charset="-127"/>
              </a:rPr>
              <a:t>:</a:t>
            </a:r>
            <a:r>
              <a:rPr lang="zh-CN" altLang="en-US" sz="4800" b="1" dirty="0" smtClean="0">
                <a:latin typeface="BatangChe" panose="02030609000101010101" pitchFamily="49" charset="-127"/>
                <a:ea typeface="BatangChe" panose="02030609000101010101" pitchFamily="49" charset="-127"/>
              </a:rPr>
              <a:t>约</a:t>
            </a:r>
            <a:r>
              <a:rPr lang="en-US" altLang="zh-CN" sz="4800" b="1" dirty="0">
                <a:latin typeface="BatangChe" panose="02030609000101010101" pitchFamily="49" charset="-127"/>
                <a:ea typeface="BatangChe" panose="02030609000101010101" pitchFamily="49" charset="-127"/>
              </a:rPr>
              <a:t>500W</a:t>
            </a:r>
            <a:r>
              <a:rPr lang="en-US" altLang="zh-CN" sz="4800" dirty="0">
                <a:latin typeface="BatangChe" panose="02030609000101010101" pitchFamily="49" charset="-127"/>
                <a:ea typeface="BatangChe" panose="02030609000101010101" pitchFamily="49" charset="-127"/>
              </a:rPr>
              <a:t>   </a:t>
            </a:r>
            <a:r>
              <a:rPr lang="en-US" altLang="zh-CN" sz="4800" dirty="0" smtClean="0">
                <a:latin typeface="BatangChe" panose="02030609000101010101" pitchFamily="49" charset="-127"/>
                <a:ea typeface="BatangChe" panose="02030609000101010101" pitchFamily="49" charset="-127"/>
              </a:rPr>
              <a:t> </a:t>
            </a:r>
            <a:r>
              <a:rPr lang="zh-CN" altLang="en-US" sz="4800" b="1" dirty="0" smtClean="0">
                <a:solidFill>
                  <a:srgbClr val="FF0000"/>
                </a:solidFill>
                <a:latin typeface="BatangChe" panose="02030609000101010101" pitchFamily="49" charset="-127"/>
                <a:ea typeface="BatangChe" panose="02030609000101010101" pitchFamily="49" charset="-127"/>
              </a:rPr>
              <a:t>电</a:t>
            </a:r>
            <a:r>
              <a:rPr lang="zh-CN" altLang="en-US" sz="4800" b="1" dirty="0">
                <a:solidFill>
                  <a:srgbClr val="FF0000"/>
                </a:solidFill>
                <a:latin typeface="BatangChe" panose="02030609000101010101" pitchFamily="49" charset="-127"/>
                <a:ea typeface="BatangChe" panose="02030609000101010101" pitchFamily="49" charset="-127"/>
              </a:rPr>
              <a:t>视机</a:t>
            </a:r>
            <a:r>
              <a:rPr lang="en-US" altLang="zh-CN" sz="4800" b="1" dirty="0">
                <a:solidFill>
                  <a:srgbClr val="FF0000"/>
                </a:solidFill>
                <a:latin typeface="BatangChe" panose="02030609000101010101" pitchFamily="49" charset="-127"/>
                <a:ea typeface="BatangChe" panose="02030609000101010101" pitchFamily="49" charset="-127"/>
              </a:rPr>
              <a:t>: </a:t>
            </a:r>
            <a:r>
              <a:rPr lang="zh-CN" altLang="en-US" sz="4800" b="1" dirty="0">
                <a:solidFill>
                  <a:srgbClr val="FF0000"/>
                </a:solidFill>
                <a:latin typeface="BatangChe" panose="02030609000101010101" pitchFamily="49" charset="-127"/>
                <a:ea typeface="BatangChe" panose="02030609000101010101" pitchFamily="49" charset="-127"/>
              </a:rPr>
              <a:t>约</a:t>
            </a:r>
            <a:r>
              <a:rPr lang="en-US" altLang="zh-CN" sz="4800" b="1" dirty="0">
                <a:solidFill>
                  <a:srgbClr val="FF0000"/>
                </a:solidFill>
                <a:latin typeface="BatangChe" panose="02030609000101010101" pitchFamily="49" charset="-127"/>
                <a:ea typeface="BatangChe" panose="02030609000101010101" pitchFamily="49" charset="-127"/>
              </a:rPr>
              <a:t>200W</a:t>
            </a:r>
            <a:endParaRPr lang="en-US" altLang="zh-CN" sz="4800" b="1" dirty="0">
              <a:solidFill>
                <a:srgbClr val="FF0000"/>
              </a:solidFill>
              <a:latin typeface="BatangChe" panose="02030609000101010101" pitchFamily="49" charset="-127"/>
              <a:ea typeface="BatangChe" panose="02030609000101010101" pitchFamily="49" charset="-127"/>
            </a:endParaRPr>
          </a:p>
          <a:p>
            <a:pPr algn="just" eaLnBrk="0" hangingPunct="0">
              <a:lnSpc>
                <a:spcPct val="150000"/>
              </a:lnSpc>
            </a:pPr>
            <a:r>
              <a:rPr lang="zh-CN" altLang="en-US" sz="4800" b="1" dirty="0">
                <a:latin typeface="BatangChe" panose="02030609000101010101" pitchFamily="49" charset="-127"/>
                <a:ea typeface="BatangChe" panose="02030609000101010101" pitchFamily="49" charset="-127"/>
              </a:rPr>
              <a:t>抽油烟机</a:t>
            </a:r>
            <a:r>
              <a:rPr lang="zh-CN" altLang="en-US" sz="4800" b="1" dirty="0">
                <a:latin typeface="BatangChe" panose="02030609000101010101" pitchFamily="49" charset="-127"/>
              </a:rPr>
              <a:t>：</a:t>
            </a:r>
            <a:r>
              <a:rPr lang="zh-CN" altLang="en-US" sz="4800" b="1" dirty="0">
                <a:latin typeface="BatangChe" panose="02030609000101010101" pitchFamily="49" charset="-127"/>
                <a:ea typeface="BatangChe" panose="02030609000101010101" pitchFamily="49" charset="-127"/>
              </a:rPr>
              <a:t>约</a:t>
            </a:r>
            <a:r>
              <a:rPr lang="en-US" altLang="zh-CN" sz="4800" b="1" dirty="0">
                <a:latin typeface="BatangChe" panose="02030609000101010101" pitchFamily="49" charset="-127"/>
                <a:ea typeface="BatangChe" panose="02030609000101010101" pitchFamily="49" charset="-127"/>
              </a:rPr>
              <a:t>140W</a:t>
            </a:r>
            <a:r>
              <a:rPr lang="en-US" altLang="zh-CN" sz="4800" dirty="0">
                <a:latin typeface="BatangChe" panose="02030609000101010101" pitchFamily="49" charset="-127"/>
                <a:ea typeface="BatangChe" panose="02030609000101010101" pitchFamily="49" charset="-127"/>
              </a:rPr>
              <a:t>   </a:t>
            </a:r>
            <a:r>
              <a:rPr lang="zh-CN" altLang="en-US" sz="4800" b="1" dirty="0">
                <a:latin typeface="BatangChe" panose="02030609000101010101" pitchFamily="49" charset="-127"/>
                <a:ea typeface="BatangChe" panose="02030609000101010101" pitchFamily="49" charset="-127"/>
              </a:rPr>
              <a:t>电冰箱</a:t>
            </a:r>
            <a:r>
              <a:rPr lang="en-US" altLang="zh-CN" sz="4800" b="1" dirty="0">
                <a:latin typeface="BatangChe" panose="02030609000101010101" pitchFamily="49" charset="-127"/>
                <a:ea typeface="BatangChe" panose="02030609000101010101" pitchFamily="49" charset="-127"/>
              </a:rPr>
              <a:t>:</a:t>
            </a:r>
            <a:r>
              <a:rPr lang="zh-CN" altLang="en-US" sz="4800" b="1" dirty="0">
                <a:latin typeface="BatangChe" panose="02030609000101010101" pitchFamily="49" charset="-127"/>
                <a:ea typeface="BatangChe" panose="02030609000101010101" pitchFamily="49" charset="-127"/>
              </a:rPr>
              <a:t>约</a:t>
            </a:r>
            <a:r>
              <a:rPr lang="en-US" altLang="zh-CN" sz="4800" b="1" dirty="0" smtClean="0">
                <a:latin typeface="BatangChe" panose="02030609000101010101" pitchFamily="49" charset="-127"/>
                <a:ea typeface="BatangChe" panose="02030609000101010101" pitchFamily="49" charset="-127"/>
              </a:rPr>
              <a:t>100W</a:t>
            </a:r>
            <a:endParaRPr lang="en-US" altLang="zh-CN" sz="4800" dirty="0">
              <a:latin typeface="BatangChe" panose="02030609000101010101" pitchFamily="49" charset="-127"/>
              <a:ea typeface="BatangChe" panose="02030609000101010101" pitchFamily="49" charset="-127"/>
            </a:endParaRPr>
          </a:p>
        </p:txBody>
      </p:sp>
      <p:sp>
        <p:nvSpPr>
          <p:cNvPr id="3" name="矩形 2"/>
          <p:cNvSpPr>
            <a:spLocks noChangeArrowheads="1" noChangeShapeType="1" noTextEdit="1"/>
          </p:cNvSpPr>
          <p:nvPr/>
        </p:nvSpPr>
        <p:spPr bwMode="auto">
          <a:xfrm>
            <a:off x="2842847" y="668216"/>
            <a:ext cx="60960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6000" kern="10" dirty="0">
                <a:ln w="19050">
                  <a:solidFill>
                    <a:srgbClr val="99CCFF"/>
                  </a:solidFill>
                  <a:rou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家用电器的电功率</a:t>
            </a:r>
            <a:endParaRPr lang="zh-CN" altLang="en-US" sz="6000" kern="10" dirty="0">
              <a:ln w="19050">
                <a:solidFill>
                  <a:srgbClr val="99CCFF"/>
                </a:solidFill>
                <a:rou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圆角矩形 34"/>
          <p:cNvSpPr>
            <a:spLocks noChangeArrowheads="1"/>
          </p:cNvSpPr>
          <p:nvPr/>
        </p:nvSpPr>
        <p:spPr bwMode="auto">
          <a:xfrm>
            <a:off x="131636" y="117695"/>
            <a:ext cx="4313615" cy="646986"/>
          </a:xfrm>
          <a:prstGeom prst="roundRect">
            <a:avLst>
              <a:gd name="adj" fmla="val 16667"/>
            </a:avLst>
          </a:prstGeom>
          <a:noFill/>
          <a:ln w="19050" algn="ctr">
            <a:solidFill>
              <a:schemeClr val="tx1"/>
            </a:solidFill>
            <a:round/>
          </a:ln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3200" b="1" dirty="0">
                <a:latin typeface="黑体" panose="02010609060101010101" charset="-122"/>
              </a:rPr>
              <a:t>二、电功率的大小</a:t>
            </a:r>
            <a:endParaRPr lang="zh-CN" altLang="en-US" sz="3200" b="1" dirty="0">
              <a:latin typeface="黑体" panose="02010609060101010101" charset="-122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12478" y="2202789"/>
            <a:ext cx="1779696" cy="6318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eaLnBrk="1" hangingPunct="1">
              <a:lnSpc>
                <a:spcPct val="130000"/>
              </a:lnSpc>
              <a:buClr>
                <a:schemeClr val="accent1"/>
              </a:buClr>
              <a:buSzPct val="70000"/>
              <a:buFont typeface="Arial" panose="020B0604020202020204" pitchFamily="34" charset="0"/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实验探究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565964" y="2299636"/>
            <a:ext cx="8198606" cy="6673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>
            <a:lvl1pPr marL="205105" indent="-205105" algn="l" rtl="0" eaLnBrk="0" fontAlgn="base" hangingPunct="0">
              <a:spcBef>
                <a:spcPts val="4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9425" indent="-20510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365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6B9B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0905" indent="-1365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ED5"/>
              </a:buClr>
              <a:buSzPct val="60000"/>
              <a:buFont typeface="Wingdings" panose="05000000000000000000" pitchFamily="2" charset="2"/>
              <a:buChar char="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5375" indent="-1365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3C2C6"/>
              </a:buClr>
              <a:buSzPct val="68000"/>
              <a:buFont typeface="Wingdings 2" panose="05020102010507070707" pitchFamily="18" charset="2"/>
              <a:buChar char="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03020" indent="-13716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508760" indent="-13716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Char char=""/>
              <a:defRPr kumimoji="0" sz="105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714500" indent="-13716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05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1920240" indent="-13716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05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通过</a:t>
            </a:r>
            <a:r>
              <a:rPr lang="zh-CN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小灯泡的亮度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来判断灯泡电功率的大小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组合 6"/>
          <p:cNvGrpSpPr/>
          <p:nvPr/>
        </p:nvGrpSpPr>
        <p:grpSpPr bwMode="auto">
          <a:xfrm>
            <a:off x="2676855" y="3065886"/>
            <a:ext cx="3074987" cy="2235200"/>
            <a:chOff x="1115879" y="4154340"/>
            <a:chExt cx="3075121" cy="2236599"/>
          </a:xfrm>
        </p:grpSpPr>
        <p:sp>
          <p:nvSpPr>
            <p:cNvPr id="8" name="Line 15"/>
            <p:cNvSpPr>
              <a:spLocks noChangeShapeType="1"/>
            </p:cNvSpPr>
            <p:nvPr/>
          </p:nvSpPr>
          <p:spPr bwMode="auto">
            <a:xfrm flipH="1">
              <a:off x="2763736" y="4484414"/>
              <a:ext cx="0" cy="71708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ash"/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9" name="Line 16"/>
            <p:cNvSpPr>
              <a:spLocks noChangeShapeType="1"/>
            </p:cNvSpPr>
            <p:nvPr/>
          </p:nvSpPr>
          <p:spPr bwMode="auto">
            <a:xfrm flipH="1">
              <a:off x="3755702" y="4470929"/>
              <a:ext cx="0" cy="71708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ash"/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0" name="Line 20"/>
            <p:cNvSpPr>
              <a:spLocks noChangeShapeType="1"/>
            </p:cNvSpPr>
            <p:nvPr/>
          </p:nvSpPr>
          <p:spPr bwMode="auto">
            <a:xfrm flipH="1" flipV="1">
              <a:off x="2122992" y="4479382"/>
              <a:ext cx="99917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cxnSp>
          <p:nvCxnSpPr>
            <p:cNvPr id="11" name="AutoShape 24"/>
            <p:cNvCxnSpPr>
              <a:cxnSpLocks noChangeShapeType="1"/>
            </p:cNvCxnSpPr>
            <p:nvPr/>
          </p:nvCxnSpPr>
          <p:spPr bwMode="auto">
            <a:xfrm flipV="1">
              <a:off x="4191000" y="4470929"/>
              <a:ext cx="0" cy="169588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</a:ln>
          </p:spPr>
        </p:cxnSp>
        <p:sp>
          <p:nvSpPr>
            <p:cNvPr id="12" name="Line 29"/>
            <p:cNvSpPr>
              <a:spLocks noChangeShapeType="1"/>
            </p:cNvSpPr>
            <p:nvPr/>
          </p:nvSpPr>
          <p:spPr bwMode="auto">
            <a:xfrm flipH="1">
              <a:off x="2229822" y="5839148"/>
              <a:ext cx="0" cy="55179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3" name="Line 30"/>
            <p:cNvSpPr>
              <a:spLocks noChangeShapeType="1"/>
            </p:cNvSpPr>
            <p:nvPr/>
          </p:nvSpPr>
          <p:spPr bwMode="auto">
            <a:xfrm flipH="1">
              <a:off x="2041484" y="6003228"/>
              <a:ext cx="0" cy="22120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4" name="Oval 18"/>
            <p:cNvSpPr>
              <a:spLocks noChangeArrowheads="1"/>
            </p:cNvSpPr>
            <p:nvPr/>
          </p:nvSpPr>
          <p:spPr bwMode="auto">
            <a:xfrm>
              <a:off x="1695818" y="4280664"/>
              <a:ext cx="419638" cy="397436"/>
            </a:xfrm>
            <a:prstGeom prst="ellipse">
              <a:avLst/>
            </a:prstGeom>
            <a:noFill/>
            <a:ln w="25400">
              <a:solidFill>
                <a:srgbClr val="000000"/>
              </a:solidFill>
              <a:round/>
            </a:ln>
          </p:spPr>
          <p:txBody>
            <a:bodyPr anchor="ctr">
              <a:spAutoFit/>
            </a:bodyPr>
            <a:lstStyle/>
            <a:p>
              <a:pPr eaLnBrk="1" hangingPunct="1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3071737" y="4990633"/>
              <a:ext cx="419638" cy="397436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prstDash val="sysDash"/>
              <a:round/>
            </a:ln>
          </p:spPr>
          <p:txBody>
            <a:bodyPr anchor="ctr">
              <a:spAutoFit/>
            </a:bodyPr>
            <a:lstStyle/>
            <a:p>
              <a:pPr eaLnBrk="1" hangingPunct="1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34"/>
            <p:cNvSpPr txBox="1">
              <a:spLocks noChangeArrowheads="1"/>
            </p:cNvSpPr>
            <p:nvPr/>
          </p:nvSpPr>
          <p:spPr bwMode="auto">
            <a:xfrm>
              <a:off x="1746303" y="4154340"/>
              <a:ext cx="322664" cy="554201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zh-CN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×</a:t>
              </a:r>
              <a:endParaRPr lang="zh-CN" altLang="zh-CN" sz="36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Line 20"/>
            <p:cNvSpPr>
              <a:spLocks noChangeShapeType="1"/>
            </p:cNvSpPr>
            <p:nvPr/>
          </p:nvSpPr>
          <p:spPr bwMode="auto">
            <a:xfrm flipH="1">
              <a:off x="2217979" y="6157940"/>
              <a:ext cx="67307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8" name="Oval 26"/>
            <p:cNvSpPr>
              <a:spLocks noChangeArrowheads="1"/>
            </p:cNvSpPr>
            <p:nvPr/>
          </p:nvSpPr>
          <p:spPr bwMode="auto">
            <a:xfrm>
              <a:off x="2891058" y="6091381"/>
              <a:ext cx="122972" cy="121539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 anchor="ctr">
              <a:spAutoFit/>
            </a:bodyPr>
            <a:lstStyle/>
            <a:p>
              <a:pPr eaLnBrk="1" hangingPunct="1"/>
              <a:endParaRPr lang="zh-CN" altLang="en-US">
                <a:latin typeface="Arial" panose="020B0604020202020204" pitchFamily="34" charset="0"/>
              </a:endParaRPr>
            </a:p>
          </p:txBody>
        </p:sp>
        <p:cxnSp>
          <p:nvCxnSpPr>
            <p:cNvPr id="19" name="AutoShape 28"/>
            <p:cNvCxnSpPr>
              <a:cxnSpLocks noChangeShapeType="1"/>
            </p:cNvCxnSpPr>
            <p:nvPr/>
          </p:nvCxnSpPr>
          <p:spPr bwMode="auto">
            <a:xfrm flipH="1">
              <a:off x="3005930" y="5968181"/>
              <a:ext cx="275626" cy="1492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</a:ln>
          </p:spPr>
        </p:cxn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 flipH="1">
              <a:off x="3271914" y="6157940"/>
              <a:ext cx="9150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21" name="Text Box 34"/>
            <p:cNvSpPr txBox="1">
              <a:spLocks noChangeArrowheads="1"/>
            </p:cNvSpPr>
            <p:nvPr/>
          </p:nvSpPr>
          <p:spPr bwMode="auto">
            <a:xfrm>
              <a:off x="3071943" y="4914310"/>
              <a:ext cx="448307" cy="443620"/>
            </a:xfrm>
            <a:prstGeom prst="rect">
              <a:avLst/>
            </a:prstGeom>
            <a:noFill/>
            <a:ln w="25400">
              <a:noFill/>
              <a:prstDash val="sysDash"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zh-CN" sz="3200"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endParaRPr lang="zh-CN" altLang="zh-CN" sz="3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Line 19"/>
            <p:cNvSpPr>
              <a:spLocks noChangeShapeType="1"/>
            </p:cNvSpPr>
            <p:nvPr/>
          </p:nvSpPr>
          <p:spPr bwMode="auto">
            <a:xfrm flipH="1" flipV="1">
              <a:off x="2746171" y="5180407"/>
              <a:ext cx="317445" cy="736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ash"/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23" name="Line 19"/>
            <p:cNvSpPr>
              <a:spLocks noChangeShapeType="1"/>
            </p:cNvSpPr>
            <p:nvPr/>
          </p:nvSpPr>
          <p:spPr bwMode="auto">
            <a:xfrm flipH="1">
              <a:off x="3482363" y="5194132"/>
              <a:ext cx="283947" cy="55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ash"/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24" name="Oval 18"/>
            <p:cNvSpPr>
              <a:spLocks noChangeArrowheads="1"/>
            </p:cNvSpPr>
            <p:nvPr/>
          </p:nvSpPr>
          <p:spPr bwMode="auto">
            <a:xfrm>
              <a:off x="3122170" y="4301465"/>
              <a:ext cx="419638" cy="397436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 anchor="ctr">
              <a:spAutoFit/>
            </a:bodyPr>
            <a:lstStyle/>
            <a:p>
              <a:pPr eaLnBrk="1" hangingPunct="1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Text Box 34"/>
            <p:cNvSpPr txBox="1">
              <a:spLocks noChangeArrowheads="1"/>
            </p:cNvSpPr>
            <p:nvPr/>
          </p:nvSpPr>
          <p:spPr bwMode="auto">
            <a:xfrm>
              <a:off x="3109471" y="4184056"/>
              <a:ext cx="448307" cy="554201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zh-CN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×</a:t>
              </a:r>
              <a:endParaRPr lang="zh-CN" altLang="zh-CN" sz="36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Line 19"/>
            <p:cNvSpPr>
              <a:spLocks noChangeShapeType="1"/>
            </p:cNvSpPr>
            <p:nvPr/>
          </p:nvSpPr>
          <p:spPr bwMode="auto">
            <a:xfrm flipH="1">
              <a:off x="3530599" y="4479382"/>
              <a:ext cx="652251" cy="795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27" name="Line 19"/>
            <p:cNvSpPr>
              <a:spLocks noChangeShapeType="1"/>
            </p:cNvSpPr>
            <p:nvPr/>
          </p:nvSpPr>
          <p:spPr bwMode="auto">
            <a:xfrm flipH="1" flipV="1">
              <a:off x="1115879" y="4479382"/>
              <a:ext cx="572402" cy="795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cxnSp>
          <p:nvCxnSpPr>
            <p:cNvPr id="28" name="AutoShape 24"/>
            <p:cNvCxnSpPr>
              <a:cxnSpLocks noChangeShapeType="1"/>
              <a:endCxn id="27" idx="1"/>
            </p:cNvCxnSpPr>
            <p:nvPr/>
          </p:nvCxnSpPr>
          <p:spPr bwMode="auto">
            <a:xfrm flipH="1" flipV="1">
              <a:off x="1115879" y="4479382"/>
              <a:ext cx="2" cy="167517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</a:ln>
          </p:spPr>
        </p:cxnSp>
        <p:sp>
          <p:nvSpPr>
            <p:cNvPr id="29" name="Line 19"/>
            <p:cNvSpPr>
              <a:spLocks noChangeShapeType="1"/>
            </p:cNvSpPr>
            <p:nvPr/>
          </p:nvSpPr>
          <p:spPr bwMode="auto">
            <a:xfrm flipH="1">
              <a:off x="1120550" y="6144074"/>
              <a:ext cx="9150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30" name="Line 15"/>
            <p:cNvSpPr>
              <a:spLocks noChangeShapeType="1"/>
            </p:cNvSpPr>
            <p:nvPr/>
          </p:nvSpPr>
          <p:spPr bwMode="auto">
            <a:xfrm flipH="1">
              <a:off x="1300164" y="4470929"/>
              <a:ext cx="0" cy="71708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31" name="Line 16"/>
            <p:cNvSpPr>
              <a:spLocks noChangeShapeType="1"/>
            </p:cNvSpPr>
            <p:nvPr/>
          </p:nvSpPr>
          <p:spPr bwMode="auto">
            <a:xfrm flipH="1">
              <a:off x="2450880" y="4487336"/>
              <a:ext cx="0" cy="71708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32" name="Text Box 34"/>
            <p:cNvSpPr txBox="1">
              <a:spLocks noChangeArrowheads="1"/>
            </p:cNvSpPr>
            <p:nvPr/>
          </p:nvSpPr>
          <p:spPr bwMode="auto">
            <a:xfrm>
              <a:off x="1620856" y="4912359"/>
              <a:ext cx="448307" cy="443620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zh-CN" sz="3200"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endParaRPr lang="zh-CN" altLang="zh-CN" sz="3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Line 19"/>
            <p:cNvSpPr>
              <a:spLocks noChangeShapeType="1"/>
            </p:cNvSpPr>
            <p:nvPr/>
          </p:nvSpPr>
          <p:spPr bwMode="auto">
            <a:xfrm flipH="1" flipV="1">
              <a:off x="1308284" y="5180408"/>
              <a:ext cx="317160" cy="182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34" name="Line 19"/>
            <p:cNvSpPr>
              <a:spLocks noChangeShapeType="1"/>
            </p:cNvSpPr>
            <p:nvPr/>
          </p:nvSpPr>
          <p:spPr bwMode="auto">
            <a:xfrm flipH="1" flipV="1">
              <a:off x="2044192" y="5194132"/>
              <a:ext cx="406688" cy="553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35" name="Oval 18"/>
            <p:cNvSpPr>
              <a:spLocks noChangeArrowheads="1"/>
            </p:cNvSpPr>
            <p:nvPr/>
          </p:nvSpPr>
          <p:spPr bwMode="auto">
            <a:xfrm>
              <a:off x="1635190" y="4981689"/>
              <a:ext cx="419638" cy="397436"/>
            </a:xfrm>
            <a:prstGeom prst="ellipse">
              <a:avLst/>
            </a:prstGeom>
            <a:noFill/>
            <a:ln w="25400">
              <a:solidFill>
                <a:srgbClr val="000000"/>
              </a:solidFill>
              <a:round/>
            </a:ln>
          </p:spPr>
          <p:txBody>
            <a:bodyPr anchor="ctr">
              <a:spAutoFit/>
            </a:bodyPr>
            <a:lstStyle/>
            <a:p>
              <a:pPr eaLnBrk="1" hangingPunct="1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6" name="组合 35"/>
          <p:cNvGrpSpPr/>
          <p:nvPr/>
        </p:nvGrpSpPr>
        <p:grpSpPr bwMode="auto">
          <a:xfrm>
            <a:off x="7665048" y="3136553"/>
            <a:ext cx="3070225" cy="2236788"/>
            <a:chOff x="5024143" y="3976668"/>
            <a:chExt cx="3070450" cy="2236599"/>
          </a:xfrm>
        </p:grpSpPr>
        <p:sp>
          <p:nvSpPr>
            <p:cNvPr id="37" name="Line 20"/>
            <p:cNvSpPr>
              <a:spLocks noChangeShapeType="1"/>
            </p:cNvSpPr>
            <p:nvPr/>
          </p:nvSpPr>
          <p:spPr bwMode="auto">
            <a:xfrm flipH="1" flipV="1">
              <a:off x="6026585" y="4301710"/>
              <a:ext cx="99917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cxnSp>
          <p:nvCxnSpPr>
            <p:cNvPr id="38" name="AutoShape 24"/>
            <p:cNvCxnSpPr>
              <a:cxnSpLocks noChangeShapeType="1"/>
            </p:cNvCxnSpPr>
            <p:nvPr/>
          </p:nvCxnSpPr>
          <p:spPr bwMode="auto">
            <a:xfrm flipH="1" flipV="1">
              <a:off x="8090519" y="4734687"/>
              <a:ext cx="4074" cy="125445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</a:ln>
          </p:spPr>
        </p:cxnSp>
        <p:sp>
          <p:nvSpPr>
            <p:cNvPr id="39" name="Line 29"/>
            <p:cNvSpPr>
              <a:spLocks noChangeShapeType="1"/>
            </p:cNvSpPr>
            <p:nvPr/>
          </p:nvSpPr>
          <p:spPr bwMode="auto">
            <a:xfrm flipH="1">
              <a:off x="6133415" y="5661476"/>
              <a:ext cx="0" cy="55179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40" name="Line 30"/>
            <p:cNvSpPr>
              <a:spLocks noChangeShapeType="1"/>
            </p:cNvSpPr>
            <p:nvPr/>
          </p:nvSpPr>
          <p:spPr bwMode="auto">
            <a:xfrm flipH="1">
              <a:off x="5945077" y="5825556"/>
              <a:ext cx="0" cy="22120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41" name="Oval 18"/>
            <p:cNvSpPr>
              <a:spLocks noChangeArrowheads="1"/>
            </p:cNvSpPr>
            <p:nvPr/>
          </p:nvSpPr>
          <p:spPr bwMode="auto">
            <a:xfrm>
              <a:off x="5599411" y="4102992"/>
              <a:ext cx="419638" cy="397436"/>
            </a:xfrm>
            <a:prstGeom prst="ellipse">
              <a:avLst/>
            </a:prstGeom>
            <a:noFill/>
            <a:ln w="25400">
              <a:solidFill>
                <a:srgbClr val="000000"/>
              </a:solidFill>
              <a:round/>
            </a:ln>
          </p:spPr>
          <p:txBody>
            <a:bodyPr anchor="ctr">
              <a:spAutoFit/>
            </a:bodyPr>
            <a:lstStyle/>
            <a:p>
              <a:pPr eaLnBrk="1" hangingPunct="1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Oval 18"/>
            <p:cNvSpPr>
              <a:spLocks noChangeArrowheads="1"/>
            </p:cNvSpPr>
            <p:nvPr/>
          </p:nvSpPr>
          <p:spPr bwMode="auto">
            <a:xfrm>
              <a:off x="7086443" y="4805786"/>
              <a:ext cx="419638" cy="397436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prstDash val="sysDash"/>
              <a:round/>
            </a:ln>
          </p:spPr>
          <p:txBody>
            <a:bodyPr anchor="ctr">
              <a:spAutoFit/>
            </a:bodyPr>
            <a:lstStyle/>
            <a:p>
              <a:pPr eaLnBrk="1" hangingPunct="1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Text Box 34"/>
            <p:cNvSpPr txBox="1">
              <a:spLocks noChangeArrowheads="1"/>
            </p:cNvSpPr>
            <p:nvPr/>
          </p:nvSpPr>
          <p:spPr bwMode="auto">
            <a:xfrm>
              <a:off x="5649896" y="3976668"/>
              <a:ext cx="322664" cy="554201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zh-CN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×</a:t>
              </a:r>
              <a:endParaRPr lang="zh-CN" altLang="zh-CN" sz="36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Line 20"/>
            <p:cNvSpPr>
              <a:spLocks noChangeShapeType="1"/>
            </p:cNvSpPr>
            <p:nvPr/>
          </p:nvSpPr>
          <p:spPr bwMode="auto">
            <a:xfrm flipH="1">
              <a:off x="6121572" y="5980268"/>
              <a:ext cx="67307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45" name="Oval 26"/>
            <p:cNvSpPr>
              <a:spLocks noChangeArrowheads="1"/>
            </p:cNvSpPr>
            <p:nvPr/>
          </p:nvSpPr>
          <p:spPr bwMode="auto">
            <a:xfrm>
              <a:off x="6794651" y="5913709"/>
              <a:ext cx="122972" cy="121539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 anchor="ctr">
              <a:spAutoFit/>
            </a:bodyPr>
            <a:lstStyle/>
            <a:p>
              <a:pPr eaLnBrk="1" hangingPunct="1"/>
              <a:endParaRPr lang="zh-CN" altLang="en-US">
                <a:latin typeface="Arial" panose="020B0604020202020204" pitchFamily="34" charset="0"/>
              </a:endParaRPr>
            </a:p>
          </p:txBody>
        </p:sp>
        <p:cxnSp>
          <p:nvCxnSpPr>
            <p:cNvPr id="46" name="AutoShape 28"/>
            <p:cNvCxnSpPr>
              <a:cxnSpLocks noChangeShapeType="1"/>
            </p:cNvCxnSpPr>
            <p:nvPr/>
          </p:nvCxnSpPr>
          <p:spPr bwMode="auto">
            <a:xfrm flipH="1">
              <a:off x="6909523" y="5790509"/>
              <a:ext cx="275626" cy="1492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</a:ln>
          </p:spPr>
        </p:cxnSp>
        <p:sp>
          <p:nvSpPr>
            <p:cNvPr id="47" name="Line 19"/>
            <p:cNvSpPr>
              <a:spLocks noChangeShapeType="1"/>
            </p:cNvSpPr>
            <p:nvPr/>
          </p:nvSpPr>
          <p:spPr bwMode="auto">
            <a:xfrm flipH="1">
              <a:off x="7175507" y="5980268"/>
              <a:ext cx="9150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48" name="Text Box 34"/>
            <p:cNvSpPr txBox="1">
              <a:spLocks noChangeArrowheads="1"/>
            </p:cNvSpPr>
            <p:nvPr/>
          </p:nvSpPr>
          <p:spPr bwMode="auto">
            <a:xfrm>
              <a:off x="7086443" y="4670182"/>
              <a:ext cx="448307" cy="584775"/>
            </a:xfrm>
            <a:prstGeom prst="rect">
              <a:avLst/>
            </a:prstGeom>
            <a:noFill/>
            <a:ln w="25400">
              <a:noFill/>
              <a:prstDash val="sysDash"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zh-CN" sz="320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zh-CN" altLang="zh-CN" sz="3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Oval 18"/>
            <p:cNvSpPr>
              <a:spLocks noChangeArrowheads="1"/>
            </p:cNvSpPr>
            <p:nvPr/>
          </p:nvSpPr>
          <p:spPr bwMode="auto">
            <a:xfrm>
              <a:off x="7025763" y="4123793"/>
              <a:ext cx="419638" cy="397436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 anchor="ctr">
              <a:spAutoFit/>
            </a:bodyPr>
            <a:lstStyle/>
            <a:p>
              <a:pPr eaLnBrk="1" hangingPunct="1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Text Box 34"/>
            <p:cNvSpPr txBox="1">
              <a:spLocks noChangeArrowheads="1"/>
            </p:cNvSpPr>
            <p:nvPr/>
          </p:nvSpPr>
          <p:spPr bwMode="auto">
            <a:xfrm>
              <a:off x="7013064" y="4006384"/>
              <a:ext cx="448307" cy="584775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zh-CN" sz="320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zh-CN" altLang="zh-CN" sz="3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Line 19"/>
            <p:cNvSpPr>
              <a:spLocks noChangeShapeType="1"/>
            </p:cNvSpPr>
            <p:nvPr/>
          </p:nvSpPr>
          <p:spPr bwMode="auto">
            <a:xfrm flipH="1" flipV="1">
              <a:off x="7825034" y="4298770"/>
              <a:ext cx="1" cy="73055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52" name="Line 19"/>
            <p:cNvSpPr>
              <a:spLocks noChangeShapeType="1"/>
            </p:cNvSpPr>
            <p:nvPr/>
          </p:nvSpPr>
          <p:spPr bwMode="auto">
            <a:xfrm flipH="1">
              <a:off x="5024143" y="5966402"/>
              <a:ext cx="9150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53" name="Text Box 34"/>
            <p:cNvSpPr txBox="1">
              <a:spLocks noChangeArrowheads="1"/>
            </p:cNvSpPr>
            <p:nvPr/>
          </p:nvSpPr>
          <p:spPr bwMode="auto">
            <a:xfrm>
              <a:off x="5640680" y="4693323"/>
              <a:ext cx="448307" cy="646331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zh-CN" sz="3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×</a:t>
              </a:r>
              <a:endParaRPr lang="zh-CN" altLang="zh-CN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Line 19"/>
            <p:cNvSpPr>
              <a:spLocks noChangeShapeType="1"/>
            </p:cNvSpPr>
            <p:nvPr/>
          </p:nvSpPr>
          <p:spPr bwMode="auto">
            <a:xfrm flipH="1" flipV="1">
              <a:off x="5321722" y="5016489"/>
              <a:ext cx="317160" cy="182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55" name="Oval 18"/>
            <p:cNvSpPr>
              <a:spLocks noChangeArrowheads="1"/>
            </p:cNvSpPr>
            <p:nvPr/>
          </p:nvSpPr>
          <p:spPr bwMode="auto">
            <a:xfrm>
              <a:off x="5649896" y="4796842"/>
              <a:ext cx="419638" cy="397436"/>
            </a:xfrm>
            <a:prstGeom prst="ellipse">
              <a:avLst/>
            </a:prstGeom>
            <a:noFill/>
            <a:ln w="25400">
              <a:solidFill>
                <a:srgbClr val="000000"/>
              </a:solidFill>
              <a:round/>
            </a:ln>
          </p:spPr>
          <p:txBody>
            <a:bodyPr anchor="ctr">
              <a:spAutoFit/>
            </a:bodyPr>
            <a:lstStyle/>
            <a:p>
              <a:pPr eaLnBrk="1" hangingPunct="1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6" name="AutoShape 24"/>
            <p:cNvCxnSpPr>
              <a:cxnSpLocks noChangeShapeType="1"/>
            </p:cNvCxnSpPr>
            <p:nvPr/>
          </p:nvCxnSpPr>
          <p:spPr bwMode="auto">
            <a:xfrm flipH="1" flipV="1">
              <a:off x="5033481" y="4715635"/>
              <a:ext cx="4074" cy="125445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</a:ln>
          </p:spPr>
        </p:cxnSp>
        <p:sp>
          <p:nvSpPr>
            <p:cNvPr id="57" name="Line 20"/>
            <p:cNvSpPr>
              <a:spLocks noChangeShapeType="1"/>
            </p:cNvSpPr>
            <p:nvPr/>
          </p:nvSpPr>
          <p:spPr bwMode="auto">
            <a:xfrm flipH="1" flipV="1">
              <a:off x="6069635" y="5016489"/>
              <a:ext cx="99917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58" name="Line 19"/>
            <p:cNvSpPr>
              <a:spLocks noChangeShapeType="1"/>
            </p:cNvSpPr>
            <p:nvPr/>
          </p:nvSpPr>
          <p:spPr bwMode="auto">
            <a:xfrm flipH="1" flipV="1">
              <a:off x="7507875" y="5016489"/>
              <a:ext cx="317160" cy="182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59" name="Line 19"/>
            <p:cNvSpPr>
              <a:spLocks noChangeShapeType="1"/>
            </p:cNvSpPr>
            <p:nvPr/>
          </p:nvSpPr>
          <p:spPr bwMode="auto">
            <a:xfrm flipH="1" flipV="1">
              <a:off x="7441943" y="4298771"/>
              <a:ext cx="383091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60" name="Line 19"/>
            <p:cNvSpPr>
              <a:spLocks noChangeShapeType="1"/>
            </p:cNvSpPr>
            <p:nvPr/>
          </p:nvSpPr>
          <p:spPr bwMode="auto">
            <a:xfrm flipH="1" flipV="1">
              <a:off x="5310706" y="4298770"/>
              <a:ext cx="288703" cy="183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61" name="Line 19"/>
            <p:cNvSpPr>
              <a:spLocks noChangeShapeType="1"/>
            </p:cNvSpPr>
            <p:nvPr/>
          </p:nvSpPr>
          <p:spPr bwMode="auto">
            <a:xfrm flipH="1" flipV="1">
              <a:off x="5320233" y="4291967"/>
              <a:ext cx="1" cy="73055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62" name="Line 19"/>
            <p:cNvSpPr>
              <a:spLocks noChangeShapeType="1"/>
            </p:cNvSpPr>
            <p:nvPr/>
          </p:nvSpPr>
          <p:spPr bwMode="auto">
            <a:xfrm flipH="1" flipV="1">
              <a:off x="7814469" y="4730779"/>
              <a:ext cx="276050" cy="390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63" name="Line 19"/>
            <p:cNvSpPr>
              <a:spLocks noChangeShapeType="1"/>
            </p:cNvSpPr>
            <p:nvPr/>
          </p:nvSpPr>
          <p:spPr bwMode="auto">
            <a:xfrm flipH="1" flipV="1">
              <a:off x="5033015" y="4720026"/>
              <a:ext cx="276050" cy="390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</a:ln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</p:grpSp>
      <p:sp>
        <p:nvSpPr>
          <p:cNvPr id="64" name="矩形 63"/>
          <p:cNvSpPr>
            <a:spLocks noChangeArrowheads="1"/>
          </p:cNvSpPr>
          <p:nvPr/>
        </p:nvSpPr>
        <p:spPr bwMode="auto">
          <a:xfrm>
            <a:off x="2496352" y="5409556"/>
            <a:ext cx="3822967" cy="12126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实验一、保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持电流相等，测量小灯泡的电压。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矩形 64"/>
          <p:cNvSpPr>
            <a:spLocks noChangeArrowheads="1"/>
          </p:cNvSpPr>
          <p:nvPr/>
        </p:nvSpPr>
        <p:spPr bwMode="auto">
          <a:xfrm>
            <a:off x="7454132" y="5354763"/>
            <a:ext cx="4116198" cy="12126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实验二、保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持电压相等，测量小灯泡的电流。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Text Box 6"/>
          <p:cNvSpPr txBox="1">
            <a:spLocks noChangeArrowheads="1"/>
          </p:cNvSpPr>
          <p:nvPr/>
        </p:nvSpPr>
        <p:spPr bwMode="auto">
          <a:xfrm>
            <a:off x="1213164" y="926786"/>
            <a:ext cx="9813359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u="none" dirty="0"/>
              <a:t>电功</a:t>
            </a:r>
            <a:r>
              <a:rPr lang="zh-CN" altLang="en-US" sz="3200" b="1" u="none" dirty="0" smtClean="0"/>
              <a:t>率可能跟</a:t>
            </a:r>
            <a:r>
              <a:rPr lang="zh-CN" altLang="en-US" sz="3200" b="1" u="none" dirty="0"/>
              <a:t>电流、电压有</a:t>
            </a:r>
            <a:r>
              <a:rPr lang="zh-CN" altLang="en-US" sz="3200" b="1" u="none" dirty="0" smtClean="0"/>
              <a:t>关。关</a:t>
            </a:r>
            <a:r>
              <a:rPr lang="zh-CN" altLang="en-US" sz="3200" b="1" u="none" dirty="0"/>
              <a:t>系如何？</a:t>
            </a:r>
            <a:endParaRPr lang="zh-CN" altLang="en-US" sz="3200" b="1" u="none" dirty="0"/>
          </a:p>
        </p:txBody>
      </p:sp>
      <p:sp>
        <p:nvSpPr>
          <p:cNvPr id="67" name="Text Box 45"/>
          <p:cNvSpPr txBox="1">
            <a:spLocks noChangeArrowheads="1"/>
          </p:cNvSpPr>
          <p:nvPr/>
        </p:nvSpPr>
        <p:spPr bwMode="auto">
          <a:xfrm>
            <a:off x="1684605" y="1539986"/>
            <a:ext cx="2447925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u="none" dirty="0"/>
              <a:t>控制变量法</a:t>
            </a:r>
            <a:endParaRPr lang="zh-CN" altLang="en-US" sz="3200" b="1" u="none" dirty="0"/>
          </a:p>
        </p:txBody>
      </p:sp>
      <p:sp>
        <p:nvSpPr>
          <p:cNvPr id="68" name="Rectangle 3"/>
          <p:cNvSpPr txBox="1">
            <a:spLocks noChangeArrowheads="1"/>
          </p:cNvSpPr>
          <p:nvPr/>
        </p:nvSpPr>
        <p:spPr bwMode="auto">
          <a:xfrm>
            <a:off x="138129" y="888527"/>
            <a:ext cx="1111249" cy="6318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eaLnBrk="1" hangingPunct="1">
              <a:lnSpc>
                <a:spcPct val="130000"/>
              </a:lnSpc>
              <a:buClr>
                <a:schemeClr val="accent1"/>
              </a:buClr>
              <a:buSzPct val="70000"/>
              <a:buFont typeface="Arial" panose="020B0604020202020204" pitchFamily="34" charset="0"/>
              <a:buNone/>
            </a:pP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猜想</a:t>
            </a:r>
            <a:r>
              <a:rPr lang="zh-CN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Rectangle 3"/>
          <p:cNvSpPr txBox="1">
            <a:spLocks noChangeArrowheads="1"/>
          </p:cNvSpPr>
          <p:nvPr/>
        </p:nvSpPr>
        <p:spPr bwMode="auto">
          <a:xfrm>
            <a:off x="236209" y="1502653"/>
            <a:ext cx="1111249" cy="6318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eaLnBrk="1" hangingPunct="1">
              <a:lnSpc>
                <a:spcPct val="130000"/>
              </a:lnSpc>
              <a:buClr>
                <a:schemeClr val="accent1"/>
              </a:buClr>
              <a:buSzPct val="70000"/>
              <a:buFont typeface="Arial" panose="020B0604020202020204" pitchFamily="34" charset="0"/>
              <a:buNone/>
            </a:pP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方法</a:t>
            </a:r>
            <a:r>
              <a:rPr lang="zh-CN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4" grpId="0"/>
      <p:bldP spid="65" grpId="0"/>
      <p:bldP spid="66" grpId="0"/>
      <p:bldP spid="67" grpId="0"/>
      <p:bldP spid="68" grpId="0"/>
      <p:bldP spid="69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1758</Words>
  <Application>WPS 演示</Application>
  <PresentationFormat>自定义</PresentationFormat>
  <Paragraphs>272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42" baseType="lpstr">
      <vt:lpstr>Arial</vt:lpstr>
      <vt:lpstr>宋体</vt:lpstr>
      <vt:lpstr>Wingdings</vt:lpstr>
      <vt:lpstr>微软雅黑 Light</vt:lpstr>
      <vt:lpstr>微软雅黑</vt:lpstr>
      <vt:lpstr>隶书</vt:lpstr>
      <vt:lpstr>华文彩云</vt:lpstr>
      <vt:lpstr>华文新魏</vt:lpstr>
      <vt:lpstr>Times New Roman</vt:lpstr>
      <vt:lpstr>黑体</vt:lpstr>
      <vt:lpstr>Franklin Gothic Book</vt:lpstr>
      <vt:lpstr>BatangChe</vt:lpstr>
      <vt:lpstr>Wingdings 2</vt:lpstr>
      <vt:lpstr>Wingdings</vt:lpstr>
      <vt:lpstr>Times New Roman</vt:lpstr>
      <vt:lpstr>Calibri</vt:lpstr>
      <vt:lpstr>Arial Unicode MS</vt:lpstr>
      <vt:lpstr>Verdana</vt:lpstr>
      <vt:lpstr>楷体_GB2312</vt:lpstr>
      <vt:lpstr>Wingdings</vt:lpstr>
      <vt:lpstr>新宋体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224</cp:revision>
  <dcterms:created xsi:type="dcterms:W3CDTF">2017-08-03T09:01:00Z</dcterms:created>
  <dcterms:modified xsi:type="dcterms:W3CDTF">2018-11-17T02:26:27Z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2052-10.1.0.7668</vt:lpwstr>
  </property>
</Properties>
</file>