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5"/>
  </p:notesMasterIdLst>
  <p:sldIdLst>
    <p:sldId id="256" r:id="rId2"/>
    <p:sldId id="342" r:id="rId3"/>
    <p:sldId id="343" r:id="rId4"/>
    <p:sldId id="288" r:id="rId5"/>
    <p:sldId id="290" r:id="rId6"/>
    <p:sldId id="297" r:id="rId7"/>
    <p:sldId id="347" r:id="rId8"/>
    <p:sldId id="348" r:id="rId9"/>
    <p:sldId id="270" r:id="rId10"/>
    <p:sldId id="349" r:id="rId11"/>
    <p:sldId id="350" r:id="rId12"/>
    <p:sldId id="351" r:id="rId13"/>
    <p:sldId id="352" r:id="rId14"/>
    <p:sldId id="314" r:id="rId15"/>
    <p:sldId id="353" r:id="rId16"/>
    <p:sldId id="354" r:id="rId17"/>
    <p:sldId id="355" r:id="rId18"/>
    <p:sldId id="319" r:id="rId19"/>
    <p:sldId id="322" r:id="rId20"/>
    <p:sldId id="329" r:id="rId21"/>
    <p:sldId id="289" r:id="rId22"/>
    <p:sldId id="356" r:id="rId23"/>
    <p:sldId id="357" r:id="rId24"/>
  </p:sldIdLst>
  <p:sldSz cx="9144000" cy="512921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latin typeface="Arial" panose="020B0604020202020204"/>
        <a:ea typeface="Arial" panose="020B0604020202020204"/>
        <a:cs typeface="+mn-cs"/>
        <a:sym typeface="Arial" panose="020B0604020202020204"/>
      </a:defRPr>
    </a:lvl1pPr>
    <a:lvl2pPr marL="0" lvl="1" indent="4572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latin typeface="Arial" panose="020B0604020202020204"/>
        <a:ea typeface="Arial" panose="020B0604020202020204"/>
        <a:cs typeface="+mn-cs"/>
        <a:sym typeface="Arial" panose="020B0604020202020204"/>
      </a:defRPr>
    </a:lvl2pPr>
    <a:lvl3pPr marL="0" lvl="2" indent="9144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latin typeface="Arial" panose="020B0604020202020204"/>
        <a:ea typeface="Arial" panose="020B0604020202020204"/>
        <a:cs typeface="+mn-cs"/>
        <a:sym typeface="Arial" panose="020B0604020202020204"/>
      </a:defRPr>
    </a:lvl3pPr>
    <a:lvl4pPr marL="0" lvl="3" indent="13716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latin typeface="Arial" panose="020B0604020202020204"/>
        <a:ea typeface="Arial" panose="020B0604020202020204"/>
        <a:cs typeface="+mn-cs"/>
        <a:sym typeface="Arial" panose="020B0604020202020204"/>
      </a:defRPr>
    </a:lvl4pPr>
    <a:lvl5pPr marL="0" lvl="4" indent="18288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latin typeface="Arial" panose="020B0604020202020204"/>
        <a:ea typeface="Arial" panose="020B0604020202020204"/>
        <a:cs typeface="+mn-cs"/>
        <a:sym typeface="Arial" panose="020B0604020202020204"/>
      </a:defRPr>
    </a:lvl5pPr>
    <a:lvl6pPr marL="2286000" lvl="5" indent="18288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latin typeface="Arial" panose="020B0604020202020204"/>
        <a:ea typeface="Arial" panose="020B0604020202020204"/>
        <a:cs typeface="+mn-cs"/>
        <a:sym typeface="Arial" panose="020B0604020202020204"/>
      </a:defRPr>
    </a:lvl6pPr>
    <a:lvl7pPr marL="2743200" lvl="6" indent="18288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latin typeface="Arial" panose="020B0604020202020204"/>
        <a:ea typeface="Arial" panose="020B0604020202020204"/>
        <a:cs typeface="+mn-cs"/>
        <a:sym typeface="Arial" panose="020B0604020202020204"/>
      </a:defRPr>
    </a:lvl7pPr>
    <a:lvl8pPr marL="3200400" lvl="7" indent="18288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latin typeface="Arial" panose="020B0604020202020204"/>
        <a:ea typeface="Arial" panose="020B0604020202020204"/>
        <a:cs typeface="+mn-cs"/>
        <a:sym typeface="Arial" panose="020B0604020202020204"/>
      </a:defRPr>
    </a:lvl8pPr>
    <a:lvl9pPr marL="3657600" lvl="8" indent="18288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latin typeface="Arial" panose="020B0604020202020204"/>
        <a:ea typeface="Arial" panose="020B0604020202020204"/>
        <a:cs typeface="+mn-cs"/>
        <a:sym typeface="Arial" panose="020B060402020202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5">
          <p15:clr>
            <a:srgbClr val="A4A3A4"/>
          </p15:clr>
        </p15:guide>
        <p15:guide id="2" pos="28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E27"/>
    <a:srgbClr val="E78C1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744" y="-84"/>
      </p:cViewPr>
      <p:guideLst>
        <p:guide orient="horz" pos="1615"/>
        <p:guide pos="28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0243" name="Shape 36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5988128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17314" y="204953"/>
            <a:ext cx="1530566" cy="30543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1" tIns="45711" rIns="45711" bIns="45711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学易同步精品课堂</a:t>
            </a:r>
            <a:endParaRPr kumimoji="0" lang="zh-CN" altLang="en-US" sz="1400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778"/>
            <a:ext cx="3592864" cy="358954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5" name="标题 4"/>
          <p:cNvSpPr>
            <a:spLocks noGrp="1"/>
          </p:cNvSpPr>
          <p:nvPr userDrawn="1"/>
        </p:nvSpPr>
        <p:spPr>
          <a:xfrm>
            <a:off x="7664450" y="1727200"/>
            <a:ext cx="823913" cy="290513"/>
          </a:xfrm>
          <a:prstGeom prst="rect">
            <a:avLst/>
          </a:prstGeom>
          <a:noFill/>
          <a:ln w="12700">
            <a:noFill/>
          </a:ln>
        </p:spPr>
        <p:txBody>
          <a:bodyPr lIns="45711" rIns="45711" anchor="t" anchorCtr="0"/>
          <a:lstStyle/>
          <a:p>
            <a:pPr lvl="0"/>
            <a:r>
              <a:rPr lang="zh-CN" altLang="en-US" sz="2400" b="1" u="none" baseline="-2500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</a:p>
        </p:txBody>
      </p:sp>
      <p:sp>
        <p:nvSpPr>
          <p:cNvPr id="8" name="文本框 7"/>
          <p:cNvSpPr txBox="1"/>
          <p:nvPr userDrawn="1"/>
        </p:nvSpPr>
        <p:spPr>
          <a:xfrm>
            <a:off x="4273550" y="1208088"/>
            <a:ext cx="3390900" cy="8096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1" tIns="45711" rIns="45711" bIns="45711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7200" b="1" i="0" u="none" strike="noStrike" cap="none" spc="0" normalizeH="0" baseline="-25000" noProof="1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微软雅黑" panose="020B0503020204020204" charset="-122"/>
                <a:sym typeface="Arial" panose="020B0604020202020204"/>
              </a:rPr>
              <a:t>沪科版 物理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345363" y="2305050"/>
            <a:ext cx="1233488" cy="3683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（九年级）</a:t>
            </a:r>
            <a:endParaRPr kumimoji="0" lang="zh-CN" altLang="en-US" sz="18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3363" y="4592638"/>
            <a:ext cx="735012" cy="360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4000" y="4583113"/>
            <a:ext cx="736600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 userDrawn="1"/>
        </p:nvSpPr>
        <p:spPr>
          <a:xfrm>
            <a:off x="327025" y="300038"/>
            <a:ext cx="725488" cy="69691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 userDrawn="1"/>
        </p:nvSpPr>
        <p:spPr>
          <a:xfrm>
            <a:off x="284163" y="341313"/>
            <a:ext cx="809625" cy="582613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913" y="341313"/>
            <a:ext cx="1512888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4763"/>
            <a:ext cx="2743200" cy="36512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4763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4763"/>
            <a:ext cx="2743200" cy="36512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67675" y="4637088"/>
            <a:ext cx="736600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 userDrawn="1"/>
        </p:nvSpPr>
        <p:spPr>
          <a:xfrm>
            <a:off x="327025" y="300038"/>
            <a:ext cx="725488" cy="69691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 userDrawn="1"/>
        </p:nvSpPr>
        <p:spPr>
          <a:xfrm>
            <a:off x="284163" y="341313"/>
            <a:ext cx="809625" cy="582613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913" y="341313"/>
            <a:ext cx="1512888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4763"/>
            <a:ext cx="2743200" cy="36512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4763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4763"/>
            <a:ext cx="2743200" cy="36512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 userDrawn="1"/>
        </p:nvSpPr>
        <p:spPr>
          <a:xfrm>
            <a:off x="327025" y="300038"/>
            <a:ext cx="725488" cy="69691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 userDrawn="1"/>
        </p:nvSpPr>
        <p:spPr>
          <a:xfrm>
            <a:off x="284163" y="341313"/>
            <a:ext cx="809625" cy="582613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913" y="341313"/>
            <a:ext cx="1512888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6153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67675" y="4637088"/>
            <a:ext cx="736600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67675" y="4637088"/>
            <a:ext cx="736600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1840" y="2704813"/>
            <a:ext cx="3670935" cy="1095204"/>
          </a:xfrm>
        </p:spPr>
        <p:txBody>
          <a:bodyPr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4763"/>
            <a:ext cx="2743200" cy="36512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4763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4763"/>
            <a:ext cx="2743200" cy="36512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 userDrawn="1"/>
        </p:nvSpPr>
        <p:spPr>
          <a:xfrm>
            <a:off x="4811713" y="2298700"/>
            <a:ext cx="3598863" cy="922338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45711" rIns="45711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fontAlgn="auto">
              <a:defRPr sz="1800">
                <a:solidFill>
                  <a:srgbClr val="000000"/>
                </a:solidFill>
              </a:defRPr>
            </a:pPr>
            <a:r>
              <a:rPr sz="5400" strike="noStrike" noProof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sz="5400" strike="noStrike" noProof="1">
              <a:solidFill>
                <a:srgbClr val="007E27"/>
              </a:solidFill>
            </a:endParaRPr>
          </a:p>
        </p:txBody>
      </p:sp>
      <p:sp>
        <p:nvSpPr>
          <p:cNvPr id="8198" name="Shape 207"/>
          <p:cNvSpPr/>
          <p:nvPr userDrawn="1"/>
        </p:nvSpPr>
        <p:spPr>
          <a:xfrm>
            <a:off x="4219575" y="1854200"/>
            <a:ext cx="928688" cy="1106488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</a:p>
        </p:txBody>
      </p:sp>
      <p:sp>
        <p:nvSpPr>
          <p:cNvPr id="8199" name="Shape 208"/>
          <p:cNvSpPr/>
          <p:nvPr userDrawn="1"/>
        </p:nvSpPr>
        <p:spPr>
          <a:xfrm>
            <a:off x="8218488" y="3001963"/>
            <a:ext cx="928687" cy="1108075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</a:p>
        </p:txBody>
      </p:sp>
      <p:pic>
        <p:nvPicPr>
          <p:cNvPr id="209" name="学科网LOGO源文件.png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00275" y="3962400"/>
            <a:ext cx="776288" cy="268288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4288" y="1206500"/>
            <a:ext cx="2608263" cy="26050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3479"/>
            <a:ext cx="7772400" cy="1099524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06734"/>
            <a:ext cx="6400800" cy="13108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3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0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1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35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54563"/>
            <a:ext cx="2133600" cy="273050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09698FF-A90F-41AB-BE82-914EC2C70C78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2019/11/7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54563"/>
            <a:ext cx="2895600" cy="273050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54563"/>
            <a:ext cx="2133600" cy="273050"/>
          </a:xfrm>
        </p:spPr>
        <p:txBody>
          <a:bodyPr/>
          <a:lstStyle/>
          <a:p>
            <a:pPr lvl="0" eaLnBrk="1" fontAlgn="auto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/>
                <a:ea typeface="Arial" panose="020B0604020202020204"/>
                <a:cs typeface="Arial" panose="020B0604020202020204"/>
              </a:rPr>
              <a:pPr lvl="0" eaLnBrk="1" fontAlgn="auto" hangingPunct="1">
                <a:buNone/>
              </a:p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/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/>
          </p:nvPr>
        </p:nvSpPr>
        <p:spPr>
          <a:xfrm>
            <a:off x="628650" y="1368425"/>
            <a:ext cx="7886700" cy="3760788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/>
              <a:t>正文级别 1</a:t>
            </a:r>
          </a:p>
          <a:p>
            <a:pPr lvl="1"/>
            <a:r>
              <a:rPr lang="zh-CN"/>
              <a:t>正文级别 2</a:t>
            </a:r>
          </a:p>
          <a:p>
            <a:pPr lvl="2"/>
            <a:r>
              <a:rPr lang="zh-CN"/>
              <a:t>正文级别 3</a:t>
            </a:r>
          </a:p>
          <a:p>
            <a:pPr lvl="3"/>
            <a:r>
              <a:rPr lang="zh-CN"/>
              <a:t>正文级别 4</a:t>
            </a:r>
          </a:p>
          <a:p>
            <a:pPr lvl="4"/>
            <a:r>
              <a:rPr lang="zh-CN"/>
              <a:t>正文级别 5</a:t>
            </a:r>
          </a:p>
        </p:txBody>
      </p:sp>
      <p:grpSp>
        <p:nvGrpSpPr>
          <p:cNvPr id="1028" name="组合 3"/>
          <p:cNvGrpSpPr/>
          <p:nvPr/>
        </p:nvGrpSpPr>
        <p:grpSpPr>
          <a:xfrm>
            <a:off x="7629525" y="198438"/>
            <a:ext cx="1298575" cy="401637"/>
            <a:chOff x="468128" y="370735"/>
            <a:chExt cx="1135204" cy="341359"/>
          </a:xfrm>
        </p:grpSpPr>
        <p:pic>
          <p:nvPicPr>
            <p:cNvPr id="1029" name="图片 4"/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hf sldNum="0" hdr="0" ftr="0" dt="0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3925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17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89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1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33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53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25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1997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69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7993" y="204953"/>
            <a:ext cx="1530327" cy="30543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1" tIns="45711" rIns="45711" bIns="45711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6" name="Shape 40"/>
          <p:cNvSpPr/>
          <p:nvPr/>
        </p:nvSpPr>
        <p:spPr>
          <a:xfrm>
            <a:off x="3048000" y="2128309"/>
            <a:ext cx="3200399" cy="502702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40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第</a:t>
            </a:r>
            <a:r>
              <a:rPr lang="en-US" altLang="zh-CN" sz="40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12</a:t>
            </a:r>
            <a:r>
              <a:rPr lang="zh-CN" altLang="en-US" sz="40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5</a:t>
            </a:r>
            <a:r>
              <a:rPr lang="zh-CN" altLang="en-US" sz="40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节</a:t>
            </a:r>
            <a:endParaRPr lang="zh-CN" altLang="zh-CN" sz="4000" baseline="-25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sym typeface="微软雅黑" panose="020B0503020204020204" charset="-122"/>
            </a:endParaRPr>
          </a:p>
        </p:txBody>
      </p:sp>
      <p:sp>
        <p:nvSpPr>
          <p:cNvPr id="11267" name="Shape 40"/>
          <p:cNvSpPr/>
          <p:nvPr/>
        </p:nvSpPr>
        <p:spPr>
          <a:xfrm>
            <a:off x="1413933" y="2670388"/>
            <a:ext cx="7730067" cy="913070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zh-CN" sz="80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全球变暖与水资源危机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95550" y="971550"/>
            <a:ext cx="4581525" cy="9233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cap="none" spc="0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方正姚体" pitchFamily="2" charset="-122"/>
                <a:ea typeface="方正姚体" pitchFamily="2" charset="-122"/>
                <a:cs typeface="Arial" panose="020B0604020202020204"/>
                <a:sym typeface="Arial" panose="020B0604020202020204"/>
              </a:rPr>
              <a:t>沪科版 物理</a:t>
            </a:r>
            <a:endParaRPr kumimoji="0" lang="zh-CN" altLang="en-US" sz="5400" b="1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方正姚体" pitchFamily="2" charset="-122"/>
              <a:ea typeface="方正姚体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hape 108"/>
          <p:cNvSpPr/>
          <p:nvPr/>
        </p:nvSpPr>
        <p:spPr>
          <a:xfrm>
            <a:off x="382588" y="322263"/>
            <a:ext cx="261937" cy="273050"/>
          </a:xfrm>
          <a:prstGeom prst="rect">
            <a:avLst/>
          </a:prstGeom>
          <a:solidFill>
            <a:srgbClr val="007E27">
              <a:alpha val="79999"/>
            </a:srgbClr>
          </a:solidFill>
          <a:ln w="12700">
            <a:noFill/>
          </a:ln>
        </p:spPr>
        <p:txBody>
          <a:bodyPr lIns="0" tIns="0" rIns="0" bIns="0" anchor="t" anchorCtr="0"/>
          <a:lstStyle/>
          <a:p>
            <a:endParaRPr lang="zh-CN" sz="100">
              <a:latin typeface="Arial" panose="020B0604020202020204"/>
              <a:ea typeface="Arial" panose="020B0604020202020204"/>
            </a:endParaRPr>
          </a:p>
        </p:txBody>
      </p:sp>
      <p:sp>
        <p:nvSpPr>
          <p:cNvPr id="23554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algn="ctr"/>
            <a:r>
              <a:rPr 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zh-CN" sz="10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Shape 120"/>
          <p:cNvSpPr/>
          <p:nvPr/>
        </p:nvSpPr>
        <p:spPr>
          <a:xfrm>
            <a:off x="811213" y="319088"/>
            <a:ext cx="11430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水资源危机</a:t>
            </a:r>
          </a:p>
        </p:txBody>
      </p:sp>
      <p:sp>
        <p:nvSpPr>
          <p:cNvPr id="14337" name="文本框 33802"/>
          <p:cNvSpPr txBox="1"/>
          <p:nvPr/>
        </p:nvSpPr>
        <p:spPr>
          <a:xfrm>
            <a:off x="811530" y="1638935"/>
            <a:ext cx="719074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        地球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上的水，尽管数量巨大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，而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能直接被人们生产和生活利用的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，却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少得可怜。首先，海水又咸又苦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，不能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饮用，不能灌溉，也难以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用于工业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。其次，淡水只占总水量的</a:t>
            </a:r>
            <a:r>
              <a:rPr lang="en-US" altLang="zh-CN" sz="1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2.6%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左右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，其中的绝大部分（占</a:t>
            </a:r>
            <a:r>
              <a:rPr lang="en-US" altLang="zh-CN" sz="1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99%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），被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冻结在远离人类的南北两极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和冻土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中，无法被利用，只有不到</a:t>
            </a:r>
            <a:r>
              <a:rPr lang="en-US" altLang="zh-CN" sz="1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1%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的淡水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，它们散布在湖泊里、江河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中和地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底下。与全世界总水量比较起来</a:t>
            </a:r>
            <a:r>
              <a:rPr lang="zh-CN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，淡水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量真是九牛一毛。</a:t>
            </a:r>
          </a:p>
        </p:txBody>
      </p:sp>
      <p:sp>
        <p:nvSpPr>
          <p:cNvPr id="14338" name="矩形 33803"/>
          <p:cNvSpPr/>
          <p:nvPr/>
        </p:nvSpPr>
        <p:spPr>
          <a:xfrm>
            <a:off x="644525" y="1017270"/>
            <a:ext cx="17399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水资源现状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hape 108"/>
          <p:cNvSpPr/>
          <p:nvPr/>
        </p:nvSpPr>
        <p:spPr>
          <a:xfrm>
            <a:off x="382588" y="322263"/>
            <a:ext cx="261937" cy="273050"/>
          </a:xfrm>
          <a:prstGeom prst="rect">
            <a:avLst/>
          </a:prstGeom>
          <a:solidFill>
            <a:srgbClr val="007E27">
              <a:alpha val="79999"/>
            </a:srgbClr>
          </a:solidFill>
          <a:ln w="12700">
            <a:noFill/>
          </a:ln>
        </p:spPr>
        <p:txBody>
          <a:bodyPr lIns="0" tIns="0" rIns="0" bIns="0" anchor="t" anchorCtr="0"/>
          <a:lstStyle/>
          <a:p>
            <a:endParaRPr lang="zh-CN" sz="100">
              <a:latin typeface="Arial" panose="020B0604020202020204"/>
              <a:ea typeface="Arial" panose="020B0604020202020204"/>
            </a:endParaRPr>
          </a:p>
        </p:txBody>
      </p:sp>
      <p:sp>
        <p:nvSpPr>
          <p:cNvPr id="23554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algn="ctr"/>
            <a:r>
              <a:rPr 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zh-CN" sz="10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Shape 120"/>
          <p:cNvSpPr/>
          <p:nvPr/>
        </p:nvSpPr>
        <p:spPr>
          <a:xfrm>
            <a:off x="811213" y="319088"/>
            <a:ext cx="11430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水资源危机</a:t>
            </a:r>
          </a:p>
        </p:txBody>
      </p:sp>
      <p:sp>
        <p:nvSpPr>
          <p:cNvPr id="14346" name="文本框 3"/>
          <p:cNvSpPr txBox="1"/>
          <p:nvPr/>
        </p:nvSpPr>
        <p:spPr>
          <a:xfrm>
            <a:off x="3933825" y="1336675"/>
            <a:ext cx="158115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问</a:t>
            </a:r>
            <a:r>
              <a:rPr lang="en-US" altLang="zh-CN" sz="20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题（一）</a:t>
            </a:r>
          </a:p>
        </p:txBody>
      </p:sp>
      <p:pic>
        <p:nvPicPr>
          <p:cNvPr id="14347" name="Picture 6" descr="BS0055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938" y="1417638"/>
            <a:ext cx="503237" cy="43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TextBox 1"/>
          <p:cNvSpPr txBox="1">
            <a:spLocks noChangeArrowheads="1"/>
          </p:cNvSpPr>
          <p:nvPr/>
        </p:nvSpPr>
        <p:spPr bwMode="auto">
          <a:xfrm>
            <a:off x="1065213" y="2019300"/>
            <a:ext cx="7200900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答案：不能。水是我们在生活中必不可少的物质！</a:t>
            </a:r>
            <a:endParaRPr kumimoji="0" lang="en-US" altLang="zh-CN" sz="20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人体需要的营养元素要通过水输送，人类的食物也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离不开水。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14755" y="2019300"/>
            <a:ext cx="301117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提出问题：人能离开水吗</a:t>
            </a:r>
            <a:r>
              <a:rPr lang="en-US" altLang="zh-CN" sz="2000" b="1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?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hape 108"/>
          <p:cNvSpPr/>
          <p:nvPr/>
        </p:nvSpPr>
        <p:spPr>
          <a:xfrm>
            <a:off x="382588" y="322263"/>
            <a:ext cx="261937" cy="273050"/>
          </a:xfrm>
          <a:prstGeom prst="rect">
            <a:avLst/>
          </a:prstGeom>
          <a:solidFill>
            <a:srgbClr val="007E27">
              <a:alpha val="79999"/>
            </a:srgbClr>
          </a:solidFill>
          <a:ln w="12700">
            <a:noFill/>
          </a:ln>
        </p:spPr>
        <p:txBody>
          <a:bodyPr lIns="0" tIns="0" rIns="0" bIns="0" anchor="t" anchorCtr="0"/>
          <a:lstStyle/>
          <a:p>
            <a:endParaRPr lang="zh-CN" sz="100">
              <a:latin typeface="Arial" panose="020B0604020202020204"/>
              <a:ea typeface="Arial" panose="020B0604020202020204"/>
            </a:endParaRPr>
          </a:p>
        </p:txBody>
      </p:sp>
      <p:sp>
        <p:nvSpPr>
          <p:cNvPr id="23554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algn="ctr"/>
            <a:r>
              <a:rPr 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zh-CN" sz="10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Shape 120"/>
          <p:cNvSpPr/>
          <p:nvPr/>
        </p:nvSpPr>
        <p:spPr>
          <a:xfrm>
            <a:off x="811213" y="319088"/>
            <a:ext cx="11430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水资源危机</a:t>
            </a:r>
          </a:p>
        </p:txBody>
      </p:sp>
      <p:sp>
        <p:nvSpPr>
          <p:cNvPr id="14346" name="文本框 3"/>
          <p:cNvSpPr txBox="1"/>
          <p:nvPr/>
        </p:nvSpPr>
        <p:spPr>
          <a:xfrm>
            <a:off x="3875405" y="812165"/>
            <a:ext cx="158115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问</a:t>
            </a:r>
            <a:r>
              <a:rPr lang="en-US" altLang="zh-CN" sz="20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题（二）</a:t>
            </a:r>
          </a:p>
        </p:txBody>
      </p:sp>
      <p:pic>
        <p:nvPicPr>
          <p:cNvPr id="14347" name="Picture 6" descr="BS0055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518" y="893128"/>
            <a:ext cx="503237" cy="439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Picture 2" descr="沙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020" y="1515745"/>
            <a:ext cx="2886075" cy="3261995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" descr="200681465899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7590" y="1513840"/>
            <a:ext cx="2884805" cy="3252470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hape 108"/>
          <p:cNvSpPr/>
          <p:nvPr/>
        </p:nvSpPr>
        <p:spPr>
          <a:xfrm>
            <a:off x="382588" y="322263"/>
            <a:ext cx="261937" cy="273050"/>
          </a:xfrm>
          <a:prstGeom prst="rect">
            <a:avLst/>
          </a:prstGeom>
          <a:solidFill>
            <a:srgbClr val="007E27">
              <a:alpha val="79999"/>
            </a:srgbClr>
          </a:solidFill>
          <a:ln w="12700">
            <a:noFill/>
          </a:ln>
        </p:spPr>
        <p:txBody>
          <a:bodyPr lIns="0" tIns="0" rIns="0" bIns="0" anchor="t" anchorCtr="0"/>
          <a:lstStyle/>
          <a:p>
            <a:endParaRPr lang="zh-CN" sz="100">
              <a:latin typeface="Arial" panose="020B0604020202020204"/>
              <a:ea typeface="Arial" panose="020B0604020202020204"/>
            </a:endParaRPr>
          </a:p>
        </p:txBody>
      </p:sp>
      <p:sp>
        <p:nvSpPr>
          <p:cNvPr id="23554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algn="ctr"/>
            <a:r>
              <a:rPr 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zh-CN" sz="10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Shape 120"/>
          <p:cNvSpPr/>
          <p:nvPr/>
        </p:nvSpPr>
        <p:spPr>
          <a:xfrm>
            <a:off x="811213" y="319088"/>
            <a:ext cx="11430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水资源危机</a:t>
            </a:r>
          </a:p>
        </p:txBody>
      </p:sp>
      <p:cxnSp>
        <p:nvCxnSpPr>
          <p:cNvPr id="29" name="直接连接符 12"/>
          <p:cNvCxnSpPr/>
          <p:nvPr/>
        </p:nvCxnSpPr>
        <p:spPr>
          <a:xfrm>
            <a:off x="-26987" y="5837238"/>
            <a:ext cx="904875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5" y="868680"/>
            <a:ext cx="2465388" cy="248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33730" y="1218565"/>
            <a:ext cx="436435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目前全国年缺水量达到</a:t>
            </a:r>
            <a:r>
              <a:rPr kumimoji="0" lang="en-US" altLang="zh-CN" sz="20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500</a:t>
            </a:r>
            <a:r>
              <a:rPr kumimoji="0" lang="zh-CN" altLang="en-US" sz="20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亿立方米</a:t>
            </a:r>
            <a:endParaRPr kumimoji="0" lang="zh-CN" altLang="en-US" sz="20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3730" y="1866900"/>
            <a:ext cx="43211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交流讨论：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造成水严重缺乏的主要原因之一是什么？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4833" y="2994025"/>
            <a:ext cx="58578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污染水资源的罪魁祸首又是谁呢？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5150" y="3733165"/>
            <a:ext cx="69929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E27"/>
                </a:solidFill>
                <a:latin typeface="Arial" panose="020B0604020202020204" pitchFamily="34" charset="0"/>
                <a:ea typeface="微软雅黑" panose="020B0503020204020204" charset="-122"/>
              </a:rPr>
              <a:t>生活污水、工业废水、工业固体废物、生活垃圾等</a:t>
            </a:r>
          </a:p>
        </p:txBody>
      </p:sp>
      <p:sp>
        <p:nvSpPr>
          <p:cNvPr id="36" name="矩形 35"/>
          <p:cNvSpPr/>
          <p:nvPr/>
        </p:nvSpPr>
        <p:spPr>
          <a:xfrm>
            <a:off x="5572125" y="772795"/>
            <a:ext cx="2956560" cy="2679700"/>
          </a:xfrm>
          <a:prstGeom prst="rect">
            <a:avLst/>
          </a:prstGeom>
          <a:noFill/>
          <a:ln w="317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爆炸形 1 36"/>
          <p:cNvSpPr/>
          <p:nvPr/>
        </p:nvSpPr>
        <p:spPr>
          <a:xfrm>
            <a:off x="6361748" y="3658870"/>
            <a:ext cx="2286000" cy="1000125"/>
          </a:xfrm>
          <a:prstGeom prst="irregularSeal1">
            <a:avLst/>
          </a:prstGeom>
          <a:solidFill>
            <a:srgbClr val="007E27"/>
          </a:solidFill>
          <a:ln>
            <a:solidFill>
              <a:srgbClr val="007E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水的污染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811213" y="319088"/>
            <a:ext cx="13716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珍惜每一滴水</a:t>
            </a:r>
          </a:p>
        </p:txBody>
      </p:sp>
      <p:pic>
        <p:nvPicPr>
          <p:cNvPr id="39946" name="图片 39945" descr="国家节水标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570" y="1196340"/>
            <a:ext cx="2601913" cy="3124200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55000"/>
              </a:prstClr>
            </a:outerShdw>
            <a:reflection blurRad="6350" stA="50000" endA="300" endPos="7000" dist="50800" dir="5400000" sy="-100000" algn="bl" rotWithShape="0"/>
          </a:effectLst>
        </p:spPr>
      </p:pic>
      <p:sp>
        <p:nvSpPr>
          <p:cNvPr id="39947" name="矩形 39946"/>
          <p:cNvSpPr/>
          <p:nvPr/>
        </p:nvSpPr>
        <p:spPr>
          <a:xfrm>
            <a:off x="645160" y="1196340"/>
            <a:ext cx="486600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从1993年起，联合国将每年的3月22日定为世界水日。</a:t>
            </a:r>
          </a:p>
        </p:txBody>
      </p:sp>
      <p:sp>
        <p:nvSpPr>
          <p:cNvPr id="39948" name="文本框 39947"/>
          <p:cNvSpPr txBox="1"/>
          <p:nvPr/>
        </p:nvSpPr>
        <p:spPr>
          <a:xfrm>
            <a:off x="645160" y="2152015"/>
            <a:ext cx="452628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绿色</a:t>
            </a:r>
            <a:r>
              <a:rPr lang="zh-CN" altLang="en-US" sz="1800">
                <a:latin typeface="宋体" panose="02010600030101010101" pitchFamily="2" charset="-122"/>
                <a:ea typeface="微软雅黑" panose="020B0503020204020204" charset="-122"/>
              </a:rPr>
              <a:t>的圆形代表地球，标志留白部分像一只手托起一滴水。手是字母</a:t>
            </a:r>
            <a:r>
              <a:rPr lang="en-US" altLang="zh-CN" sz="1800">
                <a:latin typeface="宋体" panose="02010600030101010101" pitchFamily="2" charset="-122"/>
                <a:ea typeface="微软雅黑" panose="020B0503020204020204" charset="-122"/>
              </a:rPr>
              <a:t>J</a:t>
            </a:r>
            <a:r>
              <a:rPr lang="zh-CN" altLang="en-US" sz="1800">
                <a:latin typeface="宋体" panose="02010600030101010101" pitchFamily="2" charset="-122"/>
                <a:ea typeface="微软雅黑" panose="020B0503020204020204" charset="-122"/>
              </a:rPr>
              <a:t>和</a:t>
            </a:r>
            <a:r>
              <a:rPr lang="en-US" altLang="zh-CN" sz="1800">
                <a:latin typeface="宋体" panose="02010600030101010101" pitchFamily="2" charset="-122"/>
                <a:ea typeface="微软雅黑" panose="020B0503020204020204" charset="-122"/>
              </a:rPr>
              <a:t>S</a:t>
            </a:r>
            <a:r>
              <a:rPr lang="zh-CN" altLang="en-US" sz="1800">
                <a:latin typeface="宋体" panose="02010600030101010101" pitchFamily="2" charset="-122"/>
                <a:ea typeface="微软雅黑" panose="020B0503020204020204" charset="-122"/>
              </a:rPr>
              <a:t>的变形，寓意节水，表示节水需要公众参与，鼓励人们从我做起，人人动手节约每一滴水；手又像一条蜿蜒的河流，象征滴水汇成江河。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811213" y="319088"/>
            <a:ext cx="13716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珍惜每一滴水</a:t>
            </a:r>
          </a:p>
        </p:txBody>
      </p:sp>
      <p:sp>
        <p:nvSpPr>
          <p:cNvPr id="23562" name="TextBox 1"/>
          <p:cNvSpPr txBox="1"/>
          <p:nvPr/>
        </p:nvSpPr>
        <p:spPr>
          <a:xfrm>
            <a:off x="928688" y="2000250"/>
            <a:ext cx="76438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思考：面对严重的水资源缺乏问题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我们应该怎么办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?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688" y="2732087"/>
            <a:ext cx="700087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答案：面对严重的水资源缺乏问题，我们应该珍惜每一滴水，采取节水技术、防治水污染、植树造林等多项措施，合理利用和保护水资源。</a:t>
            </a:r>
          </a:p>
        </p:txBody>
      </p:sp>
      <p:sp>
        <p:nvSpPr>
          <p:cNvPr id="23564" name="文本框 3"/>
          <p:cNvSpPr txBox="1"/>
          <p:nvPr/>
        </p:nvSpPr>
        <p:spPr>
          <a:xfrm>
            <a:off x="3933825" y="1268413"/>
            <a:ext cx="81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问</a:t>
            </a:r>
            <a:r>
              <a:rPr lang="en-US" altLang="zh-CN" sz="2000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 </a:t>
            </a:r>
            <a:r>
              <a:rPr lang="zh-CN" altLang="en-US" sz="2000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题</a:t>
            </a:r>
          </a:p>
        </p:txBody>
      </p:sp>
      <p:pic>
        <p:nvPicPr>
          <p:cNvPr id="23565" name="Picture 6" descr="BS0055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938" y="1349375"/>
            <a:ext cx="503237" cy="439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811213" y="319088"/>
            <a:ext cx="13716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珍惜每一滴水</a:t>
            </a:r>
          </a:p>
        </p:txBody>
      </p:sp>
      <p:sp>
        <p:nvSpPr>
          <p:cNvPr id="23564" name="文本框 3"/>
          <p:cNvSpPr txBox="1"/>
          <p:nvPr/>
        </p:nvSpPr>
        <p:spPr>
          <a:xfrm>
            <a:off x="3891280" y="692468"/>
            <a:ext cx="81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问</a:t>
            </a:r>
            <a:r>
              <a:rPr lang="en-US" altLang="zh-CN" sz="2000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 </a:t>
            </a:r>
            <a:r>
              <a:rPr lang="zh-CN" altLang="en-US" sz="2000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题</a:t>
            </a:r>
          </a:p>
        </p:txBody>
      </p:sp>
      <p:pic>
        <p:nvPicPr>
          <p:cNvPr id="23565" name="Picture 6" descr="BS0055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93" y="773430"/>
            <a:ext cx="503237" cy="43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矩形 40966"/>
          <p:cNvSpPr/>
          <p:nvPr/>
        </p:nvSpPr>
        <p:spPr>
          <a:xfrm>
            <a:off x="1980248" y="1373188"/>
            <a:ext cx="29260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节约用水有哪些具体措施？</a:t>
            </a:r>
          </a:p>
        </p:txBody>
      </p:sp>
      <p:sp>
        <p:nvSpPr>
          <p:cNvPr id="40968" name="矩形 40967"/>
          <p:cNvSpPr/>
          <p:nvPr/>
        </p:nvSpPr>
        <p:spPr>
          <a:xfrm>
            <a:off x="1794510" y="1880235"/>
            <a:ext cx="5226685" cy="27736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1800">
                <a:latin typeface="宋体" panose="02010600030101010101" pitchFamily="2" charset="-122"/>
                <a:ea typeface="微软雅黑" panose="020B0503020204020204" charset="-122"/>
              </a:rPr>
              <a:t>1</a:t>
            </a:r>
            <a:r>
              <a:rPr lang="zh-CN" altLang="en-US" sz="1800">
                <a:latin typeface="宋体" panose="02010600030101010101" pitchFamily="2" charset="-122"/>
                <a:ea typeface="微软雅黑" panose="020B0503020204020204" charset="-122"/>
              </a:rPr>
              <a:t>）</a:t>
            </a: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防治水污染；</a:t>
            </a:r>
            <a:endParaRPr lang="zh-CN" altLang="en-US" sz="1800">
              <a:latin typeface="宋体" panose="02010600030101010101" pitchFamily="2" charset="-122"/>
              <a:ea typeface="微软雅黑" panose="020B050302020402020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1800">
                <a:latin typeface="宋体" panose="02010600030101010101" pitchFamily="2" charset="-122"/>
                <a:ea typeface="微软雅黑" panose="020B0503020204020204" charset="-122"/>
              </a:rPr>
              <a:t>2</a:t>
            </a:r>
            <a:r>
              <a:rPr lang="zh-CN" altLang="en-US" sz="1800">
                <a:latin typeface="宋体" panose="02010600030101010101" pitchFamily="2" charset="-122"/>
                <a:ea typeface="微软雅黑" panose="020B0503020204020204" charset="-122"/>
              </a:rPr>
              <a:t>）植树造林，保护植被，</a:t>
            </a: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防止水土流失；</a:t>
            </a:r>
            <a:endParaRPr lang="zh-CN" altLang="en-US" sz="1800">
              <a:latin typeface="宋体" panose="02010600030101010101" pitchFamily="2" charset="-122"/>
              <a:ea typeface="微软雅黑" panose="020B050302020402020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1800">
                <a:latin typeface="宋体" panose="02010600030101010101" pitchFamily="2" charset="-122"/>
                <a:ea typeface="微软雅黑" panose="020B0503020204020204" charset="-122"/>
              </a:rPr>
              <a:t>3</a:t>
            </a:r>
            <a:r>
              <a:rPr lang="zh-CN" altLang="en-US" sz="1800">
                <a:latin typeface="宋体" panose="02010600030101010101" pitchFamily="2" charset="-122"/>
                <a:ea typeface="微软雅黑" panose="020B0503020204020204" charset="-122"/>
              </a:rPr>
              <a:t>）推广节水农业技术节约</a:t>
            </a: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灌溉用水；</a:t>
            </a:r>
            <a:endParaRPr lang="zh-CN" altLang="en-US" sz="1800">
              <a:latin typeface="宋体" panose="02010600030101010101" pitchFamily="2" charset="-122"/>
              <a:ea typeface="微软雅黑" panose="020B050302020402020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1800">
                <a:latin typeface="宋体" panose="02010600030101010101" pitchFamily="2" charset="-122"/>
                <a:ea typeface="微软雅黑" panose="020B0503020204020204" charset="-122"/>
              </a:rPr>
              <a:t>4</a:t>
            </a:r>
            <a:r>
              <a:rPr lang="zh-CN" altLang="en-US" sz="1800">
                <a:latin typeface="宋体" panose="02010600030101010101" pitchFamily="2" charset="-122"/>
                <a:ea typeface="微软雅黑" panose="020B0503020204020204" charset="-122"/>
              </a:rPr>
              <a:t>）生活、生产用水经迅处理，</a:t>
            </a: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重复利用；</a:t>
            </a:r>
            <a:endParaRPr lang="zh-CN" altLang="en-US" sz="1800">
              <a:latin typeface="宋体" panose="02010600030101010101" pitchFamily="2" charset="-122"/>
              <a:ea typeface="微软雅黑" panose="020B050302020402020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1800">
                <a:latin typeface="宋体" panose="02010600030101010101" pitchFamily="2" charset="-122"/>
                <a:ea typeface="微软雅黑" panose="020B0503020204020204" charset="-122"/>
              </a:rPr>
              <a:t>5</a:t>
            </a:r>
            <a:r>
              <a:rPr lang="zh-CN" altLang="en-US" sz="1800">
                <a:latin typeface="宋体" panose="02010600030101010101" pitchFamily="2" charset="-122"/>
                <a:ea typeface="微软雅黑" panose="020B0503020204020204" charset="-122"/>
              </a:rPr>
              <a:t>）改进工业生产流程，推广省水节水</a:t>
            </a:r>
            <a:r>
              <a:rPr lang="zh-CN" altLang="en-US" sz="1800" dirty="0">
                <a:latin typeface="宋体" panose="02010600030101010101" pitchFamily="2" charset="-122"/>
                <a:ea typeface="微软雅黑" panose="020B0503020204020204" charset="-122"/>
              </a:rPr>
              <a:t>器具等。</a:t>
            </a:r>
            <a:endParaRPr lang="zh-CN" altLang="en-US" sz="1800"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811213" y="319088"/>
            <a:ext cx="13716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珍惜每一滴水</a:t>
            </a:r>
          </a:p>
        </p:txBody>
      </p:sp>
      <p:sp>
        <p:nvSpPr>
          <p:cNvPr id="21508" name="文本框 41990"/>
          <p:cNvSpPr txBox="1"/>
          <p:nvPr/>
        </p:nvSpPr>
        <p:spPr>
          <a:xfrm>
            <a:off x="874395" y="908685"/>
            <a:ext cx="7395845" cy="810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我们在家庭生活中用水淘米、洗菜、洗衣、浇花、冲厕、洗澡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想想在这些用水环节中，可以采取哪些节水方法？</a:t>
            </a:r>
          </a:p>
        </p:txBody>
      </p:sp>
      <p:graphicFrame>
        <p:nvGraphicFramePr>
          <p:cNvPr id="42021" name="表格 42020"/>
          <p:cNvGraphicFramePr/>
          <p:nvPr/>
        </p:nvGraphicFramePr>
        <p:xfrm>
          <a:off x="971550" y="1803400"/>
          <a:ext cx="6715760" cy="3189288"/>
        </p:xfrm>
        <a:graphic>
          <a:graphicData uri="http://schemas.openxmlformats.org/drawingml/2006/table">
            <a:tbl>
              <a:tblPr/>
              <a:tblGrid>
                <a:gridCol w="11080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076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556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</a:rPr>
                        <a:t>项目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</a:rPr>
                        <a:t>可能的节水方法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56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</a:rPr>
                        <a:t>淘米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0" dirty="0">
                        <a:latin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56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</a:rPr>
                        <a:t>洗菜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0" dirty="0">
                        <a:latin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56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</a:rPr>
                        <a:t>洗衣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0" dirty="0">
                        <a:latin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56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</a:rPr>
                        <a:t>浇花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0" dirty="0">
                        <a:latin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56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</a:rPr>
                        <a:t>冲厕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0" dirty="0">
                        <a:latin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56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0" dirty="0">
                          <a:latin typeface="微软雅黑" panose="020B0503020204020204" charset="-122"/>
                        </a:rPr>
                        <a:t>洗澡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0" dirty="0">
                        <a:latin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2022" name="TextBox 4"/>
          <p:cNvSpPr txBox="1"/>
          <p:nvPr/>
        </p:nvSpPr>
        <p:spPr>
          <a:xfrm>
            <a:off x="2474595" y="2396490"/>
            <a:ext cx="283591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1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用水将米浸泡一会，少淘两次</a:t>
            </a:r>
          </a:p>
        </p:txBody>
      </p:sp>
      <p:sp>
        <p:nvSpPr>
          <p:cNvPr id="42023" name="TextBox 5"/>
          <p:cNvSpPr txBox="1"/>
          <p:nvPr/>
        </p:nvSpPr>
        <p:spPr>
          <a:xfrm>
            <a:off x="2474595" y="2817495"/>
            <a:ext cx="386270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1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用淘米水洗菜，有利于去除蔬菜上的农药</a:t>
            </a:r>
          </a:p>
        </p:txBody>
      </p:sp>
      <p:sp>
        <p:nvSpPr>
          <p:cNvPr id="42024" name="TextBox 6"/>
          <p:cNvSpPr txBox="1"/>
          <p:nvPr/>
        </p:nvSpPr>
        <p:spPr>
          <a:xfrm>
            <a:off x="2450465" y="3229610"/>
            <a:ext cx="509587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1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衣服集中洗，洗衣粉不应放的太多，能用手洗不用机洗</a:t>
            </a:r>
          </a:p>
        </p:txBody>
      </p:sp>
      <p:sp>
        <p:nvSpPr>
          <p:cNvPr id="42025" name="TextBox 7"/>
          <p:cNvSpPr txBox="1"/>
          <p:nvPr/>
        </p:nvSpPr>
        <p:spPr>
          <a:xfrm>
            <a:off x="2474595" y="3701415"/>
            <a:ext cx="263080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1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洗菜水浇花，收集雨水浇花</a:t>
            </a:r>
          </a:p>
        </p:txBody>
      </p:sp>
      <p:sp>
        <p:nvSpPr>
          <p:cNvPr id="42026" name="TextBox 8"/>
          <p:cNvSpPr txBox="1"/>
          <p:nvPr/>
        </p:nvSpPr>
        <p:spPr>
          <a:xfrm>
            <a:off x="2474595" y="4175760"/>
            <a:ext cx="30416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1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用洗澡水、洗衣水、洗菜水冲厕</a:t>
            </a:r>
          </a:p>
        </p:txBody>
      </p:sp>
      <p:sp>
        <p:nvSpPr>
          <p:cNvPr id="42027" name="TextBox 9"/>
          <p:cNvSpPr txBox="1"/>
          <p:nvPr/>
        </p:nvSpPr>
        <p:spPr>
          <a:xfrm>
            <a:off x="2450465" y="4650740"/>
            <a:ext cx="406844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1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淋浴时不要用大水，打肥皂时关闭水龙头等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22" grpId="0"/>
      <p:bldP spid="42023" grpId="0"/>
      <p:bldP spid="42024" grpId="0"/>
      <p:bldP spid="42025" grpId="0"/>
      <p:bldP spid="42026" grpId="0"/>
      <p:bldP spid="420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4176" y="35242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700" y="276225"/>
            <a:ext cx="1004888" cy="3667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sz="1800" b="1" strike="noStrike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典例分析</a:t>
            </a:r>
            <a:endParaRPr kumimoji="0" lang="zh-CN" altLang="en-US" sz="18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18250" y="972845"/>
            <a:ext cx="6760071" cy="34766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造成温室效应的主要原因是</a:t>
            </a: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．汽车和工厂排放的废气和烟尘</a:t>
            </a: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．煤、石油、天然气的大量燃烧</a:t>
            </a: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．人造含氟制冷剂的泄漏</a:t>
            </a: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．二氧化硫等有毒气体的大量产生</a:t>
            </a:r>
          </a:p>
        </p:txBody>
      </p:sp>
      <p:sp>
        <p:nvSpPr>
          <p:cNvPr id="10253" name="矩形 7"/>
          <p:cNvSpPr/>
          <p:nvPr/>
        </p:nvSpPr>
        <p:spPr>
          <a:xfrm>
            <a:off x="637858" y="1091883"/>
            <a:ext cx="1223645" cy="598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charset="-122"/>
              </a:rPr>
              <a:t>【</a:t>
            </a:r>
            <a:r>
              <a:rPr lang="zh-CN" altLang="en-US" sz="2200" b="1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charset="-122"/>
              </a:rPr>
              <a:t>例</a:t>
            </a: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charset="-122"/>
              </a:rPr>
              <a:t> 】</a:t>
            </a:r>
            <a:endParaRPr lang="zh-CN" altLang="en-US" sz="2200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19009" y="975786"/>
            <a:ext cx="43436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4176" y="35242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4700" y="276225"/>
            <a:ext cx="1004888" cy="3667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sz="1800" b="1" strike="noStrike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典例分析</a:t>
            </a:r>
            <a:endParaRPr kumimoji="0" lang="zh-CN" altLang="en-US" sz="18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08760" y="1134110"/>
            <a:ext cx="7192645" cy="28613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下列关于水污染的说法正确的是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 </a:t>
            </a: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．水污染不是造成水严重缺乏的原因</a:t>
            </a: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．我国的饮用水源污染严重</a:t>
            </a: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．淡水污染严重，海水基本没有污染</a:t>
            </a:r>
          </a:p>
          <a:p>
            <a:pPr marL="533400" marR="0" lvl="0" indent="-53340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．赤潮是海洋中的一种正常现象，对海洋生态环境没有负面影响</a:t>
            </a:r>
          </a:p>
        </p:txBody>
      </p:sp>
      <p:sp>
        <p:nvSpPr>
          <p:cNvPr id="18445" name="矩形 7"/>
          <p:cNvSpPr/>
          <p:nvPr/>
        </p:nvSpPr>
        <p:spPr>
          <a:xfrm>
            <a:off x="559753" y="1205548"/>
            <a:ext cx="1071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charset="-122"/>
              </a:rPr>
              <a:t>例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charset="-122"/>
              </a:rPr>
              <a:t>】</a:t>
            </a:r>
            <a:endParaRPr lang="zh-CN" altLang="en-US" sz="2000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63079" y="1048947"/>
            <a:ext cx="350837" cy="74251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4" descr="0bd18c01b6c5c3f6267fb5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635" y="1183005"/>
            <a:ext cx="2889250" cy="3202305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12000" dist="50800" dir="5400000" sy="-100000" algn="bl" rotWithShape="0"/>
          </a:effectLst>
        </p:spPr>
      </p:pic>
      <p:sp>
        <p:nvSpPr>
          <p:cNvPr id="5126" name="文本框 5130"/>
          <p:cNvSpPr txBox="1"/>
          <p:nvPr/>
        </p:nvSpPr>
        <p:spPr>
          <a:xfrm>
            <a:off x="2360576" y="1358066"/>
            <a:ext cx="119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水的故事</a:t>
            </a:r>
          </a:p>
        </p:txBody>
      </p:sp>
      <p:sp>
        <p:nvSpPr>
          <p:cNvPr id="5132" name="Text Box 8"/>
          <p:cNvSpPr txBox="1"/>
          <p:nvPr/>
        </p:nvSpPr>
        <p:spPr>
          <a:xfrm>
            <a:off x="808990" y="1757045"/>
            <a:ext cx="430212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水是生命的起源，是人类和生物赖以生存不可缺少的物质，是发展工业的重要条件和农业的命脉。随着经济的高速发展，水资源遭到严重的破坏，对工农业生产产生了重大影响。</a:t>
            </a:r>
          </a:p>
        </p:txBody>
      </p:sp>
      <p:sp>
        <p:nvSpPr>
          <p:cNvPr id="5" name="Shape 108"/>
          <p:cNvSpPr/>
          <p:nvPr/>
        </p:nvSpPr>
        <p:spPr>
          <a:xfrm>
            <a:off x="327025" y="300038"/>
            <a:ext cx="725488" cy="69691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63" y="341313"/>
            <a:ext cx="809625" cy="582613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913" y="341313"/>
            <a:ext cx="1512888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4176" y="35242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4700" y="276225"/>
            <a:ext cx="1004888" cy="3667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sz="1800" b="1" strike="noStrike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典例分析</a:t>
            </a:r>
            <a:endParaRPr kumimoji="0" lang="zh-CN" altLang="en-US" sz="18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78890" y="927100"/>
            <a:ext cx="7272655" cy="133794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水是人类宝贵的资源，在干旱地区尤其珍贵。我国积极采取一些节水措施，在一些山区、半山区和西部一些缺水的地区广泛采用喷灌节水技术，利用管道代替沟渠输水，如图所示。你知道这样做有什么好处吗？</a:t>
            </a:r>
          </a:p>
        </p:txBody>
      </p:sp>
      <p:sp>
        <p:nvSpPr>
          <p:cNvPr id="26637" name="矩形 7"/>
          <p:cNvSpPr/>
          <p:nvPr/>
        </p:nvSpPr>
        <p:spPr>
          <a:xfrm>
            <a:off x="401638" y="926783"/>
            <a:ext cx="1071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charset="-122"/>
              </a:rPr>
              <a:t>例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en-US" altLang="zh-CN" sz="2000" b="1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文本框 2"/>
          <p:cNvSpPr txBox="1">
            <a:spLocks noChangeArrowheads="1"/>
          </p:cNvSpPr>
          <p:nvPr/>
        </p:nvSpPr>
        <p:spPr bwMode="auto">
          <a:xfrm>
            <a:off x="1278890" y="2623503"/>
            <a:ext cx="7366000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采用喷灌灌溉，水喷洒得比较均匀，既可以节约用水，同时还避免了流水漫灌造成的灌水过量而使土地板结；采用管道输水，一方面可以减少水分蒸发，另一方面可以减少渗漏失水，从而减少水的损失。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5488" cy="69691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63" y="341313"/>
            <a:ext cx="809625" cy="582613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913" y="341313"/>
            <a:ext cx="1512888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3" name="Picture 30" descr="C:\Users\Administrator\Desktop\13648028636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80715" y="2908300"/>
            <a:ext cx="2456815" cy="1622425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5000" dist="50800" dir="5400000" sy="-100000" algn="bl" rotWithShape="0"/>
          </a:effectLst>
        </p:spPr>
      </p:pic>
      <p:pic>
        <p:nvPicPr>
          <p:cNvPr id="47" name="Picture 26" descr="C:\Users\Administrator\Desktop\u=1047847419,2694057435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665" y="1127760"/>
            <a:ext cx="2381250" cy="1536065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5000" dist="50800" dir="5400000" sy="-100000" algn="bl" rotWithShape="0"/>
          </a:effectLst>
        </p:spPr>
      </p:pic>
      <p:pic>
        <p:nvPicPr>
          <p:cNvPr id="49" name="Picture 29" descr="C:\Users\Administrator\Desktop\u=1289448624,1218396274&amp;fm=21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2875" y="1127760"/>
            <a:ext cx="2330450" cy="1534795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35000" dist="50800" dir="5400000" sy="-100000" algn="bl" rotWithShape="0"/>
          </a:effectLst>
        </p:spPr>
      </p:pic>
      <p:sp>
        <p:nvSpPr>
          <p:cNvPr id="50" name="TextBox 49"/>
          <p:cNvSpPr txBox="1"/>
          <p:nvPr/>
        </p:nvSpPr>
        <p:spPr>
          <a:xfrm>
            <a:off x="1641475" y="2663825"/>
            <a:ext cx="153924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sz="1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  </a:t>
            </a:r>
            <a:r>
              <a:rPr kumimoji="0" lang="zh-CN" altLang="en-US" sz="1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全球变暖</a:t>
            </a:r>
          </a:p>
        </p:txBody>
      </p:sp>
      <p:sp>
        <p:nvSpPr>
          <p:cNvPr id="52" name="矩形 51"/>
          <p:cNvSpPr/>
          <p:nvPr/>
        </p:nvSpPr>
        <p:spPr>
          <a:xfrm>
            <a:off x="3670935" y="4530725"/>
            <a:ext cx="1780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．珍惜每一滴水</a:t>
            </a:r>
            <a:endParaRPr lang="zh-CN" altLang="en-US" sz="16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758180" y="2549525"/>
            <a:ext cx="1795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．水资源危机</a:t>
            </a:r>
            <a:endParaRPr lang="zh-CN" altLang="en-US" sz="16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  <p:bldLst>
      <p:bldP spid="50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5488" cy="69691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63" y="341313"/>
            <a:ext cx="809625" cy="582613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913" y="341313"/>
            <a:ext cx="1512888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911543" y="1143000"/>
            <a:ext cx="7200900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水资源危机是威胁人类生存的一类重要因素。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水资源主要指的是</a:t>
            </a:r>
            <a:r>
              <a:rPr kumimoji="0" lang="zh-CN" altLang="en-US" sz="2000" b="1" kern="1200" cap="none" spc="0" normalizeH="0" baseline="0" noProof="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淡水</a:t>
            </a: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资源。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</a:t>
            </a: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造成水资源危机的主要原因之一是</a:t>
            </a:r>
            <a:r>
              <a:rPr kumimoji="0" lang="zh-CN" altLang="en-US" sz="2000" b="1" kern="1200" cap="none" spc="0" normalizeH="0" baseline="0" noProof="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水污染</a:t>
            </a: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，其污</a:t>
            </a:r>
            <a:endParaRPr kumimoji="0" lang="en-US" altLang="zh-CN" sz="20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染主要有：</a:t>
            </a:r>
            <a:r>
              <a:rPr kumimoji="0" lang="zh-CN" altLang="en-US" sz="2000" b="1" kern="1200" cap="none" spc="0" normalizeH="0" baseline="0" noProof="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生活污水、工业废水、工业废物、生</a:t>
            </a:r>
            <a:endParaRPr kumimoji="0" lang="en-US" altLang="zh-CN" sz="2000" b="1" kern="1200" cap="none" spc="0" normalizeH="0" baseline="0" noProof="0" dirty="0">
              <a:solidFill>
                <a:srgbClr val="007E27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000" b="1" kern="1200" cap="none" spc="0" normalizeH="0" baseline="0" noProof="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活垃圾</a:t>
            </a: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4. </a:t>
            </a: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保护水资源、节约用水是地球上每一个人义不容</a:t>
            </a:r>
            <a:endParaRPr kumimoji="0" lang="en-US" altLang="zh-CN" sz="20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0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辞的责任。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5488" cy="69691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63" y="341313"/>
            <a:ext cx="809625" cy="582613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913" y="341313"/>
            <a:ext cx="1512888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TextBox 1"/>
          <p:cNvSpPr txBox="1"/>
          <p:nvPr/>
        </p:nvSpPr>
        <p:spPr>
          <a:xfrm>
            <a:off x="643890" y="1114425"/>
            <a:ext cx="7402513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节约用水，可以从</a:t>
            </a:r>
            <a:r>
              <a:rPr lang="zh-CN" altLang="en-US" sz="2400" b="1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三个方面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考虑：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一是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减少浪费，如随手关闭水龙头，用管道输水代替沟渠输水；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二是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做到一水多用，如洗菜水浇花；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三是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做到废水再利用，如污水处理厂处理后的水达到一定标准即可作为回用水，回用为冷却水、灌溉水等。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45060"/>
          <p:cNvSpPr/>
          <p:nvPr/>
        </p:nvSpPr>
        <p:spPr>
          <a:xfrm>
            <a:off x="1689767" y="1894186"/>
            <a:ext cx="5763597" cy="17532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全球变暖给人类带来的影响。</a:t>
            </a:r>
          </a:p>
          <a:p>
            <a:pPr indent="200025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水污染现状及其产生的原因。</a:t>
            </a:r>
          </a:p>
          <a:p>
            <a:pPr indent="200025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合理利用和保护水资源的重要性。　</a:t>
            </a:r>
          </a:p>
        </p:txBody>
      </p:sp>
      <p:sp>
        <p:nvSpPr>
          <p:cNvPr id="6146" name="文本框 3"/>
          <p:cNvSpPr txBox="1"/>
          <p:nvPr/>
        </p:nvSpPr>
        <p:spPr>
          <a:xfrm>
            <a:off x="3711142" y="132750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</a:p>
        </p:txBody>
      </p:sp>
      <p:sp>
        <p:nvSpPr>
          <p:cNvPr id="5" name="Shape 108"/>
          <p:cNvSpPr/>
          <p:nvPr/>
        </p:nvSpPr>
        <p:spPr>
          <a:xfrm>
            <a:off x="327025" y="300038"/>
            <a:ext cx="725488" cy="69691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63" y="341313"/>
            <a:ext cx="809625" cy="582613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913" y="341313"/>
            <a:ext cx="1512888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5488" cy="69691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63" y="341313"/>
            <a:ext cx="809625" cy="582613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913" y="341313"/>
            <a:ext cx="1512888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930" y="1277620"/>
            <a:ext cx="3980815" cy="3074035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18000" dist="50800" dir="5400000" sy="-100000" algn="bl" rotWithShape="0"/>
          </a:effectLst>
        </p:spPr>
      </p:pic>
      <p:pic>
        <p:nvPicPr>
          <p:cNvPr id="38" name="Picture 20"/>
          <p:cNvPicPr>
            <a:picLocks noChangeAspect="1"/>
          </p:cNvPicPr>
          <p:nvPr/>
        </p:nvPicPr>
        <p:blipFill>
          <a:blip r:embed="rId3"/>
          <a:srcRect b="10458"/>
          <a:stretch>
            <a:fillRect/>
          </a:stretch>
        </p:blipFill>
        <p:spPr>
          <a:xfrm>
            <a:off x="5311140" y="1278890"/>
            <a:ext cx="2106295" cy="3074035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18000" dist="50800" dir="5400000" sy="-100000" algn="bl" rotWithShape="0"/>
          </a:effectLst>
        </p:spPr>
      </p:pic>
      <p:sp>
        <p:nvSpPr>
          <p:cNvPr id="41" name="矩形 40"/>
          <p:cNvSpPr/>
          <p:nvPr/>
        </p:nvSpPr>
        <p:spPr>
          <a:xfrm>
            <a:off x="2118995" y="4352925"/>
            <a:ext cx="1416050" cy="461963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18000" dist="50800" dir="5400000" sy="-100000" algn="bl" rotWithShape="0"/>
          </a:effec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冰山熔化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540308" y="1636078"/>
            <a:ext cx="554037" cy="2357437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18000" dist="50800" dir="5400000" sy="-100000" algn="bl" rotWithShape="0"/>
          </a:effectLst>
        </p:spPr>
        <p:txBody>
          <a:bodyPr vert="eaVer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北极熊无家可归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800100" y="32067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全球变暖</a:t>
            </a:r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800100" y="1327785"/>
            <a:ext cx="7810500" cy="1630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定义：</a:t>
            </a:r>
            <a:r>
              <a:rPr kumimoji="0" lang="zh-CN" altLang="en-US" sz="2400" b="1" kern="1200" cap="none" spc="0" normalizeH="0" baseline="0" noProof="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温室气体</a:t>
            </a:r>
            <a:r>
              <a:rPr kumimoji="0" lang="zh-CN" altLang="en-US" sz="22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使太阳的热量聚集在地球周围，导致</a:t>
            </a:r>
            <a:endParaRPr kumimoji="0" lang="en-US" altLang="zh-CN" sz="22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2200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全球变暖，这就是常说的</a:t>
            </a:r>
            <a:r>
              <a:rPr kumimoji="0" lang="zh-CN" altLang="en-US" sz="2200" b="1" kern="1200" cap="none" spc="0" normalizeH="0" baseline="0" noProof="0" dirty="0">
                <a:solidFill>
                  <a:srgbClr val="007E27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温室效应</a:t>
            </a:r>
            <a:r>
              <a:rPr kumimoji="0" lang="zh-CN" altLang="en-US" sz="22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800100" y="32067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sz="1800" b="1" kern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sym typeface="微软雅黑" panose="020B0503020204020204" charset="-122"/>
              </a:rPr>
              <a:t>全球变暖</a:t>
            </a:r>
            <a:endParaRPr kumimoji="0" lang="zh-CN" sz="18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54" name="文本框 3"/>
          <p:cNvSpPr txBox="1"/>
          <p:nvPr/>
        </p:nvSpPr>
        <p:spPr>
          <a:xfrm>
            <a:off x="3933825" y="1042670"/>
            <a:ext cx="1720850" cy="598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问</a:t>
            </a:r>
            <a:r>
              <a:rPr lang="en-US" altLang="zh-CN" sz="22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 </a:t>
            </a:r>
            <a:r>
              <a:rPr lang="zh-CN" altLang="en-US" sz="22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题（一）</a:t>
            </a:r>
          </a:p>
        </p:txBody>
      </p:sp>
      <p:pic>
        <p:nvPicPr>
          <p:cNvPr id="6155" name="Picture 6" descr="BS0055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938" y="1123633"/>
            <a:ext cx="503237" cy="43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8"/>
          <p:cNvSpPr/>
          <p:nvPr/>
        </p:nvSpPr>
        <p:spPr>
          <a:xfrm>
            <a:off x="1214438" y="1674495"/>
            <a:ext cx="5212080" cy="598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Arial" panose="020B0604020202020204" pitchFamily="34" charset="0"/>
                <a:ea typeface="微软雅黑" panose="020B0503020204020204" charset="-122"/>
              </a:rPr>
              <a:t>思考：导致全球变暖的主要原因是什么？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14438" y="2498090"/>
            <a:ext cx="7021513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solidFill>
                  <a:srgbClr val="FF0000"/>
                </a:solidFill>
                <a:latin typeface="+mn-ea"/>
                <a:ea typeface="微软雅黑" panose="020B0503020204020204" charset="-122"/>
                <a:cs typeface="+mn-cs"/>
              </a:rPr>
              <a:t>答案：现代工业大量使用矿物燃料作为能源，排放出大量二氧化碳等多种温室气体，这些温室气体使太阳的热量聚集在地球周围，导致全球变暖。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/>
      <p:bldP spid="22" grpId="1" build="allAtOnce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800100" y="32067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sz="1800" b="1" kern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sym typeface="微软雅黑" panose="020B0503020204020204" charset="-122"/>
              </a:rPr>
              <a:t>全球变暖</a:t>
            </a:r>
            <a:endParaRPr kumimoji="0" lang="zh-CN" sz="18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0928" y="1414463"/>
            <a:ext cx="6215063" cy="598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 dirty="0">
                <a:latin typeface="+mn-ea"/>
                <a:ea typeface="微软雅黑" panose="020B0503020204020204" charset="-122"/>
                <a:cs typeface="+mn-cs"/>
              </a:rPr>
              <a:t>思考：全球变暖给人类带来哪些影响</a:t>
            </a:r>
            <a:r>
              <a:rPr kumimoji="0" lang="en-US" sz="2200" b="1" kern="1200" cap="none" spc="0" normalizeH="0" baseline="0" noProof="0" dirty="0">
                <a:latin typeface="+mn-ea"/>
                <a:ea typeface="微软雅黑" panose="020B0503020204020204" charset="-122"/>
                <a:cs typeface="+mn-cs"/>
              </a:rPr>
              <a:t>?</a:t>
            </a:r>
            <a:endParaRPr kumimoji="0" lang="zh-CN" altLang="en-US" sz="2200" b="1" kern="1200" cap="none" spc="0" normalizeH="0" baseline="0" noProof="0" dirty="0">
              <a:latin typeface="+mn-ea"/>
              <a:ea typeface="微软雅黑" panose="020B0503020204020204" charset="-122"/>
              <a:cs typeface="+mn-cs"/>
            </a:endParaRPr>
          </a:p>
        </p:txBody>
      </p:sp>
      <p:sp>
        <p:nvSpPr>
          <p:cNvPr id="7179" name="文本框 3"/>
          <p:cNvSpPr txBox="1"/>
          <p:nvPr/>
        </p:nvSpPr>
        <p:spPr>
          <a:xfrm>
            <a:off x="3861435" y="815975"/>
            <a:ext cx="1720850" cy="598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问</a:t>
            </a:r>
            <a:r>
              <a:rPr lang="en-US" altLang="zh-CN" sz="22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 </a:t>
            </a:r>
            <a:r>
              <a:rPr lang="zh-CN" altLang="en-US" sz="22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题（二）</a:t>
            </a:r>
          </a:p>
        </p:txBody>
      </p:sp>
      <p:pic>
        <p:nvPicPr>
          <p:cNvPr id="7180" name="Picture 6" descr="BS0055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548" y="896938"/>
            <a:ext cx="503237" cy="43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1071563" y="2013585"/>
            <a:ext cx="7000875" cy="27254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答案：</a:t>
            </a:r>
            <a:endParaRPr kumimoji="0" lang="zh-CN" altLang="en-US" sz="16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海面上升的影响：冰山熔化</a:t>
            </a:r>
            <a:r>
              <a:rPr 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使低地被淹，海岸被冲蚀，地表水和地下水盐分增加，影响城市供水，沿海和岛国居民生活受到严重威胁。</a:t>
            </a:r>
            <a:endParaRPr kumimoji="0" lang="zh-CN" altLang="en-US" sz="16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对动、植物的影响：动、植物灭亡或被迫转移。</a:t>
            </a:r>
            <a:endParaRPr kumimoji="0" lang="zh-CN" altLang="en-US" sz="16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alt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对农业的影响：影响粮食作物的产量和作物的分布类型。</a:t>
            </a:r>
            <a:endParaRPr kumimoji="0" lang="zh-CN" altLang="en-US" sz="16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342900" marR="0" indent="-342900" defTabSz="914400" ea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alt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对人类健康的影响：影响人类健康，导致人</a:t>
            </a:r>
            <a:r>
              <a:rPr lang="en-US" altLang="zh-CN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16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类发病率和死亡率增加，一些热带地区的传染性疾病向更多的国家传播。</a:t>
            </a:r>
            <a:endParaRPr kumimoji="0" lang="zh-CN" altLang="en-US" sz="16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  <p:bldP spid="27" grpId="1" uiExpand="1" build="allAtOnce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2588" y="322263"/>
            <a:ext cx="261938" cy="2730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800100" y="32067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sz="1800" b="1" kern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sym typeface="微软雅黑" panose="020B0503020204020204" charset="-122"/>
              </a:rPr>
              <a:t>全球变暖</a:t>
            </a:r>
            <a:endParaRPr kumimoji="0" lang="zh-CN" sz="18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79" name="文本框 3"/>
          <p:cNvSpPr txBox="1"/>
          <p:nvPr/>
        </p:nvSpPr>
        <p:spPr>
          <a:xfrm>
            <a:off x="3861435" y="815975"/>
            <a:ext cx="1720850" cy="598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问</a:t>
            </a:r>
            <a:r>
              <a:rPr lang="en-US" altLang="zh-CN" sz="22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 </a:t>
            </a:r>
            <a:r>
              <a:rPr lang="zh-CN" altLang="en-US" sz="2200" b="1" dirty="0">
                <a:solidFill>
                  <a:srgbClr val="008000"/>
                </a:solidFill>
                <a:latin typeface="黑体" panose="02010609060101010101" charset="-122"/>
                <a:ea typeface="微软雅黑" panose="020B0503020204020204" charset="-122"/>
              </a:rPr>
              <a:t>题（三）</a:t>
            </a:r>
          </a:p>
        </p:txBody>
      </p:sp>
      <p:pic>
        <p:nvPicPr>
          <p:cNvPr id="7180" name="Picture 6" descr="BS0055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548" y="896938"/>
            <a:ext cx="503237" cy="43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7" name="TextBox 3"/>
          <p:cNvSpPr txBox="1"/>
          <p:nvPr/>
        </p:nvSpPr>
        <p:spPr>
          <a:xfrm>
            <a:off x="1292543" y="1783080"/>
            <a:ext cx="685800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Arial" panose="020B0604020202020204" pitchFamily="34" charset="0"/>
                <a:ea typeface="微软雅黑" panose="020B0503020204020204" charset="-122"/>
              </a:rPr>
              <a:t>思考：针对全球变暖，我们怎么办？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21105" y="2497455"/>
            <a:ext cx="70723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答案：我们应该尽快采取相关措施，应对温室效应带来的全球变暖，保护、热爱我们赖以生存的地球母亲。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hape 108"/>
          <p:cNvSpPr/>
          <p:nvPr/>
        </p:nvSpPr>
        <p:spPr>
          <a:xfrm>
            <a:off x="382588" y="322263"/>
            <a:ext cx="261937" cy="273050"/>
          </a:xfrm>
          <a:prstGeom prst="rect">
            <a:avLst/>
          </a:prstGeom>
          <a:solidFill>
            <a:srgbClr val="007E27">
              <a:alpha val="79999"/>
            </a:srgbClr>
          </a:solidFill>
          <a:ln w="12700">
            <a:noFill/>
          </a:ln>
        </p:spPr>
        <p:txBody>
          <a:bodyPr lIns="0" tIns="0" rIns="0" bIns="0" anchor="t" anchorCtr="0"/>
          <a:lstStyle/>
          <a:p>
            <a:endParaRPr lang="zh-CN" sz="100">
              <a:latin typeface="Arial" panose="020B0604020202020204"/>
              <a:ea typeface="Arial" panose="020B0604020202020204"/>
            </a:endParaRPr>
          </a:p>
        </p:txBody>
      </p:sp>
      <p:sp>
        <p:nvSpPr>
          <p:cNvPr id="23554" name="Shape 112"/>
          <p:cNvSpPr/>
          <p:nvPr/>
        </p:nvSpPr>
        <p:spPr>
          <a:xfrm>
            <a:off x="393700" y="352425"/>
            <a:ext cx="239713" cy="244475"/>
          </a:xfrm>
          <a:prstGeom prst="rect">
            <a:avLst/>
          </a:prstGeom>
          <a:solidFill>
            <a:srgbClr val="007E27"/>
          </a:solidFill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algn="ctr"/>
            <a:r>
              <a:rPr 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zh-CN" sz="10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Shape 120"/>
          <p:cNvSpPr/>
          <p:nvPr/>
        </p:nvSpPr>
        <p:spPr>
          <a:xfrm>
            <a:off x="811213" y="319088"/>
            <a:ext cx="11430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水资源危机</a:t>
            </a:r>
          </a:p>
        </p:txBody>
      </p:sp>
      <p:sp>
        <p:nvSpPr>
          <p:cNvPr id="34820" name="矩形 34819"/>
          <p:cNvSpPr/>
          <p:nvPr/>
        </p:nvSpPr>
        <p:spPr>
          <a:xfrm>
            <a:off x="811530" y="906145"/>
            <a:ext cx="390017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水是一切生物生存的重要物质，也是工农业生产、经济建设不可缺少的自然资源。</a:t>
            </a:r>
          </a:p>
        </p:txBody>
      </p:sp>
      <p:pic>
        <p:nvPicPr>
          <p:cNvPr id="34827" name="图片 34826" descr="2008111211222238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2730" y="1008698"/>
            <a:ext cx="2235200" cy="3497262"/>
          </a:xfrm>
          <a:prstGeom prst="rect">
            <a:avLst/>
          </a:prstGeom>
          <a:noFill/>
          <a:ln w="9525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12000" dist="50800" dir="5400000" sy="-100000" algn="bl" rotWithShape="0"/>
          </a:effec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1290</Words>
  <Application>Microsoft Office PowerPoint</Application>
  <PresentationFormat>自定义</PresentationFormat>
  <Paragraphs>144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2019-08-05T07:13:39Z</dcterms:created>
  <dcterms:modified xsi:type="dcterms:W3CDTF">2019-11-07T06:10:15Z</dcterms:modified>
</cp:coreProperties>
</file>