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0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8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12192000" cy="6858000"/>
  <p:notesSz cx="6858000" cy="12192000"/>
  <p:custDataLst>
    <p:tags r:id="rId28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tags" Target="tags/tag1.xml" /><Relationship Id="rId29" Type="http://schemas.openxmlformats.org/officeDocument/2006/relationships/presProps" Target="presProps.xml" /><Relationship Id="rId3" Type="http://schemas.openxmlformats.org/officeDocument/2006/relationships/slide" Target="slides/slide1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5.jpeg" /><Relationship Id="rId5" Type="http://schemas.openxmlformats.org/officeDocument/2006/relationships/image" Target="../media/image16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8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9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jpeg" /><Relationship Id="rId4" Type="http://schemas.openxmlformats.org/officeDocument/2006/relationships/image" Target="../media/image21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22.png" /><Relationship Id="rId4" Type="http://schemas.openxmlformats.org/officeDocument/2006/relationships/image" Target="../media/image23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4.jpeg" /><Relationship Id="rId4" Type="http://schemas.openxmlformats.org/officeDocument/2006/relationships/image" Target="../media/image25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6.png" /><Relationship Id="rId3" Type="http://schemas.openxmlformats.org/officeDocument/2006/relationships/image" Target="../media/image24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7.jpeg" /><Relationship Id="rId4" Type="http://schemas.openxmlformats.org/officeDocument/2006/relationships/image" Target="../media/image28.png" /><Relationship Id="rId5" Type="http://schemas.openxmlformats.org/officeDocument/2006/relationships/image" Target="../media/image29.png" /><Relationship Id="rId6" Type="http://schemas.openxmlformats.org/officeDocument/2006/relationships/image" Target="../media/image30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12.xml" TargetMode="Internal" /><Relationship Id="rId5" Type="http://schemas.openxmlformats.org/officeDocument/2006/relationships/slide" Target="slide19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31.png" /><Relationship Id="rId4" Type="http://schemas.openxmlformats.org/officeDocument/2006/relationships/image" Target="../media/image32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33.jpeg" /><Relationship Id="rId4" Type="http://schemas.openxmlformats.org/officeDocument/2006/relationships/image" Target="../media/image34.png" /><Relationship Id="rId5" Type="http://schemas.openxmlformats.org/officeDocument/2006/relationships/image" Target="../media/image35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36.png" /><Relationship Id="rId4" Type="http://schemas.openxmlformats.org/officeDocument/2006/relationships/image" Target="../media/image37.jpeg" /><Relationship Id="rId5" Type="http://schemas.openxmlformats.org/officeDocument/2006/relationships/image" Target="../media/image38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37.jpeg" /><Relationship Id="rId4" Type="http://schemas.openxmlformats.org/officeDocument/2006/relationships/image" Target="../media/image39.png" /><Relationship Id="rId5" Type="http://schemas.openxmlformats.org/officeDocument/2006/relationships/image" Target="../media/image4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41.png" /><Relationship Id="rId4" Type="http://schemas.openxmlformats.org/officeDocument/2006/relationships/image" Target="../media/image37.jpeg" /><Relationship Id="rId5" Type="http://schemas.openxmlformats.org/officeDocument/2006/relationships/image" Target="../media/image4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Relationship Id="rId5" Type="http://schemas.openxmlformats.org/officeDocument/2006/relationships/image" Target="../media/image7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8.png" /><Relationship Id="rId4" Type="http://schemas.openxmlformats.org/officeDocument/2006/relationships/image" Target="../media/image5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5.jpeg" /><Relationship Id="rId4" Type="http://schemas.openxmlformats.org/officeDocument/2006/relationships/image" Target="../media/image9.png" /><Relationship Id="rId5" Type="http://schemas.openxmlformats.org/officeDocument/2006/relationships/image" Target="../media/image10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5.jpeg" /><Relationship Id="rId4" Type="http://schemas.openxmlformats.org/officeDocument/2006/relationships/image" Target="../media/image11.png" /><Relationship Id="rId5" Type="http://schemas.openxmlformats.org/officeDocument/2006/relationships/image" Target="../media/image12.png" /><Relationship Id="rId6" Type="http://schemas.openxmlformats.org/officeDocument/2006/relationships/image" Target="../media/image13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Relationship Id="rId3" Type="http://schemas.openxmlformats.org/officeDocument/2006/relationships/image" Target="../media/image5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638f11bdf.fixed?vcp=1&amp;pid=ebfead04e&amp;color=0,0,0&amp;vtp=1&amp;bbb=1" title=""/>
          <p:cNvSpPr/>
          <p:nvPr/>
        </p:nvSpPr>
        <p:spPr>
          <a:xfrm>
            <a:off x="0" y="177368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endParaRPr lang="en-US" altLang="zh-CN" sz="5500"/>
          </a:p>
        </p:txBody>
      </p:sp>
      <p:sp>
        <p:nvSpPr>
          <p:cNvPr id="3" name="C_3#638f11bdf.fixed?vcp=1&amp;pid=ebfead04e&amp;color=0,0,0&amp;vtp=1&amp;bbb=1" title=""/>
          <p:cNvSpPr/>
          <p:nvPr/>
        </p:nvSpPr>
        <p:spPr>
          <a:xfrm>
            <a:off x="0" y="283438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能力提升</a:t>
            </a:r>
            <a:endParaRPr lang="en-US" altLang="zh-CN" sz="5500"/>
          </a:p>
        </p:txBody>
      </p:sp>
      <p:sp>
        <p:nvSpPr>
          <p:cNvPr id="4" name="C_3_BD#638f11bdf.fixed?vcp=1&amp;pid=ebfead04e&amp;color=0,0,0&amp;vtp=1&amp;bbb=1" title=""/>
          <p:cNvSpPr/>
          <p:nvPr/>
        </p:nvSpPr>
        <p:spPr>
          <a:xfrm>
            <a:off x="0" y="376707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4700"/>
              </a:lnSpc>
            </a:pPr>
            <a:r>
              <a:rPr lang="en-US" altLang="zh-CN" sz="38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第34讲</a:t>
            </a:r>
            <a:r>
              <a:rPr lang="en-US" altLang="zh-CN" sz="3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8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跨学科实践专题（利用函数图像解决物理问题）</a:t>
            </a:r>
            <a:endParaRPr lang="en-US" altLang="zh-CN" sz="3800"/>
          </a:p>
        </p:txBody>
      </p:sp>
      <p:sp>
        <p:nvSpPr>
          <p:cNvPr id="5" name="C_3#638f11bdf" title=""/>
          <p:cNvSpPr/>
          <p:nvPr/>
        </p:nvSpPr>
        <p:spPr>
          <a:xfrm>
            <a:off x="1956816" y="480034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8_1#164c90622?vcp=1&amp;vop=1&amp;vis=1&amp;pid=a7eee0474&amp;color=0,0,0&amp;vtp=1&amp;bt=1&amp;bbb=1" title=""/>
              <p:cNvSpPr/>
              <p:nvPr/>
            </p:nvSpPr>
            <p:spPr>
              <a:xfrm>
                <a:off x="932688" y="889508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如要增大所测下垂量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的最大值，需要将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8_1#164c90622?vcp=1&amp;vop=1&amp;vis=1&amp;pid=a7eee0474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89508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90" r="2" b="-126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9_1#164c90622.blank?vcp=1&amp;vop=1&amp;vis=1&amp;pid=a7eee0474&amp;color=0,0,0&amp;vpa=2&amp;vtp=1&amp;bbb=1" title=""/>
          <p:cNvSpPr/>
          <p:nvPr/>
        </p:nvSpPr>
        <p:spPr>
          <a:xfrm>
            <a:off x="9622313" y="847598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减小</a:t>
            </a:r>
            <a:endParaRPr lang="en-US" altLang="zh-CN" sz="2800"/>
          </a:p>
        </p:txBody>
      </p:sp>
      <p:pic>
        <p:nvPicPr>
          <p:cNvPr id="4" name="QB_6_BD.8_2#164c90622?iti=6&amp;vcp=1&amp;vop=1&amp;vis=1&amp;visfb=1&amp;pid=a7eee047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1216" y="1585722"/>
            <a:ext cx="6446520" cy="243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8_3#164c90622?iti=6&amp;vcp=1&amp;vop=1&amp;vis=1&amp;visfb=1&amp;pid=a7eee0474&amp;color=0,0,0&amp;vtp=1&amp;bbb=1" title=""/>
          <p:cNvSpPr/>
          <p:nvPr/>
        </p:nvSpPr>
        <p:spPr>
          <a:xfrm>
            <a:off x="5549170" y="414502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图34-1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B_6_AS.10_1#164c90622?vcp=1&amp;vop=1&amp;vis=1&amp;pid=a7eee0474&amp;color=0,0,0&amp;vtp=1&amp;bbb=1&amp;hb=1" title=""/>
              <p:cNvSpPr/>
              <p:nvPr/>
            </p:nvSpPr>
            <p:spPr>
              <a:xfrm>
                <a:off x="932688" y="479571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【解析】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根据电压表示数不变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而压力越大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力敏电阻越小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电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路中的电流变大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知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定值电阻必须减小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B_6_AS.10_1#164c90622?vcp=1&amp;vop=1&amp;vis=1&amp;pid=a7eee047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795710"/>
                <a:ext cx="10323576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5" t="-16" r="2" b="-56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EX.11_1#a7eee0474?vcp=1&amp;vop=1&amp;vis=1&amp;pid=bc430b760&amp;color=0,0,0&amp;vtp=1&amp;bt=1&amp;bbb=1&amp;hb=1" title=""/>
              <p:cNvSpPr/>
              <p:nvPr/>
            </p:nvSpPr>
            <p:spPr>
              <a:xfrm>
                <a:off x="932688" y="2825464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分析：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本题中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两个物理量之间可以用一次函数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𝒌𝒉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或图丙中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的反比例函数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EX.11_1#a7eee0474?vcp=1&amp;vop=1&amp;vis=1&amp;pid=bc430b7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825464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2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579100" y="10934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32c6581dc.fixed?vcp=1&amp;pid=638f11bdf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32c6581dc.fixed?vcp=1&amp;pid=638f11bdf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7200"/>
          </a:p>
        </p:txBody>
      </p:sp>
      <p:sp>
        <p:nvSpPr>
          <p:cNvPr id="4" name="C_4#32c6581dc.fixed?vcp=1&amp;pid=638f11bdf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12_1#a7178f127?vcp=1&amp;vop=1&amp;vis=1&amp;pid=32c6581dc&amp;color=0,0,0&amp;vtp=1&amp;bt=1&amp;bbb=1" title=""/>
          <p:cNvSpPr/>
          <p:nvPr/>
        </p:nvSpPr>
        <p:spPr>
          <a:xfrm>
            <a:off x="932688" y="720000"/>
            <a:ext cx="10323576" cy="506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图34-2的图像能正确地描述两个物理量之间关系的是(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pic>
        <p:nvPicPr>
          <p:cNvPr id="3" name="QC_5_BD.12_2#a7178f127?iti=7&amp;vcp=1&amp;vop=1&amp;vis=1&amp;pid=32c6581d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52" y="1356334"/>
            <a:ext cx="9765792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BD.12_3#a7178f127?iti=7&amp;vcp=1&amp;vop=1&amp;vis=1&amp;pid=32c6581dc&amp;color=0,0,0&amp;vtp=1&amp;bbb=1" title=""/>
          <p:cNvSpPr/>
          <p:nvPr/>
        </p:nvSpPr>
        <p:spPr>
          <a:xfrm>
            <a:off x="5553742" y="3403574"/>
            <a:ext cx="1090612" cy="5062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图34-2</a:t>
            </a:r>
            <a:endParaRPr lang="en-US" altLang="zh-CN" sz="2800"/>
          </a:p>
        </p:txBody>
      </p:sp>
      <p:sp>
        <p:nvSpPr>
          <p:cNvPr id="5" name="QC_5_AN.13_1#a7178f127.bracket?vcp=1&amp;vop=1&amp;vis=1&amp;pid=32c6581dc&amp;color=0,0,0&amp;vpa=3&amp;vtp=1" title=""/>
          <p:cNvSpPr/>
          <p:nvPr/>
        </p:nvSpPr>
        <p:spPr>
          <a:xfrm>
            <a:off x="9629807" y="719810"/>
            <a:ext cx="515938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6" name="QC_5_BD.12_4#a7178f127.choices?vcp=1&amp;vop=1&amp;vis=1&amp;pid=32c6581dc&amp;color=0,0,0&amp;vtp=1&amp;bbb=1" title=""/>
          <p:cNvSpPr/>
          <p:nvPr/>
        </p:nvSpPr>
        <p:spPr>
          <a:xfrm>
            <a:off x="932688" y="3974503"/>
            <a:ext cx="10323576" cy="22014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A.图甲：物体所受重力与质量的关系</a:t>
            </a:r>
            <a:endParaRPr lang="en-US" altLang="zh-CN" sz="2800"/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B.图乙：弹性限度内弹簧伸长量与所受拉力的关系</a:t>
            </a:r>
            <a:endParaRPr lang="en-US" altLang="zh-CN" sz="2800"/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C.图丙：压力一定时，物体受到压强与受力面积的关系</a:t>
            </a:r>
            <a:endParaRPr lang="en-US" altLang="zh-CN" sz="2800"/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D.图丁：浸没在液体中的物体，所受浮力与浸入深度的关系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14_1#5bb213665?iti=8&amp;htil=4&amp;vcp=1&amp;vop=1&amp;vis=1&amp;pid=32c6581dc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2502" y="738288"/>
            <a:ext cx="3807004" cy="189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14_2#5bb213665?iti=8&amp;htil=4&amp;vcp=1&amp;vop=1&amp;vis=1&amp;pid=32c6581dc&amp;color=0,0,0&amp;vtp=1&amp;bbb=1" title=""/>
          <p:cNvSpPr/>
          <p:nvPr/>
        </p:nvSpPr>
        <p:spPr>
          <a:xfrm>
            <a:off x="8630698" y="2756128"/>
            <a:ext cx="1090612" cy="4933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图34-3</a:t>
            </a:r>
            <a:endParaRPr lang="en-US" altLang="zh-CN" sz="2800"/>
          </a:p>
        </p:txBody>
      </p:sp>
      <p:sp>
        <p:nvSpPr>
          <p:cNvPr id="4" name="QB_5_BD.14_3#5bb213665?htil=4&amp;vcp=1&amp;vop=1&amp;vis=1&amp;pid=32c6581dc&amp;color=0,0,0&amp;vtp=1&amp;bt=1&amp;bbb=1&amp;hb=1&amp;hs=1" title=""/>
          <p:cNvSpPr/>
          <p:nvPr/>
        </p:nvSpPr>
        <p:spPr>
          <a:xfrm>
            <a:off x="932688" y="720000"/>
            <a:ext cx="6062472" cy="2661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广东每年春天都会出现“回南天”现象，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给我们的生活带来了诸多不便。为了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测量空气的湿度，某同学设计了一款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湿度计，从湿度计（由电压表的示数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改编而成）指针所指刻度可知湿度大</a:t>
            </a:r>
            <a:endParaRPr lang="en-US" altLang="zh-CN" sz="2800"/>
          </a:p>
        </p:txBody>
      </p:sp>
      <p:sp>
        <p:nvSpPr>
          <p:cNvPr id="5" name="QB_5_AN.15_1#5bb213665.blank?vcp=1&amp;vop=1&amp;vis=1&amp;pid=32c6581dc&amp;color=0,0,0&amp;vpa=4&amp;vtp=1&amp;bbb=1" title=""/>
          <p:cNvSpPr/>
          <p:nvPr/>
        </p:nvSpPr>
        <p:spPr>
          <a:xfrm>
            <a:off x="2333657" y="4988343"/>
            <a:ext cx="703263" cy="5011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0.1</a:t>
            </a:r>
            <a:endParaRPr lang="en-US" altLang="zh-CN" sz="2800"/>
          </a:p>
        </p:txBody>
      </p:sp>
      <p:sp>
        <p:nvSpPr>
          <p:cNvPr id="6" name="QB_5_AN.16_1#5bb213665.blank?vcp=1&amp;vop=1&amp;vis=1&amp;pid=32c6581dc&amp;color=0,0,0&amp;vpa=5&amp;vtp=1&amp;bbb=1" title=""/>
          <p:cNvSpPr/>
          <p:nvPr/>
        </p:nvSpPr>
        <p:spPr>
          <a:xfrm>
            <a:off x="5186839" y="4988343"/>
            <a:ext cx="614363" cy="5011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30</a:t>
            </a:r>
            <a:endParaRPr lang="en-US" altLang="zh-CN" sz="2800"/>
          </a:p>
        </p:txBody>
      </p:sp>
      <p:sp>
        <p:nvSpPr>
          <p:cNvPr id="7" name="QB_5_AN.17_1#5bb213665.blank?vcp=1&amp;vop=1&amp;vis=1&amp;pid=32c6581dc&amp;color=0,0,0&amp;vpa=6&amp;vtp=1&amp;bbb=1" title=""/>
          <p:cNvSpPr/>
          <p:nvPr/>
        </p:nvSpPr>
        <p:spPr>
          <a:xfrm>
            <a:off x="9158763" y="4988343"/>
            <a:ext cx="703263" cy="5011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0.6</a:t>
            </a:r>
            <a:endParaRPr lang="en-US" altLang="zh-CN" sz="2800"/>
          </a:p>
        </p:txBody>
      </p:sp>
      <p:sp>
        <p:nvSpPr>
          <p:cNvPr id="8" name="QB_5_AN.18_1#5bb213665.blank?vcp=1&amp;vop=1&amp;vis=1&amp;pid=32c6581dc&amp;color=0,0,0&amp;vpa=7&amp;vtp=1&amp;bbb=1" title=""/>
          <p:cNvSpPr/>
          <p:nvPr/>
        </p:nvSpPr>
        <p:spPr>
          <a:xfrm>
            <a:off x="6462745" y="5514314"/>
            <a:ext cx="614363" cy="48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60</a:t>
            </a:r>
            <a:endParaRPr lang="en-US" altLang="zh-CN" sz="2800"/>
          </a:p>
        </p:txBody>
      </p:sp>
      <mc:AlternateContent>
        <mc:Choice Requires="a14">
          <p:sp>
            <p:nvSpPr>
              <p:cNvPr id="9" name="QB_5_BD.14_3#5bb213665?htil=4&amp;vcp=1&amp;vop=1&amp;vis=1&amp;pid=32c6581dc&amp;color=0,0,0&amp;vtp=1&amp;bt=1&amp;bbb=1&amp;hb=1&amp;hs=1" title=""/>
              <p:cNvSpPr/>
              <p:nvPr/>
            </p:nvSpPr>
            <p:spPr>
              <a:xfrm>
                <a:off x="932688" y="3383952"/>
                <a:ext cx="10320018" cy="2661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小，其原理如图34-3甲所示。电源电压恒为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为湿敏电阻，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其阻值随空气湿度的变化关系如图乙所示，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为定值电阻，把该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湿度计放在湿度为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的环境下，电压表示数为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，此时电路中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阻值为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，电路的总功率是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的位置应标记湿度为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%。</a:t>
                </a:r>
                <a:endParaRPr lang="en-US" altLang="zh-CN" sz="2800"/>
              </a:p>
            </p:txBody>
          </p:sp>
        </mc:Choice>
        <mc:Fallback>
          <p:sp>
            <p:nvSpPr>
              <p:cNvPr id="9" name="QB_5_BD.14_3#5bb213665?htil=4&amp;vcp=1&amp;vop=1&amp;vis=1&amp;pid=32c6581d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383952"/>
                <a:ext cx="10320018" cy="2661857"/>
              </a:xfrm>
              <a:prstGeom prst="rect">
                <a:avLst/>
              </a:prstGeom>
              <a:blipFill rotWithShape="1">
                <a:blip r:embed="rId4"/>
                <a:stretch>
                  <a:fillRect l="-5" t="-1" r="5" b="-16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19_1#f7dbb65d3?vcp=1&amp;vop=1&amp;vis=1&amp;pid=32c6581dc&amp;color=0,0,0&amp;vtp=1&amp;bt=1&amp;bbb=1&amp;hb=1" title=""/>
              <p:cNvSpPr/>
              <p:nvPr/>
            </p:nvSpPr>
            <p:spPr>
              <a:xfrm>
                <a:off x="932688" y="720000"/>
                <a:ext cx="10323576" cy="25507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如图34-4甲所示电路，图甲所示电路中，电源电压恒定为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滑动变阻器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最大阻值是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。闭合开关，调节滑动变阻器滑片，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滑动变阻器消耗的电功率与其接入电路电阻的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图像如图34-4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乙所示。则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，图乙中的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。整个电路的最小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电功率是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19_1#f7dbb65d3?vcp=1&amp;vop=1&amp;vis=1&amp;pid=32c6581d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550732"/>
              </a:xfrm>
              <a:prstGeom prst="rect">
                <a:avLst/>
              </a:prstGeom>
              <a:blipFill rotWithShape="1">
                <a:blip r:embed="rId3"/>
                <a:stretch>
                  <a:fillRect l="-5" t="-21" r="-4156" b="-15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5_BD.19_2#f7dbb65d3?iti=9&amp;vcp=1&amp;vop=1&amp;vis=1&amp;pid=32c6581d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23360" y="3393096"/>
            <a:ext cx="4151376" cy="207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19_3#f7dbb65d3?iti=9&amp;vcp=1&amp;vop=1&amp;vis=1&amp;pid=32c6581dc&amp;color=0,0,0&amp;vtp=1&amp;bbb=1" title=""/>
          <p:cNvSpPr/>
          <p:nvPr/>
        </p:nvSpPr>
        <p:spPr>
          <a:xfrm>
            <a:off x="5553742" y="5595784"/>
            <a:ext cx="1090612" cy="474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图34-4</a:t>
            </a:r>
            <a:endParaRPr lang="en-US" altLang="zh-CN" sz="2800"/>
          </a:p>
        </p:txBody>
      </p:sp>
      <p:sp>
        <p:nvSpPr>
          <p:cNvPr id="5" name="QB_5_AN.20_1#f7dbb65d3.blank?vcp=1&amp;vop=1&amp;vis=1&amp;pid=32c6581dc&amp;color=0,0,0&amp;vpa=8&amp;vtp=1&amp;bbb=1" title=""/>
          <p:cNvSpPr/>
          <p:nvPr/>
        </p:nvSpPr>
        <p:spPr>
          <a:xfrm>
            <a:off x="3504089" y="2248382"/>
            <a:ext cx="614363" cy="48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</a:t>
            </a:r>
            <a:endParaRPr lang="en-US" altLang="zh-CN" sz="2800"/>
          </a:p>
        </p:txBody>
      </p:sp>
      <p:sp>
        <p:nvSpPr>
          <p:cNvPr id="6" name="QB_5_AN.21_1#f7dbb65d3.blank?vcp=1&amp;vop=1&amp;vis=1&amp;pid=32c6581dc&amp;color=0,0,0&amp;vpa=9&amp;vtp=1&amp;bbb=1" title=""/>
          <p:cNvSpPr/>
          <p:nvPr/>
        </p:nvSpPr>
        <p:spPr>
          <a:xfrm>
            <a:off x="7176421" y="2248382"/>
            <a:ext cx="703263" cy="48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0.8</a:t>
            </a:r>
            <a:endParaRPr lang="en-US" altLang="zh-CN" sz="2800"/>
          </a:p>
        </p:txBody>
      </p:sp>
      <p:sp>
        <p:nvSpPr>
          <p:cNvPr id="7" name="QB_5_AN.22_1#f7dbb65d3.blank?vcp=1&amp;vop=1&amp;vis=1&amp;pid=32c6581dc&amp;color=0,0,0&amp;vpa=10&amp;vtp=1&amp;bbb=1" title=""/>
          <p:cNvSpPr/>
          <p:nvPr/>
        </p:nvSpPr>
        <p:spPr>
          <a:xfrm>
            <a:off x="2333657" y="2758414"/>
            <a:ext cx="703263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23_1#fe297cca2?iti=10&amp;htil=5&amp;vcp=1&amp;vop=1&amp;vis=1&amp;pid=32c6581dc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6550" y="883698"/>
            <a:ext cx="4782312" cy="18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23_2#fe297cca2?iti=10&amp;htil=5&amp;vcp=1&amp;vop=1&amp;vis=1&amp;pid=32c6581dc&amp;color=0,0,0&amp;vtp=1&amp;bbb=1" title=""/>
          <p:cNvSpPr/>
          <p:nvPr/>
        </p:nvSpPr>
        <p:spPr>
          <a:xfrm>
            <a:off x="8272400" y="287607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图34-5</a:t>
            </a:r>
            <a:endParaRPr lang="en-US" altLang="zh-CN" sz="2800"/>
          </a:p>
        </p:txBody>
      </p:sp>
      <p:sp>
        <p:nvSpPr>
          <p:cNvPr id="4" name="QB_5_BD.23_3#fe297cca2?htil=5&amp;vcp=1&amp;vop=1&amp;vis=1&amp;pid=32c6581dc&amp;color=0,0,0&amp;vtp=1&amp;bt=1&amp;bbb=1&amp;hb=1&amp;hs=1" title=""/>
          <p:cNvSpPr/>
          <p:nvPr/>
        </p:nvSpPr>
        <p:spPr>
          <a:xfrm>
            <a:off x="932688" y="865410"/>
            <a:ext cx="5404104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小明在社会实践中观察到修理汽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车的叔叔使用扳手时，还在扳手手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柄上加了一个套筒，如图34-5甲所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示。于是小明设计了如图34-5乙所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示的装置，探究轻质杠杆的动力大</a:t>
            </a:r>
            <a:endParaRPr lang="en-US" altLang="zh-CN" sz="2800"/>
          </a:p>
        </p:txBody>
      </p:sp>
      <p:sp>
        <p:nvSpPr>
          <p:cNvPr id="5" name="QB_5_AN.24_1#fe297cca2.blank?vcp=1&amp;vop=1&amp;vis=1&amp;pid=32c6581dc&amp;color=0,0,0&amp;vpa=11&amp;vtp=1&amp;bbb=1" title=""/>
          <p:cNvSpPr/>
          <p:nvPr/>
        </p:nvSpPr>
        <p:spPr>
          <a:xfrm>
            <a:off x="7334282" y="5337270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1.5</a:t>
            </a:r>
            <a:endParaRPr lang="en-US" altLang="zh-CN" sz="2800"/>
          </a:p>
        </p:txBody>
      </p:sp>
      <mc:AlternateContent>
        <mc:Choice Requires="a14">
          <p:sp>
            <p:nvSpPr>
              <p:cNvPr id="8" name="QB_5_BD.23_3#fe297cca2?htil=5&amp;vcp=1&amp;vop=1&amp;vis=1&amp;pid=32c6581dc&amp;color=0,0,0&amp;vtp=1&amp;bt=1&amp;bbb=1&amp;hb=1&amp;hs=1" title=""/>
              <p:cNvSpPr/>
              <p:nvPr/>
            </p:nvSpPr>
            <p:spPr>
              <a:xfrm>
                <a:off x="932688" y="4072350"/>
                <a:ext cx="10320018" cy="19431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小与动力臂的关系。调整好装置后，进行实验，改变动力臂，多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次测量，根据记录的数据画出如图丙所示的动力随动力臂变化的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图像，则杠杆左端所挂重物的重力大小是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（杠杆上每一小格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8" name="QB_5_BD.23_3#fe297cca2?htil=5&amp;vcp=1&amp;vop=1&amp;vis=1&amp;pid=32c6581d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72350"/>
                <a:ext cx="10320018" cy="1943100"/>
              </a:xfrm>
              <a:prstGeom prst="rect">
                <a:avLst/>
              </a:prstGeom>
              <a:blipFill rotWithShape="1">
                <a:blip r:embed="rId4"/>
                <a:stretch>
                  <a:fillRect l="-5" t="-5" r="-309" b="-329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23_3#fe297cca2?htil=5&amp;vcp=1&amp;vop=1&amp;vis=1&amp;pid=32c6581dc&amp;color=0,0,0&amp;vtp=1&amp;bt=1&amp;bbb=1&amp;hb=1&amp;hs=1&amp;htil=1" title=""/>
              <p:cNvSpPr/>
              <p:nvPr/>
            </p:nvSpPr>
            <p:spPr>
              <a:xfrm>
                <a:off x="932688" y="1225264"/>
                <a:ext cx="5395976" cy="4439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长度为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），小明发现图像中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每次描出的点与两坐标轴围成的方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形面积（如图34-5丙中阴影部分）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总相等，原因是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，由此可以推测，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当动力臂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时，弹簧测力计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23_3#fe297cca2?htil=5&amp;vcp=1&amp;vop=1&amp;vis=1&amp;pid=32c6581dc&amp;color=0,0,0&amp;vtp=1&amp;bt=1&amp;bbb=1&amp;hb=1&amp;hs=1&amp;htil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5264"/>
                <a:ext cx="5395976" cy="4439857"/>
              </a:xfrm>
              <a:prstGeom prst="rect">
                <a:avLst/>
              </a:prstGeom>
              <a:blipFill rotWithShape="1">
                <a:blip r:embed="rId2"/>
                <a:stretch>
                  <a:fillRect l="-9" t="-8" r="-2384"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25_1#fe297cca2.blank?vcp=1&amp;vop=1&amp;vis=1&amp;pid=32c6581dc&amp;color=0,0,0&amp;vpa=12&amp;vtp=1&amp;bbb=1&amp;hb=1" title=""/>
          <p:cNvSpPr/>
          <p:nvPr/>
        </p:nvSpPr>
        <p:spPr>
          <a:xfrm>
            <a:off x="932688" y="3137884"/>
            <a:ext cx="5395976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阻力与阻力臂的乘积保持不变</a:t>
            </a:r>
            <a:endParaRPr lang="en-US" altLang="zh-CN" sz="2800"/>
          </a:p>
        </p:txBody>
      </p:sp>
      <p:sp>
        <p:nvSpPr>
          <p:cNvPr id="4" name="QB_5_AN.26_1#fe297cca2.blank?vcp=1&amp;vop=1&amp;vis=1&amp;pid=32c6581dc&amp;color=0,0,0&amp;vpa=13&amp;vtp=1&amp;bbb=1" title=""/>
          <p:cNvSpPr/>
          <p:nvPr/>
        </p:nvSpPr>
        <p:spPr>
          <a:xfrm>
            <a:off x="2333657" y="5060029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1.5</a:t>
            </a:r>
            <a:endParaRPr lang="en-US" altLang="zh-CN" sz="2800"/>
          </a:p>
        </p:txBody>
      </p:sp>
      <p:pic>
        <p:nvPicPr>
          <p:cNvPr id="5" name="QB_5_BD.23_1#fe297cca2?iti=18&amp;htil=5&amp;vcp=1&amp;vop=1&amp;vis=1&amp;pid=32c6581dc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55664" y="1364800"/>
            <a:ext cx="4782312" cy="18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BD.23_2#fe297cca2?iti=18&amp;htil=5&amp;vcp=1&amp;vop=1&amp;vis=1&amp;pid=32c6581dc&amp;color=0,0,0&amp;vtp=1&amp;bbb=1" title=""/>
          <p:cNvSpPr/>
          <p:nvPr/>
        </p:nvSpPr>
        <p:spPr>
          <a:xfrm>
            <a:off x="8301514" y="335717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27_1#40222b84c?iti=11&amp;htil=6&amp;vcp=1&amp;vop=1&amp;vis=1&amp;pid=32c6581dc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9955" y="927004"/>
            <a:ext cx="2953512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27_2#40222b84c?iti=11&amp;htil=6&amp;vcp=1&amp;vop=1&amp;vis=1&amp;pid=32c6581dc&amp;color=0,0,0&amp;vtp=1&amp;bbb=1" title=""/>
          <p:cNvSpPr/>
          <p:nvPr/>
        </p:nvSpPr>
        <p:spPr>
          <a:xfrm>
            <a:off x="9201405" y="288280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图34-6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BD.27_3#40222b84c?htil=6&amp;vcp=1&amp;vop=1&amp;vis=1&amp;pid=32c6581dc&amp;color=0,0,0&amp;vtp=1&amp;bt=1&amp;bbb=1&amp;hb=1&amp;hs=1" title=""/>
              <p:cNvSpPr/>
              <p:nvPr/>
            </p:nvSpPr>
            <p:spPr>
              <a:xfrm>
                <a:off x="932688" y="899572"/>
                <a:ext cx="7232904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如图34-6甲所示是学生喜欢喝的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𝐀��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钙奶，奶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的密度为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，包装盒上标注了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净含量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，瓶中所装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钙奶的质量为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。若将此瓶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钙奶喝掉一半以后，剩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5_BD.27_3#40222b84c?htil=6&amp;vcp=1&amp;vop=1&amp;vis=1&amp;pid=32c6581d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99572"/>
                <a:ext cx="7232904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17" r="-1140" b="-27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28_1#40222b84c.blank?vcp=1&amp;vop=1&amp;vis=1&amp;pid=32c6581dc&amp;color=0,0,0&amp;vpa=14&amp;vtp=1&amp;bbb=1" title=""/>
          <p:cNvSpPr/>
          <p:nvPr/>
        </p:nvSpPr>
        <p:spPr>
          <a:xfrm>
            <a:off x="904907" y="2791238"/>
            <a:ext cx="10588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472.5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QB_5_AN.29_1#40222b84c.blank?vcp=1&amp;vop=1&amp;vis=1&amp;pid=32c6581dc&amp;color=0,0,0&amp;vpa=15&amp;vtp=1&amp;bbb=1" title=""/>
          <p:cNvSpPr/>
          <p:nvPr/>
        </p:nvSpPr>
        <p:spPr>
          <a:xfrm>
            <a:off x="3940206" y="3422935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QB_5_AN.30_1#40222b84c.blank?vcp=1&amp;vop=1&amp;vis=1&amp;pid=32c6581dc&amp;color=0,0,0&amp;vpa=16&amp;vtp=1&amp;bbb=1" title=""/>
              <p:cNvSpPr/>
              <p:nvPr/>
            </p:nvSpPr>
            <p:spPr>
              <a:xfrm>
                <a:off x="2969831" y="5464651"/>
                <a:ext cx="1746441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5_AN.30_1#40222b84c.blank?vcp=1&amp;vop=1&amp;vis=1&amp;pid=32c6581dc&amp;color=0,0,0&amp;vpa=1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831" y="5464651"/>
                <a:ext cx="1746441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33" t="-110" r="7" b="-88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QB_5_BD.27_3#40222b84c?htil=6&amp;vcp=1&amp;vop=1&amp;vis=1&amp;pid=32c6581dc&amp;color=0,0,0&amp;vtp=1&amp;bt=1&amp;bbb=1&amp;hb=1&amp;hs=1" title=""/>
              <p:cNvSpPr/>
              <p:nvPr/>
            </p:nvSpPr>
            <p:spPr>
              <a:xfrm>
                <a:off x="932688" y="3453415"/>
                <a:ext cx="10320018" cy="25082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钙奶的密度将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（选填“变大”“变小” 或“不变”）；淘气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的小亮给剩余的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钙奶里加了一些糖，利用相关器材测量了它的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密度，根据实验数据绘出的图像如图34-6乙所示，则加糖后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钙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奶的密度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5_BD.27_3#40222b84c?htil=6&amp;vcp=1&amp;vop=1&amp;vis=1&amp;pid=32c6581d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53415"/>
                <a:ext cx="10320018" cy="2508250"/>
              </a:xfrm>
              <a:prstGeom prst="rect">
                <a:avLst/>
              </a:prstGeom>
              <a:blipFill rotWithShape="1">
                <a:blip r:embed="rId6"/>
                <a:stretch>
                  <a:fillRect l="-5" t="-11" r="-57" b="-27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7ddecdba1.fixed?vcp=1&amp;pid=638f11bdf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7ddecdba1.fixed?vcp=1&amp;pid=638f11bdf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7ddecdba1.fixed?vcp=1&amp;pid=638f11bdf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638f11bdf?lid=32c6581dc&amp;cid=32c6581dc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432304"/>
            <a:ext cx="612648" cy="612648"/>
          </a:xfrm>
          <a:prstGeom prst="rect">
            <a:avLst/>
          </a:prstGeom>
        </p:spPr>
      </p:pic>
      <p:sp>
        <p:nvSpPr>
          <p:cNvPr id="3" name="C_1#目录1:638f11bdf?lid=32c6581dc&amp;cid=32c6581dc&amp;vtp=1&amp;bbb=1" title="">
            <a:hlinkClick r:id="rId4" action="ppaction://hlinksldjump"/>
          </p:cNvPr>
          <p:cNvSpPr/>
          <p:nvPr/>
        </p:nvSpPr>
        <p:spPr>
          <a:xfrm>
            <a:off x="6309360" y="243230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638f11bdf?lid=32c6581dc&amp;cid=32c6581dc&amp;vtp=1&amp;bbb=1" title="">
            <a:hlinkClick r:id="rId4" action="ppaction://hlinksldjump"/>
          </p:cNvPr>
          <p:cNvSpPr/>
          <p:nvPr/>
        </p:nvSpPr>
        <p:spPr>
          <a:xfrm>
            <a:off x="7095744" y="245059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2800"/>
          </a:p>
        </p:txBody>
      </p:sp>
      <p:pic>
        <p:nvPicPr>
          <p:cNvPr id="5" name="C_1#目录1:638f11bdf?lid=7ddecdba1&amp;cid=7ddecdba1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236976"/>
            <a:ext cx="612648" cy="612648"/>
          </a:xfrm>
          <a:prstGeom prst="rect">
            <a:avLst/>
          </a:prstGeom>
        </p:spPr>
      </p:pic>
      <p:sp>
        <p:nvSpPr>
          <p:cNvPr id="6" name="C_1#目录1:638f11bdf?lid=7ddecdba1&amp;cid=7ddecdba1&amp;vtp=1&amp;bbb=1" title="">
            <a:hlinkClick r:id="rId5" action="ppaction://hlinksldjump"/>
          </p:cNvPr>
          <p:cNvSpPr/>
          <p:nvPr/>
        </p:nvSpPr>
        <p:spPr>
          <a:xfrm>
            <a:off x="6309360" y="323697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638f11bdf?lid=7ddecdba1&amp;cid=7ddecdba1&amp;vtp=1&amp;bbb=1" title="">
            <a:hlinkClick r:id="rId5" action="ppaction://hlinksldjump"/>
          </p:cNvPr>
          <p:cNvSpPr/>
          <p:nvPr/>
        </p:nvSpPr>
        <p:spPr>
          <a:xfrm>
            <a:off x="7095744" y="325526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sp>
        <p:nvSpPr>
          <p:cNvPr id="8" name="O_0#目录1:638f11bdf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9" name="O_0#目录1:638f11bdf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0" name="O_0#目录1:638f11bdf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31_1#b8604313a?vcp=1&amp;vop=1&amp;vis=1&amp;pid=7ddecdba1&amp;color=0,0,0&amp;vtp=1&amp;bt=1&amp;bbb=1&amp;hb=1" title=""/>
              <p:cNvSpPr/>
              <p:nvPr/>
            </p:nvSpPr>
            <p:spPr>
              <a:xfrm>
                <a:off x="932688" y="720000"/>
                <a:ext cx="10323576" cy="25082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综合实践小组的同学们利用自制密度计测量液体的密度，当密度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计漂浮在不同的液体中时，浸在液体中的高度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是液体的密度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的反比例函数，其图像如图34-7所示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。当液体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密度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时，浸在液体中的高度为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31_1#b8604313a?vcp=1&amp;vop=1&amp;vis=1&amp;pid=7ddecdba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508250"/>
              </a:xfrm>
              <a:prstGeom prst="rect">
                <a:avLst/>
              </a:prstGeom>
              <a:blipFill rotWithShape="1">
                <a:blip r:embed="rId3"/>
                <a:stretch>
                  <a:fillRect l="-5" t="-22" r="-809" b="-27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32_1#b8604313a.blank?vcp=1&amp;vop=1&amp;vis=1&amp;pid=7ddecdba1&amp;color=0,0,0&amp;vpa=17&amp;vtp=1" title=""/>
          <p:cNvSpPr/>
          <p:nvPr/>
        </p:nvSpPr>
        <p:spPr>
          <a:xfrm>
            <a:off x="7861777" y="2610331"/>
            <a:ext cx="4365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</a:t>
            </a:r>
            <a:endParaRPr lang="en-US" altLang="zh-CN" sz="2800"/>
          </a:p>
        </p:txBody>
      </p:sp>
      <p:pic>
        <p:nvPicPr>
          <p:cNvPr id="4" name="QB_5_BD.31_2#b8604313a?iti=12&amp;vcp=1&amp;vop=1&amp;vis=1&amp;pid=7ddecdba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95344" y="3364964"/>
            <a:ext cx="4398264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31_3#b8604313a?iti=12&amp;vcp=1&amp;vop=1&amp;vis=1&amp;pid=7ddecdba1&amp;color=0,0,0&amp;vtp=1&amp;bbb=1" title=""/>
          <p:cNvSpPr/>
          <p:nvPr/>
        </p:nvSpPr>
        <p:spPr>
          <a:xfrm>
            <a:off x="5549170" y="545792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33_1#75bdde377?iti=13&amp;htil=7&amp;vcp=1&amp;vop=1&amp;vis=1&amp;pid=7ddecdba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1031" y="970819"/>
            <a:ext cx="49377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33_2#75bdde377?iti=13&amp;htil=7&amp;vcp=1&amp;vop=1&amp;vis=1&amp;pid=7ddecdba1&amp;color=0,0,0&amp;vtp=1&amp;bbb=1" title=""/>
          <p:cNvSpPr/>
          <p:nvPr/>
        </p:nvSpPr>
        <p:spPr>
          <a:xfrm>
            <a:off x="8144605" y="283517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图34-8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33_3#75bdde377?htil=7&amp;vcp=1&amp;vop=1&amp;vis=1&amp;pid=7ddecdba1&amp;color=0,0,0&amp;vtp=1&amp;bt=1&amp;bbb=1&amp;hb=1&amp;hs=1" title=""/>
              <p:cNvSpPr/>
              <p:nvPr/>
            </p:nvSpPr>
            <p:spPr>
              <a:xfrm>
                <a:off x="932688" y="943388"/>
                <a:ext cx="524865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如图34-8甲所示，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为轻质杠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杆，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𝑨𝑪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为轻质硬棒且与力传感器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相连。已知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的长度为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足够长，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𝑨𝑪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能承受的最大拉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33_3#75bdde377?htil=7&amp;vcp=1&amp;vop=1&amp;vis=1&amp;pid=7ddecdba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43388"/>
                <a:ext cx="5248656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10" t="-17" r="5" b="-27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34_1#75bdde377.blank?vcp=1&amp;vop=1&amp;vis=1&amp;pid=7ddecdba1&amp;color=0,0,0&amp;vpa=18&amp;vtp=1&amp;bbb=1" title=""/>
          <p:cNvSpPr/>
          <p:nvPr/>
        </p:nvSpPr>
        <p:spPr>
          <a:xfrm>
            <a:off x="943007" y="4703603"/>
            <a:ext cx="11493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000</a:t>
            </a:r>
            <a:endParaRPr lang="en-US" altLang="zh-CN" sz="2800"/>
          </a:p>
        </p:txBody>
      </p:sp>
      <p:sp>
        <p:nvSpPr>
          <p:cNvPr id="6" name="QB_5_AN.35_1#75bdde377.blank?vcp=1&amp;vop=1&amp;vis=1&amp;pid=7ddecdba1&amp;color=0,0,0&amp;vpa=19&amp;vtp=1" title=""/>
          <p:cNvSpPr/>
          <p:nvPr/>
        </p:nvSpPr>
        <p:spPr>
          <a:xfrm>
            <a:off x="5919819" y="4703603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</a:t>
            </a:r>
            <a:endParaRPr lang="en-US" altLang="zh-CN" sz="2800"/>
          </a:p>
        </p:txBody>
      </p:sp>
      <p:sp>
        <p:nvSpPr>
          <p:cNvPr id="7" name="QB_5_AN.36_1#75bdde377.blank?vcp=1&amp;vop=1&amp;vis=1&amp;pid=7ddecdba1&amp;color=0,0,0&amp;vpa=20&amp;vtp=1&amp;bbb=1" title=""/>
          <p:cNvSpPr/>
          <p:nvPr/>
        </p:nvSpPr>
        <p:spPr>
          <a:xfrm>
            <a:off x="4476781" y="5330348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12.5</a:t>
            </a:r>
            <a:endParaRPr lang="en-US" altLang="zh-CN" sz="2800"/>
          </a:p>
        </p:txBody>
      </p:sp>
      <mc:AlternateContent>
        <mc:Choice Requires="a14">
          <p:sp>
            <p:nvSpPr>
              <p:cNvPr id="8" name="QB_5_BD.33_3#75bdde377?htil=7&amp;vcp=1&amp;vop=1&amp;vis=1&amp;pid=7ddecdba1&amp;color=0,0,0&amp;vtp=1&amp;bt=1&amp;bbb=1&amp;hb=1&amp;hs=1" title=""/>
              <p:cNvSpPr/>
              <p:nvPr/>
            </p:nvSpPr>
            <p:spPr>
              <a:xfrm>
                <a:off x="932688" y="3438683"/>
                <a:ext cx="10320018" cy="24854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力大小为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。图34-8乙是物体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点开始向右匀速运动过程中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力传感器读数大小与时间的关系图像，则物体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的质量大小为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，物体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运动的速度为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，若要杆不断，物体从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点开始运动时间最长为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B_5_BD.33_3#75bdde377?htil=7&amp;vcp=1&amp;vop=1&amp;vis=1&amp;pid=7ddecdba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38683"/>
                <a:ext cx="10320018" cy="2485454"/>
              </a:xfrm>
              <a:prstGeom prst="rect">
                <a:avLst/>
              </a:prstGeom>
              <a:blipFill rotWithShape="1">
                <a:blip r:embed="rId5"/>
                <a:stretch>
                  <a:fillRect l="-5" t="-6" r="5" b="-32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37_1#71d105dc4?vcp=1&amp;vop=1&amp;vis=1&amp;pid=7ddecdba1&amp;color=0,0,0&amp;vtp=1&amp;bt=1&amp;bbb=1&amp;hb=1" title=""/>
              <p:cNvSpPr/>
              <p:nvPr/>
            </p:nvSpPr>
            <p:spPr>
              <a:xfrm>
                <a:off x="932688" y="720000"/>
                <a:ext cx="10323576" cy="10457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如图34-9所示，电阻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，滑动变阻器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的最大阻值为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，电源两端电压为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37_1#71d105dc4?vcp=1&amp;vop=1&amp;vis=1&amp;pid=7ddecdba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1045782"/>
              </a:xfrm>
              <a:prstGeom prst="rect">
                <a:avLst/>
              </a:prstGeom>
              <a:blipFill rotWithShape="1">
                <a:blip r:embed="rId3"/>
                <a:stretch>
                  <a:fillRect l="-5" t="-52" r="2" b="-43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37_2#71d105dc4?iti=14&amp;vcp=1&amp;vop=1&amp;vis=1&amp;pid=7ddecdba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9120" y="1902688"/>
            <a:ext cx="3410712" cy="249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37_3#71d105dc4?iti=14&amp;vcp=1&amp;vop=1&amp;vis=1&amp;pid=7ddecdba1&amp;color=0,0,0&amp;vtp=1&amp;bbb=1" title=""/>
          <p:cNvSpPr/>
          <p:nvPr/>
        </p:nvSpPr>
        <p:spPr>
          <a:xfrm>
            <a:off x="5549170" y="4526000"/>
            <a:ext cx="1090612" cy="4998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图34-9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B_6_BD.38_1#e24faab12?vcp=1&amp;vop=1&amp;vis=1&amp;pid=71d105dc4&amp;color=0,0,0&amp;vtp=1&amp;bbb=1&amp;hb=1" title=""/>
              <p:cNvSpPr/>
              <p:nvPr/>
            </p:nvSpPr>
            <p:spPr>
              <a:xfrm>
                <a:off x="932688" y="5026888"/>
                <a:ext cx="10323576" cy="10457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电路连接中，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应处于断开状态，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的滑动触头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应滑至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（选填“最左端”或“最右端”或“任意位置”）。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BD.38_1#e24faab12?vcp=1&amp;vop=1&amp;vis=1&amp;pid=71d105dc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026888"/>
                <a:ext cx="10323576" cy="1045782"/>
              </a:xfrm>
              <a:prstGeom prst="rect">
                <a:avLst/>
              </a:prstGeom>
              <a:blipFill rotWithShape="1">
                <a:blip r:embed="rId5"/>
                <a:stretch>
                  <a:fillRect l="-5" t="-22" r="2" b="-44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39_1#e24faab12.blank?vcp=1&amp;vop=1&amp;vis=1&amp;pid=71d105dc4&amp;color=0,0,0&amp;vpa=21&amp;vtp=1&amp;bbb=1" title=""/>
          <p:cNvSpPr/>
          <p:nvPr/>
        </p:nvSpPr>
        <p:spPr>
          <a:xfrm>
            <a:off x="943007" y="5534762"/>
            <a:ext cx="1330325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最右端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40_1#98752748d?iti=15&amp;htil=8&amp;vcp=1&amp;vop=1&amp;vis=1&amp;visfb=1&amp;pid=71d105dc4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49133" y="876617"/>
            <a:ext cx="3026664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40_2#98752748d?iti=15&amp;htil=8&amp;vcp=1&amp;vop=1&amp;vis=1&amp;visfb=1&amp;pid=71d105dc4&amp;color=0,0,0&amp;vtp=1&amp;bbb=1" title=""/>
          <p:cNvSpPr/>
          <p:nvPr/>
        </p:nvSpPr>
        <p:spPr>
          <a:xfrm>
            <a:off x="9017159" y="324923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图34-9</a:t>
            </a:r>
            <a:endParaRPr lang="en-US" altLang="zh-CN" sz="2800"/>
          </a:p>
        </p:txBody>
      </p:sp>
      <p:sp>
        <p:nvSpPr>
          <p:cNvPr id="4" name="QO_6_BD.40_3#98752748d?htil=8&amp;vcp=1&amp;vop=1&amp;vis=1&amp;pid=71d105dc4&amp;color=0,0,0&amp;vtp=1&amp;bt=1&amp;bbb=1&amp;hs=1" title=""/>
          <p:cNvSpPr/>
          <p:nvPr/>
        </p:nvSpPr>
        <p:spPr>
          <a:xfrm>
            <a:off x="932688" y="858329"/>
            <a:ext cx="7159752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计算通过电路中电流的变化范围。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41_1#98752748d?htil=8&amp;vcp=1&amp;vop=1&amp;vis=1&amp;pid=71d105dc4&amp;color=0,0,0&amp;vtp=1&amp;bbb=1&amp;hb=1&amp;hs=1" title=""/>
              <p:cNvSpPr/>
              <p:nvPr/>
            </p:nvSpPr>
            <p:spPr>
              <a:xfrm>
                <a:off x="932688" y="1422971"/>
                <a:ext cx="7159752" cy="2585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解：根据欧姆定律，当滑动变阻器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的滑片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在最左端时，只有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接入电路，</a:t>
                </a:r>
                <a:endParaRPr lang="en-US" altLang="zh-CN" sz="2800"/>
              </a:p>
              <a:p>
                <a:pPr latinLnBrk="1">
                  <a:lnSpc>
                    <a:spcPts val="5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此时电流最大，即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当滑动变阻器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的滑片在最右端时，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的最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41_1#98752748d?htil=8&amp;vcp=1&amp;vop=1&amp;vis=1&amp;pid=71d105dc4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22971"/>
                <a:ext cx="7159752" cy="2585657"/>
              </a:xfrm>
              <a:prstGeom prst="rect">
                <a:avLst/>
              </a:prstGeom>
              <a:blipFill rotWithShape="1">
                <a:blip r:embed="rId4"/>
                <a:stretch>
                  <a:fillRect l="-7" t="-22" b="-26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41_1#98752748d?htil=8&amp;vcp=1&amp;vop=1&amp;vis=1&amp;pid=71d105dc4&amp;color=0,0,0&amp;vtp=1&amp;bbb=1&amp;hb=1&amp;hs=1" title=""/>
              <p:cNvSpPr/>
              <p:nvPr/>
            </p:nvSpPr>
            <p:spPr>
              <a:xfrm>
                <a:off x="935991" y="4004056"/>
                <a:ext cx="10320018" cy="19379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大值和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串联接入电路，此时电流最小，</a:t>
                </a:r>
                <a:endParaRPr lang="en-US" altLang="zh-CN" sz="2800"/>
              </a:p>
              <a:p>
                <a:pPr latinLnBrk="1">
                  <a:lnSpc>
                    <a:spcPts val="5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𝟎𝟔𝟕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,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电路中电流的变化范围为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𝟎𝟔𝟕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41_1#98752748d?htil=8&amp;vcp=1&amp;vop=1&amp;vis=1&amp;pid=71d105dc4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004056"/>
                <a:ext cx="10320018" cy="1937957"/>
              </a:xfrm>
              <a:prstGeom prst="rect">
                <a:avLst/>
              </a:prstGeom>
              <a:blipFill rotWithShape="1">
                <a:blip r:embed="rId5"/>
                <a:stretch>
                  <a:fillRect t="-20" r="6" b="-3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42_1#0189d3753?vcp=1&amp;vop=1&amp;vis=1&amp;pid=71d105dc4&amp;color=0,0,0&amp;vtp=1&amp;bt=1&amp;bbb=1" title=""/>
              <p:cNvSpPr/>
              <p:nvPr/>
            </p:nvSpPr>
            <p:spPr>
              <a:xfrm>
                <a:off x="932688" y="860202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推导电阻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电功率与电流的正确函数关系式。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42_1#0189d3753?vcp=1&amp;vop=1&amp;vis=1&amp;pid=71d105dc4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60202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73" r="2" b="-12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42_2#0189d3753?iti=16&amp;vcp=1&amp;vop=1&amp;vis=1&amp;visfb=1&amp;pid=71d105dc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9120" y="1560988"/>
            <a:ext cx="3410712" cy="249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42_3#0189d3753?iti=16&amp;vcp=1&amp;vop=1&amp;vis=1&amp;visfb=1&amp;pid=71d105dc4&amp;color=0,0,0&amp;vtp=1&amp;bbb=1" title=""/>
          <p:cNvSpPr/>
          <p:nvPr/>
        </p:nvSpPr>
        <p:spPr>
          <a:xfrm>
            <a:off x="5549170" y="418430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图34-9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43_1#0189d3753?vcp=1&amp;vop=1&amp;vis=1&amp;pid=71d105dc4&amp;color=0,0,0&amp;vtp=1&amp;bbb=1" title=""/>
              <p:cNvSpPr/>
              <p:nvPr/>
            </p:nvSpPr>
            <p:spPr>
              <a:xfrm>
                <a:off x="932688" y="4761388"/>
                <a:ext cx="10323576" cy="12128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的电功率与电流的函数关系式：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43_1#0189d3753?vcp=1&amp;vop=1&amp;vis=1&amp;pid=71d105dc4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761388"/>
                <a:ext cx="10323576" cy="1212850"/>
              </a:xfrm>
              <a:prstGeom prst="rect">
                <a:avLst/>
              </a:prstGeom>
              <a:blipFill rotWithShape="1">
                <a:blip r:embed="rId5"/>
                <a:stretch>
                  <a:fillRect l="-5" t="-13" r="2" b="-5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547cf6c2c?vcp=1&amp;pid=638f11bdf&amp;color=0,0,0&amp;vtp=1&amp;bt=1&amp;bbb=1&amp;hb=1" title=""/>
          <p:cNvSpPr/>
          <p:nvPr/>
        </p:nvSpPr>
        <p:spPr>
          <a:xfrm>
            <a:off x="932688" y="905224"/>
            <a:ext cx="10323576" cy="5087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在2022版课标中，“跨学科”是一个重要的主题，要求学生立足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物理课程，“跨”出本学科的视野，把学习拓展到日常生活、工程实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践和社会发展中。数学作为一门工具，在物理学科的学习中起到非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常重要的作用，其中函数图像可以帮助我们更好地解决数据处理和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分析问题。两种物理量之间的关系往往可以用一次函数、二次函数、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反比例函数以及三角函数等知识联系起来，在解决这类题目时，需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要从题干和图像中提取有用的信息，相比于在题干文字给出信息，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难度会提高，相应地也能更好地培养学生的综合素养。</a:t>
            </a:r>
            <a:endParaRPr lang="en-US" altLang="zh-CN" sz="2800" spc="-5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_BD#bc430b760?vcp=1&amp;pid=638f11bdf&amp;color=0,0,0&amp;vtp=1&amp;bt=1&amp;bbb=1" title=""/>
          <p:cNvSpPr/>
          <p:nvPr/>
        </p:nvSpPr>
        <p:spPr>
          <a:xfrm>
            <a:off x="932688" y="720000"/>
            <a:ext cx="10323576" cy="5542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【例题精选】</a:t>
            </a:r>
            <a:endParaRPr lang="en-US" altLang="zh-CN" sz="2800"/>
          </a:p>
        </p:txBody>
      </p:sp>
      <p:pic>
        <p:nvPicPr>
          <p:cNvPr id="3" name="QO_5_BD.1_1#a7eee0474?iti=1&amp;htil=1&amp;vcp=1&amp;vop=1&amp;vis=1&amp;pid=bc430b760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64968" y="1363319"/>
            <a:ext cx="5257800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1_2#a7eee0474?iti=1&amp;htil=1&amp;vcp=1&amp;vop=1&amp;vis=1&amp;pid=bc430b760&amp;color=0,0,0&amp;vtp=1&amp;bbb=1" title=""/>
          <p:cNvSpPr/>
          <p:nvPr/>
        </p:nvSpPr>
        <p:spPr>
          <a:xfrm>
            <a:off x="8048562" y="3501999"/>
            <a:ext cx="1090612" cy="5542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图34-1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5_BD.1_3#a7eee0474?htil=1&amp;vcp=1&amp;vop=1&amp;vis=1&amp;pid=bc430b760&amp;color=0,0,0&amp;vtp=1&amp;bbb=1&amp;hb=1&amp;hs=1" title=""/>
              <p:cNvSpPr/>
              <p:nvPr/>
            </p:nvSpPr>
            <p:spPr>
              <a:xfrm>
                <a:off x="932688" y="1345031"/>
                <a:ext cx="4928616" cy="30841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物理学科实践小组模拟“钢梁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承重下垂”的测试，用钢片模拟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“钢梁”，如图34-1甲所示。跨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度在一定范围内，力敏电阻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受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到的压力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与钢片下垂量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满足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1_3#a7eee0474?htil=1&amp;vcp=1&amp;vop=1&amp;vis=1&amp;pid=bc430b760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5031"/>
                <a:ext cx="4928616" cy="3084132"/>
              </a:xfrm>
              <a:prstGeom prst="rect">
                <a:avLst/>
              </a:prstGeom>
              <a:blipFill rotWithShape="1">
                <a:blip r:embed="rId4"/>
                <a:stretch>
                  <a:fillRect l="-10" t="-3" r="-3512" b="-21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5_BD.1_3#a7eee0474?htil=1&amp;vcp=1&amp;vop=1&amp;vis=1&amp;pid=bc430b760&amp;color=0,0,0&amp;vtp=1&amp;bbb=1&amp;hb=1&amp;hs=1" title=""/>
              <p:cNvSpPr/>
              <p:nvPr/>
            </p:nvSpPr>
            <p:spPr>
              <a:xfrm>
                <a:off x="932688" y="4391253"/>
                <a:ext cx="10320018" cy="18157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关系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𝒌𝒉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𝒌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。外加压力为零时，由于钢片自重，力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敏电阻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受到的压力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。力敏电阻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与其受到的压力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函数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关系图像如图34-1丙所示。电压表测量范围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5_BD.1_3#a7eee0474?htil=1&amp;vcp=1&amp;vop=1&amp;vis=1&amp;pid=bc430b760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391253"/>
                <a:ext cx="10320018" cy="1815719"/>
              </a:xfrm>
              <a:prstGeom prst="rect">
                <a:avLst/>
              </a:prstGeom>
              <a:blipFill rotWithShape="1">
                <a:blip r:embed="rId5"/>
                <a:stretch>
                  <a:fillRect l="-5" t="-13" r="-973" b="-42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2_1#04d896831?vcp=1&amp;vop=1&amp;vis=1&amp;pid=a7eee0474&amp;color=0,0,0&amp;vtp=1&amp;bt=1&amp;bbb=1&amp;hb=1" title=""/>
          <p:cNvSpPr/>
          <p:nvPr/>
        </p:nvSpPr>
        <p:spPr>
          <a:xfrm>
            <a:off x="932688" y="98396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小组设计了一个读取“钢梁承重下垂量”的测试仪，电路设计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如图34-1乙所示。当外加压力增大时，电压表示数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6_AN.3_1#04d896831.blank?vcp=1&amp;vop=1&amp;vis=1&amp;pid=a7eee0474&amp;color=0,0,0&amp;vpa=1&amp;vtp=1&amp;bbb=1" title=""/>
          <p:cNvSpPr/>
          <p:nvPr/>
        </p:nvSpPr>
        <p:spPr>
          <a:xfrm>
            <a:off x="8739220" y="158022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增大</a:t>
            </a:r>
            <a:endParaRPr lang="en-US" altLang="zh-CN" sz="2800"/>
          </a:p>
        </p:txBody>
      </p:sp>
      <p:pic>
        <p:nvPicPr>
          <p:cNvPr id="4" name="QB_6_BD.2_2#04d896831?iti=2&amp;vcp=1&amp;vop=1&amp;vis=1&amp;visfb=1&amp;pid=a7eee047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3432" y="2321401"/>
            <a:ext cx="7571232" cy="28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2_3#04d896831?iti=2&amp;vcp=1&amp;vop=1&amp;vis=1&amp;visfb=1&amp;pid=a7eee0474&amp;color=0,0,0&amp;vtp=1&amp;bbb=1" title=""/>
          <p:cNvSpPr/>
          <p:nvPr/>
        </p:nvSpPr>
        <p:spPr>
          <a:xfrm>
            <a:off x="5553742" y="530132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AS.4_1#04d896831?vcp=1&amp;vop=1&amp;vis=1&amp;pid=a7eee0474&amp;color=0,0,0&amp;vtp=1&amp;bt=1&amp;bbb=1&amp;hb=1" title=""/>
              <p:cNvSpPr/>
              <p:nvPr/>
            </p:nvSpPr>
            <p:spPr>
              <a:xfrm>
                <a:off x="932688" y="791686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根据图像知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当外加压力增大时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电阻减小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根据串联分压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规律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分得的电压减小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串联的电阻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分得的电压变大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故电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压表示数变大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AS.4_1#04d896831?vcp=1&amp;vop=1&amp;vis=1&amp;pid=a7eee047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91686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6" r="-859" b="-36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AS.4_2#04d896831?iti=3&amp;vcp=1&amp;vop=1&amp;vis=1&amp;visfb=1&amp;pid=a7eee047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2616" y="2766282"/>
            <a:ext cx="6903720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AS.4_3#04d896831?iti=3&amp;vcp=1&amp;vop=1&amp;vis=1&amp;visfb=1&amp;pid=a7eee0474&amp;color=0,0,0&amp;vtp=1&amp;bbb=1" title=""/>
          <p:cNvSpPr/>
          <p:nvPr/>
        </p:nvSpPr>
        <p:spPr>
          <a:xfrm>
            <a:off x="5549170" y="549932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_1#f70d5e162?iti=4&amp;htil=2&amp;vcp=1&amp;vop=1&amp;vis=1&amp;visfb=1&amp;pid=a7eee0474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3832" y="847565"/>
            <a:ext cx="5724144" cy="218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_2#f70d5e162?iti=4&amp;htil=2&amp;vcp=1&amp;vop=1&amp;vis=1&amp;visfb=1&amp;pid=a7eee0474&amp;color=0,0,0&amp;vtp=1&amp;bbb=1" title=""/>
          <p:cNvSpPr/>
          <p:nvPr/>
        </p:nvSpPr>
        <p:spPr>
          <a:xfrm>
            <a:off x="7830598" y="315998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5_3#f70d5e162?htil=2&amp;vcp=1&amp;vop=1&amp;vis=1&amp;pid=a7eee0474&amp;color=0,0,0&amp;vtp=1&amp;bt=1&amp;bbb=1&amp;hb=1&amp;hs=1" title=""/>
              <p:cNvSpPr/>
              <p:nvPr/>
            </p:nvSpPr>
            <p:spPr>
              <a:xfrm>
                <a:off x="932688" y="829277"/>
                <a:ext cx="4462272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经过模拟测试发现：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当外加压力为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时，电压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表指针半偏，此时力敏电阻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。在电路安全的情况下，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外加压力达到最大时，力敏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5_3#f70d5e162?htil=2&amp;vcp=1&amp;vop=1&amp;vis=1&amp;pid=a7eee047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29277"/>
                <a:ext cx="4462272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11" t="-19" r="-7613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O_6_AN.6_1#f70d5e162?vcp=1&amp;vop=1&amp;vis=1&amp;pid=a7eee0474&amp;color=0,0,0&amp;vtp=1&amp;bbb=1" title=""/>
          <p:cNvSpPr/>
          <p:nvPr/>
        </p:nvSpPr>
        <p:spPr>
          <a:xfrm>
            <a:off x="932688" y="521274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见解析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O_6_BD.5_3#f70d5e162?htil=2&amp;vcp=1&amp;vop=1&amp;vis=1&amp;pid=a7eee0474&amp;color=0,0,0&amp;vtp=1&amp;bt=1&amp;bbb=1&amp;hb=1&amp;hs=1" title=""/>
              <p:cNvSpPr/>
              <p:nvPr/>
            </p:nvSpPr>
            <p:spPr>
              <a:xfrm>
                <a:off x="935991" y="3963129"/>
                <a:ext cx="10320018" cy="1239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电阻为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den>
                      </m:f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。请计算电源电压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和最大外力时钢片下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垂量（写出必要的文字说明、表达式及最后结果）。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BD.5_3#f70d5e162?htil=2&amp;vcp=1&amp;vop=1&amp;vis=1&amp;pid=a7eee047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963129"/>
                <a:ext cx="10320018" cy="1239457"/>
              </a:xfrm>
              <a:prstGeom prst="rect">
                <a:avLst/>
              </a:prstGeom>
              <a:blipFill rotWithShape="1">
                <a:blip r:embed="rId5"/>
                <a:stretch>
                  <a:fillRect t="-8" r="6" b="-55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AS.7_1#f70d5e162?iti=5&amp;htil=3&amp;vcp=1&amp;vop=1&amp;vis=1&amp;visfb=1&amp;pid=a7eee0474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7240" y="1044638"/>
            <a:ext cx="4837176" cy="18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AS.7_2#f70d5e162?iti=5&amp;htil=3&amp;vcp=1&amp;vop=1&amp;vis=1&amp;visfb=1&amp;pid=a7eee0474&amp;color=0,0,0&amp;vtp=1&amp;bbb=1" title=""/>
          <p:cNvSpPr/>
          <p:nvPr/>
        </p:nvSpPr>
        <p:spPr>
          <a:xfrm>
            <a:off x="8240522" y="301872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AS.7_3#f70d5e162?htil=3&amp;vcp=1&amp;vop=1&amp;vis=1&amp;pid=a7eee0474&amp;color=0,0,0&amp;vtp=1&amp;bt=1&amp;bbb=1&amp;hb=1&amp;hs=1" title=""/>
              <p:cNvSpPr/>
              <p:nvPr/>
            </p:nvSpPr>
            <p:spPr>
              <a:xfrm>
                <a:off x="932688" y="1017206"/>
                <a:ext cx="5349240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【解析】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由图丙可知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成反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比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当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时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当外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加压力达到最大时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力敏电阻为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AS.7_3#f70d5e162?htil=3&amp;vcp=1&amp;vop=1&amp;vis=1&amp;pid=a7eee047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17206"/>
                <a:ext cx="5349240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9" t="-23" r="-845" b="-27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AS.7_4#f70d5e162?htil=3&amp;vcp=1&amp;vop=1&amp;vis=1&amp;pid=a7eee0474&amp;color=0,0,0&amp;vtp=1&amp;bbb=1&amp;hb=1" title=""/>
              <p:cNvSpPr/>
              <p:nvPr/>
            </p:nvSpPr>
            <p:spPr>
              <a:xfrm>
                <a:off x="932688" y="4418394"/>
                <a:ext cx="10323576" cy="13843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根据串联电路的特点和欧姆定律知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：</a:t>
                </a:r>
                <a:endParaRPr lang="en-US" altLang="zh-CN" sz="2800"/>
              </a:p>
              <a:p>
                <a:pPr latinLnBrk="1">
                  <a:lnSpc>
                    <a:spcPts val="58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电源电压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den>
                      </m:f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解得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5" name="QO_6_AS.7_4#f70d5e162?htil=3&amp;vcp=1&amp;vop=1&amp;vis=1&amp;pid=a7eee047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418394"/>
                <a:ext cx="10323576" cy="1384300"/>
              </a:xfrm>
              <a:prstGeom prst="rect">
                <a:avLst/>
              </a:prstGeom>
              <a:blipFill rotWithShape="1">
                <a:blip r:embed="rId5"/>
                <a:stretch>
                  <a:fillRect l="-5" t="-5" r="-3239" b="-462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S.7_3#f70d5e162?htil=3&amp;vcp=1&amp;vop=1&amp;vis=1&amp;pid=a7eee0474&amp;color=0,0,0&amp;vtp=1&amp;bt=1&amp;bbb=1&amp;hb=1&amp;hs=1" title=""/>
              <p:cNvSpPr/>
              <p:nvPr/>
            </p:nvSpPr>
            <p:spPr>
              <a:xfrm>
                <a:off x="935991" y="3572764"/>
                <a:ext cx="10320018" cy="8394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72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此时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den>
                      </m:f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S.7_3#f70d5e162?htil=3&amp;vcp=1&amp;vop=1&amp;vis=1&amp;pid=a7eee047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572764"/>
                <a:ext cx="10320018" cy="839407"/>
              </a:xfrm>
              <a:prstGeom prst="rect">
                <a:avLst/>
              </a:prstGeom>
              <a:blipFill rotWithShape="1">
                <a:blip r:embed="rId6"/>
                <a:stretch>
                  <a:fillRect t="-30" r="6" b="-89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AS.7_4#f70d5e162?htil=3&amp;vcp=1&amp;vop=1&amp;vis=1&amp;pid=a7eee0474&amp;color=0,0,0&amp;vtp=1&amp;bbb=1&amp;hb=1&amp;htil=1" title=""/>
              <p:cNvSpPr/>
              <p:nvPr/>
            </p:nvSpPr>
            <p:spPr>
              <a:xfrm>
                <a:off x="932688" y="720000"/>
                <a:ext cx="5341112" cy="55499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当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时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根据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可得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7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den>
                      </m:f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根据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可知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则最大下垂量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7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𝐦𝐦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AS.7_4#f70d5e162?htil=3&amp;vcp=1&amp;vop=1&amp;vis=1&amp;pid=a7eee0474&amp;color=0,0,0&amp;vtp=1&amp;bbb=1&amp;hb=1&amp;htil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5341112" cy="5549900"/>
              </a:xfrm>
              <a:prstGeom prst="rect">
                <a:avLst/>
              </a:prstGeom>
              <a:blipFill rotWithShape="1">
                <a:blip r:embed="rId2"/>
                <a:stretch>
                  <a:fillRect l="-10" t="-10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AS.7_1#f70d5e162?iti=17&amp;htil=3&amp;vcp=1&amp;vop=1&amp;vis=1&amp;visfb=1&amp;pid=a7eee0474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1982" y="859536"/>
            <a:ext cx="4837176" cy="18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AS.7_2#f70d5e162?iti=17&amp;htil=3&amp;vcp=1&amp;vop=1&amp;vis=1&amp;visfb=1&amp;pid=a7eee0474&amp;color=0,0,0&amp;vtp=1&amp;bbb=1" title=""/>
          <p:cNvSpPr/>
          <p:nvPr/>
        </p:nvSpPr>
        <p:spPr>
          <a:xfrm>
            <a:off x="8085264" y="2833624"/>
            <a:ext cx="1090612" cy="5446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图34-1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176</Paragraphs>
  <Slides>25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2026-02-06T23:37:14Z</cp:lastPrinted>
  <dcterms:created xsi:type="dcterms:W3CDTF">2026-02-06T23:37:14Z</dcterms:created>
  <dcterms:modified xsi:type="dcterms:W3CDTF">2026-02-06T15:37:14Z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