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62" r:id="rId2"/>
    <p:sldId id="264" r:id="rId3"/>
    <p:sldId id="306" r:id="rId4"/>
    <p:sldId id="308" r:id="rId5"/>
    <p:sldId id="309" r:id="rId6"/>
    <p:sldId id="310" r:id="rId7"/>
    <p:sldId id="311" r:id="rId8"/>
    <p:sldId id="312" r:id="rId9"/>
    <p:sldId id="313" r:id="rId10"/>
    <p:sldId id="314" r:id="rId11"/>
    <p:sldId id="315" r:id="rId12"/>
    <p:sldId id="316" r:id="rId13"/>
    <p:sldId id="260" r:id="rId14"/>
    <p:sldId id="317" r:id="rId15"/>
    <p:sldId id="318" r:id="rId16"/>
    <p:sldId id="319" r:id="rId17"/>
    <p:sldId id="320" r:id="rId18"/>
    <p:sldId id="321" r:id="rId19"/>
    <p:sldId id="322" r:id="rId20"/>
    <p:sldId id="307" r:id="rId21"/>
    <p:sldId id="323" r:id="rId22"/>
    <p:sldId id="324" r:id="rId23"/>
    <p:sldId id="325" r:id="rId24"/>
    <p:sldId id="326" r:id="rId25"/>
    <p:sldId id="327" r:id="rId2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47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CC"/>
    <a:srgbClr val="00A1E9"/>
    <a:srgbClr val="FFF100"/>
    <a:srgbClr val="17B7FF"/>
    <a:srgbClr val="02B0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13" autoAdjust="0"/>
    <p:restoredTop sz="94333" autoAdjust="0"/>
  </p:normalViewPr>
  <p:slideViewPr>
    <p:cSldViewPr snapToGrid="0">
      <p:cViewPr varScale="1">
        <p:scale>
          <a:sx n="90" d="100"/>
          <a:sy n="90" d="100"/>
        </p:scale>
        <p:origin x="-126" y="-108"/>
      </p:cViewPr>
      <p:guideLst>
        <p:guide orient="horz" pos="2147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章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2387600"/>
            <a:ext cx="12192000" cy="1841500"/>
          </a:xfrm>
          <a:prstGeom prst="rect">
            <a:avLst/>
          </a:prstGeom>
          <a:solidFill>
            <a:srgbClr val="00A1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ctrTitle"/>
          </p:nvPr>
        </p:nvSpPr>
        <p:spPr>
          <a:xfrm>
            <a:off x="0" y="2387600"/>
            <a:ext cx="12192000" cy="1841500"/>
          </a:xfrm>
          <a:prstGeom prst="rect">
            <a:avLst/>
          </a:prstGeom>
        </p:spPr>
        <p:txBody>
          <a:bodyPr anchor="ctr"/>
          <a:lstStyle>
            <a:lvl1pPr algn="ctr">
              <a:defRPr sz="4400">
                <a:solidFill>
                  <a:schemeClr val="bg1"/>
                </a:solidFill>
                <a:latin typeface="Adobe 黑体 Std R" panose="020B0400000000000000" pitchFamily="34" charset="-122"/>
                <a:ea typeface="Adobe 黑体 Std R" panose="020B0400000000000000" pitchFamily="34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B61F3-DABD-4D26-8DF9-C03C8A069B9B}" type="datetimeFigureOut">
              <a:rPr lang="zh-CN" altLang="en-US" smtClean="0"/>
              <a:t>2019-12-18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9070B1-5320-4AD1-9F6B-8453A41EDFD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同侧圆角矩形 6">
            <a:hlinkClick r:id="rId2" action="ppaction://hlinksldjump" tooltip="点击进入"/>
          </p:cNvPr>
          <p:cNvSpPr/>
          <p:nvPr userDrawn="1"/>
        </p:nvSpPr>
        <p:spPr>
          <a:xfrm>
            <a:off x="2695657" y="469878"/>
            <a:ext cx="1822709" cy="431244"/>
          </a:xfrm>
          <a:prstGeom prst="round2SameRect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C000"/>
              </a:gs>
            </a:gsLst>
            <a:lin ang="5400000" scaled="1"/>
            <a:tileRect/>
          </a:gra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知识网络</a:t>
            </a:r>
            <a:endParaRPr lang="zh-CN" altLang="en-US" sz="16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同侧圆角矩形 7">
            <a:hlinkClick r:id="" action="ppaction://noaction"/>
          </p:cNvPr>
          <p:cNvSpPr/>
          <p:nvPr userDrawn="1"/>
        </p:nvSpPr>
        <p:spPr>
          <a:xfrm>
            <a:off x="4730622" y="469877"/>
            <a:ext cx="1822709" cy="431244"/>
          </a:xfrm>
          <a:prstGeom prst="round2SameRect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C000"/>
              </a:gs>
            </a:gsLst>
            <a:lin ang="5400000" scaled="1"/>
            <a:tileRect/>
          </a:gra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重点突破</a:t>
            </a:r>
            <a:endParaRPr lang="zh-CN" altLang="en-US" sz="16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同侧圆角矩形 9">
            <a:hlinkClick r:id="rId2" action="ppaction://hlinksldjump" tooltip="点击进入"/>
          </p:cNvPr>
          <p:cNvSpPr/>
          <p:nvPr userDrawn="1"/>
        </p:nvSpPr>
        <p:spPr>
          <a:xfrm>
            <a:off x="6736877" y="469877"/>
            <a:ext cx="1822709" cy="431244"/>
          </a:xfrm>
          <a:prstGeom prst="round2SameRect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C000"/>
              </a:gs>
            </a:gsLst>
            <a:lin ang="5400000" scaled="1"/>
            <a:tileRect/>
          </a:gra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实验活动</a:t>
            </a:r>
            <a:endParaRPr lang="zh-CN" altLang="en-US" sz="16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四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同侧圆角矩形 1">
            <a:hlinkClick r:id="rId2" action="ppaction://hlinksldjump" tooltip="点击进入"/>
          </p:cNvPr>
          <p:cNvSpPr/>
          <p:nvPr userDrawn="1"/>
        </p:nvSpPr>
        <p:spPr>
          <a:xfrm>
            <a:off x="8772941" y="469877"/>
            <a:ext cx="1822709" cy="431244"/>
          </a:xfrm>
          <a:prstGeom prst="round2SameRect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C000"/>
              </a:gs>
            </a:gsLst>
            <a:lin ang="5400000" scaled="1"/>
            <a:tileRect/>
          </a:gra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初高衔接</a:t>
            </a:r>
            <a:endParaRPr lang="zh-CN" altLang="en-US" sz="16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B61F3-DABD-4D26-8DF9-C03C8A069B9B}" type="datetimeFigureOut">
              <a:rPr lang="zh-CN" altLang="en-US" smtClean="0"/>
              <a:t>2019-12-18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9070B1-5320-4AD1-9F6B-8453A41EDFD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B61F3-DABD-4D26-8DF9-C03C8A069B9B}" type="datetimeFigureOut">
              <a:rPr lang="zh-CN" altLang="en-US" smtClean="0"/>
              <a:t>2019-12-18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9070B1-5320-4AD1-9F6B-8453A41EDFD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465410" y="0"/>
            <a:ext cx="9105900" cy="46738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1803400"/>
            <a:ext cx="10515600" cy="43735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B61F3-DABD-4D26-8DF9-C03C8A069B9B}" type="datetimeFigureOut">
              <a:rPr lang="zh-CN" altLang="en-US" smtClean="0"/>
              <a:t>2019-12-18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9070B1-5320-4AD1-9F6B-8453A41EDFD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" Target="../slides/slide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" Target="../slides/slide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" Target="../slides/slide20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" Target="../slides/slide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2465410" y="467380"/>
            <a:ext cx="8363391" cy="441340"/>
          </a:xfrm>
          <a:prstGeom prst="rect">
            <a:avLst/>
          </a:prstGeom>
          <a:solidFill>
            <a:srgbClr val="00A1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8" name="矩形 7"/>
          <p:cNvSpPr/>
          <p:nvPr/>
        </p:nvSpPr>
        <p:spPr>
          <a:xfrm>
            <a:off x="-1" y="6738379"/>
            <a:ext cx="12209381" cy="128253"/>
          </a:xfrm>
          <a:prstGeom prst="rect">
            <a:avLst/>
          </a:prstGeom>
          <a:solidFill>
            <a:srgbClr val="02B0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dirty="0"/>
          </a:p>
        </p:txBody>
      </p:sp>
      <p:sp>
        <p:nvSpPr>
          <p:cNvPr id="9" name="矩形 8"/>
          <p:cNvSpPr/>
          <p:nvPr/>
        </p:nvSpPr>
        <p:spPr>
          <a:xfrm>
            <a:off x="10896533" y="467380"/>
            <a:ext cx="1295467" cy="441340"/>
          </a:xfrm>
          <a:prstGeom prst="rect">
            <a:avLst/>
          </a:prstGeom>
          <a:solidFill>
            <a:srgbClr val="00A1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srgbClr val="FFC000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" y="0"/>
            <a:ext cx="2423592" cy="908720"/>
          </a:xfrm>
          <a:prstGeom prst="rect">
            <a:avLst/>
          </a:prstGeom>
          <a:solidFill>
            <a:srgbClr val="00A1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latin typeface="黑体" panose="02010600030101010101" pitchFamily="2" charset="-122"/>
                <a:ea typeface="黑体" panose="02010600030101010101" pitchFamily="2" charset="-122"/>
              </a:rPr>
              <a:t>第七章</a:t>
            </a:r>
            <a:endParaRPr lang="zh-CN" altLang="en-US" sz="3200" b="1" dirty="0"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2" name="同侧圆角矩形 11">
            <a:hlinkClick r:id="rId12" action="ppaction://hlinksldjump" tooltip="点击进入"/>
          </p:cNvPr>
          <p:cNvSpPr/>
          <p:nvPr/>
        </p:nvSpPr>
        <p:spPr>
          <a:xfrm>
            <a:off x="2674810" y="485731"/>
            <a:ext cx="1822709" cy="392040"/>
          </a:xfrm>
          <a:prstGeom prst="round2SameRect">
            <a:avLst/>
          </a:prstGeom>
          <a:gradFill flip="none" rotWithShape="1">
            <a:gsLst>
              <a:gs pos="0">
                <a:srgbClr val="17B7FF"/>
              </a:gs>
              <a:gs pos="100000">
                <a:srgbClr val="00A1E9"/>
              </a:gs>
            </a:gsLst>
            <a:lin ang="5400000" scaled="1"/>
            <a:tileRect/>
          </a:gradFill>
          <a:ln>
            <a:solidFill>
              <a:srgbClr val="00A1E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知识网络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灯片编号占位符 3"/>
          <p:cNvSpPr txBox="1"/>
          <p:nvPr/>
        </p:nvSpPr>
        <p:spPr>
          <a:xfrm>
            <a:off x="10968141" y="491385"/>
            <a:ext cx="1223860" cy="401006"/>
          </a:xfrm>
          <a:prstGeom prst="rect">
            <a:avLst/>
          </a:prstGeom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FFC000"/>
                </a:solidFill>
                <a:latin typeface="+mj-ea"/>
                <a:ea typeface="+mj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>
                <a:solidFill>
                  <a:schemeClr val="bg1">
                    <a:lumMod val="95000"/>
                  </a:schemeClr>
                </a:solidFill>
              </a:rPr>
              <a:t>-</a:t>
            </a:r>
            <a:fld id="{4BF17FCF-D4DA-449D-A468-DDB7E43619E6}" type="slidenum">
              <a:rPr lang="zh-CN" altLang="en-US" dirty="0" smtClean="0">
                <a:solidFill>
                  <a:schemeClr val="bg1">
                    <a:lumMod val="95000"/>
                  </a:schemeClr>
                </a:solidFill>
              </a:rPr>
              <a:t>‹#›</a:t>
            </a:fld>
            <a:r>
              <a:rPr lang="en-US" altLang="zh-CN" dirty="0">
                <a:solidFill>
                  <a:schemeClr val="bg1">
                    <a:lumMod val="95000"/>
                  </a:schemeClr>
                </a:solidFill>
              </a:rPr>
              <a:t>-</a:t>
            </a:r>
            <a:endParaRPr lang="zh-CN" altLang="en-US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8" name="同侧圆角矩形 17">
            <a:hlinkClick r:id="rId13" action="ppaction://hlinksldjump" tooltip="点击进入"/>
          </p:cNvPr>
          <p:cNvSpPr/>
          <p:nvPr/>
        </p:nvSpPr>
        <p:spPr>
          <a:xfrm>
            <a:off x="4703741" y="485730"/>
            <a:ext cx="1822709" cy="392040"/>
          </a:xfrm>
          <a:prstGeom prst="round2SameRect">
            <a:avLst/>
          </a:prstGeom>
          <a:gradFill flip="none" rotWithShape="1">
            <a:gsLst>
              <a:gs pos="0">
                <a:srgbClr val="17B7FF"/>
              </a:gs>
              <a:gs pos="100000">
                <a:srgbClr val="00A1E9"/>
              </a:gs>
            </a:gsLst>
            <a:lin ang="5400000" scaled="1"/>
            <a:tileRect/>
          </a:gradFill>
          <a:ln>
            <a:solidFill>
              <a:srgbClr val="00A1E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重点突破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同侧圆角矩形 18">
            <a:hlinkClick r:id="rId14" action="ppaction://hlinksldjump" tooltip="点击进入"/>
          </p:cNvPr>
          <p:cNvSpPr/>
          <p:nvPr/>
        </p:nvSpPr>
        <p:spPr>
          <a:xfrm>
            <a:off x="6732672" y="485730"/>
            <a:ext cx="1822709" cy="392040"/>
          </a:xfrm>
          <a:prstGeom prst="round2SameRect">
            <a:avLst/>
          </a:prstGeom>
          <a:gradFill flip="none" rotWithShape="1">
            <a:gsLst>
              <a:gs pos="0">
                <a:srgbClr val="17B7FF"/>
              </a:gs>
              <a:gs pos="100000">
                <a:srgbClr val="00A1E9"/>
              </a:gs>
            </a:gsLst>
            <a:lin ang="5400000" scaled="1"/>
            <a:tileRect/>
          </a:gradFill>
          <a:ln>
            <a:solidFill>
              <a:srgbClr val="00A1E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实验活动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标题 1"/>
          <p:cNvSpPr txBox="1"/>
          <p:nvPr/>
        </p:nvSpPr>
        <p:spPr>
          <a:xfrm>
            <a:off x="2719410" y="0"/>
            <a:ext cx="9105900" cy="467380"/>
          </a:xfrm>
          <a:prstGeom prst="rect">
            <a:avLst/>
          </a:prstGeom>
        </p:spPr>
        <p:txBody>
          <a:bodyPr anchor="b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zh-CN" altLang="zh-CN" sz="2000" b="1" i="0" kern="1200" smtClean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zh-CN" dirty="0" smtClean="0"/>
              <a:t>章末小结与提升</a:t>
            </a:r>
            <a:endParaRPr lang="zh-CN" altLang="zh-CN" sz="2000" b="1" i="0" kern="1200" dirty="0">
              <a:solidFill>
                <a:schemeClr val="tx1"/>
              </a:solidFill>
              <a:effectLst/>
              <a:latin typeface="+mj-lt"/>
              <a:ea typeface="+mj-ea"/>
              <a:cs typeface="+mj-cs"/>
            </a:endParaRPr>
          </a:p>
        </p:txBody>
      </p:sp>
      <p:sp>
        <p:nvSpPr>
          <p:cNvPr id="11" name="同侧圆角矩形 10">
            <a:hlinkClick r:id="rId15" action="ppaction://hlinksldjump"/>
          </p:cNvPr>
          <p:cNvSpPr/>
          <p:nvPr userDrawn="1"/>
        </p:nvSpPr>
        <p:spPr>
          <a:xfrm>
            <a:off x="8761603" y="485730"/>
            <a:ext cx="1822709" cy="392040"/>
          </a:xfrm>
          <a:prstGeom prst="round2SameRect">
            <a:avLst/>
          </a:prstGeom>
          <a:gradFill flip="none" rotWithShape="1">
            <a:gsLst>
              <a:gs pos="0">
                <a:srgbClr val="17B7FF"/>
              </a:gs>
              <a:gs pos="100000">
                <a:srgbClr val="00A1E9"/>
              </a:gs>
            </a:gsLst>
            <a:lin ang="5400000" scaled="1"/>
            <a:tileRect/>
          </a:gradFill>
          <a:ln>
            <a:solidFill>
              <a:srgbClr val="00A1E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初高衔接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zh-CN" altLang="zh-CN" sz="2000" b="1" i="0" kern="1200" smtClean="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1.emf"/><Relationship Id="rId4" Type="http://schemas.openxmlformats.org/officeDocument/2006/relationships/package" Target="../embeddings/Microsoft_Word___1.docx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2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7.emf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zh-CN" dirty="0"/>
              <a:t>章末小结与提升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1495477"/>
            <a:ext cx="11430000" cy="93634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11.(  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益阳中考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雨伞在雨中快速旋转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从上往下看沿逆时针方向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伞骨末端的雨滴被甩出。下图中能正确表示雨滴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被甩出瞬间运动方向的是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4" name="19ZFWG15.EPS" descr="id:2147491415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1817064" y="2473863"/>
            <a:ext cx="8546137" cy="2675629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8187789" y="2016241"/>
            <a:ext cx="324121" cy="3478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6132533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1169656"/>
            <a:ext cx="11430000" cy="226594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4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类型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4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二力平衡及其应用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起重机吊车以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1.5 m/s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的速度将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2×10</a:t>
            </a:r>
            <a:r>
              <a:rPr lang="en-US" altLang="zh-CN" sz="24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N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的重物竖直向上匀速提起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这时钢索对重物的拉力大小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2×10</a:t>
            </a:r>
            <a:r>
              <a:rPr lang="en-US" altLang="zh-CN" sz="2400" baseline="300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若吊车改为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m/s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的速度使重物匀速下降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则钢索对重物的拉力是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2×10</a:t>
            </a:r>
            <a:r>
              <a:rPr lang="en-US" altLang="zh-CN" sz="2400" baseline="300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下列情景中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处于平衡状态的是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5" name="19ZKXWG58.eps" descr="id:2147491429;FounderCES"/>
          <p:cNvPicPr/>
          <p:nvPr/>
        </p:nvPicPr>
        <p:blipFill rotWithShape="1">
          <a:blip r:embed="rId2"/>
          <a:srcRect b="47576"/>
          <a:stretch/>
        </p:blipFill>
        <p:spPr>
          <a:xfrm>
            <a:off x="310391" y="3425087"/>
            <a:ext cx="5901223" cy="2139684"/>
          </a:xfrm>
          <a:prstGeom prst="rect">
            <a:avLst/>
          </a:prstGeom>
        </p:spPr>
      </p:pic>
      <p:pic>
        <p:nvPicPr>
          <p:cNvPr id="6" name="19ZKXWG58.eps" descr="id:2147491429;FounderCES"/>
          <p:cNvPicPr/>
          <p:nvPr/>
        </p:nvPicPr>
        <p:blipFill rotWithShape="1">
          <a:blip r:embed="rId2"/>
          <a:srcRect t="53029"/>
          <a:stretch/>
        </p:blipFill>
        <p:spPr>
          <a:xfrm>
            <a:off x="6232634" y="3636213"/>
            <a:ext cx="5901223" cy="1917121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037717" y="2116681"/>
            <a:ext cx="1376758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8" name="直接连接符 7"/>
          <p:cNvCxnSpPr/>
          <p:nvPr/>
        </p:nvCxnSpPr>
        <p:spPr>
          <a:xfrm>
            <a:off x="2033466" y="2445954"/>
            <a:ext cx="1375200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9" name="矩形 8"/>
          <p:cNvSpPr/>
          <p:nvPr/>
        </p:nvSpPr>
        <p:spPr>
          <a:xfrm>
            <a:off x="1123317" y="2566735"/>
            <a:ext cx="1376758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0" name="直接连接符 9"/>
          <p:cNvCxnSpPr/>
          <p:nvPr/>
        </p:nvCxnSpPr>
        <p:spPr>
          <a:xfrm>
            <a:off x="1119066" y="2896008"/>
            <a:ext cx="1375200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5105921" y="3031303"/>
            <a:ext cx="324121" cy="3478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41036435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1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188025"/>
            <a:ext cx="11430000" cy="452431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14.(  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邵阳中考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一物体在水平推力作用下沿水平方向做匀速直线运动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下列说法正确的是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物体受到的重力和物体受到的摩擦力是一对平衡力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物体受到的重力和地面对物体的支持力是一对平衡力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物体对地面的压力和地面对物体的支持力是一对平衡力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物体受到的重力和物体受到的推力是一对平衡力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8" name="19ZHWG165.EPS" descr="id:2147491436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3870904" y="2317145"/>
            <a:ext cx="3265620" cy="141373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475611" y="1720900"/>
            <a:ext cx="324121" cy="3478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45767460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110120"/>
            <a:ext cx="11430000" cy="182274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4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实验一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4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探究运动和力的关系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4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实验器材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斜面、小车、刻度尺、毛巾、木板、玻璃板等。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4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实验装置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17ZKXWE179.EPS" descr="id:2147491450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3304999" y="2932863"/>
            <a:ext cx="5733897" cy="2835270"/>
          </a:xfrm>
          <a:prstGeom prst="rect">
            <a:avLst/>
          </a:prstGeom>
        </p:spPr>
      </p:pic>
    </p:spTree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spect="1"/>
          </p:cNvSpPr>
          <p:nvPr/>
        </p:nvSpPr>
        <p:spPr>
          <a:xfrm>
            <a:off x="381000" y="1621598"/>
            <a:ext cx="11430000" cy="359553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4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实验步骤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分别在水平面铺上毛巾、木板、玻璃板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让小车从斜面的同一位置由静止下滑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用刻度尺分别测量出小车在不同水平面上移动的距离。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4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实验结论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小车受到的摩擦力越小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滑动的距离越远。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4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实验推论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在理想情况下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如果水平面绝对光滑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物体将以恒定不变的速度一直运动下去。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82871434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071533"/>
            <a:ext cx="11430000" cy="496751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4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【针对训练】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小康同学为了探究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运动和力的关系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设计了如图所示的实验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小康让同一小车从同一斜面的同一高度由静止滑下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改变铺在水平面上的材料。小康这种研究问题采用的方法是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控制变量法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en-US" altLang="zh-CN" sz="24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从甲、乙、丙三次实验小车所停位置看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甲　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图中小车在水平面滑行时所受阻力最大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en-US" altLang="zh-CN" sz="24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由实验推理可知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如果水平面绝对光滑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则运动的小车会在水平面上做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匀速直线　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运动。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5" name="19ZKXWG60.eps" descr="id:2147491457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1957253" y="1973229"/>
            <a:ext cx="7975021" cy="1331977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500444" y="3797642"/>
            <a:ext cx="2014396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" name="直接连接符 5"/>
          <p:cNvCxnSpPr/>
          <p:nvPr/>
        </p:nvCxnSpPr>
        <p:spPr>
          <a:xfrm>
            <a:off x="4493451" y="4125443"/>
            <a:ext cx="2024574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7" name="矩形 6"/>
          <p:cNvSpPr/>
          <p:nvPr/>
        </p:nvSpPr>
        <p:spPr>
          <a:xfrm>
            <a:off x="6170938" y="4218191"/>
            <a:ext cx="800694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8" name="直接连接符 7"/>
          <p:cNvCxnSpPr/>
          <p:nvPr/>
        </p:nvCxnSpPr>
        <p:spPr>
          <a:xfrm>
            <a:off x="6168986" y="4545992"/>
            <a:ext cx="799200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9" name="矩形 8"/>
          <p:cNvSpPr/>
          <p:nvPr/>
        </p:nvSpPr>
        <p:spPr>
          <a:xfrm>
            <a:off x="9870650" y="5107152"/>
            <a:ext cx="1664790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0" name="直接连接符 9"/>
          <p:cNvCxnSpPr/>
          <p:nvPr/>
        </p:nvCxnSpPr>
        <p:spPr>
          <a:xfrm>
            <a:off x="9864540" y="5434953"/>
            <a:ext cx="1673202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88874201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1099611"/>
            <a:ext cx="11430000" cy="182274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4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实验二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4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探究二力平衡的条件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4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实验器材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小车、钩码、细线等。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4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实验装置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6" name="17ZKXWG104.EPS" descr="id:2147491464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3537704" y="2922354"/>
            <a:ext cx="4649854" cy="29839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8572506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587796"/>
            <a:ext cx="11430000" cy="357905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4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实验步骤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观察小车在下列情况中运动状态的变化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两边钩码的质量相等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两边钩码的质量不相等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两边钩码的质量相等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将小车在水平桌面上扭转一个小角度后再释放。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4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实验结论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二力平衡的条件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作用在同一个物体上的两个力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必须大小相等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方向相反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并作用在同一直线上。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73021555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093808"/>
            <a:ext cx="11430000" cy="93634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4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【针对训练】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如图是物理兴趣小组的同学在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研究二力平衡条件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的实验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以下是他们的实验过程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4" name="19ZKXWG61.eps" descr="id:2147491471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1524854" y="2030155"/>
            <a:ext cx="8890898" cy="2418597"/>
          </a:xfrm>
          <a:prstGeom prst="rect">
            <a:avLst/>
          </a:prstGeom>
        </p:spPr>
      </p:pic>
      <p:sp>
        <p:nvSpPr>
          <p:cNvPr id="5" name="矩形 4"/>
          <p:cNvSpPr>
            <a:spLocks noChangeAspect="1"/>
          </p:cNvSpPr>
          <p:nvPr/>
        </p:nvSpPr>
        <p:spPr>
          <a:xfrm>
            <a:off x="381000" y="4495328"/>
            <a:ext cx="11430000" cy="137954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把木块放在水平桌面上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向两端的小盘里加砝码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发现当两盘砝码质量相等时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木块静止。当左侧放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400 g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砝码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右侧放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500 g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砝码时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小木块也保持静止状态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经过分析是木块受到摩擦力的作用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摩擦力的大小为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N(  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=10 N/kg  );</a:t>
            </a:r>
            <a:r>
              <a:rPr lang="en-US" altLang="zh-CN" sz="24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476342" y="5452833"/>
            <a:ext cx="661731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7" name="直接连接符 6"/>
          <p:cNvCxnSpPr/>
          <p:nvPr/>
        </p:nvCxnSpPr>
        <p:spPr>
          <a:xfrm>
            <a:off x="5474261" y="5780634"/>
            <a:ext cx="660495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90552287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1959693"/>
            <a:ext cx="11430000" cy="270914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为了解决这个问题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将木块换成小车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如图乙所示。小车处于静止后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保持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相等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将小车扭转到如图丙所示的位置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松手后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小车将扭转回来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这一步骤说明二力平衡时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要满足两个力在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同一直线　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上的条件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en-US" altLang="zh-CN" sz="24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为了探究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是否只有两个力作用在同一物体上才能使物体保持平衡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小明在图乙中小车静止的基础上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用锯条将小车从中间锯开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这样小车将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不能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选填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能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不能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保持静止。这说明只有当两个力作用在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同一　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物体上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才能使物体保持平衡。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699690" y="2917108"/>
            <a:ext cx="1664790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5" name="直接连接符 4"/>
          <p:cNvCxnSpPr/>
          <p:nvPr/>
        </p:nvCxnSpPr>
        <p:spPr>
          <a:xfrm>
            <a:off x="2693580" y="3244909"/>
            <a:ext cx="1673202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6" name="矩形 5"/>
          <p:cNvSpPr/>
          <p:nvPr/>
        </p:nvSpPr>
        <p:spPr>
          <a:xfrm>
            <a:off x="8023050" y="3796402"/>
            <a:ext cx="1080000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7" name="直接连接符 6"/>
          <p:cNvCxnSpPr/>
          <p:nvPr/>
        </p:nvCxnSpPr>
        <p:spPr>
          <a:xfrm>
            <a:off x="8014789" y="4124203"/>
            <a:ext cx="1080000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8" name="矩形 7"/>
          <p:cNvSpPr/>
          <p:nvPr/>
        </p:nvSpPr>
        <p:spPr>
          <a:xfrm>
            <a:off x="6420028" y="4247958"/>
            <a:ext cx="1080000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9" name="直接连接符 8"/>
          <p:cNvCxnSpPr/>
          <p:nvPr/>
        </p:nvCxnSpPr>
        <p:spPr>
          <a:xfrm>
            <a:off x="6411767" y="4575759"/>
            <a:ext cx="1080000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098420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/>
          <p:nvPr/>
        </p:nvPicPr>
        <p:blipFill>
          <a:blip r:embed="rId3"/>
          <a:stretch>
            <a:fillRect/>
          </a:stretch>
        </p:blipFill>
        <p:spPr>
          <a:xfrm>
            <a:off x="1955488" y="3394170"/>
            <a:ext cx="230102" cy="878477"/>
          </a:xfrm>
          <a:prstGeom prst="rect">
            <a:avLst/>
          </a:prstGeom>
        </p:spPr>
      </p:pic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73428245"/>
              </p:ext>
            </p:extLst>
          </p:nvPr>
        </p:nvGraphicFramePr>
        <p:xfrm>
          <a:off x="2240978" y="871878"/>
          <a:ext cx="8145149" cy="59230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9" name="文档" r:id="rId4" imgW="6273751" imgH="4562202" progId="Word.Document.12">
                  <p:embed/>
                </p:oleObj>
              </mc:Choice>
              <mc:Fallback>
                <p:oleObj name="文档" r:id="rId4" imgW="6273751" imgH="4562202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240978" y="871878"/>
                        <a:ext cx="8145149" cy="59230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/>
          <p:nvPr/>
        </p:nvSpPr>
        <p:spPr>
          <a:xfrm>
            <a:off x="7431267" y="939612"/>
            <a:ext cx="392186" cy="2613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842343" y="1549213"/>
            <a:ext cx="392186" cy="2613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5577397" y="3437167"/>
            <a:ext cx="392186" cy="2613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5522009" y="3770470"/>
            <a:ext cx="392186" cy="2613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6684764" y="4649225"/>
            <a:ext cx="1680302" cy="2874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5004462" y="6097483"/>
            <a:ext cx="1680302" cy="2874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315033"/>
            <a:ext cx="11430000" cy="448193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4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时刻与时间间隔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时刻是指某个时间点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对应时间轴上的某点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如第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s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末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是状态量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时间间隔是指两时间点中的一段时间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对应时间轴上的线段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如第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s,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是过程量。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4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路程与位移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路程是表示物体运动轨迹的长度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有大小无方向的量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位移是表示物体位置改变的量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由物体初末位置决定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坐标系中位移是指物体初位置指向末位置的有向线段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有大小又有方向。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4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平均速度、瞬时速度、速率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平均速度是指一段路程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高中物理中指位移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与时间的比值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瞬时速度是某时刻的速度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速率是指速度的大小。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46384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spect="1"/>
          </p:cNvSpPr>
          <p:nvPr/>
        </p:nvSpPr>
        <p:spPr>
          <a:xfrm>
            <a:off x="381000" y="1092047"/>
            <a:ext cx="11430000" cy="496751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4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力的合成与共点力平衡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力的合成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两个力合成时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分别以表示这两个力的线段作为邻边作出平行四边形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这两个邻边所夹的对角线表示合力的大小和方向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的合力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这个法则叫平行四边形法则。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4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共点力平衡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物体在多个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两个或以上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力的作用下处于静止或匀速直线运动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就说这几个力是平衡力。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5" name="18ZMTWJ328.EPS" descr="id:2147491485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2923954" y="2955970"/>
            <a:ext cx="5515853" cy="20461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36200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621598"/>
            <a:ext cx="11430000" cy="359553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4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【针对训练】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下列数字指时间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即时间间隔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午休从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11:30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开始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刘翔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110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米跨栏纪录为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12.88 s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某中学的作息表上写着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第四节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10:00~10:40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中央电视台《新闻联播》栏目每天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19:00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准时播放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某同学利用午休时间回家拿资料。已知家和学校间的路程为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2000 m,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则他沿相同路径往返一次通过的路程是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4000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位移大小是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704145" y="2172456"/>
            <a:ext cx="324121" cy="3478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3902605" y="4789825"/>
            <a:ext cx="1080000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5" name="直接连接符 4"/>
          <p:cNvCxnSpPr/>
          <p:nvPr/>
        </p:nvCxnSpPr>
        <p:spPr>
          <a:xfrm>
            <a:off x="3894344" y="5117626"/>
            <a:ext cx="1080000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6" name="矩形 5"/>
          <p:cNvSpPr/>
          <p:nvPr/>
        </p:nvSpPr>
        <p:spPr>
          <a:xfrm>
            <a:off x="6943897" y="4778469"/>
            <a:ext cx="661731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7" name="直接连接符 6"/>
          <p:cNvCxnSpPr/>
          <p:nvPr/>
        </p:nvCxnSpPr>
        <p:spPr>
          <a:xfrm>
            <a:off x="6941816" y="5106270"/>
            <a:ext cx="660495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723046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138125"/>
            <a:ext cx="11430000" cy="186512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为了使高速公路交通有序、安全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在路旁立了许多交通标志。如图所示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甲图是限速标志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表示允许行驶的最大速度是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120 km/h;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乙图是路线指示标志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表示此处到楚雄还有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119 km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120 km/h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瞬时速度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,119 km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路程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均选填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平均速度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瞬时速度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 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位移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路程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4" name="18ZMTWC26.EPS" descr="id:2147491492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3898024" y="2960868"/>
            <a:ext cx="3291051" cy="3008358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225248" y="2092631"/>
            <a:ext cx="1665877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" name="直接连接符 5"/>
          <p:cNvCxnSpPr/>
          <p:nvPr/>
        </p:nvCxnSpPr>
        <p:spPr>
          <a:xfrm>
            <a:off x="3221160" y="2421904"/>
            <a:ext cx="1663992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7" name="矩形 6"/>
          <p:cNvSpPr/>
          <p:nvPr/>
        </p:nvSpPr>
        <p:spPr>
          <a:xfrm>
            <a:off x="6352293" y="2092631"/>
            <a:ext cx="1080000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8" name="直接连接符 7"/>
          <p:cNvCxnSpPr/>
          <p:nvPr/>
        </p:nvCxnSpPr>
        <p:spPr>
          <a:xfrm>
            <a:off x="6344032" y="2420432"/>
            <a:ext cx="1080000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361555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264247"/>
            <a:ext cx="11430000" cy="97872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用轻细绳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OA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OB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OC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悬挂一质量为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的物块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细绳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OA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水平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OC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竖直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物体静止。则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OA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绳、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OB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绳上作用在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点的拉力的合力大小为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mg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方向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竖直向上　</a:t>
            </a:r>
            <a:r>
              <a:rPr lang="zh-CN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5" name="18ZMTWJ332.EPS" descr="id:2147491499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3808861" y="2340794"/>
            <a:ext cx="3537870" cy="3086657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003304" y="1817546"/>
            <a:ext cx="800694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" name="直接连接符 5"/>
          <p:cNvCxnSpPr/>
          <p:nvPr/>
        </p:nvCxnSpPr>
        <p:spPr>
          <a:xfrm>
            <a:off x="8001352" y="2145347"/>
            <a:ext cx="799200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7" name="矩形 6"/>
          <p:cNvSpPr/>
          <p:nvPr/>
        </p:nvSpPr>
        <p:spPr>
          <a:xfrm>
            <a:off x="9710092" y="1817546"/>
            <a:ext cx="1664790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8" name="直接连接符 7"/>
          <p:cNvCxnSpPr/>
          <p:nvPr/>
        </p:nvCxnSpPr>
        <p:spPr>
          <a:xfrm>
            <a:off x="9703982" y="2145347"/>
            <a:ext cx="1673202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72553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1177516"/>
            <a:ext cx="11430000" cy="452431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5.(  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宜宾中考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一个小物体以初速度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冲上某一粗糙斜面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最后停在斜面上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忽略空气作用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对该过程的描述正确的是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物体最后停了下来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说明运动要力来维持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物体受到重力、斜面的支持力、斜面的摩擦力三个力的作用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物体受到重力、斜面的支持力、斜面的摩擦力、向上的冲力四个力的作用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物体受到斜面的支持力和物体对斜面的压力是一对平衡力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6" name="19ZKXWG57.eps" descr="id:2147491506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4206567" y="2137934"/>
            <a:ext cx="3108632" cy="158578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945228" y="1744929"/>
            <a:ext cx="324121" cy="3478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452996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907777"/>
            <a:ext cx="11430000" cy="319472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4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类型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4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运动和静止的相对性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1.(  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聊城中考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在学校运动会中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小聪和小明的百米赛跑成绩分别为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13.05 s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13.13 s,</a:t>
            </a:r>
            <a:r>
              <a:rPr lang="zh-CN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</a:t>
            </a:r>
            <a:endParaRPr lang="en-US" altLang="zh-CN" sz="24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小聪　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的短跑速度较大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在奔跑过程中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小明观察到观众在向后运动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这是选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自己　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为参照物。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在超市里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妈妈和小虎正乘坐自动扶梯下楼。妈妈说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我们是运动的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可小虎说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我们是静止的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。这里的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静止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是以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妈妈　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为参照物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这也说明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运动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静止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相对　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19ZKXWG49.eps" descr="id:2147491373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4796428" y="4039438"/>
            <a:ext cx="1982744" cy="2641323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83671" y="1888581"/>
            <a:ext cx="1080000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5" name="直接连接符 4"/>
          <p:cNvCxnSpPr/>
          <p:nvPr/>
        </p:nvCxnSpPr>
        <p:spPr>
          <a:xfrm>
            <a:off x="575410" y="2216382"/>
            <a:ext cx="1080000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6" name="矩形 5"/>
          <p:cNvSpPr/>
          <p:nvPr/>
        </p:nvSpPr>
        <p:spPr>
          <a:xfrm>
            <a:off x="10506604" y="1888581"/>
            <a:ext cx="1080000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7" name="直接连接符 6"/>
          <p:cNvCxnSpPr/>
          <p:nvPr/>
        </p:nvCxnSpPr>
        <p:spPr>
          <a:xfrm>
            <a:off x="10498343" y="2216382"/>
            <a:ext cx="1080000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8" name="矩形 7"/>
          <p:cNvSpPr/>
          <p:nvPr/>
        </p:nvSpPr>
        <p:spPr>
          <a:xfrm>
            <a:off x="5701617" y="3198092"/>
            <a:ext cx="1188000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9" name="直接连接符 8"/>
          <p:cNvCxnSpPr/>
          <p:nvPr/>
        </p:nvCxnSpPr>
        <p:spPr>
          <a:xfrm>
            <a:off x="5693356" y="3525893"/>
            <a:ext cx="1188000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0" name="矩形 9"/>
          <p:cNvSpPr/>
          <p:nvPr/>
        </p:nvSpPr>
        <p:spPr>
          <a:xfrm>
            <a:off x="790950" y="3631851"/>
            <a:ext cx="1188000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1" name="直接连接符 10"/>
          <p:cNvCxnSpPr/>
          <p:nvPr/>
        </p:nvCxnSpPr>
        <p:spPr>
          <a:xfrm>
            <a:off x="782689" y="3959652"/>
            <a:ext cx="1188000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spect="1"/>
          </p:cNvSpPr>
          <p:nvPr/>
        </p:nvSpPr>
        <p:spPr>
          <a:xfrm>
            <a:off x="381000" y="1008471"/>
            <a:ext cx="11430000" cy="536832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3.2019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日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玉兔二号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从停稳在月球表面的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嫦娥四号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上沿轨道缓缓下行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到达月球表面。关于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玉兔二号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下行的过程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下列说法中正确的是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若以月球表面为参照物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嫦娥四号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是运动的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若以月球表面为参照物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玉兔二号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是静止的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若以轨道为参照物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玉兔二号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是运动的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若以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嫦娥四号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为参照物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玉兔二号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是静止的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4.(  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益阳中考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两列火车并排停在站台上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你坐在车厢中向另一列车厢观望。突然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你觉得自己的列车缓慢向东运动。则下列运动情况不可能发生的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自己的列车向东运动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另一列车没有运动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自己的列车没有运动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另一列车向西运动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两列车都向东运动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但自己列车的速度较快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两列车都向西运动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但另一列车的速度较慢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8639344" y="1540278"/>
            <a:ext cx="324121" cy="3478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8918309" y="4159300"/>
            <a:ext cx="324121" cy="3478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83531627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003254"/>
            <a:ext cx="11430000" cy="270914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4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类型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4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速度的相关计算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5.(  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扬州中考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淮扬镇高铁过江通道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五峰山公铁大桥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建成后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扬州将进一步融入上海一小时经济圈。大桥主跨长为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1120 m,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一列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280 m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长的高铁匀速通过大桥主跨的时间为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70 s,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则高铁的速度为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m/s,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若以高铁为参照物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大桥是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运动　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6.(  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济宁中考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如图所示的图像是某物体在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40 s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内沿直线运动的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s-t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图像。分析图像信息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前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s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内物体通过的路程为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m;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在这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40 s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内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该物体的平均速度为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m/s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5" name="19ZKXWG53.eps" descr="id:2147491387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3717967" y="3712394"/>
            <a:ext cx="3912541" cy="2841917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205526" y="2404808"/>
            <a:ext cx="800694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8" name="直接连接符 7"/>
          <p:cNvCxnSpPr/>
          <p:nvPr/>
        </p:nvCxnSpPr>
        <p:spPr>
          <a:xfrm>
            <a:off x="3203574" y="2732609"/>
            <a:ext cx="799200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9" name="矩形 8"/>
          <p:cNvSpPr/>
          <p:nvPr/>
        </p:nvSpPr>
        <p:spPr>
          <a:xfrm>
            <a:off x="8135939" y="2404808"/>
            <a:ext cx="1080000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0" name="直接连接符 9"/>
          <p:cNvCxnSpPr/>
          <p:nvPr/>
        </p:nvCxnSpPr>
        <p:spPr>
          <a:xfrm>
            <a:off x="8127678" y="2732609"/>
            <a:ext cx="1080000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3" name="矩形 12"/>
          <p:cNvSpPr/>
          <p:nvPr/>
        </p:nvSpPr>
        <p:spPr>
          <a:xfrm>
            <a:off x="4300548" y="3274053"/>
            <a:ext cx="800694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4" name="直接连接符 13"/>
          <p:cNvCxnSpPr/>
          <p:nvPr/>
        </p:nvCxnSpPr>
        <p:spPr>
          <a:xfrm>
            <a:off x="4298596" y="3601854"/>
            <a:ext cx="799200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5" name="矩形 14"/>
          <p:cNvSpPr/>
          <p:nvPr/>
        </p:nvSpPr>
        <p:spPr>
          <a:xfrm>
            <a:off x="9754830" y="3274053"/>
            <a:ext cx="661731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6" name="直接连接符 15"/>
          <p:cNvCxnSpPr/>
          <p:nvPr/>
        </p:nvCxnSpPr>
        <p:spPr>
          <a:xfrm>
            <a:off x="9752749" y="3601854"/>
            <a:ext cx="660495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08663305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13" grpId="0" animBg="1"/>
      <p:bldP spid="1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1136359"/>
            <a:ext cx="11430000" cy="496751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甲、乙两辆车同时同地沿同一直线做匀速运动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其中甲车的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s-t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图像如图所示。若运动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s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时两辆车的距离为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0.6 m,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则运动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 s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乙车距出发点的距离为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4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一定为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3.6 m	B.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可能为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3.0 m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一定为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1.8 m	D.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可能为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1.2 m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6" name="19ZKWL179.EPS" descr="id:2147491394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3985643" y="2097953"/>
            <a:ext cx="3697419" cy="2984221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248944" y="1630589"/>
            <a:ext cx="324121" cy="3478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94951284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915643"/>
            <a:ext cx="11430000" cy="585391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港珠澳大桥是一座连接香港、珠海和澳门的桥隧工程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全长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55 km,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其中主桥长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29.6 km,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香港口岸至珠澳口岸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41.6 km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。桥面为双向六车道高速公路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全程小轿车限速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100 km/h</a:t>
            </a:r>
            <a:r>
              <a:rPr lang="zh-CN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en-US" altLang="zh-CN" sz="24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400" dirty="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400" dirty="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400" dirty="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一辆小轿车走完港珠澳大桥全长至少需要多长时间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若某小轿车从香港口岸到珠澳口岸的时间是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min,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请通过计算说明是否超速。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5" name="19ZKXWG55.eps" descr="id:2147491401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2816411" y="2212166"/>
            <a:ext cx="6232995" cy="35065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9997323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00809432"/>
              </p:ext>
            </p:extLst>
          </p:nvPr>
        </p:nvGraphicFramePr>
        <p:xfrm>
          <a:off x="381000" y="2235746"/>
          <a:ext cx="8826765" cy="2555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3" name="文档" r:id="rId3" imgW="3837724" imgH="1110929" progId="Word.Document.12">
                  <p:embed/>
                </p:oleObj>
              </mc:Choice>
              <mc:Fallback>
                <p:oleObj name="文档" r:id="rId3" imgW="3837724" imgH="1110929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81000" y="2235746"/>
                        <a:ext cx="8826765" cy="25551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807913593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1663642"/>
            <a:ext cx="11430000" cy="359553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4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类型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4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牛顿第一定律和惯性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为了安全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现在的轿车上一般都配有安全气囊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安全气囊会在车子发生严重撞击时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自动充气弹出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保护车内的人不会由于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惯性　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撞到车身而受伤。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下列关于牛顿第一定律的叙述正确的是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牛顿第一定律是直接由实验得出的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牛顿第一定律是没有事实根据的凭空想象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牛顿第一定律是牛顿总结了伽利略等人的研究成果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概括出的一条重要规律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牛顿第一定律认为物体总是保持静止和匀速直线运动状态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189538" y="2633646"/>
            <a:ext cx="1080000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5" name="直接连接符 4"/>
          <p:cNvCxnSpPr/>
          <p:nvPr/>
        </p:nvCxnSpPr>
        <p:spPr>
          <a:xfrm>
            <a:off x="5181277" y="2961447"/>
            <a:ext cx="1080000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6" name="矩形 5"/>
          <p:cNvSpPr/>
          <p:nvPr/>
        </p:nvSpPr>
        <p:spPr>
          <a:xfrm>
            <a:off x="6238699" y="3083939"/>
            <a:ext cx="324121" cy="3478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22992924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theme/theme1.xml><?xml version="1.0" encoding="utf-8"?>
<a:theme xmlns:a="http://schemas.openxmlformats.org/drawingml/2006/main" name="数学模板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演示文稿1" id="{11934D07-9902-4280-ABF9-2FE07C3AE1A5}" vid="{87782EAB-3497-4ED0-AAFF-99308829BE0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数学模板</Template>
  <TotalTime>28</TotalTime>
  <Words>1375</Words>
  <Application>Microsoft Office PowerPoint</Application>
  <PresentationFormat>自定义</PresentationFormat>
  <Paragraphs>142</Paragraphs>
  <Slides>25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27" baseType="lpstr">
      <vt:lpstr>数学模板</vt:lpstr>
      <vt:lpstr>文档</vt:lpstr>
      <vt:lpstr>章末小结与提升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china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第一章　集合与常用逻辑用语</dc:title>
  <dc:creator>AutoBVT</dc:creator>
  <cp:lastModifiedBy>User</cp:lastModifiedBy>
  <cp:revision>11</cp:revision>
  <dcterms:created xsi:type="dcterms:W3CDTF">2019-12-15T03:38:36Z</dcterms:created>
  <dcterms:modified xsi:type="dcterms:W3CDTF">2019-12-18T05:12:13Z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2052-10.1.0.6173</vt:lpwstr>
  </property>
</Properties>
</file>