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338" r:id="rId6"/>
    <p:sldId id="339" r:id="rId7"/>
    <p:sldId id="317" r:id="rId8"/>
    <p:sldId id="319" r:id="rId9"/>
    <p:sldId id="340" r:id="rId10"/>
    <p:sldId id="342" r:id="rId11"/>
    <p:sldId id="341" r:id="rId12"/>
    <p:sldId id="263" r:id="rId13"/>
    <p:sldId id="318" r:id="rId14"/>
    <p:sldId id="343" r:id="rId15"/>
    <p:sldId id="344" r:id="rId16"/>
    <p:sldId id="347" r:id="rId17"/>
    <p:sldId id="348" r:id="rId18"/>
    <p:sldId id="349" r:id="rId19"/>
    <p:sldId id="350" r:id="rId20"/>
    <p:sldId id="352" r:id="rId21"/>
    <p:sldId id="351" r:id="rId22"/>
  </p:sldIdLst>
  <p:sldSz cx="12190095" cy="6859270"/>
  <p:notesSz cx="6858000" cy="9144000"/>
  <p:custDataLst>
    <p:tags r:id="rId23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2" autoAdjust="0"/>
    <p:restoredTop sz="94712" autoAdjust="0"/>
  </p:normalViewPr>
  <p:slideViewPr>
    <p:cSldViewPr>
      <p:cViewPr varScale="1">
        <p:scale>
          <a:sx n="71" d="100"/>
          <a:sy n="71" d="100"/>
        </p:scale>
        <p:origin x="-102" y="-55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tags" Target="tags/tag63.xml" /><Relationship Id="rId24" Type="http://schemas.openxmlformats.org/officeDocument/2006/relationships/presProps" Target="presProps.xml" /><Relationship Id="rId25" Type="http://schemas.openxmlformats.org/officeDocument/2006/relationships/viewProps" Target="viewProps.xml" /><Relationship Id="rId26" Type="http://schemas.openxmlformats.org/officeDocument/2006/relationships/theme" Target="theme/theme1.xml" /><Relationship Id="rId27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tags" Target="../tags/tag57.xml" /><Relationship Id="rId32" Type="http://schemas.openxmlformats.org/officeDocument/2006/relationships/tags" Target="../tags/tag58.xml" /><Relationship Id="rId33" Type="http://schemas.openxmlformats.org/officeDocument/2006/relationships/tags" Target="../tags/tag59.xml" /><Relationship Id="rId34" Type="http://schemas.openxmlformats.org/officeDocument/2006/relationships/tags" Target="../tags/tag60.xml" /><Relationship Id="rId35" Type="http://schemas.openxmlformats.org/officeDocument/2006/relationships/tags" Target="../tags/tag61.xml" /><Relationship Id="rId36" Type="http://schemas.openxmlformats.org/officeDocument/2006/relationships/tags" Target="../tags/tag62.xml" /><Relationship Id="rId37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1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2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3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4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5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36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image" Target="../media/image3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4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5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6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7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8.jpeg" /><Relationship Id="rId3" Type="http://schemas.openxmlformats.org/officeDocument/2006/relationships/image" Target="../media/image9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package" Target="../embeddings/Document1.docx" TargetMode="Internal" /><Relationship Id="rId3" Type="http://schemas.openxmlformats.org/officeDocument/2006/relationships/image" Target="../media/image1.emf" /><Relationship Id="rId4" Type="http://schemas.openxmlformats.org/officeDocument/2006/relationships/vmlDrawing" Target="../drawings/vmlDrawing1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2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声现象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声音的产生和传播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5929354" cy="34290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1-2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是王爷爷为孙子制作的一只会“吹口哨”的纽扣</a:t>
            </a:r>
            <a:r>
              <a:rPr lang="en-US" sz="2400" smtClean="0"/>
              <a:t>,</a:t>
            </a:r>
            <a:r>
              <a:rPr lang="zh-CN" altLang="en-US" sz="2400" smtClean="0"/>
              <a:t>先将绳子转绕缠紧</a:t>
            </a:r>
            <a:r>
              <a:rPr lang="en-US" sz="2400" smtClean="0"/>
              <a:t>,</a:t>
            </a:r>
            <a:r>
              <a:rPr lang="zh-CN" altLang="en-US" sz="2400" smtClean="0"/>
              <a:t>再将绳子拉开、收拢交互进行</a:t>
            </a:r>
            <a:r>
              <a:rPr lang="en-US" sz="2400" smtClean="0"/>
              <a:t>,</a:t>
            </a:r>
            <a:r>
              <a:rPr lang="zh-CN" altLang="en-US" sz="2400" smtClean="0"/>
              <a:t>就会听到“嗡嗡”的声音</a:t>
            </a:r>
            <a:r>
              <a:rPr lang="en-US" sz="2400" smtClean="0"/>
              <a:t>,</a:t>
            </a:r>
            <a:r>
              <a:rPr lang="zh-CN" altLang="en-US" sz="2400" smtClean="0"/>
              <a:t>此声音是由于纽扣周围空气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而产生的</a:t>
            </a:r>
            <a:r>
              <a:rPr lang="en-US" sz="2400" smtClean="0"/>
              <a:t>,</a:t>
            </a:r>
            <a:r>
              <a:rPr lang="zh-CN" altLang="en-US" sz="2400" smtClean="0"/>
              <a:t>并通过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zh-CN" altLang="en-US" sz="2400" smtClean="0"/>
              <a:t>传入人耳。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5" name="矩形 4"/>
          <p:cNvSpPr/>
          <p:nvPr/>
        </p:nvSpPr>
        <p:spPr>
          <a:xfrm>
            <a:off x="3060233" y="5787248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1-2</a:t>
            </a:r>
            <a:endParaRPr lang="zh-CN" altLang="en-US"/>
          </a:p>
        </p:txBody>
      </p:sp>
      <p:pic>
        <p:nvPicPr>
          <p:cNvPr id="7" name="21BJZTWLS233.EPS" descr="id:2147498545;FounderCES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94612" y="4644240"/>
            <a:ext cx="4317754" cy="1622462"/>
          </a:xfrm>
          <a:prstGeom prst="rect">
            <a:avLst/>
          </a:prstGeom>
        </p:spPr>
      </p:pic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6881024" y="1295318"/>
            <a:ext cx="4929222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振动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空气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一切正在发声的物体都在振动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所以此声音是纽扣周围空气振动产生的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并通过空气传播到人耳中。</a:t>
            </a:r>
            <a:endParaRPr lang="zh-CN" altLang="en-US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42928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江西教研室样卷</a:t>
            </a:r>
            <a:r>
              <a:rPr lang="en-US" sz="2400" smtClean="0">
                <a:solidFill>
                  <a:srgbClr val="18B48F"/>
                </a:solidFill>
              </a:rPr>
              <a:t>2]</a:t>
            </a:r>
            <a:r>
              <a:rPr lang="zh-CN" altLang="en-US" sz="2400" smtClean="0"/>
              <a:t>如图</a:t>
            </a:r>
            <a:r>
              <a:rPr lang="en-US" sz="2400" smtClean="0"/>
              <a:t>1-3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扫地机器人工作时会自动躲避障碍物</a:t>
            </a:r>
            <a:r>
              <a:rPr lang="en-US" sz="2400" smtClean="0"/>
              <a:t>,</a:t>
            </a:r>
            <a:r>
              <a:rPr lang="zh-CN" altLang="en-US" sz="2400" smtClean="0"/>
              <a:t>其避障的工作原理类似于蝙蝠</a:t>
            </a:r>
            <a:r>
              <a:rPr lang="en-US" sz="2400" smtClean="0"/>
              <a:t>,</a:t>
            </a:r>
            <a:r>
              <a:rPr lang="zh-CN" altLang="en-US" sz="2400" smtClean="0"/>
              <a:t>则它对外发射的是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这种波在</a:t>
            </a:r>
            <a:r>
              <a:rPr lang="en-US" sz="2400" smtClean="0"/>
              <a:t>15 ℃</a:t>
            </a:r>
            <a:r>
              <a:rPr lang="zh-CN" altLang="en-US" sz="2400" smtClean="0"/>
              <a:t>空气中的传播速度是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m/s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7" name="矩形 6"/>
          <p:cNvSpPr/>
          <p:nvPr/>
        </p:nvSpPr>
        <p:spPr>
          <a:xfrm>
            <a:off x="3028759" y="5498107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1-3</a:t>
            </a:r>
            <a:endParaRPr lang="zh-CN" altLang="en-US"/>
          </a:p>
        </p:txBody>
      </p:sp>
      <p:pic>
        <p:nvPicPr>
          <p:cNvPr id="8" name="21JFA1.EPS" descr="id:214749855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737488" y="3715546"/>
            <a:ext cx="3645200" cy="1926574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595272" y="715150"/>
            <a:ext cx="4929222" cy="499340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超声波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en-US" smtClean="0">
                <a:solidFill>
                  <a:srgbClr val="A50021"/>
                </a:solidFill>
              </a:rPr>
              <a:t>340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蝙蝠发出的是人耳听不到的超声波。它能准确地判断障碍物或捕捉目标的位置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是利用回声定位的原理。机器人能够自动躲避障碍物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其工作原理类似于蝙蝠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也是采用超声波来侦测、判断障碍物及空间方位。声音在</a:t>
            </a:r>
            <a:r>
              <a:rPr lang="en-US" smtClean="0">
                <a:solidFill>
                  <a:srgbClr val="A50021"/>
                </a:solidFill>
              </a:rPr>
              <a:t>15 ℃</a:t>
            </a:r>
            <a:r>
              <a:rPr lang="zh-CN" altLang="en-US" smtClean="0">
                <a:solidFill>
                  <a:srgbClr val="A50021"/>
                </a:solidFill>
              </a:rPr>
              <a:t>空气中的传播速度是</a:t>
            </a:r>
            <a:r>
              <a:rPr lang="en-US" smtClean="0">
                <a:solidFill>
                  <a:srgbClr val="A50021"/>
                </a:solidFill>
              </a:rPr>
              <a:t>340 m/s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乐音的特性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甘孜州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1-4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将一把钢尺紧按在桌面上</a:t>
            </a:r>
            <a:r>
              <a:rPr lang="en-US" sz="2400" smtClean="0"/>
              <a:t>,</a:t>
            </a:r>
            <a:r>
              <a:rPr lang="zh-CN" altLang="en-US" sz="2400" smtClean="0"/>
              <a:t>一端伸出桌边</a:t>
            </a:r>
            <a:r>
              <a:rPr lang="en-US" sz="2400" smtClean="0"/>
              <a:t>,</a:t>
            </a:r>
            <a:r>
              <a:rPr lang="zh-CN" altLang="en-US" sz="2400" smtClean="0"/>
              <a:t>拨动钢尺</a:t>
            </a:r>
            <a:r>
              <a:rPr lang="en-US" sz="2400" smtClean="0"/>
              <a:t>,</a:t>
            </a:r>
            <a:r>
              <a:rPr lang="zh-CN" altLang="en-US" sz="2400" smtClean="0"/>
              <a:t>听它振动发出的声音。若增加钢尺伸出桌面的长度</a:t>
            </a:r>
            <a:r>
              <a:rPr lang="en-US" sz="2400" smtClean="0"/>
              <a:t>,</a:t>
            </a:r>
            <a:r>
              <a:rPr lang="zh-CN" altLang="en-US" sz="2400" smtClean="0"/>
              <a:t>则听到的声音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频率不变</a:t>
            </a:r>
            <a:r>
              <a:rPr lang="en-US" sz="2400" smtClean="0"/>
              <a:t>,</a:t>
            </a:r>
            <a:r>
              <a:rPr lang="zh-CN" altLang="en-US" sz="2400" smtClean="0"/>
              <a:t>音调变高</a:t>
            </a:r>
            <a:r>
              <a:rPr lang="en-US" sz="2400" smtClean="0"/>
              <a:t>	B.</a:t>
            </a:r>
            <a:r>
              <a:rPr lang="zh-CN" altLang="en-US" sz="2400" smtClean="0"/>
              <a:t>频率变高</a:t>
            </a:r>
            <a:r>
              <a:rPr lang="en-US" sz="2400" smtClean="0"/>
              <a:t>,</a:t>
            </a:r>
            <a:r>
              <a:rPr lang="zh-CN" altLang="en-US" sz="2400" smtClean="0"/>
              <a:t>音调变低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频率变低</a:t>
            </a:r>
            <a:r>
              <a:rPr lang="en-US" sz="2400" smtClean="0"/>
              <a:t>,</a:t>
            </a:r>
            <a:r>
              <a:rPr lang="zh-CN" altLang="en-US" sz="2400" smtClean="0"/>
              <a:t>音调变高</a:t>
            </a:r>
            <a:r>
              <a:rPr lang="en-US" sz="2400" smtClean="0"/>
              <a:t>	D.</a:t>
            </a:r>
            <a:r>
              <a:rPr lang="zh-CN" altLang="en-US" sz="2400" smtClean="0"/>
              <a:t>频率变低</a:t>
            </a:r>
            <a:r>
              <a:rPr lang="en-US" sz="2400" smtClean="0"/>
              <a:t>,</a:t>
            </a:r>
            <a:r>
              <a:rPr lang="zh-CN" altLang="en-US" sz="2400" smtClean="0"/>
              <a:t>音调变低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9381354" y="3705993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1-4</a:t>
            </a:r>
            <a:endParaRPr lang="zh-CN" altLang="en-US"/>
          </a:p>
        </p:txBody>
      </p:sp>
      <p:pic>
        <p:nvPicPr>
          <p:cNvPr id="6" name="21JFA2.EPS" descr="id:214749856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524098" y="2414757"/>
            <a:ext cx="2500330" cy="1362956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951670" y="3572670"/>
            <a:ext cx="7215238" cy="28575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D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增加钢尺伸出桌面的长度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用大小相同的力度拨动钢尺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钢尺振动的幅度相同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则听到的声音响度相同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振动变慢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即频率变低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则听到的声音音调变低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altLang="zh-CN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错误</a:t>
            </a:r>
            <a:r>
              <a:rPr lang="en-US" altLang="zh-CN" smtClean="0">
                <a:solidFill>
                  <a:srgbClr val="A50021"/>
                </a:solidFill>
              </a:rPr>
              <a:t>,D</a:t>
            </a:r>
            <a:r>
              <a:rPr lang="zh-CN" altLang="en-US" smtClean="0">
                <a:solidFill>
                  <a:srgbClr val="A50021"/>
                </a:solidFill>
              </a:rPr>
              <a:t>正确。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音调、响度、音色是声音的三个主要特征。演奏二胡时</a:t>
            </a:r>
            <a:r>
              <a:rPr lang="en-US" sz="2400" smtClean="0"/>
              <a:t>,</a:t>
            </a:r>
            <a:r>
              <a:rPr lang="zh-CN" altLang="en-US" sz="2400" smtClean="0"/>
              <a:t>手指上下移动按压弦的不同位置</a:t>
            </a:r>
            <a:r>
              <a:rPr lang="en-US" sz="2400" smtClean="0"/>
              <a:t>,</a:t>
            </a:r>
            <a:r>
              <a:rPr lang="zh-CN" altLang="en-US" sz="2400" smtClean="0"/>
              <a:t>可改变二胡发声的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特征</a:t>
            </a:r>
            <a:r>
              <a:rPr lang="en-US" sz="2400" smtClean="0"/>
              <a:t>;</a:t>
            </a:r>
            <a:r>
              <a:rPr lang="zh-CN" altLang="en-US" sz="2400" smtClean="0"/>
              <a:t>其下方有一个共鸣箱</a:t>
            </a:r>
            <a:r>
              <a:rPr lang="en-US" sz="2400" smtClean="0"/>
              <a:t>, </a:t>
            </a:r>
            <a:r>
              <a:rPr lang="zh-CN" altLang="en-US" sz="2400" smtClean="0"/>
              <a:t>可用来增大二胡发声的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特征。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809586" y="1286654"/>
            <a:ext cx="8915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音调</a:t>
            </a:r>
            <a:r>
              <a:rPr lang="zh-CN" altLang="en-US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309256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响度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157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 </a:t>
            </a:r>
            <a:r>
              <a:rPr lang="zh-CN" altLang="en-US" sz="2400" smtClean="0"/>
              <a:t>图</a:t>
            </a:r>
            <a:r>
              <a:rPr lang="en-US" sz="2400" smtClean="0"/>
              <a:t>1-5</a:t>
            </a:r>
            <a:r>
              <a:rPr lang="zh-CN" altLang="en-US" sz="2400" smtClean="0"/>
              <a:t>所示是老牛和蜜蜂的对话</a:t>
            </a:r>
            <a:r>
              <a:rPr lang="en-US" sz="2400" smtClean="0"/>
              <a:t>,</a:t>
            </a:r>
            <a:r>
              <a:rPr lang="zh-CN" altLang="en-US" sz="2400" smtClean="0"/>
              <a:t>它们的说法中正确的是</a:t>
            </a:r>
            <a:r>
              <a:rPr lang="zh-CN" altLang="en-US" sz="2400" i="1" u="sng" smtClean="0"/>
              <a:t>　   </a:t>
            </a:r>
            <a:r>
              <a:rPr lang="en-US" sz="2400" smtClean="0"/>
              <a:t>(</a:t>
            </a:r>
            <a:r>
              <a:rPr lang="zh-CN" altLang="en-US" sz="2400" smtClean="0"/>
              <a:t>选填“老牛”或“蜜蜂”</a:t>
            </a:r>
            <a:r>
              <a:rPr lang="en-US" sz="2400" smtClean="0"/>
              <a:t>);</a:t>
            </a:r>
            <a:r>
              <a:rPr lang="zh-CN" altLang="en-US" sz="2400" smtClean="0"/>
              <a:t>人们能分辨出老牛和蜜蜂发出的声音是因为它们声音的</a:t>
            </a:r>
            <a:r>
              <a:rPr lang="zh-CN" altLang="en-US" sz="2400" i="1" u="sng" smtClean="0"/>
              <a:t>　     </a:t>
            </a:r>
            <a:r>
              <a:rPr lang="zh-CN" altLang="en-US" sz="2400" smtClean="0"/>
              <a:t>不同。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393187" y="3777431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1-5</a:t>
            </a:r>
            <a:endParaRPr lang="zh-CN" altLang="en-US"/>
          </a:p>
        </p:txBody>
      </p:sp>
      <p:pic>
        <p:nvPicPr>
          <p:cNvPr id="5" name="18ZX358.EPS" descr="id:214749857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737620" y="1929596"/>
            <a:ext cx="7188209" cy="2024134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951670" y="4287050"/>
            <a:ext cx="10644262" cy="22234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蜜蜂　音色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老牛的声音大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响度大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声音比较粗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音调低。蜜蜂的声音比较小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响度小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声音比较细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音调高。人们能分辨出老牛和蜜蜂发出的声音是因为它们声音的音色不同。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噪声的控制	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858576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江西复习卷三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1-6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在学校走廊的墙壁上</a:t>
            </a:r>
            <a:r>
              <a:rPr lang="en-US" sz="2400" smtClean="0"/>
              <a:t>,</a:t>
            </a:r>
            <a:r>
              <a:rPr lang="zh-CN" altLang="en-US" sz="2400" smtClean="0"/>
              <a:t>贴着“禁止大声喧哗”的提示语。从物理学的角度来看</a:t>
            </a:r>
            <a:r>
              <a:rPr lang="en-US" sz="2400" smtClean="0"/>
              <a:t>,</a:t>
            </a:r>
            <a:r>
              <a:rPr lang="zh-CN" altLang="en-US" sz="2400" smtClean="0"/>
              <a:t>“大声”描述的是声音的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选填“音调”“响度”或“音色”</a:t>
            </a:r>
            <a:r>
              <a:rPr lang="en-US" sz="2400" smtClean="0"/>
              <a:t>);</a:t>
            </a:r>
            <a:r>
              <a:rPr lang="zh-CN" altLang="en-US" sz="2400" smtClean="0"/>
              <a:t>“禁止喧哗”是在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处减弱噪声。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9906953" y="5777695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1-6</a:t>
            </a:r>
            <a:endParaRPr lang="zh-CN" altLang="en-US"/>
          </a:p>
        </p:txBody>
      </p:sp>
      <p:pic>
        <p:nvPicPr>
          <p:cNvPr id="7" name="21JFA3.EPS" descr="id:214749858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381354" y="3001166"/>
            <a:ext cx="2218648" cy="2891870"/>
          </a:xfrm>
          <a:prstGeom prst="rect">
            <a:avLst/>
          </a:prstGeom>
        </p:spPr>
      </p:pic>
      <p:sp>
        <p:nvSpPr>
          <p:cNvPr id="8" name="TextBox 26"/>
          <p:cNvSpPr txBox="1">
            <a:spLocks noChangeArrowheads="1"/>
          </p:cNvSpPr>
          <p:nvPr/>
        </p:nvSpPr>
        <p:spPr bwMode="auto">
          <a:xfrm>
            <a:off x="951670" y="3072604"/>
            <a:ext cx="7215238" cy="166942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响度　声源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公共场所禁止大声喧哗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这里的“大声”是指声音的响度大</a:t>
            </a:r>
            <a:r>
              <a:rPr lang="en-US" altLang="zh-CN" smtClean="0">
                <a:solidFill>
                  <a:srgbClr val="A50021"/>
                </a:solidFill>
              </a:rPr>
              <a:t>;“</a:t>
            </a:r>
            <a:r>
              <a:rPr lang="zh-CN" altLang="en-US" smtClean="0">
                <a:solidFill>
                  <a:srgbClr val="A50021"/>
                </a:solidFill>
              </a:rPr>
              <a:t>禁止喧哗”是从声源处减弱噪声的。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500726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盐城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下列措施是在声源处减弱噪声的是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道路两旁种植树木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阅览室禁止大声喧哗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机场工作人员佩戴耳罩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高速公路两侧安装板墙</a:t>
            </a:r>
            <a:endParaRPr lang="zh-CN" altLang="en-US" sz="2400"/>
          </a:p>
        </p:txBody>
      </p:sp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595272" y="722401"/>
            <a:ext cx="4929222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道路两旁种植树木和高速公路两侧安装板墙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都是在传播过程中减弱噪声</a:t>
            </a:r>
            <a:r>
              <a:rPr lang="en-US" altLang="zh-CN" smtClean="0">
                <a:solidFill>
                  <a:srgbClr val="A50021"/>
                </a:solidFill>
              </a:rPr>
              <a:t>,A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altLang="zh-CN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均不符合题意。阅览室禁止大声喧哗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是在声源处减弱噪声</a:t>
            </a:r>
            <a:r>
              <a:rPr lang="en-US" altLang="zh-CN" smtClean="0">
                <a:solidFill>
                  <a:srgbClr val="A50021"/>
                </a:solidFill>
              </a:rPr>
              <a:t>,B</a:t>
            </a:r>
            <a:r>
              <a:rPr lang="zh-CN" altLang="en-US" smtClean="0">
                <a:solidFill>
                  <a:srgbClr val="A50021"/>
                </a:solidFill>
              </a:rPr>
              <a:t>符合题意。机场工作人员佩戴耳罩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是在人耳处减弱噪声</a:t>
            </a:r>
            <a:r>
              <a:rPr lang="en-US" altLang="zh-CN" smtClean="0">
                <a:solidFill>
                  <a:srgbClr val="A50021"/>
                </a:solidFill>
              </a:rPr>
              <a:t>,C</a:t>
            </a:r>
            <a:r>
              <a:rPr lang="zh-CN" altLang="en-US" smtClean="0">
                <a:solidFill>
                  <a:srgbClr val="A50021"/>
                </a:solidFill>
              </a:rPr>
              <a:t>不符合题意。故选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重难四　声学知识的应用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4714908" cy="22860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 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声音是由于物体的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</a:t>
            </a:r>
            <a:r>
              <a:rPr lang="zh-CN" altLang="en-US" sz="2400" smtClean="0"/>
              <a:t>产生的</a:t>
            </a:r>
            <a:r>
              <a:rPr lang="en-US" sz="2400" smtClean="0"/>
              <a:t>;</a:t>
            </a:r>
            <a:r>
              <a:rPr lang="zh-CN" altLang="en-US" sz="2400" smtClean="0"/>
              <a:t>当人在雪山中大声说话时</a:t>
            </a:r>
            <a:r>
              <a:rPr lang="en-US" sz="2400" smtClean="0"/>
              <a:t>,</a:t>
            </a:r>
            <a:r>
              <a:rPr lang="zh-CN" altLang="en-US" sz="2400" smtClean="0"/>
              <a:t>因为声音能传递</a:t>
            </a:r>
            <a:r>
              <a:rPr lang="zh-CN" altLang="en-US" sz="2400" i="1" u="sng" smtClean="0"/>
              <a:t>　    　　</a:t>
            </a:r>
            <a:r>
              <a:rPr lang="en-US" sz="2400" smtClean="0"/>
              <a:t>,</a:t>
            </a:r>
            <a:r>
              <a:rPr lang="zh-CN" altLang="en-US" sz="2400" smtClean="0"/>
              <a:t>所以就有可能诱发雪崩。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666710" y="1282562"/>
            <a:ext cx="4929222" cy="27774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振动　能量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声音是由于物体的振动产生的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当人在雪山中大声说话时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因为声音能传递能量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就有可能导致雪层滑动从而诱发雪崩。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858026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 </a:t>
            </a:r>
            <a:r>
              <a:rPr lang="en-US" sz="2400" smtClean="0">
                <a:solidFill>
                  <a:srgbClr val="18B48F"/>
                </a:solidFill>
              </a:rPr>
              <a:t>[2018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英语考试时</a:t>
            </a:r>
            <a:r>
              <a:rPr lang="en-US" sz="2400" smtClean="0"/>
              <a:t>,</a:t>
            </a:r>
            <a:r>
              <a:rPr lang="zh-CN" altLang="en-US" sz="2400" smtClean="0"/>
              <a:t>考生听到的英语听力材料声音是通过</a:t>
            </a:r>
            <a:r>
              <a:rPr lang="zh-CN" altLang="en-US" sz="2400" i="1" u="sng" smtClean="0"/>
              <a:t>　　　  </a:t>
            </a:r>
            <a:r>
              <a:rPr lang="zh-CN" altLang="en-US" sz="2400" smtClean="0"/>
              <a:t>传播到人耳中</a:t>
            </a:r>
            <a:r>
              <a:rPr lang="en-US" sz="2400" smtClean="0"/>
              <a:t>;</a:t>
            </a:r>
            <a:r>
              <a:rPr lang="zh-CN" altLang="en-US" sz="2400" smtClean="0"/>
              <a:t>为了不影响考试</a:t>
            </a:r>
            <a:r>
              <a:rPr lang="en-US" sz="2400" smtClean="0"/>
              <a:t>,</a:t>
            </a:r>
            <a:r>
              <a:rPr lang="zh-CN" altLang="en-US" sz="2400" smtClean="0"/>
              <a:t>要求监考老师尽量不要走动发出声音</a:t>
            </a:r>
            <a:r>
              <a:rPr lang="en-US" sz="2400" smtClean="0"/>
              <a:t>,</a:t>
            </a:r>
            <a:r>
              <a:rPr lang="zh-CN" altLang="en-US" sz="2400" smtClean="0"/>
              <a:t>这是从</a:t>
            </a:r>
            <a:r>
              <a:rPr lang="zh-CN" altLang="en-US" sz="2400" i="1" u="sng" smtClean="0"/>
              <a:t>　      　</a:t>
            </a:r>
            <a:r>
              <a:rPr lang="zh-CN" altLang="en-US" sz="2400" smtClean="0"/>
              <a:t>处减弱噪声。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9632771" y="858026"/>
            <a:ext cx="8915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空气 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0310048" y="1429530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声源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929354" cy="350046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 </a:t>
            </a:r>
            <a:r>
              <a:rPr lang="zh-CN" altLang="en-US" sz="2400" smtClean="0"/>
              <a:t>如图</a:t>
            </a:r>
            <a:r>
              <a:rPr lang="en-US" sz="2400" smtClean="0"/>
              <a:t>1-7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医生正在用听诊器为病人诊病</a:t>
            </a:r>
            <a:r>
              <a:rPr lang="en-US" sz="2400" smtClean="0"/>
              <a:t>,</a:t>
            </a:r>
            <a:r>
              <a:rPr lang="zh-CN" altLang="en-US" sz="2400" smtClean="0"/>
              <a:t>听诊器运用了声音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选填“具有能量”或“传递信息”</a:t>
            </a:r>
            <a:r>
              <a:rPr lang="en-US" sz="2400" smtClean="0"/>
              <a:t>)</a:t>
            </a:r>
            <a:r>
              <a:rPr lang="zh-CN" altLang="en-US" sz="2400" smtClean="0"/>
              <a:t>的特点</a:t>
            </a:r>
            <a:r>
              <a:rPr lang="en-US" sz="2400" smtClean="0"/>
              <a:t>;</a:t>
            </a:r>
            <a:r>
              <a:rPr lang="zh-CN" altLang="en-US" sz="2400" smtClean="0"/>
              <a:t>来自患者的声音通过橡皮管传送到医生的耳朵</a:t>
            </a:r>
            <a:r>
              <a:rPr lang="en-US" sz="2400" smtClean="0"/>
              <a:t>,</a:t>
            </a:r>
            <a:r>
              <a:rPr lang="zh-CN" altLang="en-US" sz="2400" smtClean="0"/>
              <a:t>这样可以提高声音的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选填“音调”或“响度”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3380562" y="543005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1-7</a:t>
            </a:r>
            <a:endParaRPr lang="zh-CN" altLang="en-US"/>
          </a:p>
        </p:txBody>
      </p:sp>
      <p:pic>
        <p:nvPicPr>
          <p:cNvPr id="4" name="a3.jpg" descr="id:214749860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711187" y="3715546"/>
            <a:ext cx="2526763" cy="1724522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952462" y="715150"/>
            <a:ext cx="4714908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传递信息　响度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医生用听诊器为病人诊病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是利用了声音能传递信息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来自患者的声音通过橡皮管传送到医生的耳朵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橡皮管减小了声音的分散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提高了响度。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6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1264900" y="11684000"/>
            <a:ext cx="304800" cy="2286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TextBox 8"/>
          <p:cNvSpPr txBox="1"/>
          <p:nvPr/>
        </p:nvSpPr>
        <p:spPr>
          <a:xfrm>
            <a:off x="951670" y="1358092"/>
            <a:ext cx="10715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声音的产生</a:t>
            </a:r>
            <a:endParaRPr lang="zh-CN" altLang="en-US" b="1" smtClean="0"/>
          </a:p>
          <a:p>
            <a:pPr indent="457200">
              <a:lnSpc>
                <a:spcPct val="150000"/>
              </a:lnSpc>
            </a:pPr>
            <a:r>
              <a:rPr lang="zh-CN" altLang="en-US" smtClean="0"/>
              <a:t>声音是由物体的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产生的。一切发声的物体都在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zh-CN" altLang="en-US" smtClean="0"/>
              <a:t>物体振动停止</a:t>
            </a:r>
            <a:r>
              <a:rPr lang="en-US" smtClean="0"/>
              <a:t>, </a:t>
            </a:r>
            <a:r>
              <a:rPr lang="zh-CN" altLang="en-US" smtClean="0"/>
              <a:t>发声也停止。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zh-CN" altLang="en-US" smtClean="0"/>
              <a:t>注</a:t>
            </a:r>
            <a:r>
              <a:rPr lang="en-US" smtClean="0"/>
              <a:t>:(1)</a:t>
            </a:r>
            <a:r>
              <a:rPr lang="zh-CN" altLang="en-US" smtClean="0"/>
              <a:t>不能说振动停止</a:t>
            </a:r>
            <a:r>
              <a:rPr lang="en-US" smtClean="0"/>
              <a:t>,</a:t>
            </a:r>
            <a:r>
              <a:rPr lang="zh-CN" altLang="en-US" smtClean="0"/>
              <a:t>声音也停止</a:t>
            </a:r>
            <a:r>
              <a:rPr lang="en-US" smtClean="0"/>
              <a:t>,</a:t>
            </a:r>
            <a:r>
              <a:rPr lang="zh-CN" altLang="en-US" smtClean="0"/>
              <a:t>声音还会在介质中继续传播</a:t>
            </a:r>
            <a:r>
              <a:rPr lang="en-US" smtClean="0"/>
              <a:t>,</a:t>
            </a:r>
            <a:r>
              <a:rPr lang="zh-CN" altLang="en-US" smtClean="0"/>
              <a:t>不会立即消失。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发声体的辨识</a:t>
            </a:r>
            <a:r>
              <a:rPr lang="en-US" smtClean="0"/>
              <a:t>:①</a:t>
            </a:r>
            <a:r>
              <a:rPr lang="zh-CN" altLang="en-US" smtClean="0"/>
              <a:t>打击乐器的声音是由被击打部分的振动产生的</a:t>
            </a:r>
            <a:r>
              <a:rPr lang="en-US" smtClean="0"/>
              <a:t>;②</a:t>
            </a:r>
            <a:r>
              <a:rPr lang="zh-CN" altLang="en-US" smtClean="0"/>
              <a:t>管乐器的声音是由管内空气柱的振动产生的</a:t>
            </a:r>
            <a:r>
              <a:rPr lang="en-US" smtClean="0"/>
              <a:t>;③</a:t>
            </a:r>
            <a:r>
              <a:rPr lang="zh-CN" altLang="en-US" smtClean="0"/>
              <a:t>弦乐器的声音是由弦的振动产生的</a:t>
            </a:r>
            <a:r>
              <a:rPr lang="en-US" smtClean="0"/>
              <a:t>;④</a:t>
            </a:r>
            <a:r>
              <a:rPr lang="zh-CN" altLang="en-US" smtClean="0"/>
              <a:t>人的说话声是由声带振动产生的。</a:t>
            </a:r>
            <a:endParaRPr lang="zh-CN" altLang="en-US"/>
          </a:p>
        </p:txBody>
      </p:sp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声音的产生和传播</a:t>
            </a:r>
            <a:endParaRPr lang="zh-CN" altLang="en-US" sz="280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3862958" y="1773610"/>
            <a:ext cx="891591" cy="5804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b="1" i="0" u="none" strike="noStrike" cap="none" normalizeH="0" baseline="0" smtClean="0">
                <a:ln>
                  <a:noFill/>
                </a:ln>
                <a:solidFill>
                  <a:srgbClr val="A5002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振动</a:t>
            </a:r>
            <a:r>
              <a:rPr kumimoji="0" lang="en-US" altLang="zh-CN" b="1" i="1" u="none" strike="noStrike" cap="none" normalizeH="0" baseline="0" smtClean="0">
                <a:ln>
                  <a:noFill/>
                </a:ln>
                <a:solidFill>
                  <a:srgbClr val="A5002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kumimoji="0" lang="zh-CN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948031" y="1773610"/>
            <a:ext cx="891591" cy="5804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b="1" i="0" u="none" strike="noStrike" cap="none" normalizeH="0" baseline="0" smtClean="0">
                <a:ln>
                  <a:noFill/>
                </a:ln>
                <a:solidFill>
                  <a:srgbClr val="A5002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振动</a:t>
            </a:r>
            <a:r>
              <a:rPr kumimoji="0" lang="en-US" altLang="zh-CN" b="1" i="1" u="none" strike="noStrike" cap="none" normalizeH="0" baseline="0" smtClean="0">
                <a:ln>
                  <a:noFill/>
                </a:ln>
                <a:solidFill>
                  <a:srgbClr val="A5002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kumimoji="0" lang="zh-CN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15150"/>
            <a:ext cx="10715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声音的传播</a:t>
            </a:r>
            <a:endParaRPr lang="zh-CN" altLang="en-US" b="1" smtClean="0"/>
          </a:p>
          <a:p>
            <a:pPr indent="457200">
              <a:lnSpc>
                <a:spcPct val="150000"/>
              </a:lnSpc>
            </a:pPr>
            <a:r>
              <a:rPr lang="zh-CN" altLang="en-US" smtClean="0"/>
              <a:t>声音的传播需要介质</a:t>
            </a:r>
            <a:r>
              <a:rPr lang="en-US" smtClean="0"/>
              <a:t>,</a:t>
            </a:r>
            <a:r>
              <a:rPr lang="zh-CN" altLang="en-US" smtClean="0"/>
              <a:t>一切固体、液体、气体都是传播声音的介质。通常听到的声音是靠</a:t>
            </a:r>
            <a:r>
              <a:rPr lang="zh-CN" altLang="en-US" i="1" u="sng" smtClean="0"/>
              <a:t>　  　     </a:t>
            </a:r>
            <a:r>
              <a:rPr lang="zh-CN" altLang="en-US" smtClean="0"/>
              <a:t>传播的</a:t>
            </a:r>
            <a:r>
              <a:rPr lang="en-US" smtClean="0"/>
              <a:t>,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不能传声。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024013" y="1715282"/>
            <a:ext cx="982961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 </a:t>
            </a:r>
            <a:r>
              <a:rPr lang="zh-CN" altLang="en-US" b="1" smtClean="0">
                <a:solidFill>
                  <a:srgbClr val="A50021"/>
                </a:solidFill>
              </a:rPr>
              <a:t>空气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366995" y="1715282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真空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15150"/>
            <a:ext cx="10715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声速</a:t>
            </a:r>
            <a:endParaRPr lang="zh-CN" altLang="en-US" b="1" smtClean="0"/>
          </a:p>
          <a:p>
            <a:pPr indent="457200">
              <a:lnSpc>
                <a:spcPct val="150000"/>
              </a:lnSpc>
            </a:pPr>
            <a:r>
              <a:rPr lang="zh-CN" altLang="en-US" smtClean="0"/>
              <a:t>不同介质中的声速不同</a:t>
            </a:r>
            <a:r>
              <a:rPr lang="en-US" smtClean="0"/>
              <a:t>,</a:t>
            </a:r>
            <a:r>
              <a:rPr lang="zh-CN" altLang="en-US" smtClean="0"/>
              <a:t>一般说来</a:t>
            </a:r>
            <a:r>
              <a:rPr lang="en-US" i="1" smtClean="0"/>
              <a:t>v</a:t>
            </a:r>
            <a:r>
              <a:rPr lang="zh-CN" altLang="en-US" baseline="-25000" smtClean="0"/>
              <a:t>固</a:t>
            </a:r>
            <a:r>
              <a:rPr lang="zh-CN" altLang="en-US" i="1" u="sng" smtClean="0"/>
              <a:t>　    　</a:t>
            </a:r>
            <a:r>
              <a:rPr lang="en-US" i="1" smtClean="0"/>
              <a:t>v</a:t>
            </a:r>
            <a:r>
              <a:rPr lang="zh-CN" altLang="en-US" baseline="-25000" smtClean="0"/>
              <a:t>液</a:t>
            </a:r>
            <a:r>
              <a:rPr lang="zh-CN" altLang="en-US" i="1" u="sng" smtClean="0"/>
              <a:t>　   　</a:t>
            </a:r>
            <a:r>
              <a:rPr lang="en-US" i="1" smtClean="0"/>
              <a:t>v</a:t>
            </a:r>
            <a:r>
              <a:rPr lang="zh-CN" altLang="en-US" baseline="-25000" smtClean="0"/>
              <a:t>气</a:t>
            </a:r>
            <a:r>
              <a:rPr lang="en-US" smtClean="0"/>
              <a:t>;15 ℃</a:t>
            </a:r>
            <a:r>
              <a:rPr lang="zh-CN" altLang="en-US" smtClean="0"/>
              <a:t>时空气中的传声速度为</a:t>
            </a:r>
            <a:r>
              <a:rPr lang="zh-CN" altLang="en-US" i="1" u="sng" smtClean="0"/>
              <a:t>　</a:t>
            </a:r>
            <a:r>
              <a:rPr lang="zh-CN" altLang="en-US" u="sng" smtClean="0"/>
              <a:t>   </a:t>
            </a:r>
            <a:r>
              <a:rPr lang="zh-CN" altLang="en-US" i="1" u="sng" smtClean="0"/>
              <a:t>　     </a:t>
            </a:r>
            <a:r>
              <a:rPr lang="en-US" smtClean="0"/>
              <a:t>m/s</a:t>
            </a:r>
            <a:r>
              <a:rPr lang="zh-CN" altLang="en-US" smtClean="0"/>
              <a:t>。声速与介质的种类和温度有关。</a:t>
            </a:r>
            <a:r>
              <a:rPr lang="en-US" smtClean="0"/>
              <a:t> </a:t>
            </a:r>
            <a:endParaRPr lang="zh-CN" altLang="en-US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1486694" y="2781722"/>
          <a:ext cx="10369152" cy="160237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10998835" imgH="1677670" progId="Word.Document.12">
                  <p:embed/>
                </p:oleObj>
              </mc:Choice>
              <mc:Fallback>
                <p:oleObj name="文档" r:id="rId2" imgW="10998835" imgH="167767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86694" y="2781722"/>
                        <a:ext cx="10369152" cy="16023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6468590" y="1215216"/>
            <a:ext cx="418704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764734" y="1215216"/>
            <a:ext cx="418704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534765" y="1715282"/>
            <a:ext cx="75212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340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文本框 16"/>
          <p:cNvSpPr txBox="1">
            <a:spLocks noChangeArrowheads="1"/>
          </p:cNvSpPr>
          <p:nvPr/>
        </p:nvSpPr>
        <p:spPr bwMode="auto">
          <a:xfrm>
            <a:off x="951670" y="67392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乐音的特性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1023107" y="1443856"/>
          <a:ext cx="10501386" cy="4937760"/>
        </p:xfrm>
        <a:graphic>
          <a:graphicData uri="http://schemas.openxmlformats.org/drawingml/2006/table">
            <a:tbl>
              <a:tblPr/>
              <a:tblGrid>
                <a:gridCol w="857257"/>
                <a:gridCol w="3071834"/>
                <a:gridCol w="3714776"/>
                <a:gridCol w="2857519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声音的高低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声音的强弱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声音的品质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影响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因素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发声体的振动频率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频率越高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发声体的振幅和距发声体的距离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振幅越大、距发声体越近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响度越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发声体本身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材料、形状、结构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改变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方法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弦乐器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弦绷得越紧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长度越短、越细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音调越高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管乐器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空气柱越短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音调越高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弦乐器、打击乐器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用力越大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响度越大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管乐器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吹奏的力度越大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响度越大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改变发声体的材料、结构等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237818" y="3280785"/>
            <a:ext cx="492443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高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7095338" y="3568817"/>
            <a:ext cx="492443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10661967" y="643712"/>
            <a:ext cx="100540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kumimoji="0" lang="zh-CN" altLang="en-US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续表</a:t>
            </a: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endParaRPr kumimoji="0" lang="en-US" altLang="zh-CN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951669" y="1072340"/>
          <a:ext cx="10572825" cy="2743200"/>
        </p:xfrm>
        <a:graphic>
          <a:graphicData uri="http://schemas.openxmlformats.org/drawingml/2006/table">
            <a:tbl>
              <a:tblPr/>
              <a:tblGrid>
                <a:gridCol w="857257"/>
                <a:gridCol w="3071862"/>
                <a:gridCol w="3321853"/>
                <a:gridCol w="3321853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日常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生活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男低音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低沉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女高音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尖细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手指按压弦的不同位置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引吭高歌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震耳欲聋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低声细语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;④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击鼓时力度不同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声音不同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闻其声知其人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</a:t>
                      </a: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区分不同的演奏乐器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模仿别人的声音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区别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音调与响度无关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音色只与发声体本身有关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在同一介质传播过程中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声速、音调、音色不变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噪声及噪声的控制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15700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噪声和乐音波形图</a:t>
            </a:r>
            <a:r>
              <a:rPr lang="en-US" b="1" smtClean="0"/>
              <a:t>(</a:t>
            </a:r>
            <a:r>
              <a:rPr lang="zh-CN" altLang="en-US" b="1" smtClean="0"/>
              <a:t>如图</a:t>
            </a:r>
            <a:r>
              <a:rPr lang="en-US" b="1" smtClean="0"/>
              <a:t>1-1</a:t>
            </a:r>
            <a:r>
              <a:rPr lang="zh-CN" altLang="en-US" b="1" smtClean="0"/>
              <a:t>所示</a:t>
            </a:r>
            <a:r>
              <a:rPr lang="en-US" b="1" smtClean="0"/>
              <a:t>)</a:t>
            </a:r>
            <a:endParaRPr lang="zh-CN" altLang="en-US" b="1" smtClean="0"/>
          </a:p>
        </p:txBody>
      </p:sp>
      <p:pic>
        <p:nvPicPr>
          <p:cNvPr id="4" name="20DZ1.EPS" descr="id:214749850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093955" y="2358224"/>
            <a:ext cx="6001647" cy="1415888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606646" y="3858422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1-1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951670" y="643712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噪声的控制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在</a:t>
            </a:r>
            <a:r>
              <a:rPr lang="zh-CN" altLang="en-US" i="1" u="sng" smtClean="0"/>
              <a:t>　　  　　</a:t>
            </a:r>
            <a:r>
              <a:rPr lang="zh-CN" altLang="en-US" smtClean="0"/>
              <a:t>处减弱噪声。如摩托车的消音器</a:t>
            </a:r>
            <a:r>
              <a:rPr lang="en-US" smtClean="0"/>
              <a:t>,</a:t>
            </a:r>
            <a:r>
              <a:rPr lang="zh-CN" altLang="en-US" smtClean="0"/>
              <a:t>考场周围禁止鸣笛</a:t>
            </a:r>
            <a:r>
              <a:rPr lang="en-US" smtClean="0"/>
              <a:t>,</a:t>
            </a:r>
            <a:r>
              <a:rPr lang="zh-CN" altLang="en-US" smtClean="0"/>
              <a:t>公共场所不要高声喧哗</a:t>
            </a:r>
            <a:r>
              <a:rPr lang="en-US" smtClean="0"/>
              <a:t>,</a:t>
            </a:r>
            <a:r>
              <a:rPr lang="zh-CN" altLang="en-US" smtClean="0"/>
              <a:t>手机静音等。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在</a:t>
            </a:r>
            <a:r>
              <a:rPr lang="zh-CN" altLang="en-US" i="1" u="sng" smtClean="0"/>
              <a:t>　　　  　　　　</a:t>
            </a:r>
            <a:r>
              <a:rPr lang="zh-CN" altLang="en-US" smtClean="0"/>
              <a:t>阻断噪声的传播。如在公路旁安装隔音墙</a:t>
            </a:r>
            <a:r>
              <a:rPr lang="en-US" smtClean="0"/>
              <a:t>,</a:t>
            </a:r>
            <a:r>
              <a:rPr lang="zh-CN" altLang="en-US" smtClean="0"/>
              <a:t>在道路两旁植树</a:t>
            </a:r>
            <a:r>
              <a:rPr lang="en-US" smtClean="0"/>
              <a:t>,</a:t>
            </a:r>
            <a:r>
              <a:rPr lang="zh-CN" altLang="en-US" smtClean="0"/>
              <a:t>关闭门窗</a:t>
            </a:r>
            <a:r>
              <a:rPr lang="en-US" smtClean="0"/>
              <a:t>,</a:t>
            </a:r>
            <a:r>
              <a:rPr lang="zh-CN" altLang="en-US" smtClean="0"/>
              <a:t>音乐厅墙壁上的多孔结构等。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(3)</a:t>
            </a:r>
            <a:r>
              <a:rPr lang="zh-CN" altLang="en-US" smtClean="0"/>
              <a:t>防止噪声进入</a:t>
            </a:r>
            <a:r>
              <a:rPr lang="zh-CN" altLang="en-US" i="1" u="sng" smtClean="0"/>
              <a:t>　   　　　</a:t>
            </a:r>
            <a:r>
              <a:rPr lang="zh-CN" altLang="en-US" smtClean="0"/>
              <a:t>。如戴耳罩</a:t>
            </a:r>
            <a:r>
              <a:rPr lang="en-US" smtClean="0"/>
              <a:t>,</a:t>
            </a:r>
            <a:r>
              <a:rPr lang="zh-CN" altLang="en-US" smtClean="0"/>
              <a:t>捂住耳朵等。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2023240" y="1134225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声源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951802" y="2215348"/>
            <a:ext cx="172354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传播过程中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594876" y="3286918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人耳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7392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声的利用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023108" y="1429530"/>
          <a:ext cx="10572824" cy="3840480"/>
        </p:xfrm>
        <a:graphic>
          <a:graphicData uri="http://schemas.openxmlformats.org/drawingml/2006/table">
            <a:tbl>
              <a:tblPr/>
              <a:tblGrid>
                <a:gridCol w="500066"/>
                <a:gridCol w="934134"/>
                <a:gridCol w="4569312"/>
                <a:gridCol w="4569312"/>
              </a:tblGrid>
              <a:tr h="0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超声波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次声波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定义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频率高于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Hz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的声音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频率低于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Hz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的声音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共同点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都是由物体的振动产生的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频率超出了人耳的听觉频率范围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传递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信息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倒车雷达、声呐、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超、蝙蝠利用超声捕食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监测火山爆发、台风和海啸发生的方位和强度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传递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能量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超声波清洗眼镜、超声碎石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利用次声波的特性制造出次声武器等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166380" y="1920043"/>
            <a:ext cx="1130438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20000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818379" y="1920043"/>
            <a:ext cx="562975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20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微软雅黑</vt:lpstr>
      <vt:lpstr>Wingdings</vt:lpstr>
      <vt:lpstr>Calibri</vt:lpstr>
      <vt:lpstr>Times New Roman</vt:lpstr>
      <vt:lpstr>宋体</vt:lpstr>
      <vt:lpstr>NEU-BZ-S92</vt:lpstr>
      <vt:lpstr>方正书宋_GBK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2021-02-04T16:46:09Z</cp:lastPrinted>
  <dcterms:created xsi:type="dcterms:W3CDTF">2021-02-04T16:46:09Z</dcterms:created>
  <dcterms:modified xsi:type="dcterms:W3CDTF">2021-02-04T08:46:11Z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