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265" r:id="rId4"/>
    <p:sldId id="266" r:id="rId5"/>
    <p:sldId id="267" r:id="rId6"/>
    <p:sldId id="268"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333" autoAdjust="0"/>
  </p:normalViewPr>
  <p:slideViewPr>
    <p:cSldViewPr snapToGrid="0">
      <p:cViewPr varScale="1">
        <p:scale>
          <a:sx n="84" d="100"/>
          <a:sy n="84" d="100"/>
        </p:scale>
        <p:origin x="48" y="22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23" Type="http://schemas.microsoft.com/office/2015/10/relationships/revisionInfo" Target="revisionInfo.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第七章</a:t>
            </a:r>
            <a:endParaRPr lang="zh-CN" altLang="en-US" sz="3200" b="1" dirty="0">
              <a:latin typeface="黑体" panose="02010600030101010101" pitchFamily="2" charset="-122"/>
              <a:ea typeface="黑体" panose="02010600030101010101" pitchFamily="2"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单元易错强化练</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单元易错强化练</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43197"/>
            <a:ext cx="11430000" cy="315233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易错点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不会判断物体之间的相对运动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丁卯高架桥建成后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极大地方便了市民东西方向的通行。一辆汽车正在一段平直桥面上自东向西匀速行驶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以该汽车为参照物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车上司机是运动的</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以该汽车为参照物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其他汽车始终是运动的</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以该汽车为参照物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桥上路灯是向东运动的</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从反光镜中看到后面汽车在靠近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是以路面为参照物</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28322" y="2804633"/>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033019"/>
            <a:ext cx="11430000" cy="3595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易错点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不会读运动图像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益阳中考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小汽车在平直公路上运动时的位移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时间图像如图所示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则小汽车的运动情况是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在第一个</a:t>
            </a:r>
            <a:r>
              <a:rPr lang="en-US" altLang="zh-CN" sz="2400" dirty="0">
                <a:solidFill>
                  <a:srgbClr val="000000"/>
                </a:solidFill>
                <a:latin typeface="Times New Roman" panose="02020603050405020304" pitchFamily="18" charset="0"/>
                <a:cs typeface="Times New Roman" panose="02020603050405020304" pitchFamily="18" charset="0"/>
              </a:rPr>
              <a:t>10 s</a:t>
            </a:r>
            <a:r>
              <a:rPr lang="zh-CN" altLang="zh-CN" sz="2400" dirty="0">
                <a:solidFill>
                  <a:srgbClr val="000000"/>
                </a:solidFill>
                <a:latin typeface="Times New Roman" panose="02020603050405020304" pitchFamily="18" charset="0"/>
                <a:cs typeface="Times New Roman" panose="02020603050405020304" pitchFamily="18" charset="0"/>
              </a:rPr>
              <a:t>内以</a:t>
            </a:r>
            <a:r>
              <a:rPr lang="en-US" altLang="zh-CN" sz="2400" dirty="0">
                <a:solidFill>
                  <a:srgbClr val="000000"/>
                </a:solidFill>
                <a:latin typeface="Times New Roman" panose="02020603050405020304" pitchFamily="18" charset="0"/>
                <a:cs typeface="Times New Roman" panose="02020603050405020304" pitchFamily="18" charset="0"/>
              </a:rPr>
              <a:t>10 m/s</a:t>
            </a:r>
            <a:r>
              <a:rPr lang="zh-CN" altLang="zh-CN" sz="2400" dirty="0">
                <a:solidFill>
                  <a:srgbClr val="000000"/>
                </a:solidFill>
                <a:latin typeface="Times New Roman" panose="02020603050405020304" pitchFamily="18" charset="0"/>
                <a:cs typeface="Times New Roman" panose="02020603050405020304" pitchFamily="18" charset="0"/>
              </a:rPr>
              <a:t>做匀速运动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在第二个</a:t>
            </a:r>
            <a:r>
              <a:rPr lang="en-US" altLang="zh-CN" sz="2400" dirty="0">
                <a:solidFill>
                  <a:srgbClr val="000000"/>
                </a:solidFill>
                <a:latin typeface="Times New Roman" panose="02020603050405020304" pitchFamily="18" charset="0"/>
                <a:cs typeface="Times New Roman" panose="02020603050405020304" pitchFamily="18" charset="0"/>
              </a:rPr>
              <a:t>10 s</a:t>
            </a:r>
            <a:r>
              <a:rPr lang="zh-CN" altLang="zh-CN" sz="2400" dirty="0">
                <a:solidFill>
                  <a:srgbClr val="000000"/>
                </a:solidFill>
                <a:latin typeface="Times New Roman" panose="02020603050405020304" pitchFamily="18" charset="0"/>
                <a:cs typeface="Times New Roman" panose="02020603050405020304" pitchFamily="18" charset="0"/>
              </a:rPr>
              <a:t>内速度大小不变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在第三个</a:t>
            </a:r>
            <a:r>
              <a:rPr lang="en-US" altLang="zh-CN" sz="2400" dirty="0">
                <a:solidFill>
                  <a:srgbClr val="000000"/>
                </a:solidFill>
                <a:latin typeface="Times New Roman" panose="02020603050405020304" pitchFamily="18" charset="0"/>
                <a:cs typeface="Times New Roman" panose="02020603050405020304" pitchFamily="18" charset="0"/>
              </a:rPr>
              <a:t>10 s</a:t>
            </a:r>
            <a:r>
              <a:rPr lang="zh-CN" altLang="zh-CN" sz="2400" dirty="0">
                <a:solidFill>
                  <a:srgbClr val="000000"/>
                </a:solidFill>
                <a:latin typeface="Times New Roman" panose="02020603050405020304" pitchFamily="18" charset="0"/>
                <a:cs typeface="Times New Roman" panose="02020603050405020304" pitchFamily="18" charset="0"/>
              </a:rPr>
              <a:t>内前进了</a:t>
            </a:r>
            <a:r>
              <a:rPr lang="en-US" altLang="zh-CN" sz="2400" dirty="0">
                <a:solidFill>
                  <a:srgbClr val="000000"/>
                </a:solidFill>
                <a:latin typeface="Times New Roman" panose="02020603050405020304" pitchFamily="18" charset="0"/>
                <a:cs typeface="Times New Roman" panose="02020603050405020304" pitchFamily="18" charset="0"/>
              </a:rPr>
              <a:t>300 m</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在前</a:t>
            </a:r>
            <a:r>
              <a:rPr lang="en-US" altLang="zh-CN" sz="2400" dirty="0">
                <a:solidFill>
                  <a:srgbClr val="000000"/>
                </a:solidFill>
                <a:latin typeface="Times New Roman" panose="02020603050405020304" pitchFamily="18" charset="0"/>
                <a:cs typeface="Times New Roman" panose="02020603050405020304" pitchFamily="18" charset="0"/>
              </a:rPr>
              <a:t>30 s</a:t>
            </a:r>
            <a:r>
              <a:rPr lang="zh-CN" altLang="zh-CN" sz="2400" dirty="0">
                <a:solidFill>
                  <a:srgbClr val="000000"/>
                </a:solidFill>
                <a:latin typeface="Times New Roman" panose="02020603050405020304" pitchFamily="18" charset="0"/>
                <a:cs typeface="Times New Roman" panose="02020603050405020304" pitchFamily="18" charset="0"/>
              </a:rPr>
              <a:t>内的平均速度为</a:t>
            </a:r>
            <a:r>
              <a:rPr lang="en-US" altLang="zh-CN" sz="2400" dirty="0">
                <a:solidFill>
                  <a:srgbClr val="000000"/>
                </a:solidFill>
                <a:latin typeface="Times New Roman" panose="02020603050405020304" pitchFamily="18" charset="0"/>
                <a:cs typeface="Times New Roman" panose="02020603050405020304" pitchFamily="18" charset="0"/>
              </a:rPr>
              <a:t>15 m/s</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下列描述匀速直线运动图像中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ZKXWG47.eps" descr="id:2147491303;FounderCES"/>
          <p:cNvPicPr/>
          <p:nvPr/>
        </p:nvPicPr>
        <p:blipFill>
          <a:blip r:embed="rId2"/>
          <a:stretch>
            <a:fillRect/>
          </a:stretch>
        </p:blipFill>
        <p:spPr>
          <a:xfrm>
            <a:off x="7859372" y="2032216"/>
            <a:ext cx="2430255" cy="2357215"/>
          </a:xfrm>
          <a:prstGeom prst="rect">
            <a:avLst/>
          </a:prstGeom>
        </p:spPr>
      </p:pic>
      <p:pic>
        <p:nvPicPr>
          <p:cNvPr id="6" name="19ZKXWG54.eps" descr="id:2147491310;FounderCES"/>
          <p:cNvPicPr/>
          <p:nvPr/>
        </p:nvPicPr>
        <p:blipFill rotWithShape="1">
          <a:blip r:embed="rId3"/>
          <a:srcRect b="49700"/>
          <a:stretch/>
        </p:blipFill>
        <p:spPr>
          <a:xfrm>
            <a:off x="412530" y="4628554"/>
            <a:ext cx="4979276" cy="1458911"/>
          </a:xfrm>
          <a:prstGeom prst="rect">
            <a:avLst/>
          </a:prstGeom>
        </p:spPr>
      </p:pic>
      <p:pic>
        <p:nvPicPr>
          <p:cNvPr id="7" name="19ZKXWG54.eps" descr="id:2147491310;FounderCES"/>
          <p:cNvPicPr/>
          <p:nvPr/>
        </p:nvPicPr>
        <p:blipFill rotWithShape="1">
          <a:blip r:embed="rId3"/>
          <a:srcRect t="51586"/>
          <a:stretch/>
        </p:blipFill>
        <p:spPr>
          <a:xfrm>
            <a:off x="6881074" y="4628555"/>
            <a:ext cx="4979276" cy="1404204"/>
          </a:xfrm>
          <a:prstGeom prst="rect">
            <a:avLst/>
          </a:prstGeom>
        </p:spPr>
      </p:pic>
      <p:sp>
        <p:nvSpPr>
          <p:cNvPr id="8" name="矩形 7"/>
          <p:cNvSpPr/>
          <p:nvPr/>
        </p:nvSpPr>
        <p:spPr>
          <a:xfrm>
            <a:off x="1866011" y="2032216"/>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6141156" y="4215506"/>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7585362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201430"/>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易错点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不清楚力与运动的关系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关于力和运动的关系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竖直向上拋出的物体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上升时肯定还受到向上的作用力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互相不接触的物体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彼此间也可能发生相互作用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物体受到的力越大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运动越快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如果不受力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物体很快会停下来</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摩擦力总是阻碍物体的运动</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05744" y="2748189"/>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41139644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93434"/>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易错点</a:t>
            </a:r>
            <a:r>
              <a:rPr lang="en-US" altLang="zh-CN" sz="2400" dirty="0">
                <a:solidFill>
                  <a:srgbClr val="FF00FF"/>
                </a:solidFill>
                <a:latin typeface="Times New Roman" panose="02020603050405020304" pitchFamily="18" charset="0"/>
                <a:cs typeface="Times New Roman" panose="02020603050405020304" pitchFamily="18" charset="0"/>
              </a:rPr>
              <a:t>4</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不清楚惯性的概念及其应用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拍打衣服灰尘脱落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是由于灰尘有惯性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自行车从斜坡上冲下来时不容易停下来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说明速度越大惯性越大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赛车要尽量减重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这样赛车受到惯性的作用减小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火车在匀速直线行驶时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它所受的合力为零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此时惯性也消失了</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下列交通提示用语和惯性无关的是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车辆转弯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请坐稳扶好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雨天路滑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请减速慢行</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注意安全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请保持车距</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遵守交规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请靠右行驶</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6145" y="1653167"/>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5444589" y="3831923"/>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626973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0001"/>
            <a:ext cx="11430000" cy="53683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易错点</a:t>
            </a:r>
            <a:r>
              <a:rPr lang="en-US" altLang="zh-CN" sz="2400" dirty="0">
                <a:solidFill>
                  <a:srgbClr val="FF00FF"/>
                </a:solidFill>
                <a:latin typeface="Times New Roman" panose="02020603050405020304" pitchFamily="18" charset="0"/>
                <a:cs typeface="Times New Roman" panose="02020603050405020304" pitchFamily="18" charset="0"/>
              </a:rPr>
              <a:t>5</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混淆平衡力和相互作用力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人对箱子的推力小于箱子受到的重力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甲图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人对箱子的推力小于箱子受到的摩擦力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乙图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人对箱子的推力等于箱子受到的重力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乙图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人对箱子的推力等于箱子受到的摩擦力</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ZKXWG48.eps" descr="id:2147491338;FounderCES"/>
          <p:cNvPicPr/>
          <p:nvPr/>
        </p:nvPicPr>
        <p:blipFill>
          <a:blip r:embed="rId2"/>
          <a:stretch>
            <a:fillRect/>
          </a:stretch>
        </p:blipFill>
        <p:spPr>
          <a:xfrm>
            <a:off x="3723509" y="1943559"/>
            <a:ext cx="5157732" cy="2643845"/>
          </a:xfrm>
          <a:prstGeom prst="rect">
            <a:avLst/>
          </a:prstGeom>
        </p:spPr>
      </p:pic>
      <p:sp>
        <p:nvSpPr>
          <p:cNvPr id="4" name="矩形 3"/>
          <p:cNvSpPr/>
          <p:nvPr/>
        </p:nvSpPr>
        <p:spPr>
          <a:xfrm>
            <a:off x="4665656" y="1573132"/>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0535076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67007"/>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用弹簧测力计拉着木块在水平面上做匀速直线运动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木块受到的摩擦力和弹簧测力计对木块的拉力是一对平衡力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木块对弹簧测力计的拉力和弹簧测力计对木块的拉力是一对平衡力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木块对水平面的压力和水平面对木块的支持力是一对相互作用力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木块对弹簧测力计的拉力和手对弹簧测力计的拉力是一对相互作用力</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7ZKXWC18.EPS" descr="id:2147491345;FounderCES"/>
          <p:cNvPicPr/>
          <p:nvPr/>
        </p:nvPicPr>
        <p:blipFill>
          <a:blip r:embed="rId2"/>
          <a:stretch>
            <a:fillRect/>
          </a:stretch>
        </p:blipFill>
        <p:spPr>
          <a:xfrm>
            <a:off x="4031516" y="2232562"/>
            <a:ext cx="3031436" cy="1492079"/>
          </a:xfrm>
          <a:prstGeom prst="rect">
            <a:avLst/>
          </a:prstGeom>
        </p:spPr>
      </p:pic>
      <p:sp>
        <p:nvSpPr>
          <p:cNvPr id="4" name="矩形 3"/>
          <p:cNvSpPr/>
          <p:nvPr/>
        </p:nvSpPr>
        <p:spPr>
          <a:xfrm>
            <a:off x="691966" y="1709611"/>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4524535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27</TotalTime>
  <Words>60</Words>
  <Application>Microsoft Office PowerPoint</Application>
  <PresentationFormat>宽屏</PresentationFormat>
  <Paragraphs>60</Paragraphs>
  <Slides>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Adobe 黑体 Std R</vt:lpstr>
      <vt:lpstr>NEU-BZ-S92</vt:lpstr>
      <vt:lpstr>方正书宋_GBK</vt:lpstr>
      <vt:lpstr>黑体</vt:lpstr>
      <vt:lpstr>楷体</vt:lpstr>
      <vt:lpstr>宋体</vt:lpstr>
      <vt:lpstr>Arial</vt:lpstr>
      <vt:lpstr>Calibri</vt:lpstr>
      <vt:lpstr>Calibri Light</vt:lpstr>
      <vt:lpstr>Times New Roman</vt:lpstr>
      <vt:lpstr>数学模板</vt:lpstr>
      <vt:lpstr>单元易错强化练</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Administrator</cp:lastModifiedBy>
  <cp:revision>12</cp:revision>
  <dcterms:created xsi:type="dcterms:W3CDTF">2019-12-15T03:38:36Z</dcterms:created>
  <dcterms:modified xsi:type="dcterms:W3CDTF">2019-12-17T08:29:23Z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