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29"/>
  </p:notesMasterIdLst>
  <p:sldIdLst>
    <p:sldId id="336" r:id="rId4"/>
    <p:sldId id="631" r:id="rId5"/>
    <p:sldId id="649" r:id="rId6"/>
    <p:sldId id="670" r:id="rId7"/>
    <p:sldId id="669" r:id="rId8"/>
    <p:sldId id="672" r:id="rId9"/>
    <p:sldId id="673" r:id="rId10"/>
    <p:sldId id="668" r:id="rId11"/>
    <p:sldId id="650" r:id="rId12"/>
    <p:sldId id="632" r:id="rId13"/>
    <p:sldId id="651" r:id="rId14"/>
    <p:sldId id="663" r:id="rId15"/>
    <p:sldId id="652" r:id="rId16"/>
    <p:sldId id="664" r:id="rId17"/>
    <p:sldId id="636" r:id="rId18"/>
    <p:sldId id="637" r:id="rId19"/>
    <p:sldId id="653" r:id="rId20"/>
    <p:sldId id="638" r:id="rId21"/>
    <p:sldId id="639" r:id="rId22"/>
    <p:sldId id="665" r:id="rId23"/>
    <p:sldId id="666" r:id="rId24"/>
    <p:sldId id="667" r:id="rId25"/>
    <p:sldId id="642" r:id="rId26"/>
    <p:sldId id="656" r:id="rId27"/>
    <p:sldId id="657" r:id="rId28"/>
  </p:sldIdLst>
  <p:sldSz cx="9144000" cy="6858000" type="screen4x3"/>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5B6"/>
    <a:srgbClr val="003366"/>
    <a:srgbClr val="6499C9"/>
    <a:srgbClr val="84B4E0"/>
    <a:srgbClr val="95BADB"/>
    <a:srgbClr val="7FACD4"/>
    <a:srgbClr val="609ED6"/>
    <a:srgbClr val="5C93C6"/>
    <a:srgbClr val="7CADD8"/>
    <a:srgbClr val="85B3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1944" y="-402"/>
      </p:cViewPr>
      <p:guideLst>
        <p:guide orient="horz" pos="213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2020/4/9</a:t>
            </a:fld>
            <a:endParaRPr lang="zh-CN" altLang="en-US"/>
          </a:p>
        </p:txBody>
      </p:sp>
      <p:sp>
        <p:nvSpPr>
          <p:cNvPr id="4" name="幻灯片图像占位符 3"/>
          <p:cNvSpPr>
            <a:spLocks noGrp="1" noRot="1" noChangeAspect="1"/>
          </p:cNvSpPr>
          <p:nvPr>
            <p:ph type="sldImg" idx="2"/>
          </p:nvPr>
        </p:nvSpPr>
        <p:spPr>
          <a:xfrm>
            <a:off x="1247775" y="1279525"/>
            <a:ext cx="4606925"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478665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7775" y="1279525"/>
            <a:ext cx="4606925"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E4C6C1A-02BF-4B1A-86F8-BA9FBA49F515}"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2020/4/9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t="7698" b="7698"/>
          <a:stretch>
            <a:fillRect/>
          </a:stretch>
        </p:blipFill>
        <p:spPr>
          <a:xfrm>
            <a:off x="0" y="-1"/>
            <a:ext cx="9144002" cy="6858001"/>
          </a:xfrm>
          <a:prstGeom prst="rect">
            <a:avLst/>
          </a:prstGeom>
        </p:spPr>
      </p:pic>
      <p:sp>
        <p:nvSpPr>
          <p:cNvPr id="3" name="矩形 2"/>
          <p:cNvSpPr/>
          <p:nvPr userDrawn="1"/>
        </p:nvSpPr>
        <p:spPr>
          <a:xfrm>
            <a:off x="107505" y="164638"/>
            <a:ext cx="8928992" cy="6528725"/>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923112" cy="418058"/>
          </a:xfr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p:spPr>
        <p:txBody>
          <a:bodyPr/>
          <a:lstStyle>
            <a:lvl1pPr algn="l">
              <a:defRPr b="1">
                <a:solidFill>
                  <a:schemeClr val="bg1"/>
                </a:solidFill>
              </a:defRPr>
            </a:lvl1p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文本占位符 2"/>
          <p:cNvSpPr>
            <a:spLocks noGrp="1"/>
          </p:cNvSpPr>
          <p:nvPr>
            <p:ph type="body"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EB7321E8-B17C-41F8-AC25-2BD77A7EE48D}" type="datetimeFigureOut">
              <a:rPr lang="zh-CN" altLang="en-US" smtClean="0">
                <a:solidFill>
                  <a:prstClr val="black"/>
                </a:solidFill>
              </a:rPr>
              <a:t>2020/4/9</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7EDA88C6-0BAE-4637-AD23-DDBFB9FAA3D3}"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923112" cy="418058"/>
          </a:xfr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p:spPr>
        <p:txBody>
          <a:bodyPr/>
          <a:lstStyle>
            <a:lvl1pPr algn="l">
              <a:defRPr b="1">
                <a:solidFill>
                  <a:schemeClr val="bg1"/>
                </a:solidFill>
              </a:defRPr>
            </a:lvl1p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文本占位符 2"/>
          <p:cNvSpPr>
            <a:spLocks noGrp="1"/>
          </p:cNvSpPr>
          <p:nvPr>
            <p:ph type="body"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EB7321E8-B17C-41F8-AC25-2BD77A7EE48D}" type="datetimeFigureOut">
              <a:rPr lang="zh-CN" altLang="en-US" smtClean="0">
                <a:solidFill>
                  <a:prstClr val="black"/>
                </a:solidFill>
              </a:rPr>
              <a:t>2020/4/9</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7EDA88C6-0BAE-4637-AD23-DDBFB9FAA3D3}"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0" y="1778438"/>
            <a:ext cx="3655181"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90080"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2020/4/9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2020/4/9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2020/4/9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2020/4/9</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6851104" cy="418058"/>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980728"/>
            <a:ext cx="8229600" cy="518457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2000" b="1" kern="1200">
          <a:solidFill>
            <a:schemeClr val="bg1"/>
          </a:solidFill>
          <a:latin typeface="黑体" panose="02010609060101010101" pitchFamily="2" charset="-122"/>
          <a:ea typeface="黑体" panose="02010609060101010101" pitchFamily="2"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6851104" cy="418058"/>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980728"/>
            <a:ext cx="8229600" cy="518457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spcBef>
          <a:spcPct val="0"/>
        </a:spcBef>
        <a:buNone/>
        <a:defRPr sz="2000" b="1" kern="1200">
          <a:solidFill>
            <a:schemeClr val="bg1"/>
          </a:solidFill>
          <a:latin typeface="黑体" panose="02010609060101010101" pitchFamily="2" charset="-122"/>
          <a:ea typeface="黑体" panose="02010609060101010101" pitchFamily="2"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262666" y="3010136"/>
            <a:ext cx="1386747" cy="398780"/>
          </a:xfrm>
          <a:prstGeom prst="rect">
            <a:avLst/>
          </a:prstGeom>
          <a:noFill/>
        </p:spPr>
        <p:txBody>
          <a:bodyPr wrap="square" rtlCol="0">
            <a:spAutoFit/>
          </a:bodyPr>
          <a:lstStyle/>
          <a:p>
            <a:r>
              <a:rPr lang="zh-CN" altLang="en-US" sz="2000" dirty="0">
                <a:solidFill>
                  <a:schemeClr val="bg1"/>
                </a:solidFill>
                <a:latin typeface="Agency FB" panose="020B0503020202020204" pitchFamily="34" charset="0"/>
              </a:rPr>
              <a:t>学  视</a:t>
            </a:r>
          </a:p>
        </p:txBody>
      </p:sp>
      <p:sp>
        <p:nvSpPr>
          <p:cNvPr id="11" name="文本框 10"/>
          <p:cNvSpPr txBox="1"/>
          <p:nvPr/>
        </p:nvSpPr>
        <p:spPr>
          <a:xfrm>
            <a:off x="-12505" y="2608973"/>
            <a:ext cx="9143999" cy="1015663"/>
          </a:xfrm>
          <a:prstGeom prst="rect">
            <a:avLst/>
          </a:prstGeom>
          <a:noFill/>
        </p:spPr>
        <p:txBody>
          <a:bodyPr wrap="square" rtlCol="0">
            <a:spAutoFit/>
          </a:bodyPr>
          <a:lstStyle/>
          <a:p>
            <a:pPr algn="ctr">
              <a:lnSpc>
                <a:spcPct val="150000"/>
              </a:lnSpc>
            </a:pPr>
            <a:r>
              <a:rPr lang="zh-CN" altLang="en-US" sz="3600" b="1" dirty="0">
                <a:solidFill>
                  <a:srgbClr val="2E75B6"/>
                </a:solidFill>
                <a:latin typeface="黑体" panose="02010609060101010101" pitchFamily="2" charset="-122"/>
                <a:ea typeface="黑体" panose="02010609060101010101" pitchFamily="2" charset="-122"/>
                <a:sym typeface="+mn-ea"/>
              </a:rPr>
              <a:t>第九章   </a:t>
            </a:r>
            <a:r>
              <a:rPr lang="zh-CN" altLang="en-US" sz="4000" b="1" dirty="0">
                <a:solidFill>
                  <a:srgbClr val="2E75B6"/>
                </a:solidFill>
                <a:latin typeface="黑体" panose="02010609060101010101" pitchFamily="2" charset="-122"/>
                <a:ea typeface="黑体" panose="02010609060101010101" pitchFamily="2" charset="-122"/>
                <a:sym typeface="+mn-ea"/>
              </a:rPr>
              <a:t>浮力</a:t>
            </a:r>
            <a:r>
              <a:rPr lang="zh-CN" altLang="en-US" sz="3600" b="1" dirty="0">
                <a:solidFill>
                  <a:srgbClr val="2E75B6"/>
                </a:solidFill>
                <a:latin typeface="黑体" panose="02010609060101010101" pitchFamily="2" charset="-122"/>
                <a:ea typeface="黑体" panose="02010609060101010101" pitchFamily="2" charset="-122"/>
                <a:sym typeface="+mn-ea"/>
              </a:rPr>
              <a:t>与升力</a:t>
            </a:r>
          </a:p>
        </p:txBody>
      </p:sp>
      <p:sp>
        <p:nvSpPr>
          <p:cNvPr id="31" name="矩形 30"/>
          <p:cNvSpPr/>
          <p:nvPr/>
        </p:nvSpPr>
        <p:spPr>
          <a:xfrm>
            <a:off x="-12504" y="3505734"/>
            <a:ext cx="9143998" cy="824456"/>
          </a:xfrm>
          <a:prstGeom prst="rect">
            <a:avLst/>
          </a:prstGeom>
        </p:spPr>
        <p:txBody>
          <a:bodyPr wrap="square">
            <a:spAutoFit/>
          </a:bodyPr>
          <a:lstStyle/>
          <a:p>
            <a:pPr algn="ctr">
              <a:lnSpc>
                <a:spcPct val="150000"/>
              </a:lnSpc>
            </a:pPr>
            <a:r>
              <a:rPr lang="en-US" altLang="zh-CN" sz="3600" dirty="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rPr>
              <a:t>  9.1   </a:t>
            </a:r>
            <a:r>
              <a:rPr lang="zh-CN" altLang="en-US" sz="3600" dirty="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rPr>
              <a:t>认识浮力</a:t>
            </a:r>
            <a:endParaRPr lang="zh-CN" altLang="en-US" sz="3600" dirty="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p:txBody>
      </p:sp>
      <p:grpSp>
        <p:nvGrpSpPr>
          <p:cNvPr id="3" name="组合 2"/>
          <p:cNvGrpSpPr/>
          <p:nvPr/>
        </p:nvGrpSpPr>
        <p:grpSpPr>
          <a:xfrm>
            <a:off x="-12505" y="1212806"/>
            <a:ext cx="9144000" cy="1359936"/>
            <a:chOff x="-12505" y="1212806"/>
            <a:chExt cx="9144000" cy="1359936"/>
          </a:xfrm>
        </p:grpSpPr>
        <p:sp>
          <p:nvSpPr>
            <p:cNvPr id="6" name="矩形 5"/>
            <p:cNvSpPr/>
            <p:nvPr/>
          </p:nvSpPr>
          <p:spPr>
            <a:xfrm>
              <a:off x="-12505" y="2337484"/>
              <a:ext cx="9144000" cy="2352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1853930" y="1212806"/>
              <a:ext cx="1050639" cy="113605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a:solidFill>
                    <a:schemeClr val="bg1"/>
                  </a:solidFill>
                  <a:latin typeface="黑体" panose="02010609060101010101" pitchFamily="2" charset="-122"/>
                  <a:ea typeface="黑体" panose="02010609060101010101" pitchFamily="2" charset="-122"/>
                </a:rPr>
                <a:t>理</a:t>
              </a:r>
            </a:p>
          </p:txBody>
        </p:sp>
        <p:sp>
          <p:nvSpPr>
            <p:cNvPr id="5" name="椭圆 4"/>
            <p:cNvSpPr/>
            <p:nvPr/>
          </p:nvSpPr>
          <p:spPr>
            <a:xfrm>
              <a:off x="788895" y="1212806"/>
              <a:ext cx="1082585" cy="113605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a:solidFill>
                    <a:schemeClr val="bg1"/>
                  </a:solidFill>
                  <a:latin typeface="黑体" panose="02010609060101010101" pitchFamily="2" charset="-122"/>
                  <a:ea typeface="黑体" panose="02010609060101010101" pitchFamily="2" charset="-122"/>
                </a:rPr>
                <a:t>物</a:t>
              </a:r>
            </a:p>
          </p:txBody>
        </p:sp>
      </p:gr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课堂训练</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65361" y="1421904"/>
            <a:ext cx="1490925" cy="556945"/>
            <a:chOff x="165361" y="1471332"/>
            <a:chExt cx="1490925" cy="556945"/>
          </a:xfrm>
        </p:grpSpPr>
        <p:sp>
          <p:nvSpPr>
            <p:cNvPr id="15" name="AutoShape 65"/>
            <p:cNvSpPr>
              <a:spLocks noChangeArrowheads="1"/>
            </p:cNvSpPr>
            <p:nvPr/>
          </p:nvSpPr>
          <p:spPr bwMode="auto">
            <a:xfrm>
              <a:off x="165361" y="1507520"/>
              <a:ext cx="1490443" cy="520757"/>
            </a:xfrm>
            <a:prstGeom prst="homePlat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70">
                <a:solidFill>
                  <a:srgbClr val="000000"/>
                </a:solidFill>
              </a:endParaRPr>
            </a:p>
          </p:txBody>
        </p:sp>
        <p:sp>
          <p:nvSpPr>
            <p:cNvPr id="4" name="TextBox 3"/>
            <p:cNvSpPr txBox="1"/>
            <p:nvPr/>
          </p:nvSpPr>
          <p:spPr>
            <a:xfrm>
              <a:off x="191204" y="1471332"/>
              <a:ext cx="1465082" cy="523220"/>
            </a:xfrm>
            <a:prstGeom prst="rect">
              <a:avLst/>
            </a:prstGeom>
            <a:noFill/>
          </p:spPr>
          <p:txBody>
            <a:bodyPr wrap="square" rtlCol="0">
              <a:spAutoFit/>
            </a:bodyPr>
            <a:lstStyle/>
            <a:p>
              <a:r>
                <a:rPr lang="zh-CN" altLang="en-US" sz="2800" b="1" dirty="0">
                  <a:solidFill>
                    <a:schemeClr val="bg1"/>
                  </a:solidFill>
                  <a:latin typeface="黑体" panose="02010609060101010101" pitchFamily="2" charset="-122"/>
                  <a:ea typeface="黑体" panose="02010609060101010101" pitchFamily="2" charset="-122"/>
                </a:rPr>
                <a:t>知识点</a:t>
              </a:r>
            </a:p>
          </p:txBody>
        </p:sp>
      </p:grpSp>
      <p:sp>
        <p:nvSpPr>
          <p:cNvPr id="5" name="TextBox 4"/>
          <p:cNvSpPr txBox="1"/>
          <p:nvPr/>
        </p:nvSpPr>
        <p:spPr>
          <a:xfrm>
            <a:off x="1668161" y="1482807"/>
            <a:ext cx="4893274" cy="523220"/>
          </a:xfrm>
          <a:prstGeom prst="rect">
            <a:avLst/>
          </a:prstGeom>
          <a:noFill/>
        </p:spPr>
        <p:txBody>
          <a:bodyPr wrap="square" rtlCol="0">
            <a:spAutoFit/>
          </a:bodyPr>
          <a:lstStyle/>
          <a:p>
            <a:r>
              <a:rPr lang="zh-CN" altLang="en-US" sz="2800" b="1" dirty="0">
                <a:solidFill>
                  <a:srgbClr val="2E75B6"/>
                </a:solidFill>
              </a:rPr>
              <a:t>什么是浮力</a:t>
            </a:r>
          </a:p>
        </p:txBody>
      </p:sp>
      <p:sp>
        <p:nvSpPr>
          <p:cNvPr id="28" name="文本占位符 2"/>
          <p:cNvSpPr txBox="1"/>
          <p:nvPr/>
        </p:nvSpPr>
        <p:spPr>
          <a:xfrm>
            <a:off x="432486" y="2006027"/>
            <a:ext cx="8229600" cy="5184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zh-CN" sz="2600" dirty="0"/>
              <a:t>1.</a:t>
            </a:r>
            <a:r>
              <a:rPr lang="zh-CN" altLang="en-US" sz="2600" dirty="0"/>
              <a:t>下列关于浮力的说法中正确的是（　　）</a:t>
            </a:r>
          </a:p>
          <a:p>
            <a:pPr marL="0" indent="0">
              <a:lnSpc>
                <a:spcPct val="100000"/>
              </a:lnSpc>
              <a:spcBef>
                <a:spcPts val="0"/>
              </a:spcBef>
              <a:buNone/>
            </a:pPr>
            <a:r>
              <a:rPr lang="en-US" altLang="zh-CN" sz="2600" dirty="0"/>
              <a:t>A.</a:t>
            </a:r>
            <a:r>
              <a:rPr lang="zh-CN" altLang="en-US" sz="2600" dirty="0"/>
              <a:t>浮力都是由水产生的  </a:t>
            </a:r>
            <a:endParaRPr lang="en-US" altLang="zh-CN" sz="2600" dirty="0"/>
          </a:p>
          <a:p>
            <a:pPr marL="0" indent="0">
              <a:lnSpc>
                <a:spcPct val="100000"/>
              </a:lnSpc>
              <a:spcBef>
                <a:spcPts val="0"/>
              </a:spcBef>
              <a:buNone/>
            </a:pPr>
            <a:r>
              <a:rPr lang="en-US" altLang="zh-CN" sz="2600" dirty="0"/>
              <a:t>B.</a:t>
            </a:r>
            <a:r>
              <a:rPr lang="zh-CN" altLang="en-US" sz="2600" dirty="0"/>
              <a:t>只有固体才能受到浮力的作用 </a:t>
            </a:r>
          </a:p>
          <a:p>
            <a:pPr marL="0" indent="0">
              <a:lnSpc>
                <a:spcPct val="100000"/>
              </a:lnSpc>
              <a:spcBef>
                <a:spcPts val="0"/>
              </a:spcBef>
              <a:buNone/>
            </a:pPr>
            <a:r>
              <a:rPr lang="en-US" altLang="zh-CN" sz="2600" dirty="0"/>
              <a:t>C.</a:t>
            </a:r>
            <a:r>
              <a:rPr lang="zh-CN" altLang="en-US" sz="2600" dirty="0"/>
              <a:t>浮力方向与重力方向相反  </a:t>
            </a:r>
            <a:endParaRPr lang="en-US" altLang="zh-CN" sz="2600" dirty="0"/>
          </a:p>
          <a:p>
            <a:pPr marL="0" indent="0">
              <a:lnSpc>
                <a:spcPct val="100000"/>
              </a:lnSpc>
              <a:spcBef>
                <a:spcPts val="0"/>
              </a:spcBef>
              <a:buNone/>
            </a:pPr>
            <a:r>
              <a:rPr lang="en-US" altLang="zh-CN" sz="2600" dirty="0"/>
              <a:t>D.</a:t>
            </a:r>
            <a:r>
              <a:rPr lang="zh-CN" altLang="en-US" sz="2600" dirty="0"/>
              <a:t>在不同液体中浮力方向会不同</a:t>
            </a:r>
            <a:endParaRPr lang="en-US" altLang="zh-CN" sz="2600" dirty="0"/>
          </a:p>
          <a:p>
            <a:pPr marL="0" indent="0">
              <a:lnSpc>
                <a:spcPct val="100000"/>
              </a:lnSpc>
              <a:spcBef>
                <a:spcPts val="0"/>
              </a:spcBef>
              <a:buNone/>
            </a:pPr>
            <a:endParaRPr lang="zh-CN" altLang="en-US" sz="2600" dirty="0"/>
          </a:p>
          <a:p>
            <a:pPr marL="0" indent="0">
              <a:lnSpc>
                <a:spcPct val="100000"/>
              </a:lnSpc>
              <a:spcBef>
                <a:spcPts val="0"/>
              </a:spcBef>
              <a:buNone/>
            </a:pPr>
            <a:r>
              <a:rPr lang="en-US" altLang="zh-CN" sz="2600" dirty="0"/>
              <a:t>2. </a:t>
            </a:r>
            <a:r>
              <a:rPr lang="zh-CN" altLang="en-US" sz="2600" dirty="0"/>
              <a:t>下列情景中的物体，没有受到浮力的是（　　）</a:t>
            </a:r>
          </a:p>
          <a:p>
            <a:pPr marL="0" indent="0">
              <a:lnSpc>
                <a:spcPct val="100000"/>
              </a:lnSpc>
              <a:spcBef>
                <a:spcPts val="0"/>
              </a:spcBef>
              <a:buNone/>
            </a:pPr>
            <a:r>
              <a:rPr lang="en-US" altLang="zh-CN" sz="2600" dirty="0"/>
              <a:t>A.</a:t>
            </a:r>
            <a:r>
              <a:rPr lang="zh-CN" altLang="en-US" sz="2600" dirty="0"/>
              <a:t>水中的气泡  </a:t>
            </a:r>
            <a:endParaRPr lang="en-US" altLang="zh-CN" sz="2600" dirty="0"/>
          </a:p>
          <a:p>
            <a:pPr marL="0" indent="0">
              <a:lnSpc>
                <a:spcPct val="100000"/>
              </a:lnSpc>
              <a:spcBef>
                <a:spcPts val="0"/>
              </a:spcBef>
              <a:buNone/>
            </a:pPr>
            <a:r>
              <a:rPr lang="en-US" altLang="zh-CN" sz="2600" dirty="0"/>
              <a:t>B.</a:t>
            </a:r>
            <a:r>
              <a:rPr lang="zh-CN" altLang="en-US" sz="2600" dirty="0"/>
              <a:t>漂在水面上的树叶</a:t>
            </a:r>
          </a:p>
          <a:p>
            <a:pPr marL="0" indent="0">
              <a:lnSpc>
                <a:spcPct val="100000"/>
              </a:lnSpc>
              <a:spcBef>
                <a:spcPts val="0"/>
              </a:spcBef>
              <a:buNone/>
            </a:pPr>
            <a:r>
              <a:rPr lang="en-US" altLang="zh-CN" sz="2600" dirty="0"/>
              <a:t>C.</a:t>
            </a:r>
            <a:r>
              <a:rPr lang="zh-CN" altLang="en-US" sz="2600" dirty="0"/>
              <a:t>水中的桥墩  </a:t>
            </a:r>
            <a:endParaRPr lang="en-US" altLang="zh-CN" sz="2600" dirty="0"/>
          </a:p>
          <a:p>
            <a:pPr marL="0" indent="0">
              <a:lnSpc>
                <a:spcPct val="100000"/>
              </a:lnSpc>
              <a:spcBef>
                <a:spcPts val="0"/>
              </a:spcBef>
              <a:buNone/>
            </a:pPr>
            <a:r>
              <a:rPr lang="en-US" altLang="zh-CN" sz="2600" dirty="0"/>
              <a:t>D.</a:t>
            </a:r>
            <a:r>
              <a:rPr lang="zh-CN" altLang="en-US" sz="2600" dirty="0"/>
              <a:t>水中正在下沉的石头</a:t>
            </a:r>
          </a:p>
        </p:txBody>
      </p:sp>
      <p:sp>
        <p:nvSpPr>
          <p:cNvPr id="16" name="文本框 15"/>
          <p:cNvSpPr txBox="1"/>
          <p:nvPr/>
        </p:nvSpPr>
        <p:spPr>
          <a:xfrm>
            <a:off x="5882407" y="1978849"/>
            <a:ext cx="425116" cy="492443"/>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zh-CN" sz="2600" dirty="0">
                <a:latin typeface="+mn-lt"/>
                <a:sym typeface="+mn-ea"/>
              </a:rPr>
              <a:t>C</a:t>
            </a:r>
            <a:endParaRPr lang="en-US" altLang="en-US" sz="2600" dirty="0">
              <a:latin typeface="+mn-lt"/>
              <a:sym typeface="+mn-ea"/>
            </a:endParaRPr>
          </a:p>
        </p:txBody>
      </p:sp>
      <p:sp>
        <p:nvSpPr>
          <p:cNvPr id="17" name="文本框 16"/>
          <p:cNvSpPr txBox="1"/>
          <p:nvPr/>
        </p:nvSpPr>
        <p:spPr>
          <a:xfrm>
            <a:off x="6857998" y="4352093"/>
            <a:ext cx="425116" cy="492443"/>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zh-CN" sz="2600" dirty="0">
                <a:latin typeface="+mn-lt"/>
                <a:sym typeface="+mn-ea"/>
              </a:rPr>
              <a:t>C</a:t>
            </a:r>
            <a:endParaRPr lang="en-US" altLang="en-US" sz="2600" dirty="0">
              <a:latin typeface="+mn-lt"/>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课堂训练</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65361" y="1421904"/>
            <a:ext cx="1490925" cy="556945"/>
            <a:chOff x="165361" y="1471332"/>
            <a:chExt cx="1490925" cy="556945"/>
          </a:xfrm>
        </p:grpSpPr>
        <p:sp>
          <p:nvSpPr>
            <p:cNvPr id="15" name="AutoShape 65"/>
            <p:cNvSpPr>
              <a:spLocks noChangeArrowheads="1"/>
            </p:cNvSpPr>
            <p:nvPr/>
          </p:nvSpPr>
          <p:spPr bwMode="auto">
            <a:xfrm>
              <a:off x="165361" y="1507520"/>
              <a:ext cx="1490443" cy="520757"/>
            </a:xfrm>
            <a:prstGeom prst="homePlat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70">
                <a:solidFill>
                  <a:srgbClr val="000000"/>
                </a:solidFill>
              </a:endParaRPr>
            </a:p>
          </p:txBody>
        </p:sp>
        <p:sp>
          <p:nvSpPr>
            <p:cNvPr id="4" name="TextBox 3"/>
            <p:cNvSpPr txBox="1"/>
            <p:nvPr/>
          </p:nvSpPr>
          <p:spPr>
            <a:xfrm>
              <a:off x="191204" y="1471332"/>
              <a:ext cx="1465082" cy="523220"/>
            </a:xfrm>
            <a:prstGeom prst="rect">
              <a:avLst/>
            </a:prstGeom>
            <a:noFill/>
          </p:spPr>
          <p:txBody>
            <a:bodyPr wrap="square" rtlCol="0">
              <a:spAutoFit/>
            </a:bodyPr>
            <a:lstStyle/>
            <a:p>
              <a:r>
                <a:rPr lang="zh-CN" altLang="en-US" sz="2800" b="1" dirty="0">
                  <a:solidFill>
                    <a:schemeClr val="bg1"/>
                  </a:solidFill>
                  <a:latin typeface="黑体" panose="02010609060101010101" pitchFamily="2" charset="-122"/>
                  <a:ea typeface="黑体" panose="02010609060101010101" pitchFamily="2" charset="-122"/>
                </a:rPr>
                <a:t>知识点</a:t>
              </a:r>
            </a:p>
          </p:txBody>
        </p:sp>
      </p:grpSp>
      <p:sp>
        <p:nvSpPr>
          <p:cNvPr id="5" name="TextBox 4"/>
          <p:cNvSpPr txBox="1"/>
          <p:nvPr/>
        </p:nvSpPr>
        <p:spPr>
          <a:xfrm>
            <a:off x="1668161" y="1482807"/>
            <a:ext cx="4893274" cy="523220"/>
          </a:xfrm>
          <a:prstGeom prst="rect">
            <a:avLst/>
          </a:prstGeom>
          <a:noFill/>
        </p:spPr>
        <p:txBody>
          <a:bodyPr wrap="square" rtlCol="0">
            <a:spAutoFit/>
          </a:bodyPr>
          <a:lstStyle/>
          <a:p>
            <a:r>
              <a:rPr lang="zh-CN" altLang="en-US" sz="2800" b="1" dirty="0">
                <a:solidFill>
                  <a:srgbClr val="2E75B6"/>
                </a:solidFill>
              </a:rPr>
              <a:t>浮力是怎样产生的</a:t>
            </a:r>
          </a:p>
        </p:txBody>
      </p:sp>
      <p:sp>
        <p:nvSpPr>
          <p:cNvPr id="28" name="文本占位符 2"/>
          <p:cNvSpPr txBox="1"/>
          <p:nvPr/>
        </p:nvSpPr>
        <p:spPr>
          <a:xfrm>
            <a:off x="432486" y="2006027"/>
            <a:ext cx="8229600" cy="5184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zh-CN" dirty="0"/>
              <a:t>3.</a:t>
            </a:r>
            <a:r>
              <a:rPr lang="zh-CN" altLang="en-US" dirty="0"/>
              <a:t>如图</a:t>
            </a:r>
            <a:r>
              <a:rPr lang="en-US" altLang="zh-CN" dirty="0"/>
              <a:t>9.1</a:t>
            </a:r>
            <a:r>
              <a:rPr lang="zh-CN" altLang="en-US" dirty="0"/>
              <a:t>－</a:t>
            </a:r>
            <a:r>
              <a:rPr lang="en-US" altLang="zh-CN" dirty="0"/>
              <a:t>1</a:t>
            </a:r>
            <a:r>
              <a:rPr lang="zh-CN" altLang="en-US" dirty="0"/>
              <a:t>，取一个瓶口内径略小于乒乓球直径的雪碧瓶，去掉其底部，把一个乒乓球放到瓶口处，然后向瓶里注水，会发现水从瓶口流出，乒乓球不上浮。若用手指堵住瓶口，不久就可观察到乒乓球上浮起来。此实验说明了（　　）</a:t>
            </a:r>
            <a:endParaRPr lang="en-US" altLang="zh-CN" dirty="0"/>
          </a:p>
          <a:p>
            <a:pPr marL="0" indent="0">
              <a:lnSpc>
                <a:spcPct val="100000"/>
              </a:lnSpc>
              <a:spcBef>
                <a:spcPts val="0"/>
              </a:spcBef>
              <a:buNone/>
            </a:pPr>
            <a:endParaRPr lang="en-US" altLang="zh-CN" dirty="0"/>
          </a:p>
          <a:p>
            <a:pPr marL="0" indent="0">
              <a:lnSpc>
                <a:spcPct val="100000"/>
              </a:lnSpc>
              <a:spcBef>
                <a:spcPts val="0"/>
              </a:spcBef>
              <a:buNone/>
            </a:pPr>
            <a:endParaRPr lang="en-US" altLang="zh-CN" dirty="0"/>
          </a:p>
          <a:p>
            <a:pPr marL="0" indent="0">
              <a:lnSpc>
                <a:spcPct val="100000"/>
              </a:lnSpc>
              <a:spcBef>
                <a:spcPts val="0"/>
              </a:spcBef>
              <a:buNone/>
            </a:pPr>
            <a:r>
              <a:rPr lang="en-US" altLang="zh-CN" dirty="0"/>
              <a:t>A.</a:t>
            </a:r>
            <a:r>
              <a:rPr lang="zh-CN" altLang="en-US" dirty="0"/>
              <a:t>大气存在压强  </a:t>
            </a:r>
          </a:p>
          <a:p>
            <a:pPr marL="0" indent="0">
              <a:lnSpc>
                <a:spcPct val="100000"/>
              </a:lnSpc>
              <a:spcBef>
                <a:spcPts val="0"/>
              </a:spcBef>
              <a:buNone/>
            </a:pPr>
            <a:r>
              <a:rPr lang="en-US" altLang="zh-CN" dirty="0"/>
              <a:t>B.</a:t>
            </a:r>
            <a:r>
              <a:rPr lang="zh-CN" altLang="en-US" dirty="0"/>
              <a:t>连通器原理</a:t>
            </a:r>
          </a:p>
          <a:p>
            <a:pPr marL="0" indent="0">
              <a:lnSpc>
                <a:spcPct val="100000"/>
              </a:lnSpc>
              <a:spcBef>
                <a:spcPts val="0"/>
              </a:spcBef>
              <a:buNone/>
            </a:pPr>
            <a:r>
              <a:rPr lang="en-US" altLang="zh-CN" dirty="0"/>
              <a:t>C.</a:t>
            </a:r>
            <a:r>
              <a:rPr lang="zh-CN" altLang="en-US" dirty="0"/>
              <a:t>浮力产生的原因  </a:t>
            </a:r>
          </a:p>
          <a:p>
            <a:pPr marL="0" indent="0">
              <a:lnSpc>
                <a:spcPct val="100000"/>
              </a:lnSpc>
              <a:spcBef>
                <a:spcPts val="0"/>
              </a:spcBef>
              <a:buNone/>
            </a:pPr>
            <a:r>
              <a:rPr lang="en-US" altLang="zh-CN" dirty="0"/>
              <a:t>D.</a:t>
            </a:r>
            <a:r>
              <a:rPr lang="zh-CN" altLang="en-US" dirty="0"/>
              <a:t>液体的压强与液体的密度和深度有关</a:t>
            </a:r>
          </a:p>
        </p:txBody>
      </p:sp>
      <p:sp>
        <p:nvSpPr>
          <p:cNvPr id="18" name="文本框 17"/>
          <p:cNvSpPr txBox="1"/>
          <p:nvPr/>
        </p:nvSpPr>
        <p:spPr>
          <a:xfrm>
            <a:off x="4881873" y="3826185"/>
            <a:ext cx="444352"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zh-CN" sz="2800" dirty="0">
                <a:latin typeface="+mn-lt"/>
                <a:sym typeface="+mn-ea"/>
              </a:rPr>
              <a:t>C</a:t>
            </a:r>
            <a:endParaRPr lang="en-US" altLang="en-US" sz="2800" dirty="0">
              <a:latin typeface="+mn-lt"/>
              <a:sym typeface="+mn-ea"/>
            </a:endParaRPr>
          </a:p>
        </p:txBody>
      </p:sp>
      <p:pic>
        <p:nvPicPr>
          <p:cNvPr id="8" name="图片 7"/>
          <p:cNvPicPr>
            <a:picLocks noChangeAspect="1"/>
          </p:cNvPicPr>
          <p:nvPr/>
        </p:nvPicPr>
        <p:blipFill>
          <a:blip r:embed="rId3"/>
          <a:stretch>
            <a:fillRect/>
          </a:stretch>
        </p:blipFill>
        <p:spPr>
          <a:xfrm>
            <a:off x="4737786" y="4346808"/>
            <a:ext cx="3875976" cy="19009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课堂训练</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占位符 2"/>
          <p:cNvSpPr txBox="1"/>
          <p:nvPr/>
        </p:nvSpPr>
        <p:spPr>
          <a:xfrm>
            <a:off x="432486" y="1439966"/>
            <a:ext cx="8496726" cy="5418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US" altLang="zh-CN" sz="2600" dirty="0"/>
          </a:p>
          <a:p>
            <a:pPr marL="0" indent="0">
              <a:lnSpc>
                <a:spcPct val="100000"/>
              </a:lnSpc>
              <a:spcBef>
                <a:spcPts val="0"/>
              </a:spcBef>
              <a:buNone/>
            </a:pPr>
            <a:r>
              <a:rPr lang="en-US" altLang="zh-CN" sz="2600" dirty="0"/>
              <a:t>4.</a:t>
            </a:r>
            <a:r>
              <a:rPr lang="zh-CN" altLang="en-US" sz="2600" dirty="0"/>
              <a:t>浮力是由于液体对物体向</a:t>
            </a:r>
            <a:r>
              <a:rPr lang="en-US" altLang="zh-CN" sz="2400" dirty="0"/>
              <a:t>__________</a:t>
            </a:r>
            <a:r>
              <a:rPr lang="zh-CN" altLang="en-US" sz="2600" dirty="0"/>
              <a:t>和向</a:t>
            </a:r>
            <a:r>
              <a:rPr lang="en-US" altLang="zh-CN" sz="2400" dirty="0"/>
              <a:t>__________</a:t>
            </a:r>
            <a:r>
              <a:rPr lang="zh-CN" altLang="en-US" sz="2600" dirty="0"/>
              <a:t>的压力差而产生的。如一个浸没在水中的正方体上表面受到的压力为</a:t>
            </a:r>
            <a:r>
              <a:rPr lang="en-US" altLang="zh-CN" sz="2600" dirty="0"/>
              <a:t>10 N</a:t>
            </a:r>
            <a:r>
              <a:rPr lang="zh-CN" altLang="en-US" sz="2600" dirty="0"/>
              <a:t>，方向向下，下表面受到</a:t>
            </a:r>
            <a:r>
              <a:rPr lang="en-US" altLang="zh-CN" sz="2600" dirty="0"/>
              <a:t>30 N</a:t>
            </a:r>
            <a:r>
              <a:rPr lang="zh-CN" altLang="en-US" sz="2600" dirty="0"/>
              <a:t>的压力，方向</a:t>
            </a:r>
            <a:r>
              <a:rPr lang="en-US" altLang="zh-CN" sz="2400" dirty="0"/>
              <a:t>__________</a:t>
            </a:r>
            <a:r>
              <a:rPr lang="zh-CN" altLang="en-US" sz="2600" dirty="0"/>
              <a:t>，则浮力为</a:t>
            </a:r>
            <a:r>
              <a:rPr lang="en-US" altLang="zh-CN" sz="2400" dirty="0"/>
              <a:t>__________</a:t>
            </a:r>
            <a:r>
              <a:rPr lang="zh-CN" altLang="en-US" sz="2600" dirty="0"/>
              <a:t>。</a:t>
            </a:r>
          </a:p>
        </p:txBody>
      </p:sp>
      <p:sp>
        <p:nvSpPr>
          <p:cNvPr id="21" name="文本框 20"/>
          <p:cNvSpPr txBox="1"/>
          <p:nvPr/>
        </p:nvSpPr>
        <p:spPr>
          <a:xfrm>
            <a:off x="4883866" y="1786192"/>
            <a:ext cx="519694" cy="492443"/>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sz="2600" dirty="0">
                <a:latin typeface="+mn-lt"/>
                <a:sym typeface="+mn-ea"/>
              </a:rPr>
              <a:t>上</a:t>
            </a:r>
            <a:endParaRPr lang="en-US" altLang="en-US" sz="2600" dirty="0">
              <a:latin typeface="+mn-lt"/>
              <a:sym typeface="+mn-ea"/>
            </a:endParaRPr>
          </a:p>
        </p:txBody>
      </p:sp>
      <p:sp>
        <p:nvSpPr>
          <p:cNvPr id="15" name="文本框 14"/>
          <p:cNvSpPr txBox="1"/>
          <p:nvPr/>
        </p:nvSpPr>
        <p:spPr>
          <a:xfrm>
            <a:off x="7131766" y="1786192"/>
            <a:ext cx="519694" cy="492443"/>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sz="2600" dirty="0">
                <a:latin typeface="+mn-lt"/>
                <a:sym typeface="+mn-ea"/>
              </a:rPr>
              <a:t>下</a:t>
            </a:r>
            <a:endParaRPr lang="en-US" altLang="en-US" sz="2600" dirty="0">
              <a:latin typeface="+mn-lt"/>
              <a:sym typeface="+mn-ea"/>
            </a:endParaRPr>
          </a:p>
        </p:txBody>
      </p:sp>
      <p:sp>
        <p:nvSpPr>
          <p:cNvPr id="16" name="文本框 15"/>
          <p:cNvSpPr txBox="1"/>
          <p:nvPr/>
        </p:nvSpPr>
        <p:spPr>
          <a:xfrm>
            <a:off x="1029108" y="3042307"/>
            <a:ext cx="854721" cy="492443"/>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sz="2600" dirty="0">
                <a:latin typeface="+mn-lt"/>
                <a:sym typeface="+mn-ea"/>
              </a:rPr>
              <a:t>向上</a:t>
            </a:r>
            <a:endParaRPr lang="en-US" altLang="en-US" sz="2600" dirty="0">
              <a:latin typeface="+mn-lt"/>
              <a:sym typeface="+mn-ea"/>
            </a:endParaRPr>
          </a:p>
        </p:txBody>
      </p:sp>
      <p:sp>
        <p:nvSpPr>
          <p:cNvPr id="17" name="文本框 16"/>
          <p:cNvSpPr txBox="1"/>
          <p:nvPr/>
        </p:nvSpPr>
        <p:spPr>
          <a:xfrm>
            <a:off x="3967137" y="3042307"/>
            <a:ext cx="854721" cy="492443"/>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zh-CN" sz="2600" dirty="0">
                <a:latin typeface="+mn-lt"/>
                <a:sym typeface="+mn-ea"/>
              </a:rPr>
              <a:t>20 N</a:t>
            </a:r>
            <a:endParaRPr lang="en-US" altLang="en-US" sz="2600" dirty="0">
              <a:latin typeface="+mn-lt"/>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课堂训练</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65361" y="1421904"/>
            <a:ext cx="1490925" cy="556945"/>
            <a:chOff x="165361" y="1471332"/>
            <a:chExt cx="1490925" cy="556945"/>
          </a:xfrm>
        </p:grpSpPr>
        <p:sp>
          <p:nvSpPr>
            <p:cNvPr id="15" name="AutoShape 65"/>
            <p:cNvSpPr>
              <a:spLocks noChangeArrowheads="1"/>
            </p:cNvSpPr>
            <p:nvPr/>
          </p:nvSpPr>
          <p:spPr bwMode="auto">
            <a:xfrm>
              <a:off x="165361" y="1507520"/>
              <a:ext cx="1490443" cy="520757"/>
            </a:xfrm>
            <a:prstGeom prst="homePlat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70">
                <a:solidFill>
                  <a:srgbClr val="000000"/>
                </a:solidFill>
              </a:endParaRPr>
            </a:p>
          </p:txBody>
        </p:sp>
        <p:sp>
          <p:nvSpPr>
            <p:cNvPr id="4" name="TextBox 3"/>
            <p:cNvSpPr txBox="1"/>
            <p:nvPr/>
          </p:nvSpPr>
          <p:spPr>
            <a:xfrm>
              <a:off x="191204" y="1471332"/>
              <a:ext cx="1465082" cy="523220"/>
            </a:xfrm>
            <a:prstGeom prst="rect">
              <a:avLst/>
            </a:prstGeom>
            <a:noFill/>
          </p:spPr>
          <p:txBody>
            <a:bodyPr wrap="square" rtlCol="0">
              <a:spAutoFit/>
            </a:bodyPr>
            <a:lstStyle/>
            <a:p>
              <a:r>
                <a:rPr lang="zh-CN" altLang="en-US" sz="2800" b="1" dirty="0">
                  <a:solidFill>
                    <a:schemeClr val="bg1"/>
                  </a:solidFill>
                  <a:latin typeface="黑体" panose="02010609060101010101" pitchFamily="2" charset="-122"/>
                  <a:ea typeface="黑体" panose="02010609060101010101" pitchFamily="2" charset="-122"/>
                </a:rPr>
                <a:t>知识点</a:t>
              </a:r>
            </a:p>
          </p:txBody>
        </p:sp>
      </p:grpSp>
      <p:sp>
        <p:nvSpPr>
          <p:cNvPr id="5" name="TextBox 4"/>
          <p:cNvSpPr txBox="1"/>
          <p:nvPr/>
        </p:nvSpPr>
        <p:spPr>
          <a:xfrm>
            <a:off x="1668161" y="1482807"/>
            <a:ext cx="4893274" cy="523220"/>
          </a:xfrm>
          <a:prstGeom prst="rect">
            <a:avLst/>
          </a:prstGeom>
          <a:noFill/>
        </p:spPr>
        <p:txBody>
          <a:bodyPr wrap="square" rtlCol="0">
            <a:spAutoFit/>
          </a:bodyPr>
          <a:lstStyle/>
          <a:p>
            <a:r>
              <a:rPr lang="zh-CN" altLang="en-US" sz="2800" b="1" dirty="0">
                <a:solidFill>
                  <a:srgbClr val="2E75B6"/>
                </a:solidFill>
              </a:rPr>
              <a:t>浮力大小与哪些因素有关</a:t>
            </a:r>
          </a:p>
        </p:txBody>
      </p:sp>
      <p:sp>
        <p:nvSpPr>
          <p:cNvPr id="28" name="文本占位符 2"/>
          <p:cNvSpPr txBox="1"/>
          <p:nvPr/>
        </p:nvSpPr>
        <p:spPr>
          <a:xfrm>
            <a:off x="432486" y="1954072"/>
            <a:ext cx="8229600" cy="5184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US" altLang="zh-CN" sz="2600" dirty="0"/>
          </a:p>
          <a:p>
            <a:pPr marL="0" indent="0">
              <a:lnSpc>
                <a:spcPct val="100000"/>
              </a:lnSpc>
              <a:spcBef>
                <a:spcPts val="0"/>
              </a:spcBef>
              <a:buNone/>
            </a:pPr>
            <a:r>
              <a:rPr lang="en-US" altLang="zh-CN" sz="2600" dirty="0"/>
              <a:t>5.</a:t>
            </a:r>
            <a:r>
              <a:rPr lang="zh-CN" altLang="en-US" sz="2600" dirty="0"/>
              <a:t>关于浮力，下列说法中正确的是（　　）</a:t>
            </a:r>
          </a:p>
          <a:p>
            <a:pPr marL="0" indent="0">
              <a:lnSpc>
                <a:spcPct val="100000"/>
              </a:lnSpc>
              <a:spcBef>
                <a:spcPts val="0"/>
              </a:spcBef>
              <a:buNone/>
            </a:pPr>
            <a:r>
              <a:rPr lang="en-US" altLang="zh-CN" sz="2600" dirty="0"/>
              <a:t>A.</a:t>
            </a:r>
            <a:r>
              <a:rPr lang="zh-CN" altLang="en-US" sz="2600" dirty="0"/>
              <a:t>物体浸没在水中越深，受到的浮力越大</a:t>
            </a:r>
          </a:p>
          <a:p>
            <a:pPr marL="0" indent="0">
              <a:lnSpc>
                <a:spcPct val="100000"/>
              </a:lnSpc>
              <a:spcBef>
                <a:spcPts val="0"/>
              </a:spcBef>
              <a:buNone/>
            </a:pPr>
            <a:r>
              <a:rPr lang="en-US" altLang="zh-CN" sz="2600" dirty="0"/>
              <a:t>B.</a:t>
            </a:r>
            <a:r>
              <a:rPr lang="zh-CN" altLang="en-US" sz="2600" dirty="0"/>
              <a:t>在液体中，上浮的物体受到浮力，下沉的物体也受到</a:t>
            </a:r>
            <a:endParaRPr lang="en-US" altLang="zh-CN" sz="2600" dirty="0"/>
          </a:p>
          <a:p>
            <a:pPr marL="0" indent="0">
              <a:lnSpc>
                <a:spcPct val="100000"/>
              </a:lnSpc>
              <a:spcBef>
                <a:spcPts val="0"/>
              </a:spcBef>
              <a:buNone/>
            </a:pPr>
            <a:r>
              <a:rPr lang="en-US" altLang="zh-CN" sz="2600" dirty="0"/>
              <a:t>    </a:t>
            </a:r>
            <a:r>
              <a:rPr lang="zh-CN" altLang="en-US" sz="2600" dirty="0"/>
              <a:t>浮力</a:t>
            </a:r>
          </a:p>
          <a:p>
            <a:pPr marL="0" indent="0">
              <a:lnSpc>
                <a:spcPct val="100000"/>
              </a:lnSpc>
              <a:spcBef>
                <a:spcPts val="0"/>
              </a:spcBef>
              <a:buNone/>
            </a:pPr>
            <a:r>
              <a:rPr lang="en-US" altLang="zh-CN" sz="2600" dirty="0"/>
              <a:t>C.</a:t>
            </a:r>
            <a:r>
              <a:rPr lang="zh-CN" altLang="en-US" sz="2600" dirty="0"/>
              <a:t>同一物体，分别浸没在不同的液体中，受到的浮力相</a:t>
            </a:r>
            <a:endParaRPr lang="en-US" altLang="zh-CN" sz="2600" dirty="0"/>
          </a:p>
          <a:p>
            <a:pPr marL="0" indent="0">
              <a:lnSpc>
                <a:spcPct val="100000"/>
              </a:lnSpc>
              <a:spcBef>
                <a:spcPts val="0"/>
              </a:spcBef>
              <a:buNone/>
            </a:pPr>
            <a:r>
              <a:rPr lang="en-US" altLang="zh-CN" sz="2600" dirty="0"/>
              <a:t>    </a:t>
            </a:r>
            <a:r>
              <a:rPr lang="zh-CN" altLang="en-US" sz="2600" dirty="0"/>
              <a:t>等</a:t>
            </a:r>
          </a:p>
          <a:p>
            <a:pPr marL="0" indent="0">
              <a:lnSpc>
                <a:spcPct val="100000"/>
              </a:lnSpc>
              <a:spcBef>
                <a:spcPts val="0"/>
              </a:spcBef>
              <a:buNone/>
            </a:pPr>
            <a:r>
              <a:rPr lang="en-US" altLang="zh-CN" sz="2600" dirty="0"/>
              <a:t>D.</a:t>
            </a:r>
            <a:r>
              <a:rPr lang="zh-CN" altLang="en-US" sz="2600" dirty="0"/>
              <a:t>浮力的大小与物体的形状有关</a:t>
            </a:r>
          </a:p>
        </p:txBody>
      </p:sp>
      <p:sp>
        <p:nvSpPr>
          <p:cNvPr id="24" name="文本框 23"/>
          <p:cNvSpPr txBox="1"/>
          <p:nvPr/>
        </p:nvSpPr>
        <p:spPr>
          <a:xfrm>
            <a:off x="5911125" y="2364221"/>
            <a:ext cx="407484" cy="492443"/>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zh-CN" sz="2600" dirty="0">
                <a:latin typeface="+mn-lt"/>
                <a:sym typeface="+mn-ea"/>
              </a:rPr>
              <a:t>B</a:t>
            </a:r>
            <a:endParaRPr lang="en-US" altLang="en-US" sz="2600" dirty="0">
              <a:latin typeface="+mn-lt"/>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课堂训练</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占位符 2"/>
          <p:cNvSpPr txBox="1"/>
          <p:nvPr/>
        </p:nvSpPr>
        <p:spPr>
          <a:xfrm>
            <a:off x="214788" y="1439966"/>
            <a:ext cx="8714424" cy="5418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zh-CN" sz="2400" dirty="0"/>
              <a:t>6.</a:t>
            </a:r>
            <a:r>
              <a:rPr lang="zh-CN" altLang="en-US" sz="2400" dirty="0"/>
              <a:t>小明用弹簧测力计、圆柱体、两个相同的烧杯（分别装有一定量的水和盐水）对浸在液体中的物体所受的浮力进行了探究，其装置和弹簧测力计示数如图</a:t>
            </a:r>
            <a:r>
              <a:rPr lang="en-US" altLang="zh-CN" sz="2400" dirty="0"/>
              <a:t>9.1</a:t>
            </a:r>
            <a:r>
              <a:rPr lang="zh-CN" altLang="en-US" sz="2400" dirty="0"/>
              <a:t>－</a:t>
            </a:r>
            <a:r>
              <a:rPr lang="en-US" altLang="zh-CN" sz="2400" dirty="0"/>
              <a:t>2</a:t>
            </a:r>
            <a:r>
              <a:rPr lang="zh-CN" altLang="en-US" sz="2400" dirty="0"/>
              <a:t>所示。</a:t>
            </a:r>
            <a:endParaRPr lang="en-US" altLang="zh-CN" sz="2400" dirty="0"/>
          </a:p>
          <a:p>
            <a:pPr marL="0" indent="0">
              <a:lnSpc>
                <a:spcPct val="100000"/>
              </a:lnSpc>
              <a:spcBef>
                <a:spcPts val="0"/>
              </a:spcBef>
              <a:buNone/>
            </a:pPr>
            <a:endParaRPr lang="en-US" altLang="zh-CN" sz="2400" dirty="0"/>
          </a:p>
          <a:p>
            <a:pPr marL="0" indent="0">
              <a:lnSpc>
                <a:spcPct val="100000"/>
              </a:lnSpc>
              <a:spcBef>
                <a:spcPts val="0"/>
              </a:spcBef>
              <a:buNone/>
            </a:pPr>
            <a:endParaRPr lang="en-US" altLang="zh-CN" sz="2400" dirty="0"/>
          </a:p>
          <a:p>
            <a:pPr marL="0" indent="0">
              <a:lnSpc>
                <a:spcPct val="100000"/>
              </a:lnSpc>
              <a:spcBef>
                <a:spcPts val="0"/>
              </a:spcBef>
              <a:buNone/>
            </a:pPr>
            <a:endParaRPr lang="en-US" altLang="zh-CN" sz="2400" dirty="0"/>
          </a:p>
          <a:p>
            <a:pPr marL="0" indent="0">
              <a:lnSpc>
                <a:spcPct val="100000"/>
              </a:lnSpc>
              <a:spcBef>
                <a:spcPts val="0"/>
              </a:spcBef>
              <a:buNone/>
            </a:pPr>
            <a:endParaRPr lang="en-US" altLang="zh-CN" sz="2400" dirty="0"/>
          </a:p>
          <a:p>
            <a:pPr marL="0" indent="0">
              <a:lnSpc>
                <a:spcPct val="100000"/>
              </a:lnSpc>
              <a:spcBef>
                <a:spcPts val="0"/>
              </a:spcBef>
              <a:buNone/>
            </a:pPr>
            <a:endParaRPr lang="en-US" altLang="zh-CN" sz="2400" dirty="0"/>
          </a:p>
          <a:p>
            <a:pPr marL="0" indent="0">
              <a:lnSpc>
                <a:spcPct val="100000"/>
              </a:lnSpc>
              <a:spcBef>
                <a:spcPts val="0"/>
              </a:spcBef>
              <a:buNone/>
            </a:pPr>
            <a:endParaRPr lang="en-US" altLang="zh-CN" sz="2400" dirty="0"/>
          </a:p>
          <a:p>
            <a:pPr marL="0" indent="0">
              <a:lnSpc>
                <a:spcPct val="100000"/>
              </a:lnSpc>
              <a:spcBef>
                <a:spcPts val="0"/>
              </a:spcBef>
              <a:buNone/>
            </a:pPr>
            <a:r>
              <a:rPr lang="zh-CN" altLang="en-US" sz="2400" dirty="0"/>
              <a:t>（</a:t>
            </a:r>
            <a:r>
              <a:rPr lang="en-US" altLang="zh-CN" sz="2400" dirty="0"/>
              <a:t>1</a:t>
            </a:r>
            <a:r>
              <a:rPr lang="zh-CN" altLang="en-US" sz="2400" dirty="0"/>
              <a:t>）分析图甲、乙、丙，说明浮力的大小与</a:t>
            </a:r>
            <a:r>
              <a:rPr lang="en-US" altLang="zh-CN" sz="2400" dirty="0"/>
              <a:t>____________</a:t>
            </a:r>
            <a:r>
              <a:rPr lang="zh-CN" altLang="en-US" sz="2400" dirty="0"/>
              <a:t>有关。</a:t>
            </a:r>
          </a:p>
          <a:p>
            <a:pPr marL="0" indent="0">
              <a:lnSpc>
                <a:spcPct val="100000"/>
              </a:lnSpc>
              <a:spcBef>
                <a:spcPts val="0"/>
              </a:spcBef>
              <a:buNone/>
            </a:pPr>
            <a:r>
              <a:rPr lang="zh-CN" altLang="en-US" sz="2400" dirty="0"/>
              <a:t>（</a:t>
            </a:r>
            <a:r>
              <a:rPr lang="en-US" altLang="zh-CN" sz="2400" dirty="0"/>
              <a:t>2</a:t>
            </a:r>
            <a:r>
              <a:rPr lang="zh-CN" altLang="en-US" sz="2400" dirty="0"/>
              <a:t>）为探究浮力大小与物体浸没在液体中的深度有无关系，可选图</a:t>
            </a:r>
            <a:r>
              <a:rPr lang="en-US" altLang="zh-CN" sz="2400" dirty="0"/>
              <a:t>____________</a:t>
            </a:r>
            <a:r>
              <a:rPr lang="zh-CN" altLang="en-US" sz="2400" dirty="0"/>
              <a:t>来进行探究。</a:t>
            </a:r>
          </a:p>
          <a:p>
            <a:pPr marL="0" indent="0">
              <a:lnSpc>
                <a:spcPct val="100000"/>
              </a:lnSpc>
              <a:spcBef>
                <a:spcPts val="0"/>
              </a:spcBef>
              <a:buNone/>
            </a:pPr>
            <a:r>
              <a:rPr lang="zh-CN" altLang="en-US" sz="2400" dirty="0"/>
              <a:t>（</a:t>
            </a:r>
            <a:r>
              <a:rPr lang="en-US" altLang="zh-CN" sz="2400" dirty="0"/>
              <a:t>3</a:t>
            </a:r>
            <a:r>
              <a:rPr lang="zh-CN" altLang="en-US" sz="2400" dirty="0"/>
              <a:t>）圆柱体浸没在水中时受到的浮力是</a:t>
            </a:r>
            <a:r>
              <a:rPr lang="en-US" altLang="zh-CN" sz="2400" dirty="0"/>
              <a:t>_______ N</a:t>
            </a:r>
            <a:r>
              <a:rPr lang="zh-CN" altLang="en-US" sz="2400" dirty="0"/>
              <a:t>，圆柱体的体积是</a:t>
            </a:r>
            <a:r>
              <a:rPr lang="en-US" altLang="zh-CN" sz="2400" dirty="0"/>
              <a:t>___________ m</a:t>
            </a:r>
            <a:r>
              <a:rPr lang="en-US" altLang="zh-CN" sz="2400" baseline="30000" dirty="0"/>
              <a:t>3</a:t>
            </a:r>
            <a:r>
              <a:rPr lang="zh-CN" altLang="en-US" sz="2400" dirty="0"/>
              <a:t>。</a:t>
            </a:r>
          </a:p>
          <a:p>
            <a:pPr marL="0" indent="0">
              <a:lnSpc>
                <a:spcPct val="100000"/>
              </a:lnSpc>
              <a:spcBef>
                <a:spcPts val="0"/>
              </a:spcBef>
              <a:buNone/>
            </a:pPr>
            <a:endParaRPr lang="en-US" altLang="zh-CN" sz="2400" dirty="0"/>
          </a:p>
        </p:txBody>
      </p:sp>
      <p:sp>
        <p:nvSpPr>
          <p:cNvPr id="21" name="文本框 20"/>
          <p:cNvSpPr txBox="1"/>
          <p:nvPr/>
        </p:nvSpPr>
        <p:spPr>
          <a:xfrm>
            <a:off x="6155560" y="4759038"/>
            <a:ext cx="2040943" cy="461665"/>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dirty="0">
                <a:latin typeface="+mn-lt"/>
                <a:sym typeface="+mn-ea"/>
              </a:rPr>
              <a:t>排开液体体积</a:t>
            </a:r>
            <a:endParaRPr lang="en-US" altLang="en-US" dirty="0">
              <a:latin typeface="+mn-lt"/>
              <a:sym typeface="+mn-ea"/>
            </a:endParaRPr>
          </a:p>
        </p:txBody>
      </p:sp>
      <p:pic>
        <p:nvPicPr>
          <p:cNvPr id="4" name="图片 3"/>
          <p:cNvPicPr>
            <a:picLocks noChangeAspect="1"/>
          </p:cNvPicPr>
          <p:nvPr/>
        </p:nvPicPr>
        <p:blipFill>
          <a:blip r:embed="rId3"/>
          <a:stretch>
            <a:fillRect/>
          </a:stretch>
        </p:blipFill>
        <p:spPr>
          <a:xfrm>
            <a:off x="1731006" y="2603440"/>
            <a:ext cx="5681988" cy="2153851"/>
          </a:xfrm>
          <a:prstGeom prst="rect">
            <a:avLst/>
          </a:prstGeom>
        </p:spPr>
      </p:pic>
      <p:sp>
        <p:nvSpPr>
          <p:cNvPr id="13" name="文本框 12"/>
          <p:cNvSpPr txBox="1"/>
          <p:nvPr/>
        </p:nvSpPr>
        <p:spPr>
          <a:xfrm>
            <a:off x="961260" y="5468387"/>
            <a:ext cx="1731564" cy="461665"/>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dirty="0">
                <a:latin typeface="+mn-lt"/>
                <a:sym typeface="+mn-ea"/>
              </a:rPr>
              <a:t>甲、丙、丁</a:t>
            </a:r>
            <a:endParaRPr lang="en-US" altLang="en-US" dirty="0">
              <a:latin typeface="+mn-lt"/>
              <a:sym typeface="+mn-ea"/>
            </a:endParaRPr>
          </a:p>
        </p:txBody>
      </p:sp>
      <p:sp>
        <p:nvSpPr>
          <p:cNvPr id="14" name="文本框 13"/>
          <p:cNvSpPr txBox="1"/>
          <p:nvPr/>
        </p:nvSpPr>
        <p:spPr>
          <a:xfrm>
            <a:off x="5910083" y="5818675"/>
            <a:ext cx="338554" cy="461665"/>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zh-CN" dirty="0">
                <a:latin typeface="+mn-lt"/>
                <a:sym typeface="+mn-ea"/>
              </a:rPr>
              <a:t>4</a:t>
            </a:r>
            <a:endParaRPr lang="en-US" altLang="en-US" dirty="0">
              <a:latin typeface="+mn-lt"/>
              <a:sym typeface="+mn-ea"/>
            </a:endParaRPr>
          </a:p>
        </p:txBody>
      </p:sp>
      <p:sp>
        <p:nvSpPr>
          <p:cNvPr id="15" name="文本框 14"/>
          <p:cNvSpPr txBox="1"/>
          <p:nvPr/>
        </p:nvSpPr>
        <p:spPr>
          <a:xfrm>
            <a:off x="1143000" y="6175332"/>
            <a:ext cx="1265090" cy="461665"/>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zh-CN" dirty="0">
                <a:latin typeface="+mn-lt"/>
                <a:sym typeface="+mn-ea"/>
              </a:rPr>
              <a:t>4×10</a:t>
            </a:r>
            <a:r>
              <a:rPr lang="zh-CN" altLang="en-US" baseline="30000" dirty="0">
                <a:latin typeface="+mn-lt"/>
                <a:sym typeface="+mn-ea"/>
              </a:rPr>
              <a:t>－</a:t>
            </a:r>
            <a:r>
              <a:rPr lang="en-US" altLang="zh-CN" baseline="30000" dirty="0">
                <a:latin typeface="+mn-lt"/>
                <a:sym typeface="+mn-ea"/>
              </a:rPr>
              <a:t>4</a:t>
            </a:r>
            <a:endParaRPr lang="en-US" altLang="en-US" baseline="30000" dirty="0">
              <a:latin typeface="+mn-lt"/>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课后巩固</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占位符 2"/>
          <p:cNvSpPr txBox="1"/>
          <p:nvPr/>
        </p:nvSpPr>
        <p:spPr>
          <a:xfrm>
            <a:off x="432486" y="1415026"/>
            <a:ext cx="8229600" cy="5608073"/>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zh-CN" dirty="0"/>
              <a:t>1.</a:t>
            </a:r>
            <a:r>
              <a:rPr lang="zh-CN" altLang="en-US" dirty="0"/>
              <a:t>乒乓球漂浮于水面上，乒乓球所受浮力的施力物体是（　　）</a:t>
            </a:r>
          </a:p>
          <a:p>
            <a:pPr marL="0" indent="0">
              <a:lnSpc>
                <a:spcPct val="100000"/>
              </a:lnSpc>
              <a:spcBef>
                <a:spcPts val="0"/>
              </a:spcBef>
              <a:buNone/>
            </a:pPr>
            <a:r>
              <a:rPr lang="en-US" altLang="zh-CN" dirty="0"/>
              <a:t>A.</a:t>
            </a:r>
            <a:r>
              <a:rPr lang="zh-CN" altLang="en-US" dirty="0"/>
              <a:t>空气                             </a:t>
            </a:r>
            <a:r>
              <a:rPr lang="en-US" altLang="zh-CN" dirty="0"/>
              <a:t>B.</a:t>
            </a:r>
            <a:r>
              <a:rPr lang="zh-CN" altLang="en-US" dirty="0"/>
              <a:t>乒乓球  </a:t>
            </a:r>
            <a:endParaRPr lang="en-US" altLang="zh-CN" dirty="0"/>
          </a:p>
          <a:p>
            <a:pPr marL="0" indent="0">
              <a:lnSpc>
                <a:spcPct val="100000"/>
              </a:lnSpc>
              <a:spcBef>
                <a:spcPts val="0"/>
              </a:spcBef>
              <a:buNone/>
            </a:pPr>
            <a:r>
              <a:rPr lang="en-US" altLang="zh-CN" dirty="0"/>
              <a:t>C.</a:t>
            </a:r>
            <a:r>
              <a:rPr lang="zh-CN" altLang="en-US" dirty="0"/>
              <a:t>水                                 </a:t>
            </a:r>
            <a:r>
              <a:rPr lang="en-US" altLang="zh-CN" dirty="0"/>
              <a:t>D.</a:t>
            </a:r>
            <a:r>
              <a:rPr lang="zh-CN" altLang="en-US" dirty="0"/>
              <a:t>盛水容器</a:t>
            </a:r>
          </a:p>
          <a:p>
            <a:pPr marL="0" indent="0">
              <a:lnSpc>
                <a:spcPct val="100000"/>
              </a:lnSpc>
              <a:spcBef>
                <a:spcPts val="0"/>
              </a:spcBef>
              <a:buNone/>
            </a:pPr>
            <a:endParaRPr lang="en-US" altLang="zh-CN" dirty="0"/>
          </a:p>
          <a:p>
            <a:pPr marL="0" indent="0">
              <a:lnSpc>
                <a:spcPct val="100000"/>
              </a:lnSpc>
              <a:spcBef>
                <a:spcPts val="0"/>
              </a:spcBef>
              <a:buNone/>
            </a:pPr>
            <a:r>
              <a:rPr lang="en-US" altLang="zh-CN" dirty="0"/>
              <a:t>2.</a:t>
            </a:r>
            <a:r>
              <a:rPr lang="zh-CN" altLang="en-US" dirty="0"/>
              <a:t>将石块和木块抛入一杯水中，结果发现木块浮在水面上，而石块却沉入水中。就此现象，下列分析正确的是（　　）</a:t>
            </a:r>
          </a:p>
          <a:p>
            <a:pPr marL="0" indent="0">
              <a:lnSpc>
                <a:spcPct val="100000"/>
              </a:lnSpc>
              <a:spcBef>
                <a:spcPts val="0"/>
              </a:spcBef>
              <a:buNone/>
            </a:pPr>
            <a:r>
              <a:rPr lang="en-US" altLang="zh-CN" dirty="0"/>
              <a:t>A.</a:t>
            </a:r>
            <a:r>
              <a:rPr lang="zh-CN" altLang="en-US" dirty="0"/>
              <a:t>木块受到浮力，石块不受浮力  </a:t>
            </a:r>
            <a:endParaRPr lang="en-US" altLang="zh-CN" dirty="0"/>
          </a:p>
          <a:p>
            <a:pPr marL="0" indent="0">
              <a:lnSpc>
                <a:spcPct val="100000"/>
              </a:lnSpc>
              <a:spcBef>
                <a:spcPts val="0"/>
              </a:spcBef>
              <a:buNone/>
            </a:pPr>
            <a:r>
              <a:rPr lang="en-US" altLang="zh-CN" dirty="0"/>
              <a:t>B.</a:t>
            </a:r>
            <a:r>
              <a:rPr lang="zh-CN" altLang="en-US" dirty="0"/>
              <a:t>木块不受到浮力，石块受到浮力</a:t>
            </a:r>
          </a:p>
          <a:p>
            <a:pPr marL="0" indent="0">
              <a:lnSpc>
                <a:spcPct val="100000"/>
              </a:lnSpc>
              <a:spcBef>
                <a:spcPts val="0"/>
              </a:spcBef>
              <a:buNone/>
            </a:pPr>
            <a:r>
              <a:rPr lang="en-US" altLang="zh-CN" dirty="0"/>
              <a:t>C.</a:t>
            </a:r>
            <a:r>
              <a:rPr lang="zh-CN" altLang="en-US" dirty="0"/>
              <a:t>木块和石块都不受浮力  </a:t>
            </a:r>
            <a:endParaRPr lang="en-US" altLang="zh-CN" dirty="0"/>
          </a:p>
          <a:p>
            <a:pPr marL="0" indent="0">
              <a:lnSpc>
                <a:spcPct val="100000"/>
              </a:lnSpc>
              <a:spcBef>
                <a:spcPts val="0"/>
              </a:spcBef>
              <a:buNone/>
            </a:pPr>
            <a:r>
              <a:rPr lang="en-US" altLang="zh-CN" dirty="0"/>
              <a:t>D.</a:t>
            </a:r>
            <a:r>
              <a:rPr lang="zh-CN" altLang="en-US" dirty="0"/>
              <a:t>木块和石块都受到浮力</a:t>
            </a:r>
          </a:p>
        </p:txBody>
      </p:sp>
      <p:sp>
        <p:nvSpPr>
          <p:cNvPr id="23" name="矩形 22"/>
          <p:cNvSpPr/>
          <p:nvPr/>
        </p:nvSpPr>
        <p:spPr>
          <a:xfrm>
            <a:off x="1757898" y="1848677"/>
            <a:ext cx="444352" cy="523220"/>
          </a:xfrm>
          <a:prstGeom prst="rect">
            <a:avLst/>
          </a:prstGeom>
        </p:spPr>
        <p:txBody>
          <a:bodyPr wrap="none">
            <a:spAutoFit/>
          </a:bodyPr>
          <a:lstStyle/>
          <a:p>
            <a:r>
              <a:rPr lang="en-US" altLang="zh-CN" sz="2800" b="1" dirty="0">
                <a:solidFill>
                  <a:srgbClr val="FF0000"/>
                </a:solidFill>
                <a:latin typeface="Times New Roman" panose="02020603050405020304"/>
              </a:rPr>
              <a:t>C</a:t>
            </a:r>
            <a:endParaRPr lang="zh-CN" altLang="en-US" dirty="0"/>
          </a:p>
        </p:txBody>
      </p:sp>
      <p:sp>
        <p:nvSpPr>
          <p:cNvPr id="13" name="矩形 12"/>
          <p:cNvSpPr/>
          <p:nvPr/>
        </p:nvSpPr>
        <p:spPr>
          <a:xfrm>
            <a:off x="2482816" y="4425072"/>
            <a:ext cx="444352" cy="523220"/>
          </a:xfrm>
          <a:prstGeom prst="rect">
            <a:avLst/>
          </a:prstGeom>
        </p:spPr>
        <p:txBody>
          <a:bodyPr wrap="none">
            <a:spAutoFit/>
          </a:bodyPr>
          <a:lstStyle/>
          <a:p>
            <a:r>
              <a:rPr lang="en-US" altLang="zh-CN" sz="2800" b="1" dirty="0">
                <a:solidFill>
                  <a:srgbClr val="FF0000"/>
                </a:solidFill>
                <a:latin typeface="Times New Roman" panose="02020603050405020304"/>
              </a:rPr>
              <a:t>D</a:t>
            </a:r>
            <a:endParaRPr lang="zh-CN"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课后巩固</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2"/>
          <p:cNvSpPr txBox="1"/>
          <p:nvPr/>
        </p:nvSpPr>
        <p:spPr>
          <a:xfrm>
            <a:off x="432486" y="1401580"/>
            <a:ext cx="8229600" cy="56215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zh-CN" dirty="0"/>
              <a:t>3.</a:t>
            </a:r>
            <a:r>
              <a:rPr lang="zh-CN" altLang="en-US" dirty="0"/>
              <a:t>如图</a:t>
            </a:r>
            <a:r>
              <a:rPr lang="en-US" altLang="zh-CN" dirty="0"/>
              <a:t>9.1</a:t>
            </a:r>
            <a:r>
              <a:rPr lang="zh-CN" altLang="en-US" dirty="0"/>
              <a:t>－</a:t>
            </a:r>
            <a:r>
              <a:rPr lang="en-US" altLang="zh-CN" dirty="0"/>
              <a:t>3</a:t>
            </a:r>
            <a:r>
              <a:rPr lang="zh-CN" altLang="en-US" dirty="0"/>
              <a:t>甲所示，将一挂在弹簧测力计下的圆柱体金属块缓慢浸入水中（水足够深），在圆柱体接触容器底之前，图</a:t>
            </a:r>
            <a:r>
              <a:rPr lang="en-US" altLang="zh-CN" dirty="0"/>
              <a:t>9.1</a:t>
            </a:r>
            <a:r>
              <a:rPr lang="zh-CN" altLang="en-US" dirty="0"/>
              <a:t>－</a:t>
            </a:r>
            <a:r>
              <a:rPr lang="en-US" altLang="zh-CN" dirty="0"/>
              <a:t>3</a:t>
            </a:r>
            <a:r>
              <a:rPr lang="zh-CN" altLang="en-US" dirty="0"/>
              <a:t>乙中能正确反映弹簧测力计示数</a:t>
            </a:r>
            <a:r>
              <a:rPr lang="en-US" altLang="zh-CN" i="1" dirty="0"/>
              <a:t>F</a:t>
            </a:r>
            <a:r>
              <a:rPr lang="zh-CN" altLang="en-US" dirty="0"/>
              <a:t>与圆柱体下表面到水面的距离</a:t>
            </a:r>
            <a:r>
              <a:rPr lang="en-US" altLang="zh-CN" dirty="0"/>
              <a:t>h</a:t>
            </a:r>
            <a:r>
              <a:rPr lang="zh-CN" altLang="en-US" dirty="0"/>
              <a:t>的关系的图象是（　　）</a:t>
            </a:r>
            <a:endParaRPr lang="en-US" altLang="zh-CN" dirty="0"/>
          </a:p>
          <a:p>
            <a:pPr marL="0" indent="0">
              <a:lnSpc>
                <a:spcPct val="100000"/>
              </a:lnSpc>
              <a:spcBef>
                <a:spcPts val="0"/>
              </a:spcBef>
              <a:buNone/>
            </a:pPr>
            <a:endParaRPr lang="en-US" altLang="zh-CN" dirty="0"/>
          </a:p>
          <a:p>
            <a:pPr marL="0" indent="0">
              <a:lnSpc>
                <a:spcPct val="100000"/>
              </a:lnSpc>
              <a:spcBef>
                <a:spcPts val="0"/>
              </a:spcBef>
              <a:buNone/>
            </a:pPr>
            <a:endParaRPr lang="en-US" altLang="zh-CN" dirty="0"/>
          </a:p>
          <a:p>
            <a:pPr marL="0" indent="0">
              <a:lnSpc>
                <a:spcPct val="100000"/>
              </a:lnSpc>
              <a:spcBef>
                <a:spcPts val="0"/>
              </a:spcBef>
              <a:buNone/>
            </a:pPr>
            <a:endParaRPr lang="en-US" altLang="zh-CN" dirty="0"/>
          </a:p>
          <a:p>
            <a:pPr marL="0" indent="0">
              <a:lnSpc>
                <a:spcPct val="100000"/>
              </a:lnSpc>
              <a:spcBef>
                <a:spcPts val="0"/>
              </a:spcBef>
              <a:buNone/>
            </a:pPr>
            <a:endParaRPr lang="en-US" altLang="zh-CN" dirty="0"/>
          </a:p>
          <a:p>
            <a:pPr marL="0" indent="0">
              <a:lnSpc>
                <a:spcPct val="100000"/>
              </a:lnSpc>
              <a:spcBef>
                <a:spcPts val="0"/>
              </a:spcBef>
              <a:buNone/>
            </a:pPr>
            <a:endParaRPr lang="en-US" altLang="zh-CN" dirty="0"/>
          </a:p>
          <a:p>
            <a:pPr marL="0" indent="0">
              <a:lnSpc>
                <a:spcPct val="100000"/>
              </a:lnSpc>
              <a:spcBef>
                <a:spcPts val="0"/>
              </a:spcBef>
              <a:buNone/>
            </a:pPr>
            <a:endParaRPr lang="en-US" altLang="zh-CN" dirty="0"/>
          </a:p>
          <a:p>
            <a:pPr marL="0" indent="0">
              <a:lnSpc>
                <a:spcPct val="100000"/>
              </a:lnSpc>
              <a:spcBef>
                <a:spcPts val="0"/>
              </a:spcBef>
              <a:buNone/>
            </a:pPr>
            <a:r>
              <a:rPr lang="en-US" altLang="zh-CN" dirty="0"/>
              <a:t>                     A                  B                   C                   D</a:t>
            </a:r>
          </a:p>
          <a:p>
            <a:pPr marL="0" indent="0">
              <a:lnSpc>
                <a:spcPct val="100000"/>
              </a:lnSpc>
              <a:spcBef>
                <a:spcPts val="0"/>
              </a:spcBef>
              <a:buNone/>
            </a:pPr>
            <a:endParaRPr lang="zh-CN" altLang="zh-CN" dirty="0"/>
          </a:p>
        </p:txBody>
      </p:sp>
      <p:sp>
        <p:nvSpPr>
          <p:cNvPr id="13" name="矩形 12"/>
          <p:cNvSpPr/>
          <p:nvPr/>
        </p:nvSpPr>
        <p:spPr>
          <a:xfrm>
            <a:off x="1778041" y="3167390"/>
            <a:ext cx="444352" cy="523220"/>
          </a:xfrm>
          <a:prstGeom prst="rect">
            <a:avLst/>
          </a:prstGeom>
        </p:spPr>
        <p:txBody>
          <a:bodyPr wrap="none">
            <a:spAutoFit/>
          </a:bodyPr>
          <a:lstStyle/>
          <a:p>
            <a:r>
              <a:rPr lang="en-US" altLang="zh-CN" sz="2800" b="1" dirty="0">
                <a:solidFill>
                  <a:srgbClr val="FF0000"/>
                </a:solidFill>
                <a:latin typeface="Times New Roman" panose="02020603050405020304"/>
              </a:rPr>
              <a:t>A</a:t>
            </a:r>
            <a:endParaRPr lang="zh-CN" altLang="en-US" dirty="0"/>
          </a:p>
        </p:txBody>
      </p:sp>
      <p:pic>
        <p:nvPicPr>
          <p:cNvPr id="4" name="图片 3"/>
          <p:cNvPicPr>
            <a:picLocks noChangeAspect="1"/>
          </p:cNvPicPr>
          <p:nvPr/>
        </p:nvPicPr>
        <p:blipFill>
          <a:blip r:embed="rId3"/>
          <a:stretch>
            <a:fillRect/>
          </a:stretch>
        </p:blipFill>
        <p:spPr>
          <a:xfrm>
            <a:off x="251858" y="3769780"/>
            <a:ext cx="1163695" cy="2880387"/>
          </a:xfrm>
          <a:prstGeom prst="rect">
            <a:avLst/>
          </a:prstGeom>
        </p:spPr>
      </p:pic>
      <p:pic>
        <p:nvPicPr>
          <p:cNvPr id="5" name="图片 4"/>
          <p:cNvPicPr>
            <a:picLocks noChangeAspect="1"/>
          </p:cNvPicPr>
          <p:nvPr/>
        </p:nvPicPr>
        <p:blipFill>
          <a:blip r:embed="rId4"/>
          <a:stretch>
            <a:fillRect/>
          </a:stretch>
        </p:blipFill>
        <p:spPr>
          <a:xfrm>
            <a:off x="1596181" y="4287997"/>
            <a:ext cx="1715648" cy="1700772"/>
          </a:xfrm>
          <a:prstGeom prst="rect">
            <a:avLst/>
          </a:prstGeom>
        </p:spPr>
      </p:pic>
      <p:pic>
        <p:nvPicPr>
          <p:cNvPr id="6" name="图片 5"/>
          <p:cNvPicPr>
            <a:picLocks noChangeAspect="1"/>
          </p:cNvPicPr>
          <p:nvPr/>
        </p:nvPicPr>
        <p:blipFill>
          <a:blip r:embed="rId5"/>
          <a:stretch>
            <a:fillRect/>
          </a:stretch>
        </p:blipFill>
        <p:spPr>
          <a:xfrm>
            <a:off x="3491948" y="4287997"/>
            <a:ext cx="1715648" cy="1700772"/>
          </a:xfrm>
          <a:prstGeom prst="rect">
            <a:avLst/>
          </a:prstGeom>
        </p:spPr>
      </p:pic>
      <p:pic>
        <p:nvPicPr>
          <p:cNvPr id="8" name="图片 7"/>
          <p:cNvPicPr>
            <a:picLocks noChangeAspect="1"/>
          </p:cNvPicPr>
          <p:nvPr/>
        </p:nvPicPr>
        <p:blipFill>
          <a:blip r:embed="rId6"/>
          <a:stretch>
            <a:fillRect/>
          </a:stretch>
        </p:blipFill>
        <p:spPr>
          <a:xfrm>
            <a:off x="5389107" y="4332624"/>
            <a:ext cx="1720606" cy="1656145"/>
          </a:xfrm>
          <a:prstGeom prst="rect">
            <a:avLst/>
          </a:prstGeom>
        </p:spPr>
      </p:pic>
      <p:pic>
        <p:nvPicPr>
          <p:cNvPr id="9" name="图片 8"/>
          <p:cNvPicPr>
            <a:picLocks noChangeAspect="1"/>
          </p:cNvPicPr>
          <p:nvPr/>
        </p:nvPicPr>
        <p:blipFill>
          <a:blip r:embed="rId7"/>
          <a:stretch>
            <a:fillRect/>
          </a:stretch>
        </p:blipFill>
        <p:spPr>
          <a:xfrm>
            <a:off x="7291224" y="4307831"/>
            <a:ext cx="1720606" cy="1680938"/>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课后巩固</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2"/>
          <p:cNvSpPr txBox="1"/>
          <p:nvPr/>
        </p:nvSpPr>
        <p:spPr>
          <a:xfrm>
            <a:off x="432486" y="1401580"/>
            <a:ext cx="8229600" cy="5697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zh-CN" dirty="0"/>
              <a:t>4.</a:t>
            </a:r>
            <a:r>
              <a:rPr lang="zh-CN" altLang="en-US" dirty="0"/>
              <a:t>如图</a:t>
            </a:r>
            <a:r>
              <a:rPr lang="en-US" altLang="zh-CN" dirty="0"/>
              <a:t>9.1</a:t>
            </a:r>
            <a:r>
              <a:rPr lang="zh-CN" altLang="en-US" dirty="0"/>
              <a:t>－</a:t>
            </a:r>
            <a:r>
              <a:rPr lang="en-US" altLang="zh-CN" dirty="0"/>
              <a:t>4</a:t>
            </a:r>
            <a:r>
              <a:rPr lang="zh-CN" altLang="en-US" dirty="0"/>
              <a:t>所示，用细绳将一物体系在容器底部，若物体所受浮力为</a:t>
            </a:r>
            <a:r>
              <a:rPr lang="en-US" altLang="zh-CN" dirty="0"/>
              <a:t>10 N</a:t>
            </a:r>
            <a:r>
              <a:rPr lang="zh-CN" altLang="en-US" dirty="0"/>
              <a:t>，上表面受到水向下的压力为</a:t>
            </a:r>
            <a:r>
              <a:rPr lang="en-US" altLang="zh-CN" dirty="0"/>
              <a:t>4 N</a:t>
            </a:r>
            <a:r>
              <a:rPr lang="zh-CN" altLang="en-US" dirty="0"/>
              <a:t>，则物体下表面受到水向上的压力为（　　）</a:t>
            </a:r>
          </a:p>
          <a:p>
            <a:pPr marL="0" indent="0">
              <a:lnSpc>
                <a:spcPct val="100000"/>
              </a:lnSpc>
              <a:spcBef>
                <a:spcPts val="0"/>
              </a:spcBef>
              <a:buNone/>
            </a:pPr>
            <a:r>
              <a:rPr lang="en-US" altLang="zh-CN" dirty="0"/>
              <a:t>A.4 N  </a:t>
            </a:r>
          </a:p>
          <a:p>
            <a:pPr marL="0" indent="0">
              <a:lnSpc>
                <a:spcPct val="100000"/>
              </a:lnSpc>
              <a:spcBef>
                <a:spcPts val="0"/>
              </a:spcBef>
              <a:buNone/>
            </a:pPr>
            <a:r>
              <a:rPr lang="en-US" altLang="zh-CN" dirty="0"/>
              <a:t>B.6 N</a:t>
            </a:r>
          </a:p>
          <a:p>
            <a:pPr marL="0" indent="0">
              <a:lnSpc>
                <a:spcPct val="100000"/>
              </a:lnSpc>
              <a:spcBef>
                <a:spcPts val="0"/>
              </a:spcBef>
              <a:buNone/>
            </a:pPr>
            <a:r>
              <a:rPr lang="en-US" altLang="zh-CN" dirty="0"/>
              <a:t>C.14 N  </a:t>
            </a:r>
          </a:p>
          <a:p>
            <a:pPr marL="0" indent="0">
              <a:lnSpc>
                <a:spcPct val="100000"/>
              </a:lnSpc>
              <a:spcBef>
                <a:spcPts val="0"/>
              </a:spcBef>
              <a:buNone/>
            </a:pPr>
            <a:r>
              <a:rPr lang="en-US" altLang="zh-CN" dirty="0"/>
              <a:t>D.7 N</a:t>
            </a:r>
          </a:p>
          <a:p>
            <a:pPr marL="0" indent="0">
              <a:lnSpc>
                <a:spcPct val="100000"/>
              </a:lnSpc>
              <a:spcBef>
                <a:spcPts val="0"/>
              </a:spcBef>
              <a:buNone/>
            </a:pPr>
            <a:endParaRPr lang="en-US" altLang="zh-CN" dirty="0"/>
          </a:p>
        </p:txBody>
      </p:sp>
      <p:sp>
        <p:nvSpPr>
          <p:cNvPr id="13" name="矩形 12"/>
          <p:cNvSpPr/>
          <p:nvPr/>
        </p:nvSpPr>
        <p:spPr>
          <a:xfrm>
            <a:off x="7653666" y="2257001"/>
            <a:ext cx="444352" cy="523220"/>
          </a:xfrm>
          <a:prstGeom prst="rect">
            <a:avLst/>
          </a:prstGeom>
        </p:spPr>
        <p:txBody>
          <a:bodyPr wrap="none">
            <a:spAutoFit/>
          </a:bodyPr>
          <a:lstStyle/>
          <a:p>
            <a:r>
              <a:rPr lang="en-US" altLang="zh-CN" sz="2800" b="1" dirty="0">
                <a:solidFill>
                  <a:srgbClr val="FF0000"/>
                </a:solidFill>
                <a:latin typeface="Times New Roman" panose="02020603050405020304"/>
              </a:rPr>
              <a:t>C</a:t>
            </a:r>
            <a:endParaRPr lang="zh-CN" altLang="en-US" dirty="0"/>
          </a:p>
        </p:txBody>
      </p:sp>
      <p:pic>
        <p:nvPicPr>
          <p:cNvPr id="9" name="图片 8"/>
          <p:cNvPicPr>
            <a:picLocks noChangeAspect="1"/>
          </p:cNvPicPr>
          <p:nvPr/>
        </p:nvPicPr>
        <p:blipFill>
          <a:blip r:embed="rId3"/>
          <a:stretch>
            <a:fillRect/>
          </a:stretch>
        </p:blipFill>
        <p:spPr>
          <a:xfrm>
            <a:off x="5308600" y="2974415"/>
            <a:ext cx="2345066" cy="19756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课后巩固</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2"/>
          <p:cNvSpPr txBox="1"/>
          <p:nvPr/>
        </p:nvSpPr>
        <p:spPr>
          <a:xfrm>
            <a:off x="432485" y="1401580"/>
            <a:ext cx="8306269" cy="56723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US" altLang="zh-CN" dirty="0"/>
              <a:t>5.</a:t>
            </a:r>
            <a:r>
              <a:rPr lang="zh-CN" altLang="en-US" dirty="0"/>
              <a:t>潜水员在从水面下</a:t>
            </a:r>
            <a:r>
              <a:rPr lang="en-US" altLang="zh-CN" dirty="0"/>
              <a:t>20 m</a:t>
            </a:r>
            <a:r>
              <a:rPr lang="zh-CN" altLang="en-US" dirty="0"/>
              <a:t>深处上浮到水面下</a:t>
            </a:r>
            <a:r>
              <a:rPr lang="en-US" altLang="zh-CN" dirty="0"/>
              <a:t>5 m</a:t>
            </a:r>
            <a:r>
              <a:rPr lang="zh-CN" altLang="en-US" dirty="0"/>
              <a:t>位置的过程中，受到的浮力的大小</a:t>
            </a:r>
            <a:r>
              <a:rPr lang="en-US" altLang="zh-CN" dirty="0"/>
              <a:t>__________</a:t>
            </a:r>
            <a:r>
              <a:rPr lang="zh-CN" altLang="en-US" dirty="0"/>
              <a:t>（选填“变大”“变小”或“不变”），浮力的方向</a:t>
            </a:r>
            <a:r>
              <a:rPr lang="en-US" altLang="zh-CN" dirty="0"/>
              <a:t>__________________ </a:t>
            </a:r>
            <a:r>
              <a:rPr lang="zh-CN" altLang="en-US" dirty="0"/>
              <a:t>。</a:t>
            </a:r>
          </a:p>
          <a:p>
            <a:pPr marL="0" indent="0">
              <a:lnSpc>
                <a:spcPct val="110000"/>
              </a:lnSpc>
              <a:spcBef>
                <a:spcPts val="0"/>
              </a:spcBef>
              <a:buNone/>
            </a:pPr>
            <a:endParaRPr lang="en-US" altLang="zh-CN" dirty="0"/>
          </a:p>
          <a:p>
            <a:pPr marL="0" indent="0">
              <a:lnSpc>
                <a:spcPct val="110000"/>
              </a:lnSpc>
              <a:spcBef>
                <a:spcPts val="0"/>
              </a:spcBef>
              <a:buNone/>
            </a:pPr>
            <a:r>
              <a:rPr lang="en-US" altLang="zh-CN" dirty="0"/>
              <a:t>6.</a:t>
            </a:r>
            <a:r>
              <a:rPr lang="zh-CN" altLang="en-US" dirty="0"/>
              <a:t>弹簧测力计下吊着重为</a:t>
            </a:r>
            <a:r>
              <a:rPr lang="en-US" altLang="zh-CN" dirty="0"/>
              <a:t>14.7 N</a:t>
            </a:r>
            <a:r>
              <a:rPr lang="zh-CN" altLang="en-US" dirty="0"/>
              <a:t>的正方体金属块，当它完全浸没在水中时，弹簧测力计的示数为</a:t>
            </a:r>
            <a:r>
              <a:rPr lang="en-US" altLang="zh-CN" dirty="0"/>
              <a:t>9.8 N</a:t>
            </a:r>
            <a:r>
              <a:rPr lang="zh-CN" altLang="en-US" dirty="0"/>
              <a:t>，则金属块所受浮力为</a:t>
            </a:r>
            <a:r>
              <a:rPr lang="en-US" altLang="zh-CN" dirty="0"/>
              <a:t>__________N</a:t>
            </a:r>
            <a:r>
              <a:rPr lang="zh-CN" altLang="en-US" dirty="0"/>
              <a:t>。若金属块上表面所受水的压力为</a:t>
            </a:r>
            <a:r>
              <a:rPr lang="en-US" altLang="zh-CN" dirty="0"/>
              <a:t>19.6 N</a:t>
            </a:r>
            <a:r>
              <a:rPr lang="zh-CN" altLang="en-US" dirty="0"/>
              <a:t>，则金属块下表面所受水的压力为</a:t>
            </a:r>
            <a:r>
              <a:rPr lang="en-US" altLang="zh-CN" dirty="0"/>
              <a:t>___________N</a:t>
            </a:r>
            <a:r>
              <a:rPr lang="zh-CN" altLang="en-US" dirty="0"/>
              <a:t>。</a:t>
            </a:r>
            <a:endParaRPr lang="zh-CN" altLang="zh-CN" dirty="0"/>
          </a:p>
        </p:txBody>
      </p:sp>
      <p:sp>
        <p:nvSpPr>
          <p:cNvPr id="13" name="矩形 12"/>
          <p:cNvSpPr/>
          <p:nvPr/>
        </p:nvSpPr>
        <p:spPr>
          <a:xfrm>
            <a:off x="5521111" y="1844825"/>
            <a:ext cx="906017" cy="523220"/>
          </a:xfrm>
          <a:prstGeom prst="rect">
            <a:avLst/>
          </a:prstGeom>
        </p:spPr>
        <p:txBody>
          <a:bodyPr wrap="none">
            <a:spAutoFit/>
          </a:bodyPr>
          <a:lstStyle/>
          <a:p>
            <a:r>
              <a:rPr lang="zh-CN" altLang="en-US" sz="2800" b="1" dirty="0">
                <a:solidFill>
                  <a:srgbClr val="FF0000"/>
                </a:solidFill>
                <a:ea typeface="楷体" panose="02010609060101010101" pitchFamily="49" charset="-122"/>
              </a:rPr>
              <a:t>不变</a:t>
            </a:r>
            <a:endParaRPr lang="zh-CN" altLang="en-US" dirty="0">
              <a:ea typeface="楷体" panose="02010609060101010101" pitchFamily="49" charset="-122"/>
            </a:endParaRPr>
          </a:p>
        </p:txBody>
      </p:sp>
      <p:sp>
        <p:nvSpPr>
          <p:cNvPr id="15" name="矩形 14"/>
          <p:cNvSpPr/>
          <p:nvPr/>
        </p:nvSpPr>
        <p:spPr>
          <a:xfrm>
            <a:off x="924444" y="2818520"/>
            <a:ext cx="1627369" cy="523220"/>
          </a:xfrm>
          <a:prstGeom prst="rect">
            <a:avLst/>
          </a:prstGeom>
        </p:spPr>
        <p:txBody>
          <a:bodyPr wrap="none">
            <a:spAutoFit/>
          </a:bodyPr>
          <a:lstStyle/>
          <a:p>
            <a:r>
              <a:rPr lang="zh-CN" altLang="en-US" sz="2800" b="1" dirty="0">
                <a:solidFill>
                  <a:srgbClr val="FF0000"/>
                </a:solidFill>
                <a:ea typeface="楷体" panose="02010609060101010101" pitchFamily="49" charset="-122"/>
              </a:rPr>
              <a:t>竖直向上</a:t>
            </a:r>
            <a:endParaRPr lang="zh-CN" altLang="en-US" dirty="0">
              <a:ea typeface="楷体" panose="02010609060101010101" pitchFamily="49" charset="-122"/>
            </a:endParaRPr>
          </a:p>
        </p:txBody>
      </p:sp>
      <p:sp>
        <p:nvSpPr>
          <p:cNvPr id="16" name="矩形 15"/>
          <p:cNvSpPr/>
          <p:nvPr/>
        </p:nvSpPr>
        <p:spPr>
          <a:xfrm>
            <a:off x="4289944" y="4698120"/>
            <a:ext cx="633507" cy="523220"/>
          </a:xfrm>
          <a:prstGeom prst="rect">
            <a:avLst/>
          </a:prstGeom>
        </p:spPr>
        <p:txBody>
          <a:bodyPr wrap="none">
            <a:spAutoFit/>
          </a:bodyPr>
          <a:lstStyle/>
          <a:p>
            <a:r>
              <a:rPr lang="en-US" altLang="zh-CN" sz="2800" b="1" dirty="0">
                <a:solidFill>
                  <a:srgbClr val="FF0000"/>
                </a:solidFill>
                <a:ea typeface="楷体" panose="02010609060101010101" pitchFamily="49" charset="-122"/>
              </a:rPr>
              <a:t>4.9</a:t>
            </a:r>
            <a:endParaRPr lang="zh-CN" altLang="en-US" dirty="0">
              <a:ea typeface="楷体" panose="02010609060101010101" pitchFamily="49" charset="-122"/>
            </a:endParaRPr>
          </a:p>
        </p:txBody>
      </p:sp>
      <p:sp>
        <p:nvSpPr>
          <p:cNvPr id="17" name="矩形 16"/>
          <p:cNvSpPr/>
          <p:nvPr/>
        </p:nvSpPr>
        <p:spPr>
          <a:xfrm>
            <a:off x="1978544" y="5639554"/>
            <a:ext cx="813043" cy="523220"/>
          </a:xfrm>
          <a:prstGeom prst="rect">
            <a:avLst/>
          </a:prstGeom>
        </p:spPr>
        <p:txBody>
          <a:bodyPr wrap="none">
            <a:spAutoFit/>
          </a:bodyPr>
          <a:lstStyle/>
          <a:p>
            <a:r>
              <a:rPr lang="en-US" altLang="zh-CN" sz="2800" b="1" dirty="0">
                <a:solidFill>
                  <a:srgbClr val="FF0000"/>
                </a:solidFill>
                <a:ea typeface="楷体" panose="02010609060101010101" pitchFamily="49" charset="-122"/>
              </a:rPr>
              <a:t>24.5</a:t>
            </a:r>
            <a:endParaRPr lang="zh-CN" altLang="en-US" dirty="0">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课后巩固</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2"/>
          <p:cNvSpPr txBox="1"/>
          <p:nvPr/>
        </p:nvSpPr>
        <p:spPr>
          <a:xfrm>
            <a:off x="432486" y="1406062"/>
            <a:ext cx="8229600" cy="5655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zh-CN" sz="2600" dirty="0"/>
              <a:t>7.</a:t>
            </a:r>
            <a:r>
              <a:rPr lang="zh-CN" altLang="en-US" sz="2600" dirty="0"/>
              <a:t>在探究影响浮力大小因素的实验中，同学们提出了下列</a:t>
            </a:r>
            <a:r>
              <a:rPr lang="en-US" altLang="zh-CN" sz="2600" dirty="0"/>
              <a:t>4</a:t>
            </a:r>
            <a:r>
              <a:rPr lang="zh-CN" altLang="en-US" sz="2600" dirty="0"/>
              <a:t>种猜想：</a:t>
            </a:r>
          </a:p>
          <a:p>
            <a:pPr marL="0" indent="0">
              <a:lnSpc>
                <a:spcPct val="100000"/>
              </a:lnSpc>
              <a:spcBef>
                <a:spcPts val="0"/>
              </a:spcBef>
              <a:buNone/>
            </a:pPr>
            <a:r>
              <a:rPr lang="zh-CN" altLang="en-US" sz="2600" dirty="0"/>
              <a:t>猜想</a:t>
            </a:r>
            <a:r>
              <a:rPr lang="en-US" altLang="zh-CN" sz="2600" dirty="0"/>
              <a:t>1</a:t>
            </a:r>
            <a:r>
              <a:rPr lang="zh-CN" altLang="en-US" sz="2600" dirty="0"/>
              <a:t>：浮力的大小与液体的密度有关；</a:t>
            </a:r>
          </a:p>
          <a:p>
            <a:pPr marL="0" indent="0">
              <a:lnSpc>
                <a:spcPct val="100000"/>
              </a:lnSpc>
              <a:spcBef>
                <a:spcPts val="0"/>
              </a:spcBef>
              <a:buNone/>
            </a:pPr>
            <a:r>
              <a:rPr lang="zh-CN" altLang="en-US" sz="2600" dirty="0"/>
              <a:t>猜想</a:t>
            </a:r>
            <a:r>
              <a:rPr lang="en-US" altLang="zh-CN" sz="2600" dirty="0"/>
              <a:t>2</a:t>
            </a:r>
            <a:r>
              <a:rPr lang="zh-CN" altLang="en-US" sz="2600" dirty="0"/>
              <a:t>：浮力的大小与物体浸入液体中的体积有关；</a:t>
            </a:r>
          </a:p>
          <a:p>
            <a:pPr marL="0" indent="0">
              <a:lnSpc>
                <a:spcPct val="100000"/>
              </a:lnSpc>
              <a:spcBef>
                <a:spcPts val="0"/>
              </a:spcBef>
              <a:buNone/>
            </a:pPr>
            <a:r>
              <a:rPr lang="zh-CN" altLang="en-US" sz="2600" dirty="0"/>
              <a:t>猜想</a:t>
            </a:r>
            <a:r>
              <a:rPr lang="en-US" altLang="zh-CN" sz="2600" dirty="0"/>
              <a:t>3</a:t>
            </a:r>
            <a:r>
              <a:rPr lang="zh-CN" altLang="en-US" sz="2600" dirty="0"/>
              <a:t>：浮力的大小与物体的形状有关；</a:t>
            </a:r>
          </a:p>
          <a:p>
            <a:pPr marL="0" indent="0">
              <a:lnSpc>
                <a:spcPct val="100000"/>
              </a:lnSpc>
              <a:spcBef>
                <a:spcPts val="0"/>
              </a:spcBef>
              <a:buNone/>
            </a:pPr>
            <a:r>
              <a:rPr lang="zh-CN" altLang="en-US" sz="2600" dirty="0"/>
              <a:t>猜想</a:t>
            </a:r>
            <a:r>
              <a:rPr lang="en-US" altLang="zh-CN" sz="2600" dirty="0"/>
              <a:t>4</a:t>
            </a:r>
            <a:r>
              <a:rPr lang="zh-CN" altLang="en-US" sz="2600" dirty="0"/>
              <a:t>：浮力的大小与物体所受的重力有关。</a:t>
            </a:r>
            <a:endParaRPr lang="en-US" altLang="zh-CN" sz="2600" dirty="0"/>
          </a:p>
          <a:p>
            <a:pPr marL="0" indent="0">
              <a:lnSpc>
                <a:spcPct val="100000"/>
              </a:lnSpc>
              <a:spcBef>
                <a:spcPts val="0"/>
              </a:spcBef>
              <a:buNone/>
            </a:pPr>
            <a:r>
              <a:rPr lang="zh-CN" altLang="en-US" sz="2600" dirty="0"/>
              <a:t>（</a:t>
            </a:r>
            <a:r>
              <a:rPr lang="en-US" altLang="zh-CN" sz="2600" dirty="0"/>
              <a:t>1</a:t>
            </a:r>
            <a:r>
              <a:rPr lang="zh-CN" altLang="en-US" sz="2600" dirty="0"/>
              <a:t>）如图</a:t>
            </a:r>
            <a:r>
              <a:rPr lang="en-US" altLang="zh-CN" sz="2600" dirty="0"/>
              <a:t>9.1</a:t>
            </a:r>
            <a:r>
              <a:rPr lang="zh-CN" altLang="en-US" sz="2600" dirty="0"/>
              <a:t>－</a:t>
            </a:r>
            <a:r>
              <a:rPr lang="en-US" altLang="zh-CN" sz="2600" dirty="0"/>
              <a:t>5</a:t>
            </a:r>
            <a:r>
              <a:rPr lang="zh-CN" altLang="en-US" sz="2600" dirty="0"/>
              <a:t>甲所示，小明把一</a:t>
            </a:r>
            <a:endParaRPr lang="en-US" altLang="zh-CN" sz="2600" dirty="0"/>
          </a:p>
          <a:p>
            <a:pPr marL="0" indent="0">
              <a:lnSpc>
                <a:spcPct val="100000"/>
              </a:lnSpc>
              <a:spcBef>
                <a:spcPts val="0"/>
              </a:spcBef>
              <a:buNone/>
            </a:pPr>
            <a:r>
              <a:rPr lang="zh-CN" altLang="en-US" sz="2600" dirty="0"/>
              <a:t>个柱状固体挂在弹簧测力计下，使</a:t>
            </a:r>
            <a:endParaRPr lang="en-US" altLang="zh-CN" sz="2600" dirty="0"/>
          </a:p>
          <a:p>
            <a:pPr marL="0" indent="0">
              <a:lnSpc>
                <a:spcPct val="100000"/>
              </a:lnSpc>
              <a:spcBef>
                <a:spcPts val="0"/>
              </a:spcBef>
              <a:buNone/>
            </a:pPr>
            <a:r>
              <a:rPr lang="zh-CN" altLang="en-US" sz="2600" dirty="0"/>
              <a:t>它浸在液体中的体积逐渐增大，观</a:t>
            </a:r>
            <a:endParaRPr lang="en-US" altLang="zh-CN" sz="2600" dirty="0"/>
          </a:p>
          <a:p>
            <a:pPr marL="0" indent="0">
              <a:lnSpc>
                <a:spcPct val="100000"/>
              </a:lnSpc>
              <a:spcBef>
                <a:spcPts val="0"/>
              </a:spcBef>
              <a:buNone/>
            </a:pPr>
            <a:r>
              <a:rPr lang="zh-CN" altLang="en-US" sz="2600" dirty="0"/>
              <a:t>察到弹簧测力计的读数逐渐变小，</a:t>
            </a:r>
            <a:endParaRPr lang="en-US" altLang="zh-CN" sz="2600" dirty="0"/>
          </a:p>
          <a:p>
            <a:pPr marL="0" indent="0">
              <a:lnSpc>
                <a:spcPct val="100000"/>
              </a:lnSpc>
              <a:spcBef>
                <a:spcPts val="0"/>
              </a:spcBef>
              <a:buNone/>
            </a:pPr>
            <a:r>
              <a:rPr lang="zh-CN" altLang="en-US" sz="2600" dirty="0"/>
              <a:t>此实验说明了猜想</a:t>
            </a:r>
            <a:r>
              <a:rPr lang="en-US" altLang="zh-CN" sz="2400" dirty="0"/>
              <a:t>______</a:t>
            </a:r>
            <a:r>
              <a:rPr lang="zh-CN" altLang="en-US" sz="2600" dirty="0"/>
              <a:t>是正确的。</a:t>
            </a:r>
          </a:p>
          <a:p>
            <a:pPr marL="0" indent="0">
              <a:lnSpc>
                <a:spcPct val="100000"/>
              </a:lnSpc>
              <a:spcBef>
                <a:spcPts val="0"/>
              </a:spcBef>
              <a:buNone/>
            </a:pPr>
            <a:endParaRPr lang="zh-CN" altLang="en-US" sz="2600" dirty="0"/>
          </a:p>
        </p:txBody>
      </p:sp>
      <p:pic>
        <p:nvPicPr>
          <p:cNvPr id="4" name="图片 3"/>
          <p:cNvPicPr>
            <a:picLocks noChangeAspect="1"/>
          </p:cNvPicPr>
          <p:nvPr/>
        </p:nvPicPr>
        <p:blipFill>
          <a:blip r:embed="rId3"/>
          <a:stretch>
            <a:fillRect/>
          </a:stretch>
        </p:blipFill>
        <p:spPr>
          <a:xfrm>
            <a:off x="5981162" y="4067758"/>
            <a:ext cx="3010018" cy="2577640"/>
          </a:xfrm>
          <a:prstGeom prst="rect">
            <a:avLst/>
          </a:prstGeom>
        </p:spPr>
      </p:pic>
      <p:sp>
        <p:nvSpPr>
          <p:cNvPr id="14" name="矩形 13"/>
          <p:cNvSpPr/>
          <p:nvPr/>
        </p:nvSpPr>
        <p:spPr>
          <a:xfrm>
            <a:off x="3398622" y="5356578"/>
            <a:ext cx="364202" cy="523220"/>
          </a:xfrm>
          <a:prstGeom prst="rect">
            <a:avLst/>
          </a:prstGeom>
        </p:spPr>
        <p:txBody>
          <a:bodyPr wrap="none">
            <a:spAutoFit/>
          </a:bodyPr>
          <a:lstStyle/>
          <a:p>
            <a:r>
              <a:rPr lang="en-US" altLang="zh-CN" sz="2800" b="1" dirty="0">
                <a:solidFill>
                  <a:srgbClr val="FF0000"/>
                </a:solidFill>
                <a:ea typeface="楷体" panose="02010609060101010101" pitchFamily="49" charset="-122"/>
              </a:rPr>
              <a:t>2</a:t>
            </a:r>
            <a:endParaRPr lang="zh-CN" altLang="en-US" dirty="0">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课标与考点</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89756" y="2024622"/>
            <a:ext cx="6988356" cy="523220"/>
          </a:xfrm>
          <a:prstGeom prst="rect">
            <a:avLst/>
          </a:prstGeom>
        </p:spPr>
        <p:txBody>
          <a:bodyPr wrap="square">
            <a:spAutoFit/>
          </a:bodyPr>
          <a:lstStyle/>
          <a:p>
            <a:r>
              <a:rPr lang="zh-CN" altLang="en-US" sz="2800" b="1" dirty="0">
                <a:latin typeface="+mn-ea"/>
                <a:sym typeface="+mn-ea"/>
              </a:rPr>
              <a:t>课程标准</a:t>
            </a:r>
            <a:endParaRPr lang="en-US" altLang="zh-CN" sz="2800" b="1" dirty="0">
              <a:latin typeface="+mn-ea"/>
              <a:sym typeface="+mn-ea"/>
            </a:endParaRPr>
          </a:p>
        </p:txBody>
      </p:sp>
      <p:sp>
        <p:nvSpPr>
          <p:cNvPr id="11" name="矩形 10"/>
          <p:cNvSpPr/>
          <p:nvPr/>
        </p:nvSpPr>
        <p:spPr>
          <a:xfrm>
            <a:off x="1089757" y="3493886"/>
            <a:ext cx="1764654" cy="523220"/>
          </a:xfrm>
          <a:prstGeom prst="rect">
            <a:avLst/>
          </a:prstGeom>
        </p:spPr>
        <p:txBody>
          <a:bodyPr wrap="square">
            <a:spAutoFit/>
          </a:bodyPr>
          <a:lstStyle/>
          <a:p>
            <a:r>
              <a:rPr lang="zh-CN" altLang="en-US" sz="2800" b="1" dirty="0">
                <a:latin typeface="+mn-ea"/>
                <a:sym typeface="+mn-ea"/>
              </a:rPr>
              <a:t>核心考点</a:t>
            </a:r>
            <a:endParaRPr lang="en-US" altLang="zh-CN" sz="2800" b="1" dirty="0">
              <a:latin typeface="+mn-ea"/>
              <a:sym typeface="+mn-ea"/>
            </a:endParaRPr>
          </a:p>
        </p:txBody>
      </p:sp>
      <p:sp>
        <p:nvSpPr>
          <p:cNvPr id="12" name="矩形 11"/>
          <p:cNvSpPr/>
          <p:nvPr/>
        </p:nvSpPr>
        <p:spPr>
          <a:xfrm>
            <a:off x="1092940" y="2564926"/>
            <a:ext cx="6988356" cy="954107"/>
          </a:xfrm>
          <a:prstGeom prst="rect">
            <a:avLst/>
          </a:prstGeom>
        </p:spPr>
        <p:txBody>
          <a:bodyPr wrap="square">
            <a:spAutoFit/>
          </a:bodyPr>
          <a:lstStyle/>
          <a:p>
            <a:r>
              <a:rPr lang="zh-CN" altLang="en-US" sz="2800" dirty="0">
                <a:latin typeface="楷体" panose="02010609060101010101" pitchFamily="49" charset="-122"/>
                <a:ea typeface="楷体" panose="02010609060101010101" pitchFamily="49" charset="-122"/>
              </a:rPr>
              <a:t>通过实验，认识浮力；探究浮力大小与哪些因素有关。</a:t>
            </a:r>
          </a:p>
        </p:txBody>
      </p:sp>
      <p:sp>
        <p:nvSpPr>
          <p:cNvPr id="13" name="矩形 12"/>
          <p:cNvSpPr/>
          <p:nvPr/>
        </p:nvSpPr>
        <p:spPr>
          <a:xfrm>
            <a:off x="1119834" y="4098398"/>
            <a:ext cx="6958278" cy="954107"/>
          </a:xfrm>
          <a:prstGeom prst="rect">
            <a:avLst/>
          </a:prstGeom>
        </p:spPr>
        <p:txBody>
          <a:bodyPr wrap="square">
            <a:spAutoFit/>
          </a:bodyPr>
          <a:lstStyle/>
          <a:p>
            <a:r>
              <a:rPr lang="zh-CN" altLang="en-US" sz="2800" dirty="0">
                <a:latin typeface="楷体" panose="02010609060101010101" pitchFamily="49" charset="-122"/>
                <a:ea typeface="楷体" panose="02010609060101010101" pitchFamily="49" charset="-122"/>
              </a:rPr>
              <a:t>什么是浮力、浮力是怎样产生的、浮力大小与哪些因素有关。</a:t>
            </a:r>
            <a:endParaRPr lang="zh-CN" altLang="en-US" sz="2800" dirty="0">
              <a:latin typeface="楷体" panose="02010609060101010101" pitchFamily="49" charset="-122"/>
              <a:ea typeface="楷体" panose="02010609060101010101" pitchFamily="49" charset="-122"/>
              <a:sym typeface="+mn-ea"/>
            </a:endParaRPr>
          </a:p>
        </p:txBody>
      </p:sp>
      <p:grpSp>
        <p:nvGrpSpPr>
          <p:cNvPr id="14" name="组合 13"/>
          <p:cNvGrpSpPr/>
          <p:nvPr/>
        </p:nvGrpSpPr>
        <p:grpSpPr>
          <a:xfrm>
            <a:off x="7135554" y="4902478"/>
            <a:ext cx="655637" cy="655637"/>
            <a:chOff x="1517331" y="1125257"/>
            <a:chExt cx="2204282" cy="2204282"/>
          </a:xfrm>
        </p:grpSpPr>
        <p:sp>
          <p:nvSpPr>
            <p:cNvPr id="15" name="椭圆 14"/>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0"/>
            </a:p>
          </p:txBody>
        </p:sp>
        <p:sp>
          <p:nvSpPr>
            <p:cNvPr id="16" name="椭圆 15"/>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0">
                <a:solidFill>
                  <a:schemeClr val="tx1"/>
                </a:solidFill>
              </a:endParaRPr>
            </a:p>
          </p:txBody>
        </p:sp>
      </p:grpSp>
      <p:grpSp>
        <p:nvGrpSpPr>
          <p:cNvPr id="17" name="组合 16"/>
          <p:cNvGrpSpPr/>
          <p:nvPr/>
        </p:nvGrpSpPr>
        <p:grpSpPr>
          <a:xfrm>
            <a:off x="8294262" y="4986793"/>
            <a:ext cx="655637" cy="655637"/>
            <a:chOff x="1517331" y="1125257"/>
            <a:chExt cx="2204282" cy="2204282"/>
          </a:xfrm>
        </p:grpSpPr>
        <p:sp>
          <p:nvSpPr>
            <p:cNvPr id="18" name="椭圆 1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0"/>
            </a:p>
          </p:txBody>
        </p:sp>
        <p:sp>
          <p:nvSpPr>
            <p:cNvPr id="19" name="椭圆 18"/>
            <p:cNvSpPr/>
            <p:nvPr/>
          </p:nvSpPr>
          <p:spPr>
            <a:xfrm>
              <a:off x="1719372" y="1327298"/>
              <a:ext cx="1800200" cy="1800200"/>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0">
                <a:solidFill>
                  <a:schemeClr val="tx1"/>
                </a:solidFill>
              </a:endParaRPr>
            </a:p>
          </p:txBody>
        </p:sp>
      </p:grpSp>
      <p:grpSp>
        <p:nvGrpSpPr>
          <p:cNvPr id="20" name="组合 19"/>
          <p:cNvGrpSpPr/>
          <p:nvPr/>
        </p:nvGrpSpPr>
        <p:grpSpPr>
          <a:xfrm>
            <a:off x="7477787" y="5551599"/>
            <a:ext cx="935391" cy="935391"/>
            <a:chOff x="1517331" y="1125257"/>
            <a:chExt cx="2204282" cy="2204282"/>
          </a:xfrm>
        </p:grpSpPr>
        <p:sp>
          <p:nvSpPr>
            <p:cNvPr id="21" name="椭圆 20"/>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0"/>
            </a:p>
          </p:txBody>
        </p:sp>
        <p:sp>
          <p:nvSpPr>
            <p:cNvPr id="22" name="椭圆 21"/>
            <p:cNvSpPr/>
            <p:nvPr/>
          </p:nvSpPr>
          <p:spPr>
            <a:xfrm>
              <a:off x="1719372" y="1327298"/>
              <a:ext cx="1800200" cy="1800200"/>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0">
                <a:solidFill>
                  <a:schemeClr val="tx1"/>
                </a:solidFill>
              </a:endParaRPr>
            </a:p>
          </p:txBody>
        </p:sp>
      </p:grpSp>
      <p:grpSp>
        <p:nvGrpSpPr>
          <p:cNvPr id="23" name="组合 22"/>
          <p:cNvGrpSpPr/>
          <p:nvPr/>
        </p:nvGrpSpPr>
        <p:grpSpPr>
          <a:xfrm>
            <a:off x="6743640" y="6067044"/>
            <a:ext cx="452009" cy="452172"/>
            <a:chOff x="1463339" y="1072758"/>
            <a:chExt cx="1546058" cy="1546058"/>
          </a:xfrm>
          <a:effectLst>
            <a:outerShdw blurRad="330200" dist="215900" dir="6900000" sx="71000" sy="71000" algn="t" rotWithShape="0">
              <a:prstClr val="black">
                <a:alpha val="54000"/>
              </a:prstClr>
            </a:outerShdw>
          </a:effectLst>
        </p:grpSpPr>
        <p:sp>
          <p:nvSpPr>
            <p:cNvPr id="24" name="同心圆 2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0">
                <a:solidFill>
                  <a:schemeClr val="tx1"/>
                </a:solidFill>
              </a:endParaRPr>
            </a:p>
          </p:txBody>
        </p:sp>
        <p:sp>
          <p:nvSpPr>
            <p:cNvPr id="25" name="椭圆 24"/>
            <p:cNvSpPr/>
            <p:nvPr/>
          </p:nvSpPr>
          <p:spPr>
            <a:xfrm>
              <a:off x="1484232" y="1093651"/>
              <a:ext cx="1504274"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0"/>
            </a:p>
          </p:txBody>
        </p:sp>
      </p:gr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课后巩固</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2"/>
          <p:cNvSpPr txBox="1"/>
          <p:nvPr/>
        </p:nvSpPr>
        <p:spPr>
          <a:xfrm>
            <a:off x="432486" y="1406062"/>
            <a:ext cx="8229600" cy="5655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zh-CN" sz="2600" dirty="0"/>
              <a:t>7.</a:t>
            </a:r>
            <a:r>
              <a:rPr lang="zh-CN" altLang="en-US" sz="2600" dirty="0"/>
              <a:t>在探究影响浮力大小因素的实验中，同学们提出了下列</a:t>
            </a:r>
            <a:r>
              <a:rPr lang="en-US" altLang="zh-CN" sz="2600" dirty="0"/>
              <a:t>4</a:t>
            </a:r>
            <a:r>
              <a:rPr lang="zh-CN" altLang="en-US" sz="2600" dirty="0"/>
              <a:t>种猜想：</a:t>
            </a:r>
          </a:p>
          <a:p>
            <a:pPr marL="0" indent="0">
              <a:lnSpc>
                <a:spcPct val="100000"/>
              </a:lnSpc>
              <a:spcBef>
                <a:spcPts val="0"/>
              </a:spcBef>
              <a:buNone/>
            </a:pPr>
            <a:r>
              <a:rPr lang="zh-CN" altLang="en-US" sz="2600" dirty="0"/>
              <a:t>猜想</a:t>
            </a:r>
            <a:r>
              <a:rPr lang="en-US" altLang="zh-CN" sz="2600" dirty="0"/>
              <a:t>1</a:t>
            </a:r>
            <a:r>
              <a:rPr lang="zh-CN" altLang="en-US" sz="2600" dirty="0"/>
              <a:t>：浮力的大小与液体的密度有关；</a:t>
            </a:r>
          </a:p>
          <a:p>
            <a:pPr marL="0" indent="0">
              <a:lnSpc>
                <a:spcPct val="100000"/>
              </a:lnSpc>
              <a:spcBef>
                <a:spcPts val="0"/>
              </a:spcBef>
              <a:buNone/>
            </a:pPr>
            <a:r>
              <a:rPr lang="zh-CN" altLang="en-US" sz="2600" dirty="0"/>
              <a:t>猜想</a:t>
            </a:r>
            <a:r>
              <a:rPr lang="en-US" altLang="zh-CN" sz="2600" dirty="0"/>
              <a:t>2</a:t>
            </a:r>
            <a:r>
              <a:rPr lang="zh-CN" altLang="en-US" sz="2600" dirty="0"/>
              <a:t>：浮力的大小与物体浸入液体中的体积有关；</a:t>
            </a:r>
          </a:p>
          <a:p>
            <a:pPr marL="0" indent="0">
              <a:lnSpc>
                <a:spcPct val="100000"/>
              </a:lnSpc>
              <a:spcBef>
                <a:spcPts val="0"/>
              </a:spcBef>
              <a:buNone/>
            </a:pPr>
            <a:r>
              <a:rPr lang="zh-CN" altLang="en-US" sz="2600" dirty="0"/>
              <a:t>猜想</a:t>
            </a:r>
            <a:r>
              <a:rPr lang="en-US" altLang="zh-CN" sz="2600" dirty="0"/>
              <a:t>3</a:t>
            </a:r>
            <a:r>
              <a:rPr lang="zh-CN" altLang="en-US" sz="2600" dirty="0"/>
              <a:t>：浮力的大小与物体的形状有关；</a:t>
            </a:r>
          </a:p>
          <a:p>
            <a:pPr marL="0" indent="0">
              <a:lnSpc>
                <a:spcPct val="100000"/>
              </a:lnSpc>
              <a:spcBef>
                <a:spcPts val="0"/>
              </a:spcBef>
              <a:buNone/>
            </a:pPr>
            <a:r>
              <a:rPr lang="zh-CN" altLang="en-US" sz="2600" dirty="0"/>
              <a:t>猜想</a:t>
            </a:r>
            <a:r>
              <a:rPr lang="en-US" altLang="zh-CN" sz="2600" dirty="0"/>
              <a:t>4</a:t>
            </a:r>
            <a:r>
              <a:rPr lang="zh-CN" altLang="en-US" sz="2600" dirty="0"/>
              <a:t>：浮力的大小与物体所受的重力有关。</a:t>
            </a:r>
            <a:endParaRPr lang="en-US" altLang="zh-CN" sz="2600" dirty="0"/>
          </a:p>
          <a:p>
            <a:pPr marL="0" indent="0">
              <a:lnSpc>
                <a:spcPct val="100000"/>
              </a:lnSpc>
              <a:spcBef>
                <a:spcPts val="0"/>
              </a:spcBef>
              <a:buNone/>
            </a:pPr>
            <a:r>
              <a:rPr lang="zh-CN" altLang="en-US" sz="2600" dirty="0"/>
              <a:t>（</a:t>
            </a:r>
            <a:r>
              <a:rPr lang="en-US" altLang="zh-CN" sz="2600" dirty="0"/>
              <a:t>2</a:t>
            </a:r>
            <a:r>
              <a:rPr lang="zh-CN" altLang="en-US" sz="2600" dirty="0"/>
              <a:t>）如图</a:t>
            </a:r>
            <a:r>
              <a:rPr lang="en-US" altLang="zh-CN" sz="2600" dirty="0"/>
              <a:t>9.1</a:t>
            </a:r>
            <a:r>
              <a:rPr lang="zh-CN" altLang="en-US" sz="2600" dirty="0"/>
              <a:t>－</a:t>
            </a:r>
            <a:r>
              <a:rPr lang="en-US" altLang="zh-CN" sz="2600" dirty="0"/>
              <a:t>5</a:t>
            </a:r>
            <a:r>
              <a:rPr lang="zh-CN" altLang="en-US" sz="2600" dirty="0"/>
              <a:t>乙，小明将同一石</a:t>
            </a:r>
            <a:endParaRPr lang="en-US" altLang="zh-CN" sz="2600" dirty="0"/>
          </a:p>
          <a:p>
            <a:pPr marL="0" indent="0">
              <a:lnSpc>
                <a:spcPct val="100000"/>
              </a:lnSpc>
              <a:spcBef>
                <a:spcPts val="0"/>
              </a:spcBef>
              <a:buNone/>
            </a:pPr>
            <a:r>
              <a:rPr lang="zh-CN" altLang="en-US" sz="2600" dirty="0"/>
              <a:t>块先后浸没在水和盐水中，此实验</a:t>
            </a:r>
            <a:endParaRPr lang="en-US" altLang="zh-CN" sz="2600" dirty="0"/>
          </a:p>
          <a:p>
            <a:pPr marL="0" indent="0">
              <a:lnSpc>
                <a:spcPct val="100000"/>
              </a:lnSpc>
              <a:spcBef>
                <a:spcPts val="0"/>
              </a:spcBef>
              <a:buNone/>
            </a:pPr>
            <a:r>
              <a:rPr lang="zh-CN" altLang="en-US" sz="2600" dirty="0"/>
              <a:t>是为了验证猜想</a:t>
            </a:r>
            <a:r>
              <a:rPr lang="en-US" altLang="zh-CN" dirty="0"/>
              <a:t>______</a:t>
            </a:r>
            <a:r>
              <a:rPr lang="zh-CN" altLang="en-US" sz="2600" dirty="0"/>
              <a:t>。在实验中，</a:t>
            </a:r>
            <a:endParaRPr lang="en-US" altLang="zh-CN" sz="2600" dirty="0"/>
          </a:p>
          <a:p>
            <a:pPr marL="0" indent="0">
              <a:lnSpc>
                <a:spcPct val="100000"/>
              </a:lnSpc>
              <a:spcBef>
                <a:spcPts val="0"/>
              </a:spcBef>
              <a:buNone/>
            </a:pPr>
            <a:r>
              <a:rPr lang="zh-CN" altLang="en-US" sz="2600" dirty="0"/>
              <a:t>观察到石块浸没在盐水中静止时弹</a:t>
            </a:r>
            <a:endParaRPr lang="en-US" altLang="zh-CN" sz="2600" dirty="0"/>
          </a:p>
          <a:p>
            <a:pPr marL="0" indent="0">
              <a:lnSpc>
                <a:spcPct val="100000"/>
              </a:lnSpc>
              <a:spcBef>
                <a:spcPts val="0"/>
              </a:spcBef>
              <a:buNone/>
            </a:pPr>
            <a:r>
              <a:rPr lang="zh-CN" altLang="en-US" sz="2600" dirty="0"/>
              <a:t>簧测力计的示数较小，说明石块在</a:t>
            </a:r>
            <a:endParaRPr lang="en-US" altLang="zh-CN" sz="2600" dirty="0"/>
          </a:p>
          <a:p>
            <a:pPr marL="0" indent="0">
              <a:lnSpc>
                <a:spcPct val="100000"/>
              </a:lnSpc>
              <a:spcBef>
                <a:spcPts val="0"/>
              </a:spcBef>
              <a:buNone/>
            </a:pPr>
            <a:r>
              <a:rPr lang="zh-CN" altLang="en-US" sz="2600" dirty="0"/>
              <a:t>盐水中所受浮力较</a:t>
            </a:r>
            <a:r>
              <a:rPr lang="en-US" altLang="zh-CN" sz="2400" dirty="0"/>
              <a:t>________</a:t>
            </a:r>
            <a:r>
              <a:rPr lang="zh-CN" altLang="en-US" sz="2600" dirty="0"/>
              <a:t>（选填</a:t>
            </a:r>
            <a:endParaRPr lang="en-US" altLang="zh-CN" sz="2600" dirty="0"/>
          </a:p>
          <a:p>
            <a:pPr marL="0" indent="0">
              <a:lnSpc>
                <a:spcPct val="100000"/>
              </a:lnSpc>
              <a:spcBef>
                <a:spcPts val="0"/>
              </a:spcBef>
              <a:buNone/>
            </a:pPr>
            <a:r>
              <a:rPr lang="zh-CN" altLang="en-US" sz="2600" dirty="0"/>
              <a:t>“大”</a:t>
            </a:r>
            <a:r>
              <a:rPr lang="en-US" altLang="zh-CN" sz="2600" dirty="0"/>
              <a:t> </a:t>
            </a:r>
            <a:r>
              <a:rPr lang="zh-CN" altLang="en-US" sz="2600" dirty="0"/>
              <a:t>或“小”）。</a:t>
            </a:r>
          </a:p>
          <a:p>
            <a:pPr marL="0" indent="0">
              <a:lnSpc>
                <a:spcPct val="100000"/>
              </a:lnSpc>
              <a:spcBef>
                <a:spcPts val="0"/>
              </a:spcBef>
              <a:buNone/>
            </a:pPr>
            <a:endParaRPr lang="zh-CN" altLang="en-US" sz="2600" dirty="0"/>
          </a:p>
        </p:txBody>
      </p:sp>
      <p:pic>
        <p:nvPicPr>
          <p:cNvPr id="4" name="图片 3"/>
          <p:cNvPicPr>
            <a:picLocks noChangeAspect="1"/>
          </p:cNvPicPr>
          <p:nvPr/>
        </p:nvPicPr>
        <p:blipFill>
          <a:blip r:embed="rId3"/>
          <a:stretch>
            <a:fillRect/>
          </a:stretch>
        </p:blipFill>
        <p:spPr>
          <a:xfrm>
            <a:off x="5981162" y="4067758"/>
            <a:ext cx="3010018" cy="2577640"/>
          </a:xfrm>
          <a:prstGeom prst="rect">
            <a:avLst/>
          </a:prstGeom>
        </p:spPr>
      </p:pic>
      <p:sp>
        <p:nvSpPr>
          <p:cNvPr id="14" name="矩形 13"/>
          <p:cNvSpPr/>
          <p:nvPr/>
        </p:nvSpPr>
        <p:spPr>
          <a:xfrm>
            <a:off x="3162839" y="4594578"/>
            <a:ext cx="364202" cy="523220"/>
          </a:xfrm>
          <a:prstGeom prst="rect">
            <a:avLst/>
          </a:prstGeom>
        </p:spPr>
        <p:txBody>
          <a:bodyPr wrap="none">
            <a:spAutoFit/>
          </a:bodyPr>
          <a:lstStyle/>
          <a:p>
            <a:r>
              <a:rPr lang="en-US" altLang="zh-CN" sz="2800" b="1" dirty="0">
                <a:solidFill>
                  <a:srgbClr val="FF0000"/>
                </a:solidFill>
                <a:ea typeface="楷体" panose="02010609060101010101" pitchFamily="49" charset="-122"/>
              </a:rPr>
              <a:t>1</a:t>
            </a:r>
            <a:endParaRPr lang="zh-CN" altLang="en-US" dirty="0">
              <a:ea typeface="楷体" panose="02010609060101010101" pitchFamily="49" charset="-122"/>
            </a:endParaRPr>
          </a:p>
        </p:txBody>
      </p:sp>
      <p:sp>
        <p:nvSpPr>
          <p:cNvPr id="13" name="矩形 12"/>
          <p:cNvSpPr/>
          <p:nvPr/>
        </p:nvSpPr>
        <p:spPr>
          <a:xfrm>
            <a:off x="3554203" y="5788378"/>
            <a:ext cx="545342" cy="523220"/>
          </a:xfrm>
          <a:prstGeom prst="rect">
            <a:avLst/>
          </a:prstGeom>
        </p:spPr>
        <p:txBody>
          <a:bodyPr wrap="none">
            <a:spAutoFit/>
          </a:bodyPr>
          <a:lstStyle/>
          <a:p>
            <a:r>
              <a:rPr lang="zh-CN" altLang="en-US" sz="2800" b="1" dirty="0">
                <a:solidFill>
                  <a:srgbClr val="FF0000"/>
                </a:solidFill>
                <a:ea typeface="楷体" panose="02010609060101010101" pitchFamily="49" charset="-122"/>
              </a:rPr>
              <a:t>大</a:t>
            </a:r>
            <a:endParaRPr lang="zh-CN" altLang="en-US" dirty="0">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课后巩固</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2"/>
          <p:cNvSpPr txBox="1"/>
          <p:nvPr/>
        </p:nvSpPr>
        <p:spPr>
          <a:xfrm>
            <a:off x="432486" y="1406062"/>
            <a:ext cx="8229600" cy="5655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zh-CN" sz="2600" dirty="0"/>
              <a:t>7.</a:t>
            </a:r>
            <a:r>
              <a:rPr lang="zh-CN" altLang="en-US" sz="2600" dirty="0"/>
              <a:t>在探究影响浮力大小因素的实验中，同学们提出了下列</a:t>
            </a:r>
            <a:r>
              <a:rPr lang="en-US" altLang="zh-CN" sz="2600" dirty="0"/>
              <a:t>4</a:t>
            </a:r>
            <a:r>
              <a:rPr lang="zh-CN" altLang="en-US" sz="2600" dirty="0"/>
              <a:t>种猜想：</a:t>
            </a:r>
          </a:p>
          <a:p>
            <a:pPr marL="0" indent="0">
              <a:lnSpc>
                <a:spcPct val="100000"/>
              </a:lnSpc>
              <a:spcBef>
                <a:spcPts val="0"/>
              </a:spcBef>
              <a:buNone/>
            </a:pPr>
            <a:r>
              <a:rPr lang="zh-CN" altLang="en-US" sz="2600" dirty="0"/>
              <a:t>猜想</a:t>
            </a:r>
            <a:r>
              <a:rPr lang="en-US" altLang="zh-CN" sz="2600" dirty="0"/>
              <a:t>1</a:t>
            </a:r>
            <a:r>
              <a:rPr lang="zh-CN" altLang="en-US" sz="2600" dirty="0"/>
              <a:t>：浮力的大小与液体的密度有关；</a:t>
            </a:r>
          </a:p>
          <a:p>
            <a:pPr marL="0" indent="0">
              <a:lnSpc>
                <a:spcPct val="100000"/>
              </a:lnSpc>
              <a:spcBef>
                <a:spcPts val="0"/>
              </a:spcBef>
              <a:buNone/>
            </a:pPr>
            <a:r>
              <a:rPr lang="zh-CN" altLang="en-US" sz="2600" dirty="0"/>
              <a:t>猜想</a:t>
            </a:r>
            <a:r>
              <a:rPr lang="en-US" altLang="zh-CN" sz="2600" dirty="0"/>
              <a:t>2</a:t>
            </a:r>
            <a:r>
              <a:rPr lang="zh-CN" altLang="en-US" sz="2600" dirty="0"/>
              <a:t>：浮力的大小与物体浸入液体中的体积有关；</a:t>
            </a:r>
          </a:p>
          <a:p>
            <a:pPr marL="0" indent="0">
              <a:lnSpc>
                <a:spcPct val="100000"/>
              </a:lnSpc>
              <a:spcBef>
                <a:spcPts val="0"/>
              </a:spcBef>
              <a:buNone/>
            </a:pPr>
            <a:r>
              <a:rPr lang="zh-CN" altLang="en-US" sz="2600" dirty="0"/>
              <a:t>猜想</a:t>
            </a:r>
            <a:r>
              <a:rPr lang="en-US" altLang="zh-CN" sz="2600" dirty="0"/>
              <a:t>3</a:t>
            </a:r>
            <a:r>
              <a:rPr lang="zh-CN" altLang="en-US" sz="2600" dirty="0"/>
              <a:t>：浮力的大小与物体的形状有关；</a:t>
            </a:r>
          </a:p>
          <a:p>
            <a:pPr marL="0" indent="0">
              <a:lnSpc>
                <a:spcPct val="100000"/>
              </a:lnSpc>
              <a:spcBef>
                <a:spcPts val="0"/>
              </a:spcBef>
              <a:buNone/>
            </a:pPr>
            <a:r>
              <a:rPr lang="zh-CN" altLang="en-US" sz="2600" dirty="0"/>
              <a:t>猜想</a:t>
            </a:r>
            <a:r>
              <a:rPr lang="en-US" altLang="zh-CN" sz="2600" dirty="0"/>
              <a:t>4</a:t>
            </a:r>
            <a:r>
              <a:rPr lang="zh-CN" altLang="en-US" sz="2600" dirty="0"/>
              <a:t>：浮力的大小与物体所受的重力有关。</a:t>
            </a:r>
            <a:endParaRPr lang="en-US" altLang="zh-CN" sz="2600" dirty="0"/>
          </a:p>
          <a:p>
            <a:pPr marL="0" indent="0">
              <a:lnSpc>
                <a:spcPct val="100000"/>
              </a:lnSpc>
              <a:spcBef>
                <a:spcPts val="0"/>
              </a:spcBef>
              <a:buNone/>
            </a:pPr>
            <a:r>
              <a:rPr lang="zh-CN" altLang="en-US" sz="2600" dirty="0"/>
              <a:t>（</a:t>
            </a:r>
            <a:r>
              <a:rPr lang="en-US" altLang="zh-CN" sz="2600" dirty="0"/>
              <a:t>3</a:t>
            </a:r>
            <a:r>
              <a:rPr lang="zh-CN" altLang="en-US" sz="2600" dirty="0"/>
              <a:t>）为了验证猜想</a:t>
            </a:r>
            <a:r>
              <a:rPr lang="en-US" altLang="zh-CN" sz="2600" dirty="0"/>
              <a:t>3</a:t>
            </a:r>
            <a:r>
              <a:rPr lang="zh-CN" altLang="en-US" sz="2600" dirty="0"/>
              <a:t>，小明将同一个</a:t>
            </a:r>
            <a:endParaRPr lang="en-US" altLang="zh-CN" sz="2600" dirty="0"/>
          </a:p>
          <a:p>
            <a:pPr marL="0" indent="0">
              <a:lnSpc>
                <a:spcPct val="100000"/>
              </a:lnSpc>
              <a:spcBef>
                <a:spcPts val="0"/>
              </a:spcBef>
              <a:buNone/>
            </a:pPr>
            <a:r>
              <a:rPr lang="zh-CN" altLang="en-US" sz="2600" dirty="0"/>
              <a:t>橡皮泥做成不同的形状，先后放入水</a:t>
            </a:r>
            <a:endParaRPr lang="en-US" altLang="zh-CN" sz="2600" dirty="0"/>
          </a:p>
          <a:p>
            <a:pPr marL="0" indent="0">
              <a:lnSpc>
                <a:spcPct val="100000"/>
              </a:lnSpc>
              <a:spcBef>
                <a:spcPts val="0"/>
              </a:spcBef>
              <a:buNone/>
            </a:pPr>
            <a:r>
              <a:rPr lang="zh-CN" altLang="en-US" sz="2600" dirty="0"/>
              <a:t>中，发现有的漂浮在水面上，有的下</a:t>
            </a:r>
            <a:endParaRPr lang="en-US" altLang="zh-CN" sz="2600" dirty="0"/>
          </a:p>
          <a:p>
            <a:pPr marL="0" indent="0">
              <a:lnSpc>
                <a:spcPct val="100000"/>
              </a:lnSpc>
              <a:spcBef>
                <a:spcPts val="0"/>
              </a:spcBef>
              <a:buNone/>
            </a:pPr>
            <a:r>
              <a:rPr lang="zh-CN" altLang="en-US" sz="2600" dirty="0"/>
              <a:t>沉，由此得出结论：浮力的大小与物</a:t>
            </a:r>
            <a:endParaRPr lang="en-US" altLang="zh-CN" sz="2600" dirty="0"/>
          </a:p>
          <a:p>
            <a:pPr marL="0" indent="0">
              <a:lnSpc>
                <a:spcPct val="100000"/>
              </a:lnSpc>
              <a:spcBef>
                <a:spcPts val="0"/>
              </a:spcBef>
              <a:buNone/>
            </a:pPr>
            <a:r>
              <a:rPr lang="zh-CN" altLang="en-US" sz="2600" dirty="0"/>
              <a:t>体的形状有关。请指出他的探究方案</a:t>
            </a:r>
            <a:endParaRPr lang="en-US" altLang="zh-CN" sz="2600" dirty="0"/>
          </a:p>
          <a:p>
            <a:pPr marL="0" indent="0">
              <a:lnSpc>
                <a:spcPct val="100000"/>
              </a:lnSpc>
              <a:spcBef>
                <a:spcPts val="0"/>
              </a:spcBef>
              <a:buNone/>
            </a:pPr>
            <a:r>
              <a:rPr lang="zh-CN" altLang="en-US" sz="2600" dirty="0"/>
              <a:t>的错误：</a:t>
            </a:r>
            <a:r>
              <a:rPr lang="en-US" altLang="zh-CN" dirty="0"/>
              <a:t>______________________</a:t>
            </a:r>
          </a:p>
          <a:p>
            <a:pPr marL="0" indent="0">
              <a:lnSpc>
                <a:spcPct val="100000"/>
              </a:lnSpc>
              <a:spcBef>
                <a:spcPts val="0"/>
              </a:spcBef>
              <a:buNone/>
            </a:pPr>
            <a:r>
              <a:rPr lang="en-US" altLang="zh-CN" dirty="0"/>
              <a:t>________________</a:t>
            </a:r>
            <a:r>
              <a:rPr lang="zh-CN" altLang="en-US" sz="2600" dirty="0"/>
              <a:t>。</a:t>
            </a:r>
          </a:p>
        </p:txBody>
      </p:sp>
      <p:pic>
        <p:nvPicPr>
          <p:cNvPr id="4" name="图片 3"/>
          <p:cNvPicPr>
            <a:picLocks noChangeAspect="1"/>
          </p:cNvPicPr>
          <p:nvPr/>
        </p:nvPicPr>
        <p:blipFill>
          <a:blip r:embed="rId3"/>
          <a:stretch>
            <a:fillRect/>
          </a:stretch>
        </p:blipFill>
        <p:spPr>
          <a:xfrm>
            <a:off x="5981162" y="4067758"/>
            <a:ext cx="3010018" cy="2577640"/>
          </a:xfrm>
          <a:prstGeom prst="rect">
            <a:avLst/>
          </a:prstGeom>
        </p:spPr>
      </p:pic>
      <p:sp>
        <p:nvSpPr>
          <p:cNvPr id="13" name="矩形 12"/>
          <p:cNvSpPr/>
          <p:nvPr/>
        </p:nvSpPr>
        <p:spPr>
          <a:xfrm>
            <a:off x="432486" y="5747124"/>
            <a:ext cx="5281550" cy="954107"/>
          </a:xfrm>
          <a:prstGeom prst="rect">
            <a:avLst/>
          </a:prstGeom>
        </p:spPr>
        <p:txBody>
          <a:bodyPr wrap="square">
            <a:spAutoFit/>
          </a:bodyPr>
          <a:lstStyle/>
          <a:p>
            <a:r>
              <a:rPr lang="zh-CN" altLang="en-US" sz="2800" b="1" dirty="0">
                <a:solidFill>
                  <a:srgbClr val="FF0000"/>
                </a:solidFill>
                <a:ea typeface="楷体" panose="02010609060101010101" pitchFamily="49" charset="-122"/>
              </a:rPr>
              <a:t>                没有控制橡皮泥浸入液体的体积相同</a:t>
            </a:r>
            <a:endParaRPr lang="zh-CN" altLang="en-US" dirty="0">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课后巩固</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2"/>
          <p:cNvSpPr txBox="1"/>
          <p:nvPr/>
        </p:nvSpPr>
        <p:spPr>
          <a:xfrm>
            <a:off x="432486" y="1406062"/>
            <a:ext cx="8229600" cy="5655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zh-CN" sz="2600" dirty="0"/>
              <a:t>7.</a:t>
            </a:r>
            <a:r>
              <a:rPr lang="zh-CN" altLang="en-US" sz="2600" dirty="0"/>
              <a:t>在探究影响浮力大小因素的实验中，同学们提出了下列</a:t>
            </a:r>
            <a:r>
              <a:rPr lang="en-US" altLang="zh-CN" sz="2600" dirty="0"/>
              <a:t>4</a:t>
            </a:r>
            <a:r>
              <a:rPr lang="zh-CN" altLang="en-US" sz="2600" dirty="0"/>
              <a:t>种猜想：</a:t>
            </a:r>
          </a:p>
          <a:p>
            <a:pPr marL="0" indent="0">
              <a:lnSpc>
                <a:spcPct val="100000"/>
              </a:lnSpc>
              <a:spcBef>
                <a:spcPts val="0"/>
              </a:spcBef>
              <a:buNone/>
            </a:pPr>
            <a:r>
              <a:rPr lang="zh-CN" altLang="en-US" sz="2600" dirty="0"/>
              <a:t>猜想</a:t>
            </a:r>
            <a:r>
              <a:rPr lang="en-US" altLang="zh-CN" sz="2600" dirty="0"/>
              <a:t>1</a:t>
            </a:r>
            <a:r>
              <a:rPr lang="zh-CN" altLang="en-US" sz="2600" dirty="0"/>
              <a:t>：浮力的大小与液体的密度有关；</a:t>
            </a:r>
          </a:p>
          <a:p>
            <a:pPr marL="0" indent="0">
              <a:lnSpc>
                <a:spcPct val="100000"/>
              </a:lnSpc>
              <a:spcBef>
                <a:spcPts val="0"/>
              </a:spcBef>
              <a:buNone/>
            </a:pPr>
            <a:r>
              <a:rPr lang="zh-CN" altLang="en-US" sz="2600" dirty="0"/>
              <a:t>猜想</a:t>
            </a:r>
            <a:r>
              <a:rPr lang="en-US" altLang="zh-CN" sz="2600" dirty="0"/>
              <a:t>2</a:t>
            </a:r>
            <a:r>
              <a:rPr lang="zh-CN" altLang="en-US" sz="2600" dirty="0"/>
              <a:t>：浮力的大小与物体浸入液体中的体积有关；</a:t>
            </a:r>
          </a:p>
          <a:p>
            <a:pPr marL="0" indent="0">
              <a:lnSpc>
                <a:spcPct val="100000"/>
              </a:lnSpc>
              <a:spcBef>
                <a:spcPts val="0"/>
              </a:spcBef>
              <a:buNone/>
            </a:pPr>
            <a:r>
              <a:rPr lang="zh-CN" altLang="en-US" sz="2600" dirty="0"/>
              <a:t>猜想</a:t>
            </a:r>
            <a:r>
              <a:rPr lang="en-US" altLang="zh-CN" sz="2600" dirty="0"/>
              <a:t>3</a:t>
            </a:r>
            <a:r>
              <a:rPr lang="zh-CN" altLang="en-US" sz="2600" dirty="0"/>
              <a:t>：浮力的大小与物体的形状有关；</a:t>
            </a:r>
          </a:p>
          <a:p>
            <a:pPr marL="0" indent="0">
              <a:lnSpc>
                <a:spcPct val="100000"/>
              </a:lnSpc>
              <a:spcBef>
                <a:spcPts val="0"/>
              </a:spcBef>
              <a:buNone/>
            </a:pPr>
            <a:r>
              <a:rPr lang="zh-CN" altLang="en-US" sz="2600" dirty="0"/>
              <a:t>猜想</a:t>
            </a:r>
            <a:r>
              <a:rPr lang="en-US" altLang="zh-CN" sz="2600" dirty="0"/>
              <a:t>4</a:t>
            </a:r>
            <a:r>
              <a:rPr lang="zh-CN" altLang="en-US" sz="2600" dirty="0"/>
              <a:t>：浮力的大小与物体所受的重力有关。</a:t>
            </a:r>
            <a:endParaRPr lang="en-US" altLang="zh-CN" sz="2600" dirty="0"/>
          </a:p>
          <a:p>
            <a:pPr marL="0" indent="0">
              <a:lnSpc>
                <a:spcPct val="100000"/>
              </a:lnSpc>
              <a:spcBef>
                <a:spcPts val="0"/>
              </a:spcBef>
              <a:buNone/>
            </a:pPr>
            <a:r>
              <a:rPr lang="zh-CN" altLang="en-US" sz="2600" dirty="0"/>
              <a:t>（</a:t>
            </a:r>
            <a:r>
              <a:rPr lang="en-US" altLang="zh-CN" sz="2600" dirty="0"/>
              <a:t>4</a:t>
            </a:r>
            <a:r>
              <a:rPr lang="zh-CN" altLang="en-US" sz="2600" dirty="0"/>
              <a:t>）为了验证猜想</a:t>
            </a:r>
            <a:r>
              <a:rPr lang="en-US" altLang="zh-CN" sz="2600" dirty="0"/>
              <a:t>4</a:t>
            </a:r>
            <a:r>
              <a:rPr lang="zh-CN" altLang="en-US" sz="2600" dirty="0"/>
              <a:t>，小明将重力相</a:t>
            </a:r>
            <a:endParaRPr lang="en-US" altLang="zh-CN" sz="2600" dirty="0"/>
          </a:p>
          <a:p>
            <a:pPr marL="0" indent="0">
              <a:lnSpc>
                <a:spcPct val="100000"/>
              </a:lnSpc>
              <a:spcBef>
                <a:spcPts val="0"/>
              </a:spcBef>
              <a:buNone/>
            </a:pPr>
            <a:r>
              <a:rPr lang="zh-CN" altLang="en-US" sz="2600" dirty="0"/>
              <a:t>同而体积不相同的铁块和铝块浸没在</a:t>
            </a:r>
            <a:endParaRPr lang="en-US" altLang="zh-CN" sz="2600" dirty="0"/>
          </a:p>
          <a:p>
            <a:pPr marL="0" indent="0">
              <a:lnSpc>
                <a:spcPct val="100000"/>
              </a:lnSpc>
              <a:spcBef>
                <a:spcPts val="0"/>
              </a:spcBef>
              <a:buNone/>
            </a:pPr>
            <a:r>
              <a:rPr lang="zh-CN" altLang="en-US" sz="2600" dirty="0"/>
              <a:t>水中，观察到所受的浮力大小不相等，</a:t>
            </a:r>
            <a:endParaRPr lang="en-US" altLang="zh-CN" sz="2600" dirty="0"/>
          </a:p>
          <a:p>
            <a:pPr marL="0" indent="0">
              <a:lnSpc>
                <a:spcPct val="100000"/>
              </a:lnSpc>
              <a:spcBef>
                <a:spcPts val="0"/>
              </a:spcBef>
              <a:buNone/>
            </a:pPr>
            <a:r>
              <a:rPr lang="zh-CN" altLang="en-US" sz="2600" dirty="0"/>
              <a:t>由此得出结论：浮力大小与物体所受</a:t>
            </a:r>
            <a:endParaRPr lang="en-US" altLang="zh-CN" sz="2600" dirty="0"/>
          </a:p>
          <a:p>
            <a:pPr marL="0" indent="0">
              <a:lnSpc>
                <a:spcPct val="100000"/>
              </a:lnSpc>
              <a:spcBef>
                <a:spcPts val="0"/>
              </a:spcBef>
              <a:buNone/>
            </a:pPr>
            <a:r>
              <a:rPr lang="zh-CN" altLang="en-US" sz="2600" dirty="0"/>
              <a:t>的重力无关。请指出他的探究方案的</a:t>
            </a:r>
            <a:endParaRPr lang="en-US" altLang="zh-CN" sz="2600" dirty="0"/>
          </a:p>
          <a:p>
            <a:pPr marL="0" indent="0">
              <a:lnSpc>
                <a:spcPct val="100000"/>
              </a:lnSpc>
              <a:spcBef>
                <a:spcPts val="0"/>
              </a:spcBef>
              <a:buNone/>
            </a:pPr>
            <a:r>
              <a:rPr lang="zh-CN" altLang="en-US" sz="2600" dirty="0"/>
              <a:t>错误：</a:t>
            </a:r>
            <a:r>
              <a:rPr lang="en-US" altLang="zh-CN" sz="2400" dirty="0"/>
              <a:t>____________________________</a:t>
            </a:r>
          </a:p>
          <a:p>
            <a:pPr marL="0" indent="0">
              <a:lnSpc>
                <a:spcPct val="100000"/>
              </a:lnSpc>
              <a:spcBef>
                <a:spcPts val="0"/>
              </a:spcBef>
              <a:buNone/>
            </a:pPr>
            <a:r>
              <a:rPr lang="en-US" altLang="zh-CN" dirty="0"/>
              <a:t>____________________________</a:t>
            </a:r>
            <a:r>
              <a:rPr lang="zh-CN" altLang="en-US" sz="2600" dirty="0"/>
              <a:t>。</a:t>
            </a:r>
          </a:p>
        </p:txBody>
      </p:sp>
      <p:pic>
        <p:nvPicPr>
          <p:cNvPr id="4" name="图片 3"/>
          <p:cNvPicPr>
            <a:picLocks noChangeAspect="1"/>
          </p:cNvPicPr>
          <p:nvPr/>
        </p:nvPicPr>
        <p:blipFill>
          <a:blip r:embed="rId3"/>
          <a:stretch>
            <a:fillRect/>
          </a:stretch>
        </p:blipFill>
        <p:spPr>
          <a:xfrm>
            <a:off x="5981162" y="4067758"/>
            <a:ext cx="3010018" cy="2577640"/>
          </a:xfrm>
          <a:prstGeom prst="rect">
            <a:avLst/>
          </a:prstGeom>
        </p:spPr>
      </p:pic>
      <p:sp>
        <p:nvSpPr>
          <p:cNvPr id="13" name="矩形 12"/>
          <p:cNvSpPr/>
          <p:nvPr/>
        </p:nvSpPr>
        <p:spPr>
          <a:xfrm>
            <a:off x="554115" y="5719270"/>
            <a:ext cx="5281550" cy="954107"/>
          </a:xfrm>
          <a:prstGeom prst="rect">
            <a:avLst/>
          </a:prstGeom>
        </p:spPr>
        <p:txBody>
          <a:bodyPr wrap="square">
            <a:spAutoFit/>
          </a:bodyPr>
          <a:lstStyle/>
          <a:p>
            <a:r>
              <a:rPr lang="zh-CN" altLang="en-US" sz="2800" b="1" dirty="0">
                <a:solidFill>
                  <a:srgbClr val="FF0000"/>
                </a:solidFill>
                <a:ea typeface="楷体" panose="02010609060101010101" pitchFamily="49" charset="-122"/>
              </a:rPr>
              <a:t>         没有改变重力的大小，没有控制物体浸入液体的体积相同</a:t>
            </a:r>
            <a:endParaRPr lang="zh-CN" altLang="en-US" dirty="0">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培优提升</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2"/>
          <p:cNvSpPr txBox="1"/>
          <p:nvPr/>
        </p:nvSpPr>
        <p:spPr>
          <a:xfrm>
            <a:off x="432486" y="1444610"/>
            <a:ext cx="8229600" cy="5464060"/>
          </a:xfrm>
          <a:prstGeom prst="rect">
            <a:avLst/>
          </a:prstGeom>
        </p:spPr>
        <p:txBody>
          <a:bodyPr>
            <a:noAutofit/>
          </a:bodyPr>
          <a:lstStyle>
            <a:lvl1pPr marL="182245" indent="-182245" algn="l" defTabSz="728345" rtl="0" eaLnBrk="1" latinLnBrk="0" hangingPunct="1">
              <a:lnSpc>
                <a:spcPct val="90000"/>
              </a:lnSpc>
              <a:spcBef>
                <a:spcPts val="795"/>
              </a:spcBef>
              <a:buFont typeface="Arial" panose="020B0604020202020204" pitchFamily="34" charset="0"/>
              <a:buChar char="•"/>
              <a:defRPr sz="2200" kern="1200">
                <a:solidFill>
                  <a:schemeClr val="tx1"/>
                </a:solidFill>
                <a:latin typeface="+mn-lt"/>
                <a:ea typeface="+mn-ea"/>
                <a:cs typeface="+mn-cs"/>
              </a:defRPr>
            </a:lvl1pPr>
            <a:lvl2pPr marL="546100" indent="-182245" algn="l" defTabSz="728345" rtl="0" eaLnBrk="1" latinLnBrk="0" hangingPunct="1">
              <a:lnSpc>
                <a:spcPct val="90000"/>
              </a:lnSpc>
              <a:spcBef>
                <a:spcPts val="400"/>
              </a:spcBef>
              <a:buFont typeface="Arial" panose="020B0604020202020204" pitchFamily="34" charset="0"/>
              <a:buChar char="•"/>
              <a:defRPr sz="1900" kern="1200">
                <a:solidFill>
                  <a:schemeClr val="tx1"/>
                </a:solidFill>
                <a:latin typeface="+mn-lt"/>
                <a:ea typeface="+mn-ea"/>
                <a:cs typeface="+mn-cs"/>
              </a:defRPr>
            </a:lvl2pPr>
            <a:lvl3pPr marL="910590" indent="-182245" algn="l" defTabSz="728345"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7444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4pPr>
            <a:lvl5pPr marL="1638300"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5pPr>
            <a:lvl6pPr marL="2002790"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6pPr>
            <a:lvl7pPr marL="236664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7pPr>
            <a:lvl8pPr marL="273113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8pPr>
            <a:lvl9pPr marL="309562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spcBef>
                <a:spcPts val="0"/>
              </a:spcBef>
              <a:buNone/>
            </a:pPr>
            <a:r>
              <a:rPr lang="en-US" altLang="zh-CN" sz="2800" dirty="0"/>
              <a:t>1.</a:t>
            </a:r>
            <a:r>
              <a:rPr lang="zh-CN" altLang="en-US" sz="2800" dirty="0"/>
              <a:t>某海滨浴场水底布满石头，在海水中游泳的人由深水走向浅水的过程中，下列体验和分析中正确的是（　　）</a:t>
            </a:r>
          </a:p>
          <a:p>
            <a:pPr marL="0" indent="0">
              <a:lnSpc>
                <a:spcPct val="100000"/>
              </a:lnSpc>
              <a:spcBef>
                <a:spcPts val="0"/>
              </a:spcBef>
              <a:buNone/>
            </a:pPr>
            <a:r>
              <a:rPr lang="en-US" altLang="zh-CN" sz="2800" dirty="0"/>
              <a:t>A. </a:t>
            </a:r>
            <a:r>
              <a:rPr lang="zh-CN" altLang="en-US" sz="2800" dirty="0"/>
              <a:t>脚越来越疼，因为水底对人的支持力越来越大</a:t>
            </a:r>
          </a:p>
          <a:p>
            <a:pPr marL="0" indent="0">
              <a:lnSpc>
                <a:spcPct val="100000"/>
              </a:lnSpc>
              <a:spcBef>
                <a:spcPts val="0"/>
              </a:spcBef>
              <a:buNone/>
            </a:pPr>
            <a:r>
              <a:rPr lang="en-US" altLang="zh-CN" sz="2800" dirty="0"/>
              <a:t>B. </a:t>
            </a:r>
            <a:r>
              <a:rPr lang="zh-CN" altLang="en-US" sz="2800" dirty="0"/>
              <a:t>脚越来越疼，因为人受到的重力越来越大</a:t>
            </a:r>
          </a:p>
          <a:p>
            <a:pPr marL="0" indent="0">
              <a:lnSpc>
                <a:spcPct val="100000"/>
              </a:lnSpc>
              <a:spcBef>
                <a:spcPts val="0"/>
              </a:spcBef>
              <a:buNone/>
            </a:pPr>
            <a:r>
              <a:rPr lang="en-US" altLang="zh-CN" sz="2800" dirty="0"/>
              <a:t>C. </a:t>
            </a:r>
            <a:r>
              <a:rPr lang="zh-CN" altLang="en-US" sz="2800" dirty="0"/>
              <a:t>脚不疼，因为人越来越轻</a:t>
            </a:r>
          </a:p>
          <a:p>
            <a:pPr marL="0" indent="0">
              <a:lnSpc>
                <a:spcPct val="100000"/>
              </a:lnSpc>
              <a:spcBef>
                <a:spcPts val="0"/>
              </a:spcBef>
              <a:buNone/>
            </a:pPr>
            <a:r>
              <a:rPr lang="en-US" altLang="zh-CN" sz="2800" dirty="0"/>
              <a:t>D. </a:t>
            </a:r>
            <a:r>
              <a:rPr lang="zh-CN" altLang="en-US" sz="2800" dirty="0"/>
              <a:t>脚不疼，因为水底对人的支持力越来越大</a:t>
            </a:r>
          </a:p>
        </p:txBody>
      </p:sp>
      <p:sp>
        <p:nvSpPr>
          <p:cNvPr id="12" name="矩形 11"/>
          <p:cNvSpPr/>
          <p:nvPr/>
        </p:nvSpPr>
        <p:spPr>
          <a:xfrm>
            <a:off x="1377453" y="2283624"/>
            <a:ext cx="444352" cy="523220"/>
          </a:xfrm>
          <a:prstGeom prst="rect">
            <a:avLst/>
          </a:prstGeom>
        </p:spPr>
        <p:txBody>
          <a:bodyPr wrap="none">
            <a:spAutoFit/>
          </a:bodyPr>
          <a:lstStyle/>
          <a:p>
            <a:r>
              <a:rPr lang="en-US" altLang="zh-CN" sz="2800" b="1" dirty="0">
                <a:solidFill>
                  <a:srgbClr val="FF0000"/>
                </a:solidFill>
              </a:rPr>
              <a:t>A</a:t>
            </a:r>
            <a:endParaRPr lang="zh-CN" altLang="en-US"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培优提升</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2"/>
          <p:cNvSpPr txBox="1"/>
          <p:nvPr/>
        </p:nvSpPr>
        <p:spPr>
          <a:xfrm>
            <a:off x="432486" y="1444610"/>
            <a:ext cx="8229600" cy="5464060"/>
          </a:xfrm>
          <a:prstGeom prst="rect">
            <a:avLst/>
          </a:prstGeom>
        </p:spPr>
        <p:txBody>
          <a:bodyPr>
            <a:noAutofit/>
          </a:bodyPr>
          <a:lstStyle>
            <a:lvl1pPr marL="182245" indent="-182245" algn="l" defTabSz="728345" rtl="0" eaLnBrk="1" latinLnBrk="0" hangingPunct="1">
              <a:lnSpc>
                <a:spcPct val="90000"/>
              </a:lnSpc>
              <a:spcBef>
                <a:spcPts val="795"/>
              </a:spcBef>
              <a:buFont typeface="Arial" panose="020B0604020202020204" pitchFamily="34" charset="0"/>
              <a:buChar char="•"/>
              <a:defRPr sz="2200" kern="1200">
                <a:solidFill>
                  <a:schemeClr val="tx1"/>
                </a:solidFill>
                <a:latin typeface="+mn-lt"/>
                <a:ea typeface="+mn-ea"/>
                <a:cs typeface="+mn-cs"/>
              </a:defRPr>
            </a:lvl1pPr>
            <a:lvl2pPr marL="546100" indent="-182245" algn="l" defTabSz="728345" rtl="0" eaLnBrk="1" latinLnBrk="0" hangingPunct="1">
              <a:lnSpc>
                <a:spcPct val="90000"/>
              </a:lnSpc>
              <a:spcBef>
                <a:spcPts val="400"/>
              </a:spcBef>
              <a:buFont typeface="Arial" panose="020B0604020202020204" pitchFamily="34" charset="0"/>
              <a:buChar char="•"/>
              <a:defRPr sz="1900" kern="1200">
                <a:solidFill>
                  <a:schemeClr val="tx1"/>
                </a:solidFill>
                <a:latin typeface="+mn-lt"/>
                <a:ea typeface="+mn-ea"/>
                <a:cs typeface="+mn-cs"/>
              </a:defRPr>
            </a:lvl2pPr>
            <a:lvl3pPr marL="910590" indent="-182245" algn="l" defTabSz="728345"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7444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4pPr>
            <a:lvl5pPr marL="1638300"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5pPr>
            <a:lvl6pPr marL="2002790"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6pPr>
            <a:lvl7pPr marL="236664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7pPr>
            <a:lvl8pPr marL="273113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8pPr>
            <a:lvl9pPr marL="309562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spcBef>
                <a:spcPts val="0"/>
              </a:spcBef>
              <a:buNone/>
            </a:pPr>
            <a:r>
              <a:rPr lang="en-US" altLang="zh-CN" sz="2600" dirty="0"/>
              <a:t>2.</a:t>
            </a:r>
            <a:r>
              <a:rPr lang="zh-CN" altLang="en-US" sz="2600" dirty="0"/>
              <a:t>小明帮爷爷浇菜园。他从井中提水时发现盛满水的桶露出水面越多，提桶的力就越大。由此他猜想：浮力大小可能与物体排开液体的体积有关。于是他找来一个金属圆柱体、弹簧测力计和烧杯等器材进行了如图</a:t>
            </a:r>
            <a:r>
              <a:rPr lang="en-US" altLang="zh-CN" sz="2600" dirty="0"/>
              <a:t>9.1</a:t>
            </a:r>
            <a:r>
              <a:rPr lang="zh-CN" altLang="en-US" sz="2600" dirty="0"/>
              <a:t>－</a:t>
            </a:r>
            <a:r>
              <a:rPr lang="en-US" altLang="zh-CN" sz="2600" dirty="0"/>
              <a:t>6</a:t>
            </a:r>
            <a:r>
              <a:rPr lang="zh-CN" altLang="en-US" sz="2600" dirty="0"/>
              <a:t>所示的探究。</a:t>
            </a:r>
            <a:endParaRPr lang="en-US" altLang="zh-CN" sz="2600" dirty="0"/>
          </a:p>
          <a:p>
            <a:pPr marL="0" indent="0">
              <a:lnSpc>
                <a:spcPct val="100000"/>
              </a:lnSpc>
              <a:spcBef>
                <a:spcPts val="0"/>
              </a:spcBef>
              <a:buNone/>
            </a:pPr>
            <a:r>
              <a:rPr lang="zh-CN" altLang="en-US" sz="2600" dirty="0"/>
              <a:t>（</a:t>
            </a:r>
            <a:r>
              <a:rPr lang="en-US" altLang="zh-CN" sz="2600" dirty="0"/>
              <a:t>1</a:t>
            </a:r>
            <a:r>
              <a:rPr lang="zh-CN" altLang="en-US" sz="2600" dirty="0"/>
              <a:t>）分析图中弹簧测力计示</a:t>
            </a:r>
            <a:endParaRPr lang="en-US" altLang="zh-CN" sz="2600" dirty="0"/>
          </a:p>
          <a:p>
            <a:pPr marL="0" indent="0">
              <a:lnSpc>
                <a:spcPct val="100000"/>
              </a:lnSpc>
              <a:spcBef>
                <a:spcPts val="0"/>
              </a:spcBef>
              <a:buNone/>
            </a:pPr>
            <a:r>
              <a:rPr lang="zh-CN" altLang="en-US" sz="2600" dirty="0"/>
              <a:t>数变化，可知物体排开液体</a:t>
            </a:r>
            <a:endParaRPr lang="en-US" altLang="zh-CN" sz="2600" dirty="0"/>
          </a:p>
          <a:p>
            <a:pPr marL="0" indent="0">
              <a:lnSpc>
                <a:spcPct val="100000"/>
              </a:lnSpc>
              <a:spcBef>
                <a:spcPts val="0"/>
              </a:spcBef>
              <a:buNone/>
            </a:pPr>
            <a:r>
              <a:rPr lang="zh-CN" altLang="en-US" sz="2600" dirty="0"/>
              <a:t>的体积越大，所受的浮力</a:t>
            </a:r>
            <a:r>
              <a:rPr lang="en-US" altLang="zh-CN" sz="2600" dirty="0"/>
              <a:t>__</a:t>
            </a:r>
          </a:p>
          <a:p>
            <a:pPr marL="0" indent="0">
              <a:lnSpc>
                <a:spcPct val="100000"/>
              </a:lnSpc>
              <a:spcBef>
                <a:spcPts val="0"/>
              </a:spcBef>
              <a:buNone/>
            </a:pPr>
            <a:r>
              <a:rPr lang="en-US" altLang="zh-CN" sz="2600" dirty="0"/>
              <a:t>________</a:t>
            </a:r>
            <a:r>
              <a:rPr lang="zh-CN" altLang="en-US" sz="2600" dirty="0"/>
              <a:t>。</a:t>
            </a:r>
            <a:endParaRPr lang="en-US" altLang="zh-CN" sz="2600" dirty="0"/>
          </a:p>
          <a:p>
            <a:pPr marL="0" indent="0">
              <a:lnSpc>
                <a:spcPct val="100000"/>
              </a:lnSpc>
              <a:spcBef>
                <a:spcPts val="0"/>
              </a:spcBef>
              <a:buNone/>
            </a:pPr>
            <a:endParaRPr lang="zh-CN" altLang="zh-CN" sz="2600" dirty="0"/>
          </a:p>
        </p:txBody>
      </p:sp>
      <p:sp>
        <p:nvSpPr>
          <p:cNvPr id="12" name="矩形 11"/>
          <p:cNvSpPr/>
          <p:nvPr/>
        </p:nvSpPr>
        <p:spPr>
          <a:xfrm>
            <a:off x="618282" y="4602889"/>
            <a:ext cx="854721" cy="492443"/>
          </a:xfrm>
          <a:prstGeom prst="rect">
            <a:avLst/>
          </a:prstGeom>
        </p:spPr>
        <p:txBody>
          <a:bodyPr wrap="none">
            <a:spAutoFit/>
          </a:bodyPr>
          <a:lstStyle/>
          <a:p>
            <a:r>
              <a:rPr lang="zh-CN" altLang="en-US" sz="2600" b="1" dirty="0">
                <a:solidFill>
                  <a:srgbClr val="FF0000"/>
                </a:solidFill>
                <a:latin typeface="楷体" panose="02010609060101010101" pitchFamily="49" charset="-122"/>
                <a:ea typeface="楷体" panose="02010609060101010101" pitchFamily="49" charset="-122"/>
              </a:rPr>
              <a:t>越大</a:t>
            </a:r>
            <a:endParaRPr lang="zh-CN" altLang="en-US" sz="2600" b="1" dirty="0">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3"/>
          <a:stretch>
            <a:fillRect/>
          </a:stretch>
        </p:blipFill>
        <p:spPr>
          <a:xfrm>
            <a:off x="4903283" y="3288143"/>
            <a:ext cx="4076857" cy="29730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培优提升</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2"/>
          <p:cNvSpPr txBox="1"/>
          <p:nvPr/>
        </p:nvSpPr>
        <p:spPr>
          <a:xfrm>
            <a:off x="432486" y="1444610"/>
            <a:ext cx="8229600" cy="5464060"/>
          </a:xfrm>
          <a:prstGeom prst="rect">
            <a:avLst/>
          </a:prstGeom>
        </p:spPr>
        <p:txBody>
          <a:bodyPr>
            <a:noAutofit/>
          </a:bodyPr>
          <a:lstStyle>
            <a:lvl1pPr marL="182245" indent="-182245" algn="l" defTabSz="728345" rtl="0" eaLnBrk="1" latinLnBrk="0" hangingPunct="1">
              <a:lnSpc>
                <a:spcPct val="90000"/>
              </a:lnSpc>
              <a:spcBef>
                <a:spcPts val="795"/>
              </a:spcBef>
              <a:buFont typeface="Arial" panose="020B0604020202020204" pitchFamily="34" charset="0"/>
              <a:buChar char="•"/>
              <a:defRPr sz="2200" kern="1200">
                <a:solidFill>
                  <a:schemeClr val="tx1"/>
                </a:solidFill>
                <a:latin typeface="+mn-lt"/>
                <a:ea typeface="+mn-ea"/>
                <a:cs typeface="+mn-cs"/>
              </a:defRPr>
            </a:lvl1pPr>
            <a:lvl2pPr marL="546100" indent="-182245" algn="l" defTabSz="728345" rtl="0" eaLnBrk="1" latinLnBrk="0" hangingPunct="1">
              <a:lnSpc>
                <a:spcPct val="90000"/>
              </a:lnSpc>
              <a:spcBef>
                <a:spcPts val="400"/>
              </a:spcBef>
              <a:buFont typeface="Arial" panose="020B0604020202020204" pitchFamily="34" charset="0"/>
              <a:buChar char="•"/>
              <a:defRPr sz="1900" kern="1200">
                <a:solidFill>
                  <a:schemeClr val="tx1"/>
                </a:solidFill>
                <a:latin typeface="+mn-lt"/>
                <a:ea typeface="+mn-ea"/>
                <a:cs typeface="+mn-cs"/>
              </a:defRPr>
            </a:lvl2pPr>
            <a:lvl3pPr marL="910590" indent="-182245" algn="l" defTabSz="728345"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7444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4pPr>
            <a:lvl5pPr marL="1638300"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5pPr>
            <a:lvl6pPr marL="2002790"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6pPr>
            <a:lvl7pPr marL="236664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7pPr>
            <a:lvl8pPr marL="273113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8pPr>
            <a:lvl9pPr marL="309562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spcBef>
                <a:spcPts val="0"/>
              </a:spcBef>
              <a:buNone/>
            </a:pPr>
            <a:r>
              <a:rPr lang="zh-CN" altLang="en-US" sz="2600" dirty="0"/>
              <a:t>（</a:t>
            </a:r>
            <a:r>
              <a:rPr lang="en-US" altLang="zh-CN" sz="2600" dirty="0"/>
              <a:t>2</a:t>
            </a:r>
            <a:r>
              <a:rPr lang="zh-CN" altLang="en-US" sz="2600" dirty="0"/>
              <a:t>）实验结束后，小明绘制了弹簧测力计对金属圆柱体的拉力和金属圆柱体所受浮力随浸入液体深度变化的曲线，如图</a:t>
            </a:r>
            <a:r>
              <a:rPr lang="en-US" altLang="zh-CN" sz="2600" dirty="0"/>
              <a:t>9.1</a:t>
            </a:r>
            <a:r>
              <a:rPr lang="zh-CN" altLang="en-US" sz="2600" dirty="0"/>
              <a:t>－</a:t>
            </a:r>
            <a:r>
              <a:rPr lang="en-US" altLang="zh-CN" sz="2600" dirty="0"/>
              <a:t>7</a:t>
            </a:r>
            <a:r>
              <a:rPr lang="zh-CN" altLang="en-US" sz="2600" dirty="0"/>
              <a:t>所示。（</a:t>
            </a:r>
            <a:r>
              <a:rPr lang="en-US" altLang="zh-CN" sz="2600" i="1" dirty="0"/>
              <a:t>ρ</a:t>
            </a:r>
            <a:r>
              <a:rPr lang="zh-CN" altLang="en-US" sz="2600" baseline="-25000" dirty="0"/>
              <a:t>水</a:t>
            </a:r>
            <a:r>
              <a:rPr lang="zh-CN" altLang="en-US" sz="2600" dirty="0"/>
              <a:t>＝</a:t>
            </a:r>
            <a:r>
              <a:rPr lang="en-US" altLang="zh-CN" sz="2600" dirty="0"/>
              <a:t>1.0×10</a:t>
            </a:r>
            <a:r>
              <a:rPr lang="en-US" altLang="zh-CN" sz="2600" baseline="30000" dirty="0"/>
              <a:t>3</a:t>
            </a:r>
            <a:r>
              <a:rPr lang="en-US" altLang="zh-CN" sz="2600" dirty="0"/>
              <a:t> kg/m</a:t>
            </a:r>
            <a:r>
              <a:rPr lang="en-US" altLang="zh-CN" sz="2600" baseline="30000" dirty="0"/>
              <a:t>3</a:t>
            </a:r>
            <a:r>
              <a:rPr lang="zh-CN" altLang="en-US" sz="2600" dirty="0"/>
              <a:t>，</a:t>
            </a:r>
            <a:r>
              <a:rPr lang="en-US" altLang="zh-CN" sz="2600" i="1" dirty="0"/>
              <a:t>g</a:t>
            </a:r>
            <a:r>
              <a:rPr lang="zh-CN" altLang="en-US" sz="2600" dirty="0"/>
              <a:t>＝</a:t>
            </a:r>
            <a:r>
              <a:rPr lang="en-US" altLang="zh-CN" sz="2600" dirty="0"/>
              <a:t>10 N/kg</a:t>
            </a:r>
            <a:r>
              <a:rPr lang="zh-CN" altLang="en-US" sz="2600" dirty="0"/>
              <a:t>）</a:t>
            </a:r>
          </a:p>
          <a:p>
            <a:pPr marL="0" indent="0">
              <a:lnSpc>
                <a:spcPct val="100000"/>
              </a:lnSpc>
              <a:spcBef>
                <a:spcPts val="0"/>
              </a:spcBef>
              <a:buNone/>
            </a:pPr>
            <a:r>
              <a:rPr lang="zh-CN" altLang="en-US" sz="2600" dirty="0"/>
              <a:t>分析图象可知：</a:t>
            </a:r>
          </a:p>
          <a:p>
            <a:pPr marL="0" indent="0">
              <a:lnSpc>
                <a:spcPct val="100000"/>
              </a:lnSpc>
              <a:spcBef>
                <a:spcPts val="0"/>
              </a:spcBef>
              <a:buNone/>
            </a:pPr>
            <a:r>
              <a:rPr lang="zh-CN" altLang="en-US" sz="2600" dirty="0"/>
              <a:t>①曲线</a:t>
            </a:r>
            <a:r>
              <a:rPr lang="en-US" altLang="zh-CN" sz="2600" dirty="0"/>
              <a:t>_______</a:t>
            </a:r>
            <a:r>
              <a:rPr lang="zh-CN" altLang="en-US" sz="2600" dirty="0"/>
              <a:t>（选填“</a:t>
            </a:r>
            <a:r>
              <a:rPr lang="en-US" altLang="zh-CN" sz="2600" i="1" dirty="0"/>
              <a:t>a</a:t>
            </a:r>
            <a:r>
              <a:rPr lang="en-US" altLang="zh-CN" sz="2600" dirty="0"/>
              <a:t>”</a:t>
            </a:r>
            <a:r>
              <a:rPr lang="zh-CN" altLang="en-US" sz="2600" dirty="0"/>
              <a:t>或“</a:t>
            </a:r>
            <a:r>
              <a:rPr lang="en-US" altLang="zh-CN" sz="2600" i="1" dirty="0"/>
              <a:t>b</a:t>
            </a:r>
            <a:r>
              <a:rPr lang="en-US" altLang="zh-CN" sz="2600" dirty="0"/>
              <a:t>”</a:t>
            </a:r>
            <a:r>
              <a:rPr lang="zh-CN" altLang="en-US" sz="2600" dirty="0"/>
              <a:t>）</a:t>
            </a:r>
            <a:endParaRPr lang="en-US" altLang="zh-CN" sz="2600" dirty="0"/>
          </a:p>
          <a:p>
            <a:pPr marL="0" indent="0">
              <a:lnSpc>
                <a:spcPct val="100000"/>
              </a:lnSpc>
              <a:spcBef>
                <a:spcPts val="0"/>
              </a:spcBef>
              <a:buNone/>
            </a:pPr>
            <a:r>
              <a:rPr lang="zh-CN" altLang="en-US" sz="2600" dirty="0"/>
              <a:t>描述的是金属圆柱体所受浮力的变</a:t>
            </a:r>
            <a:endParaRPr lang="en-US" altLang="zh-CN" sz="2600" dirty="0"/>
          </a:p>
          <a:p>
            <a:pPr marL="0" indent="0">
              <a:lnSpc>
                <a:spcPct val="100000"/>
              </a:lnSpc>
              <a:spcBef>
                <a:spcPts val="0"/>
              </a:spcBef>
              <a:buNone/>
            </a:pPr>
            <a:r>
              <a:rPr lang="zh-CN" altLang="en-US" sz="2600" dirty="0"/>
              <a:t>化情况；</a:t>
            </a:r>
          </a:p>
          <a:p>
            <a:pPr marL="0" indent="0">
              <a:lnSpc>
                <a:spcPct val="100000"/>
              </a:lnSpc>
              <a:spcBef>
                <a:spcPts val="0"/>
              </a:spcBef>
              <a:buNone/>
            </a:pPr>
            <a:r>
              <a:rPr lang="zh-CN" altLang="en-US" sz="2600" dirty="0"/>
              <a:t>②该金属圆柱体所受的重力为</a:t>
            </a:r>
            <a:r>
              <a:rPr lang="en-US" altLang="zh-CN" sz="2600" dirty="0"/>
              <a:t>____</a:t>
            </a:r>
          </a:p>
          <a:p>
            <a:pPr marL="0" indent="0">
              <a:lnSpc>
                <a:spcPct val="100000"/>
              </a:lnSpc>
              <a:spcBef>
                <a:spcPts val="0"/>
              </a:spcBef>
              <a:buNone/>
            </a:pPr>
            <a:r>
              <a:rPr lang="en-US" altLang="zh-CN" sz="2600" dirty="0"/>
              <a:t>____N</a:t>
            </a:r>
            <a:r>
              <a:rPr lang="zh-CN" altLang="en-US" sz="2600" dirty="0"/>
              <a:t>。</a:t>
            </a:r>
            <a:endParaRPr lang="zh-CN" altLang="zh-CN" sz="2600" dirty="0"/>
          </a:p>
        </p:txBody>
      </p:sp>
      <p:sp>
        <p:nvSpPr>
          <p:cNvPr id="12" name="矩形 11"/>
          <p:cNvSpPr/>
          <p:nvPr/>
        </p:nvSpPr>
        <p:spPr>
          <a:xfrm>
            <a:off x="1786771" y="3365500"/>
            <a:ext cx="352982" cy="492443"/>
          </a:xfrm>
          <a:prstGeom prst="rect">
            <a:avLst/>
          </a:prstGeom>
        </p:spPr>
        <p:txBody>
          <a:bodyPr wrap="none">
            <a:spAutoFit/>
          </a:bodyPr>
          <a:lstStyle/>
          <a:p>
            <a:r>
              <a:rPr lang="en-US" altLang="zh-CN" sz="2600" b="1" i="1" dirty="0">
                <a:solidFill>
                  <a:srgbClr val="FF0000"/>
                </a:solidFill>
                <a:ea typeface="楷体" panose="02010609060101010101" pitchFamily="49" charset="-122"/>
              </a:rPr>
              <a:t>a</a:t>
            </a:r>
            <a:endParaRPr lang="zh-CN" altLang="en-US" sz="2600" b="1" i="1" dirty="0">
              <a:ea typeface="楷体" panose="02010609060101010101" pitchFamily="49" charset="-122"/>
            </a:endParaRPr>
          </a:p>
        </p:txBody>
      </p:sp>
      <p:sp>
        <p:nvSpPr>
          <p:cNvPr id="18" name="矩形 17"/>
          <p:cNvSpPr/>
          <p:nvPr/>
        </p:nvSpPr>
        <p:spPr>
          <a:xfrm>
            <a:off x="4981145" y="4560830"/>
            <a:ext cx="601447" cy="492443"/>
          </a:xfrm>
          <a:prstGeom prst="rect">
            <a:avLst/>
          </a:prstGeom>
        </p:spPr>
        <p:txBody>
          <a:bodyPr wrap="none">
            <a:spAutoFit/>
          </a:bodyPr>
          <a:lstStyle/>
          <a:p>
            <a:r>
              <a:rPr lang="en-US" altLang="zh-CN" sz="2600" b="1" dirty="0">
                <a:solidFill>
                  <a:srgbClr val="FF0000"/>
                </a:solidFill>
                <a:ea typeface="楷体" panose="02010609060101010101" pitchFamily="49" charset="-122"/>
              </a:rPr>
              <a:t>2.7</a:t>
            </a:r>
            <a:endParaRPr lang="zh-CN" altLang="en-US" sz="2600" b="1" dirty="0">
              <a:ea typeface="楷体" panose="02010609060101010101" pitchFamily="49" charset="-122"/>
            </a:endParaRPr>
          </a:p>
        </p:txBody>
      </p:sp>
      <p:pic>
        <p:nvPicPr>
          <p:cNvPr id="4" name="图片 3"/>
          <p:cNvPicPr>
            <a:picLocks noChangeAspect="1"/>
          </p:cNvPicPr>
          <p:nvPr/>
        </p:nvPicPr>
        <p:blipFill>
          <a:blip r:embed="rId3"/>
          <a:stretch>
            <a:fillRect/>
          </a:stretch>
        </p:blipFill>
        <p:spPr>
          <a:xfrm>
            <a:off x="6118423" y="3173146"/>
            <a:ext cx="2477612" cy="27753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自主学习</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289595" y="1762669"/>
            <a:ext cx="2883592" cy="2347476"/>
            <a:chOff x="357467" y="1837340"/>
            <a:chExt cx="2883592" cy="2347476"/>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467" y="1837340"/>
              <a:ext cx="2883592" cy="197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9472" y="3815484"/>
              <a:ext cx="2031325" cy="369332"/>
            </a:xfrm>
            <a:prstGeom prst="rect">
              <a:avLst/>
            </a:prstGeom>
            <a:noFill/>
          </p:spPr>
          <p:txBody>
            <a:bodyPr wrap="none" rtlCol="0">
              <a:spAutoFit/>
            </a:bodyPr>
            <a:lstStyle/>
            <a:p>
              <a:r>
                <a:rPr lang="zh-CN" altLang="en-US" dirty="0" smtClean="0"/>
                <a:t>孔明灯能升入天空</a:t>
              </a:r>
              <a:endParaRPr lang="zh-CN" altLang="en-US" dirty="0"/>
            </a:p>
          </p:txBody>
        </p:sp>
      </p:grpSp>
      <p:grpSp>
        <p:nvGrpSpPr>
          <p:cNvPr id="6" name="组合 5"/>
          <p:cNvGrpSpPr/>
          <p:nvPr/>
        </p:nvGrpSpPr>
        <p:grpSpPr>
          <a:xfrm>
            <a:off x="5790155" y="1645428"/>
            <a:ext cx="2031325" cy="2369436"/>
            <a:chOff x="4249110" y="1334345"/>
            <a:chExt cx="2031325" cy="2369436"/>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7287" y="1334345"/>
              <a:ext cx="1434972" cy="2008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249110" y="3334449"/>
              <a:ext cx="2031325" cy="369332"/>
            </a:xfrm>
            <a:prstGeom prst="rect">
              <a:avLst/>
            </a:prstGeom>
            <a:noFill/>
          </p:spPr>
          <p:txBody>
            <a:bodyPr wrap="none" rtlCol="0">
              <a:spAutoFit/>
            </a:bodyPr>
            <a:lstStyle/>
            <a:p>
              <a:r>
                <a:rPr lang="zh-CN" altLang="en-US" dirty="0" smtClean="0"/>
                <a:t>热气球能腾空而起</a:t>
              </a:r>
              <a:endParaRPr lang="zh-CN" altLang="en-US" dirty="0"/>
            </a:p>
          </p:txBody>
        </p:sp>
      </p:grpSp>
      <p:grpSp>
        <p:nvGrpSpPr>
          <p:cNvPr id="9" name="组合 8"/>
          <p:cNvGrpSpPr/>
          <p:nvPr/>
        </p:nvGrpSpPr>
        <p:grpSpPr>
          <a:xfrm>
            <a:off x="107596" y="4192504"/>
            <a:ext cx="3877985" cy="2607707"/>
            <a:chOff x="7116" y="4548188"/>
            <a:chExt cx="3877985" cy="2607707"/>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467" y="4548188"/>
              <a:ext cx="322897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7116" y="6786563"/>
              <a:ext cx="3877985" cy="369332"/>
            </a:xfrm>
            <a:prstGeom prst="rect">
              <a:avLst/>
            </a:prstGeom>
            <a:noFill/>
          </p:spPr>
          <p:txBody>
            <a:bodyPr wrap="none" rtlCol="0">
              <a:spAutoFit/>
            </a:bodyPr>
            <a:lstStyle/>
            <a:p>
              <a:r>
                <a:rPr lang="zh-CN" altLang="en-US" dirty="0" smtClean="0"/>
                <a:t>不会游泳的小孩能借助泳圈浮在水面</a:t>
              </a:r>
              <a:endParaRPr lang="zh-CN" altLang="en-US" dirty="0"/>
            </a:p>
          </p:txBody>
        </p:sp>
      </p:grpSp>
      <p:grpSp>
        <p:nvGrpSpPr>
          <p:cNvPr id="5" name="组合 4"/>
          <p:cNvGrpSpPr/>
          <p:nvPr/>
        </p:nvGrpSpPr>
        <p:grpSpPr>
          <a:xfrm>
            <a:off x="4308546" y="4042160"/>
            <a:ext cx="3609548" cy="2771699"/>
            <a:chOff x="4547286" y="4270967"/>
            <a:chExt cx="3609548" cy="2771699"/>
          </a:xfrm>
        </p:grpSpPr>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7286" y="4270967"/>
              <a:ext cx="3609548" cy="2403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643900" y="6673334"/>
              <a:ext cx="3416320" cy="369332"/>
            </a:xfrm>
            <a:prstGeom prst="rect">
              <a:avLst/>
            </a:prstGeom>
            <a:noFill/>
          </p:spPr>
          <p:txBody>
            <a:bodyPr wrap="none" rtlCol="0">
              <a:spAutoFit/>
            </a:bodyPr>
            <a:lstStyle/>
            <a:p>
              <a:r>
                <a:rPr lang="zh-CN" altLang="en-US" dirty="0" smtClean="0"/>
                <a:t>巨大沉重的游轮能漂浮在海面上</a:t>
              </a:r>
              <a:endParaRPr lang="zh-CN" altLang="en-US" dirty="0"/>
            </a:p>
          </p:txBody>
        </p:sp>
      </p:grpSp>
      <p:pic>
        <p:nvPicPr>
          <p:cNvPr id="10" name="图片 9"/>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3448" y="1463570"/>
            <a:ext cx="2009740" cy="1507305"/>
          </a:xfrm>
          <a:prstGeom prst="rect">
            <a:avLst/>
          </a:prstGeom>
        </p:spPr>
      </p:pic>
      <p:sp>
        <p:nvSpPr>
          <p:cNvPr id="11" name="TextBox 10"/>
          <p:cNvSpPr txBox="1"/>
          <p:nvPr/>
        </p:nvSpPr>
        <p:spPr>
          <a:xfrm>
            <a:off x="912399" y="2283542"/>
            <a:ext cx="902811" cy="523220"/>
          </a:xfrm>
          <a:prstGeom prst="rect">
            <a:avLst/>
          </a:prstGeom>
          <a:solidFill>
            <a:srgbClr val="FFFF00"/>
          </a:solidFill>
        </p:spPr>
        <p:txBody>
          <a:bodyPr wrap="none" rtlCol="0">
            <a:spAutoFit/>
          </a:bodyPr>
          <a:lstStyle/>
          <a:p>
            <a:r>
              <a:rPr lang="zh-CN" altLang="en-US" sz="2800" b="1" dirty="0" smtClean="0">
                <a:solidFill>
                  <a:srgbClr val="FF0000"/>
                </a:solidFill>
              </a:rPr>
              <a:t>思考</a:t>
            </a:r>
            <a:endParaRPr lang="zh-CN" altLang="en-US" sz="2800" b="1" dirty="0">
              <a:solidFill>
                <a:srgbClr val="FF0000"/>
              </a:solidFill>
            </a:endParaRPr>
          </a:p>
        </p:txBody>
      </p:sp>
      <p:pic>
        <p:nvPicPr>
          <p:cNvPr id="12" name="图片 1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23160" y="4913194"/>
            <a:ext cx="1320912" cy="1887017"/>
          </a:xfrm>
          <a:prstGeom prst="rect">
            <a:avLst/>
          </a:prstGeom>
        </p:spPr>
      </p:pic>
      <p:sp>
        <p:nvSpPr>
          <p:cNvPr id="14" name="圆角矩形标注 13"/>
          <p:cNvSpPr/>
          <p:nvPr/>
        </p:nvSpPr>
        <p:spPr>
          <a:xfrm>
            <a:off x="2838734" y="3431341"/>
            <a:ext cx="4899547" cy="1357608"/>
          </a:xfrm>
          <a:prstGeom prst="wedgeRoundRectCallout">
            <a:avLst>
              <a:gd name="adj1" fmla="val 57868"/>
              <a:gd name="adj2" fmla="val 6853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rPr>
              <a:t>浸入液体或气体中的物体，都受到液体或气体对它向上的</a:t>
            </a:r>
            <a:r>
              <a:rPr lang="zh-CN" altLang="en-US" sz="2800" dirty="0" smtClean="0">
                <a:solidFill>
                  <a:schemeClr val="tx1"/>
                </a:solidFill>
              </a:rPr>
              <a:t>力这个力我们称之为浮力。</a:t>
            </a:r>
            <a:endParaRPr lang="zh-CN" altLang="en-US" sz="2800" dirty="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righ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711" y="2542714"/>
            <a:ext cx="30861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descr="165393071"/>
          <p:cNvPicPr>
            <a:picLocks noChangeAspect="1"/>
          </p:cNvPicPr>
          <p:nvPr/>
        </p:nvPicPr>
        <p:blipFill>
          <a:blip r:embed="rId3"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自主学习</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 Box 6"/>
          <p:cNvSpPr txBox="1">
            <a:spLocks noChangeArrowheads="1"/>
          </p:cNvSpPr>
          <p:nvPr/>
        </p:nvSpPr>
        <p:spPr bwMode="auto">
          <a:xfrm>
            <a:off x="1133478" y="2733592"/>
            <a:ext cx="3494087" cy="707886"/>
          </a:xfrm>
          <a:prstGeom prst="rect">
            <a:avLst/>
          </a:prstGeom>
          <a:solidFill>
            <a:schemeClr val="accent1">
              <a:lumMod val="40000"/>
              <a:lumOff val="60000"/>
            </a:schemeClr>
          </a:solidFill>
          <a:ln w="9525">
            <a:noFill/>
            <a:miter lim="800000"/>
          </a:ln>
        </p:spPr>
        <p:txBody>
          <a:bodyPr>
            <a:spAutoFit/>
          </a:bodyPr>
          <a:lstStyle/>
          <a:p>
            <a:pPr eaLnBrk="1" hangingPunct="1">
              <a:spcBef>
                <a:spcPct val="50000"/>
              </a:spcBef>
            </a:pPr>
            <a:r>
              <a:rPr lang="zh-CN" altLang="en-US" sz="2000" b="1" dirty="0">
                <a:solidFill>
                  <a:srgbClr val="FF0066"/>
                </a:solidFill>
                <a:ea typeface="+mj-ea"/>
                <a:cs typeface="Times New Roman" panose="02020603050405020304" pitchFamily="18" charset="0"/>
              </a:rPr>
              <a:t>浸在水中的正方体有</a:t>
            </a:r>
            <a:r>
              <a:rPr lang="en-US" altLang="zh-CN" sz="2000" b="1" dirty="0">
                <a:solidFill>
                  <a:srgbClr val="FF0066"/>
                </a:solidFill>
                <a:ea typeface="+mj-ea"/>
                <a:cs typeface="Times New Roman" panose="02020603050405020304" pitchFamily="18" charset="0"/>
              </a:rPr>
              <a:t>4</a:t>
            </a:r>
            <a:r>
              <a:rPr lang="zh-CN" altLang="en-US" sz="2000" b="1" dirty="0">
                <a:solidFill>
                  <a:srgbClr val="FF0066"/>
                </a:solidFill>
                <a:ea typeface="+mj-ea"/>
                <a:cs typeface="Times New Roman" panose="02020603050405020304" pitchFamily="18" charset="0"/>
              </a:rPr>
              <a:t>个</a:t>
            </a:r>
            <a:r>
              <a:rPr lang="zh-CN" altLang="en-US" sz="2000" b="1" dirty="0" smtClean="0">
                <a:solidFill>
                  <a:srgbClr val="FF0066"/>
                </a:solidFill>
                <a:ea typeface="+mj-ea"/>
                <a:cs typeface="Times New Roman" panose="02020603050405020304" pitchFamily="18" charset="0"/>
              </a:rPr>
              <a:t>侧面，</a:t>
            </a:r>
            <a:r>
              <a:rPr lang="en-US" altLang="zh-CN" sz="2000" b="1" dirty="0" smtClean="0">
                <a:solidFill>
                  <a:srgbClr val="FF0066"/>
                </a:solidFill>
                <a:ea typeface="+mj-ea"/>
                <a:cs typeface="Times New Roman" panose="02020603050405020304" pitchFamily="18" charset="0"/>
              </a:rPr>
              <a:t>2</a:t>
            </a:r>
            <a:r>
              <a:rPr lang="zh-CN" altLang="en-US" sz="2000" b="1" dirty="0">
                <a:solidFill>
                  <a:srgbClr val="FF0066"/>
                </a:solidFill>
                <a:ea typeface="+mj-ea"/>
                <a:cs typeface="Times New Roman" panose="02020603050405020304" pitchFamily="18" charset="0"/>
              </a:rPr>
              <a:t>个上、下表面</a:t>
            </a:r>
          </a:p>
        </p:txBody>
      </p:sp>
      <p:sp>
        <p:nvSpPr>
          <p:cNvPr id="13" name="Text Box 8"/>
          <p:cNvSpPr txBox="1">
            <a:spLocks noChangeArrowheads="1"/>
          </p:cNvSpPr>
          <p:nvPr/>
        </p:nvSpPr>
        <p:spPr bwMode="auto">
          <a:xfrm>
            <a:off x="1526384" y="3981801"/>
            <a:ext cx="2708275" cy="707886"/>
          </a:xfrm>
          <a:prstGeom prst="rect">
            <a:avLst/>
          </a:prstGeom>
          <a:solidFill>
            <a:schemeClr val="accent1">
              <a:lumMod val="40000"/>
              <a:lumOff val="60000"/>
            </a:schemeClr>
          </a:solidFill>
          <a:ln w="9525">
            <a:noFill/>
            <a:miter lim="800000"/>
          </a:ln>
        </p:spPr>
        <p:txBody>
          <a:bodyPr>
            <a:spAutoFit/>
          </a:bodyPr>
          <a:lstStyle/>
          <a:p>
            <a:pPr eaLnBrk="1" hangingPunct="1">
              <a:spcBef>
                <a:spcPct val="50000"/>
              </a:spcBef>
            </a:pPr>
            <a:r>
              <a:rPr lang="zh-CN" altLang="en-US" sz="2000" b="1" dirty="0">
                <a:solidFill>
                  <a:srgbClr val="FF0066"/>
                </a:solidFill>
                <a:ea typeface="+mj-ea"/>
                <a:cs typeface="Times New Roman" panose="02020603050405020304" pitchFamily="18" charset="0"/>
              </a:rPr>
              <a:t>侧面都在同一深度侧面均为平衡力</a:t>
            </a:r>
          </a:p>
        </p:txBody>
      </p:sp>
      <p:sp>
        <p:nvSpPr>
          <p:cNvPr id="14" name="Text Box 9"/>
          <p:cNvSpPr txBox="1">
            <a:spLocks noChangeArrowheads="1"/>
          </p:cNvSpPr>
          <p:nvPr/>
        </p:nvSpPr>
        <p:spPr bwMode="auto">
          <a:xfrm>
            <a:off x="1308896" y="5221423"/>
            <a:ext cx="3143250" cy="707886"/>
          </a:xfrm>
          <a:prstGeom prst="rect">
            <a:avLst/>
          </a:prstGeom>
          <a:solidFill>
            <a:schemeClr val="accent1">
              <a:lumMod val="40000"/>
              <a:lumOff val="60000"/>
            </a:schemeClr>
          </a:solidFill>
          <a:ln w="9525">
            <a:noFill/>
            <a:miter lim="800000"/>
          </a:ln>
        </p:spPr>
        <p:txBody>
          <a:bodyPr>
            <a:spAutoFit/>
          </a:bodyPr>
          <a:lstStyle/>
          <a:p>
            <a:pPr eaLnBrk="1" hangingPunct="1">
              <a:spcBef>
                <a:spcPct val="50000"/>
              </a:spcBef>
            </a:pPr>
            <a:r>
              <a:rPr lang="zh-CN" altLang="en-US" sz="2000" b="1" dirty="0">
                <a:solidFill>
                  <a:srgbClr val="FF0066"/>
                </a:solidFill>
                <a:ea typeface="+mj-ea"/>
                <a:cs typeface="Times New Roman" panose="02020603050405020304" pitchFamily="18" charset="0"/>
              </a:rPr>
              <a:t>上面浅、下面</a:t>
            </a:r>
            <a:r>
              <a:rPr lang="zh-CN" altLang="en-US" sz="2000" b="1" dirty="0" smtClean="0">
                <a:solidFill>
                  <a:srgbClr val="FF0066"/>
                </a:solidFill>
                <a:ea typeface="+mj-ea"/>
                <a:cs typeface="Times New Roman" panose="02020603050405020304" pitchFamily="18" charset="0"/>
              </a:rPr>
              <a:t>深，上</a:t>
            </a:r>
            <a:r>
              <a:rPr lang="zh-CN" altLang="en-US" sz="2000" b="1" dirty="0">
                <a:solidFill>
                  <a:srgbClr val="FF0066"/>
                </a:solidFill>
                <a:ea typeface="+mj-ea"/>
                <a:cs typeface="Times New Roman" panose="02020603050405020304" pitchFamily="18" charset="0"/>
              </a:rPr>
              <a:t>、下表面才存在压力差</a:t>
            </a:r>
          </a:p>
        </p:txBody>
      </p:sp>
      <p:sp>
        <p:nvSpPr>
          <p:cNvPr id="15" name="Text Box 10"/>
          <p:cNvSpPr txBox="1">
            <a:spLocks noChangeArrowheads="1"/>
          </p:cNvSpPr>
          <p:nvPr/>
        </p:nvSpPr>
        <p:spPr bwMode="auto">
          <a:xfrm>
            <a:off x="1404146" y="6430775"/>
            <a:ext cx="2952750" cy="400110"/>
          </a:xfrm>
          <a:prstGeom prst="rect">
            <a:avLst/>
          </a:prstGeom>
          <a:solidFill>
            <a:schemeClr val="accent1">
              <a:lumMod val="40000"/>
              <a:lumOff val="60000"/>
            </a:schemeClr>
          </a:solidFill>
          <a:ln w="9525">
            <a:noFill/>
            <a:miter lim="800000"/>
          </a:ln>
        </p:spPr>
        <p:txBody>
          <a:bodyPr>
            <a:spAutoFit/>
          </a:bodyPr>
          <a:lstStyle/>
          <a:p>
            <a:pPr eaLnBrk="1" hangingPunct="1">
              <a:spcBef>
                <a:spcPct val="50000"/>
              </a:spcBef>
            </a:pPr>
            <a:r>
              <a:rPr lang="zh-CN" altLang="en-US" sz="2000" b="1" dirty="0">
                <a:solidFill>
                  <a:srgbClr val="FF0066"/>
                </a:solidFill>
                <a:ea typeface="+mj-ea"/>
                <a:cs typeface="Times New Roman" panose="02020603050405020304" pitchFamily="18" charset="0"/>
              </a:rPr>
              <a:t>浮力就是这样产生的</a:t>
            </a:r>
          </a:p>
        </p:txBody>
      </p:sp>
      <p:grpSp>
        <p:nvGrpSpPr>
          <p:cNvPr id="8" name="组合 7"/>
          <p:cNvGrpSpPr/>
          <p:nvPr/>
        </p:nvGrpSpPr>
        <p:grpSpPr>
          <a:xfrm>
            <a:off x="7774780" y="3436257"/>
            <a:ext cx="1152525" cy="1079500"/>
            <a:chOff x="7774780" y="3436257"/>
            <a:chExt cx="1152525" cy="1079500"/>
          </a:xfrm>
        </p:grpSpPr>
        <p:sp>
          <p:nvSpPr>
            <p:cNvPr id="27" name="Line 23"/>
            <p:cNvSpPr>
              <a:spLocks noChangeShapeType="1"/>
            </p:cNvSpPr>
            <p:nvPr/>
          </p:nvSpPr>
          <p:spPr bwMode="auto">
            <a:xfrm rot="10800000">
              <a:off x="8063705" y="3436257"/>
              <a:ext cx="863600" cy="0"/>
            </a:xfrm>
            <a:prstGeom prst="line">
              <a:avLst/>
            </a:prstGeom>
            <a:noFill/>
            <a:ln w="57150">
              <a:solidFill>
                <a:srgbClr val="FF0000"/>
              </a:solidFill>
              <a:round/>
              <a:tailEnd type="triangle" w="med" len="lg"/>
            </a:ln>
          </p:spPr>
          <p:txBody>
            <a:bodyPr/>
            <a:lstStyle/>
            <a:p>
              <a:endParaRPr lang="zh-CN" altLang="en-US" sz="2800">
                <a:ea typeface="+mj-ea"/>
              </a:endParaRPr>
            </a:p>
          </p:txBody>
        </p:sp>
        <p:sp>
          <p:nvSpPr>
            <p:cNvPr id="28" name="Line 24"/>
            <p:cNvSpPr>
              <a:spLocks noChangeShapeType="1"/>
            </p:cNvSpPr>
            <p:nvPr/>
          </p:nvSpPr>
          <p:spPr bwMode="auto">
            <a:xfrm rot="10800000">
              <a:off x="7774780" y="3796619"/>
              <a:ext cx="863600" cy="0"/>
            </a:xfrm>
            <a:prstGeom prst="line">
              <a:avLst/>
            </a:prstGeom>
            <a:noFill/>
            <a:ln w="57150">
              <a:solidFill>
                <a:srgbClr val="FF0000"/>
              </a:solidFill>
              <a:round/>
              <a:tailEnd type="triangle" w="med" len="lg"/>
            </a:ln>
          </p:spPr>
          <p:txBody>
            <a:bodyPr/>
            <a:lstStyle/>
            <a:p>
              <a:endParaRPr lang="zh-CN" altLang="en-US" sz="2800">
                <a:ea typeface="+mj-ea"/>
              </a:endParaRPr>
            </a:p>
          </p:txBody>
        </p:sp>
        <p:sp>
          <p:nvSpPr>
            <p:cNvPr id="29" name="Line 25"/>
            <p:cNvSpPr>
              <a:spLocks noChangeShapeType="1"/>
            </p:cNvSpPr>
            <p:nvPr/>
          </p:nvSpPr>
          <p:spPr bwMode="auto">
            <a:xfrm rot="10800000">
              <a:off x="8063705" y="4228419"/>
              <a:ext cx="863600" cy="0"/>
            </a:xfrm>
            <a:prstGeom prst="line">
              <a:avLst/>
            </a:prstGeom>
            <a:noFill/>
            <a:ln w="57150">
              <a:solidFill>
                <a:srgbClr val="FF0000"/>
              </a:solidFill>
              <a:round/>
              <a:tailEnd type="triangle" w="med" len="lg"/>
            </a:ln>
          </p:spPr>
          <p:txBody>
            <a:bodyPr/>
            <a:lstStyle/>
            <a:p>
              <a:endParaRPr lang="zh-CN" altLang="en-US" sz="2800">
                <a:ea typeface="+mj-ea"/>
              </a:endParaRPr>
            </a:p>
          </p:txBody>
        </p:sp>
        <p:sp>
          <p:nvSpPr>
            <p:cNvPr id="30" name="Line 26"/>
            <p:cNvSpPr>
              <a:spLocks noChangeShapeType="1"/>
            </p:cNvSpPr>
            <p:nvPr/>
          </p:nvSpPr>
          <p:spPr bwMode="auto">
            <a:xfrm rot="10800000">
              <a:off x="7774780" y="4515757"/>
              <a:ext cx="863600" cy="0"/>
            </a:xfrm>
            <a:prstGeom prst="line">
              <a:avLst/>
            </a:prstGeom>
            <a:noFill/>
            <a:ln w="57150">
              <a:solidFill>
                <a:srgbClr val="FF0000"/>
              </a:solidFill>
              <a:round/>
              <a:tailEnd type="triangle" w="med" len="lg"/>
            </a:ln>
          </p:spPr>
          <p:txBody>
            <a:bodyPr/>
            <a:lstStyle/>
            <a:p>
              <a:endParaRPr lang="zh-CN" altLang="en-US" sz="2800">
                <a:ea typeface="+mj-ea"/>
              </a:endParaRPr>
            </a:p>
          </p:txBody>
        </p:sp>
      </p:grpSp>
      <p:grpSp>
        <p:nvGrpSpPr>
          <p:cNvPr id="6" name="组合 5"/>
          <p:cNvGrpSpPr/>
          <p:nvPr/>
        </p:nvGrpSpPr>
        <p:grpSpPr>
          <a:xfrm>
            <a:off x="6334918" y="2212294"/>
            <a:ext cx="1081087" cy="863600"/>
            <a:chOff x="6334918" y="2212294"/>
            <a:chExt cx="1081087" cy="863600"/>
          </a:xfrm>
        </p:grpSpPr>
        <p:sp>
          <p:nvSpPr>
            <p:cNvPr id="20" name="Line 17"/>
            <p:cNvSpPr>
              <a:spLocks noChangeShapeType="1"/>
            </p:cNvSpPr>
            <p:nvPr/>
          </p:nvSpPr>
          <p:spPr bwMode="auto">
            <a:xfrm rot="5400000">
              <a:off x="6065043" y="2806019"/>
              <a:ext cx="539750" cy="0"/>
            </a:xfrm>
            <a:prstGeom prst="line">
              <a:avLst/>
            </a:prstGeom>
            <a:noFill/>
            <a:ln w="57150">
              <a:solidFill>
                <a:srgbClr val="0000FF"/>
              </a:solidFill>
              <a:round/>
              <a:tailEnd type="triangle" w="med" len="lg"/>
            </a:ln>
          </p:spPr>
          <p:txBody>
            <a:bodyPr/>
            <a:lstStyle/>
            <a:p>
              <a:endParaRPr lang="zh-CN" altLang="en-US" sz="2800">
                <a:ea typeface="+mj-ea"/>
              </a:endParaRPr>
            </a:p>
          </p:txBody>
        </p:sp>
        <p:sp>
          <p:nvSpPr>
            <p:cNvPr id="31" name="Line 27"/>
            <p:cNvSpPr>
              <a:spLocks noChangeShapeType="1"/>
            </p:cNvSpPr>
            <p:nvPr/>
          </p:nvSpPr>
          <p:spPr bwMode="auto">
            <a:xfrm rot="5400000">
              <a:off x="6857205" y="2806019"/>
              <a:ext cx="539750" cy="0"/>
            </a:xfrm>
            <a:prstGeom prst="line">
              <a:avLst/>
            </a:prstGeom>
            <a:noFill/>
            <a:ln w="57150">
              <a:solidFill>
                <a:srgbClr val="0000FF"/>
              </a:solidFill>
              <a:round/>
              <a:tailEnd type="triangle" w="med" len="lg"/>
            </a:ln>
          </p:spPr>
          <p:txBody>
            <a:bodyPr/>
            <a:lstStyle/>
            <a:p>
              <a:endParaRPr lang="zh-CN" altLang="en-US" sz="2800">
                <a:ea typeface="+mj-ea"/>
              </a:endParaRPr>
            </a:p>
          </p:txBody>
        </p:sp>
        <p:sp>
          <p:nvSpPr>
            <p:cNvPr id="32" name="Line 28"/>
            <p:cNvSpPr>
              <a:spLocks noChangeShapeType="1"/>
            </p:cNvSpPr>
            <p:nvPr/>
          </p:nvSpPr>
          <p:spPr bwMode="auto">
            <a:xfrm rot="5400000">
              <a:off x="6280943" y="2482169"/>
              <a:ext cx="539750" cy="0"/>
            </a:xfrm>
            <a:prstGeom prst="line">
              <a:avLst/>
            </a:prstGeom>
            <a:noFill/>
            <a:ln w="57150">
              <a:solidFill>
                <a:srgbClr val="0000FF"/>
              </a:solidFill>
              <a:round/>
              <a:tailEnd type="triangle" w="med" len="lg"/>
            </a:ln>
          </p:spPr>
          <p:txBody>
            <a:bodyPr/>
            <a:lstStyle/>
            <a:p>
              <a:endParaRPr lang="zh-CN" altLang="en-US" sz="2800">
                <a:ea typeface="+mj-ea"/>
              </a:endParaRPr>
            </a:p>
          </p:txBody>
        </p:sp>
        <p:sp>
          <p:nvSpPr>
            <p:cNvPr id="34" name="Line 29"/>
            <p:cNvSpPr>
              <a:spLocks noChangeShapeType="1"/>
            </p:cNvSpPr>
            <p:nvPr/>
          </p:nvSpPr>
          <p:spPr bwMode="auto">
            <a:xfrm rot="5400000">
              <a:off x="7146130" y="2482169"/>
              <a:ext cx="539750" cy="0"/>
            </a:xfrm>
            <a:prstGeom prst="line">
              <a:avLst/>
            </a:prstGeom>
            <a:noFill/>
            <a:ln w="57150">
              <a:solidFill>
                <a:srgbClr val="0000FF"/>
              </a:solidFill>
              <a:round/>
              <a:tailEnd type="triangle" w="med" len="lg"/>
            </a:ln>
          </p:spPr>
          <p:txBody>
            <a:bodyPr/>
            <a:lstStyle/>
            <a:p>
              <a:endParaRPr lang="zh-CN" altLang="en-US" sz="2800">
                <a:ea typeface="+mj-ea"/>
              </a:endParaRPr>
            </a:p>
          </p:txBody>
        </p:sp>
      </p:grpSp>
      <p:grpSp>
        <p:nvGrpSpPr>
          <p:cNvPr id="9" name="组合 8"/>
          <p:cNvGrpSpPr/>
          <p:nvPr/>
        </p:nvGrpSpPr>
        <p:grpSpPr>
          <a:xfrm>
            <a:off x="6119018" y="4660219"/>
            <a:ext cx="1296987" cy="1657350"/>
            <a:chOff x="6119018" y="4660219"/>
            <a:chExt cx="1296987" cy="1657350"/>
          </a:xfrm>
        </p:grpSpPr>
        <p:sp>
          <p:nvSpPr>
            <p:cNvPr id="35" name="Line 30"/>
            <p:cNvSpPr>
              <a:spLocks noChangeShapeType="1"/>
            </p:cNvSpPr>
            <p:nvPr/>
          </p:nvSpPr>
          <p:spPr bwMode="auto">
            <a:xfrm rot="-5400000">
              <a:off x="5776911" y="5289663"/>
              <a:ext cx="1258888" cy="0"/>
            </a:xfrm>
            <a:prstGeom prst="line">
              <a:avLst/>
            </a:prstGeom>
            <a:noFill/>
            <a:ln w="57150">
              <a:solidFill>
                <a:srgbClr val="0000FF"/>
              </a:solidFill>
              <a:round/>
              <a:tailEnd type="triangle" w="med" len="lg"/>
            </a:ln>
          </p:spPr>
          <p:txBody>
            <a:bodyPr/>
            <a:lstStyle/>
            <a:p>
              <a:endParaRPr lang="zh-CN" altLang="en-US" sz="2800">
                <a:ea typeface="+mj-ea"/>
              </a:endParaRPr>
            </a:p>
          </p:txBody>
        </p:sp>
        <p:sp>
          <p:nvSpPr>
            <p:cNvPr id="36" name="Line 31"/>
            <p:cNvSpPr>
              <a:spLocks noChangeShapeType="1"/>
            </p:cNvSpPr>
            <p:nvPr/>
          </p:nvSpPr>
          <p:spPr bwMode="auto">
            <a:xfrm rot="-5400000">
              <a:off x="5489574" y="5688126"/>
              <a:ext cx="1258887" cy="0"/>
            </a:xfrm>
            <a:prstGeom prst="line">
              <a:avLst/>
            </a:prstGeom>
            <a:noFill/>
            <a:ln w="57150">
              <a:solidFill>
                <a:srgbClr val="0000FF"/>
              </a:solidFill>
              <a:round/>
              <a:tailEnd type="triangle" w="med" len="lg"/>
            </a:ln>
          </p:spPr>
          <p:txBody>
            <a:bodyPr/>
            <a:lstStyle/>
            <a:p>
              <a:endParaRPr lang="zh-CN" altLang="en-US" sz="2800">
                <a:ea typeface="+mj-ea"/>
              </a:endParaRPr>
            </a:p>
          </p:txBody>
        </p:sp>
        <p:sp>
          <p:nvSpPr>
            <p:cNvPr id="37" name="Line 32"/>
            <p:cNvSpPr>
              <a:spLocks noChangeShapeType="1"/>
            </p:cNvSpPr>
            <p:nvPr/>
          </p:nvSpPr>
          <p:spPr bwMode="auto">
            <a:xfrm rot="-5400000">
              <a:off x="6497636" y="5688126"/>
              <a:ext cx="1258887" cy="0"/>
            </a:xfrm>
            <a:prstGeom prst="line">
              <a:avLst/>
            </a:prstGeom>
            <a:noFill/>
            <a:ln w="57150">
              <a:solidFill>
                <a:srgbClr val="0000FF"/>
              </a:solidFill>
              <a:round/>
              <a:tailEnd type="triangle" w="med" len="lg"/>
            </a:ln>
          </p:spPr>
          <p:txBody>
            <a:bodyPr/>
            <a:lstStyle/>
            <a:p>
              <a:endParaRPr lang="zh-CN" altLang="en-US" sz="2800">
                <a:ea typeface="+mj-ea"/>
              </a:endParaRPr>
            </a:p>
          </p:txBody>
        </p:sp>
        <p:sp>
          <p:nvSpPr>
            <p:cNvPr id="38" name="Line 33"/>
            <p:cNvSpPr>
              <a:spLocks noChangeShapeType="1"/>
            </p:cNvSpPr>
            <p:nvPr/>
          </p:nvSpPr>
          <p:spPr bwMode="auto">
            <a:xfrm rot="-5400000">
              <a:off x="6786561" y="5289663"/>
              <a:ext cx="1258888" cy="0"/>
            </a:xfrm>
            <a:prstGeom prst="line">
              <a:avLst/>
            </a:prstGeom>
            <a:noFill/>
            <a:ln w="57150">
              <a:solidFill>
                <a:srgbClr val="0000FF"/>
              </a:solidFill>
              <a:round/>
              <a:tailEnd type="triangle" w="med" len="lg"/>
            </a:ln>
          </p:spPr>
          <p:txBody>
            <a:bodyPr/>
            <a:lstStyle/>
            <a:p>
              <a:endParaRPr lang="zh-CN" altLang="en-US" sz="2800">
                <a:ea typeface="+mj-ea"/>
              </a:endParaRPr>
            </a:p>
          </p:txBody>
        </p:sp>
      </p:grpSp>
      <p:grpSp>
        <p:nvGrpSpPr>
          <p:cNvPr id="14336" name="组合 14335"/>
          <p:cNvGrpSpPr/>
          <p:nvPr/>
        </p:nvGrpSpPr>
        <p:grpSpPr>
          <a:xfrm>
            <a:off x="4946649" y="3422609"/>
            <a:ext cx="1030287" cy="1225550"/>
            <a:chOff x="5039518" y="3436257"/>
            <a:chExt cx="1030287" cy="1225550"/>
          </a:xfrm>
        </p:grpSpPr>
        <p:sp>
          <p:nvSpPr>
            <p:cNvPr id="10" name="Line 16"/>
            <p:cNvSpPr>
              <a:spLocks noChangeShapeType="1"/>
            </p:cNvSpPr>
            <p:nvPr/>
          </p:nvSpPr>
          <p:spPr bwMode="auto">
            <a:xfrm>
              <a:off x="5206205" y="4661807"/>
              <a:ext cx="863600" cy="0"/>
            </a:xfrm>
            <a:prstGeom prst="line">
              <a:avLst/>
            </a:prstGeom>
            <a:noFill/>
            <a:ln w="57150">
              <a:solidFill>
                <a:srgbClr val="FF0000"/>
              </a:solidFill>
              <a:round/>
              <a:tailEnd type="triangle" w="med" len="lg"/>
            </a:ln>
          </p:spPr>
          <p:txBody>
            <a:bodyPr/>
            <a:lstStyle/>
            <a:p>
              <a:endParaRPr lang="zh-CN" altLang="en-US" sz="2800">
                <a:ea typeface="+mj-ea"/>
              </a:endParaRPr>
            </a:p>
          </p:txBody>
        </p:sp>
        <p:sp>
          <p:nvSpPr>
            <p:cNvPr id="19" name="Line 15"/>
            <p:cNvSpPr>
              <a:spLocks noChangeShapeType="1"/>
            </p:cNvSpPr>
            <p:nvPr/>
          </p:nvSpPr>
          <p:spPr bwMode="auto">
            <a:xfrm>
              <a:off x="5039518" y="3436257"/>
              <a:ext cx="863600" cy="0"/>
            </a:xfrm>
            <a:prstGeom prst="line">
              <a:avLst/>
            </a:prstGeom>
            <a:noFill/>
            <a:ln w="57150">
              <a:solidFill>
                <a:srgbClr val="FF0000"/>
              </a:solidFill>
              <a:round/>
              <a:tailEnd type="triangle" w="med" len="lg"/>
            </a:ln>
          </p:spPr>
          <p:txBody>
            <a:bodyPr/>
            <a:lstStyle/>
            <a:p>
              <a:endParaRPr lang="zh-CN" altLang="en-US" sz="2800">
                <a:ea typeface="+mj-ea"/>
              </a:endParaRPr>
            </a:p>
          </p:txBody>
        </p:sp>
        <p:sp>
          <p:nvSpPr>
            <p:cNvPr id="21" name="Line 18"/>
            <p:cNvSpPr>
              <a:spLocks noChangeShapeType="1"/>
            </p:cNvSpPr>
            <p:nvPr/>
          </p:nvSpPr>
          <p:spPr bwMode="auto">
            <a:xfrm>
              <a:off x="5039518" y="4299857"/>
              <a:ext cx="863600" cy="0"/>
            </a:xfrm>
            <a:prstGeom prst="line">
              <a:avLst/>
            </a:prstGeom>
            <a:noFill/>
            <a:ln w="57150">
              <a:solidFill>
                <a:srgbClr val="FF0000"/>
              </a:solidFill>
              <a:round/>
              <a:tailEnd type="triangle" w="med" len="lg"/>
            </a:ln>
          </p:spPr>
          <p:txBody>
            <a:bodyPr/>
            <a:lstStyle/>
            <a:p>
              <a:endParaRPr lang="zh-CN" altLang="en-US" sz="2800">
                <a:ea typeface="+mj-ea"/>
              </a:endParaRPr>
            </a:p>
          </p:txBody>
        </p:sp>
        <p:sp>
          <p:nvSpPr>
            <p:cNvPr id="39" name="Line 34"/>
            <p:cNvSpPr>
              <a:spLocks noChangeShapeType="1"/>
            </p:cNvSpPr>
            <p:nvPr/>
          </p:nvSpPr>
          <p:spPr bwMode="auto">
            <a:xfrm>
              <a:off x="5206205" y="3941082"/>
              <a:ext cx="863600" cy="0"/>
            </a:xfrm>
            <a:prstGeom prst="line">
              <a:avLst/>
            </a:prstGeom>
            <a:noFill/>
            <a:ln w="57150">
              <a:solidFill>
                <a:srgbClr val="FF0000"/>
              </a:solidFill>
              <a:round/>
              <a:tailEnd type="triangle" w="med" len="lg"/>
            </a:ln>
          </p:spPr>
          <p:txBody>
            <a:bodyPr/>
            <a:lstStyle/>
            <a:p>
              <a:endParaRPr lang="zh-CN" altLang="en-US" sz="2800">
                <a:ea typeface="+mj-ea"/>
              </a:endParaRPr>
            </a:p>
          </p:txBody>
        </p:sp>
      </p:grpSp>
      <p:sp>
        <p:nvSpPr>
          <p:cNvPr id="40" name="Text Box 35"/>
          <p:cNvSpPr txBox="1">
            <a:spLocks noChangeArrowheads="1"/>
          </p:cNvSpPr>
          <p:nvPr/>
        </p:nvSpPr>
        <p:spPr bwMode="auto">
          <a:xfrm>
            <a:off x="7366969" y="5794350"/>
            <a:ext cx="1871663" cy="523220"/>
          </a:xfrm>
          <a:prstGeom prst="rect">
            <a:avLst/>
          </a:prstGeom>
          <a:noFill/>
          <a:ln w="9525">
            <a:noFill/>
            <a:miter lim="800000"/>
          </a:ln>
        </p:spPr>
        <p:txBody>
          <a:bodyPr>
            <a:spAutoFit/>
          </a:bodyPr>
          <a:lstStyle/>
          <a:p>
            <a:pPr algn="ctr" eaLnBrk="1" hangingPunct="1">
              <a:spcBef>
                <a:spcPct val="50000"/>
              </a:spcBef>
            </a:pPr>
            <a:r>
              <a:rPr lang="en-US" altLang="zh-CN" sz="2800" b="1" i="1" dirty="0">
                <a:ea typeface="+mj-ea"/>
                <a:cs typeface="Times New Roman" panose="02020603050405020304" pitchFamily="18" charset="0"/>
              </a:rPr>
              <a:t>F</a:t>
            </a:r>
            <a:r>
              <a:rPr lang="zh-CN" altLang="en-US" sz="2800" b="1" dirty="0">
                <a:ea typeface="+mj-ea"/>
                <a:cs typeface="Times New Roman" panose="02020603050405020304" pitchFamily="18" charset="0"/>
              </a:rPr>
              <a:t>向上</a:t>
            </a:r>
          </a:p>
        </p:txBody>
      </p:sp>
      <p:sp>
        <p:nvSpPr>
          <p:cNvPr id="41" name="Text Box 36"/>
          <p:cNvSpPr txBox="1">
            <a:spLocks noChangeArrowheads="1"/>
          </p:cNvSpPr>
          <p:nvPr/>
        </p:nvSpPr>
        <p:spPr bwMode="auto">
          <a:xfrm>
            <a:off x="6346503" y="1730475"/>
            <a:ext cx="1223963" cy="523220"/>
          </a:xfrm>
          <a:prstGeom prst="rect">
            <a:avLst/>
          </a:prstGeom>
          <a:noFill/>
          <a:ln w="9525">
            <a:noFill/>
            <a:miter lim="800000"/>
          </a:ln>
        </p:spPr>
        <p:txBody>
          <a:bodyPr>
            <a:spAutoFit/>
          </a:bodyPr>
          <a:lstStyle/>
          <a:p>
            <a:pPr algn="ctr" eaLnBrk="1" hangingPunct="1">
              <a:spcBef>
                <a:spcPct val="50000"/>
              </a:spcBef>
            </a:pPr>
            <a:r>
              <a:rPr lang="en-US" altLang="zh-CN" sz="2800" b="1" i="1" dirty="0">
                <a:ea typeface="+mj-ea"/>
                <a:cs typeface="Times New Roman" panose="02020603050405020304" pitchFamily="18" charset="0"/>
              </a:rPr>
              <a:t>F</a:t>
            </a:r>
            <a:r>
              <a:rPr lang="zh-CN" altLang="en-US" sz="2800" b="1" dirty="0">
                <a:ea typeface="+mj-ea"/>
                <a:cs typeface="Times New Roman" panose="02020603050405020304" pitchFamily="18" charset="0"/>
              </a:rPr>
              <a:t>向下</a:t>
            </a:r>
          </a:p>
        </p:txBody>
      </p:sp>
      <p:sp>
        <p:nvSpPr>
          <p:cNvPr id="42" name="Text Box 37"/>
          <p:cNvSpPr txBox="1">
            <a:spLocks noChangeArrowheads="1"/>
          </p:cNvSpPr>
          <p:nvPr/>
        </p:nvSpPr>
        <p:spPr bwMode="auto">
          <a:xfrm>
            <a:off x="5099688" y="6307665"/>
            <a:ext cx="3455987" cy="523220"/>
          </a:xfrm>
          <a:prstGeom prst="rect">
            <a:avLst/>
          </a:prstGeom>
          <a:noFill/>
          <a:ln w="9525">
            <a:noFill/>
            <a:miter lim="800000"/>
          </a:ln>
        </p:spPr>
        <p:txBody>
          <a:bodyPr>
            <a:spAutoFit/>
          </a:bodyPr>
          <a:lstStyle/>
          <a:p>
            <a:pPr algn="ctr" eaLnBrk="1" hangingPunct="1">
              <a:spcBef>
                <a:spcPct val="50000"/>
              </a:spcBef>
            </a:pPr>
            <a:r>
              <a:rPr lang="en-US" altLang="zh-CN" sz="2800" b="1" i="1" dirty="0">
                <a:ea typeface="+mj-ea"/>
                <a:cs typeface="Times New Roman" panose="02020603050405020304" pitchFamily="18" charset="0"/>
              </a:rPr>
              <a:t>F</a:t>
            </a:r>
            <a:r>
              <a:rPr lang="zh-CN" altLang="en-US" sz="2800" b="1" baseline="-25000" dirty="0">
                <a:ea typeface="+mj-ea"/>
                <a:cs typeface="Times New Roman" panose="02020603050405020304" pitchFamily="18" charset="0"/>
              </a:rPr>
              <a:t>浮</a:t>
            </a:r>
            <a:r>
              <a:rPr lang="zh-CN" altLang="en-US" sz="2800" b="1" dirty="0">
                <a:ea typeface="+mj-ea"/>
                <a:cs typeface="Times New Roman" panose="02020603050405020304" pitchFamily="18" charset="0"/>
              </a:rPr>
              <a:t>  </a:t>
            </a:r>
            <a:r>
              <a:rPr lang="en-US" altLang="zh-CN" sz="2800" b="1" dirty="0">
                <a:ea typeface="+mj-ea"/>
                <a:cs typeface="Times New Roman" panose="02020603050405020304" pitchFamily="18" charset="0"/>
              </a:rPr>
              <a:t>=  </a:t>
            </a:r>
            <a:r>
              <a:rPr lang="en-US" altLang="zh-CN" sz="2800" b="1" i="1" dirty="0">
                <a:ea typeface="+mj-ea"/>
                <a:cs typeface="Times New Roman" panose="02020603050405020304" pitchFamily="18" charset="0"/>
              </a:rPr>
              <a:t>F</a:t>
            </a:r>
            <a:r>
              <a:rPr lang="zh-CN" altLang="en-US" sz="2800" b="1" baseline="-25000" dirty="0">
                <a:ea typeface="+mj-ea"/>
                <a:cs typeface="Times New Roman" panose="02020603050405020304" pitchFamily="18" charset="0"/>
              </a:rPr>
              <a:t>向上</a:t>
            </a:r>
            <a:r>
              <a:rPr lang="zh-CN" altLang="en-US" sz="2800" b="1" dirty="0">
                <a:ea typeface="+mj-ea"/>
                <a:cs typeface="Times New Roman" panose="02020603050405020304" pitchFamily="18" charset="0"/>
              </a:rPr>
              <a:t>  </a:t>
            </a:r>
            <a:r>
              <a:rPr lang="en-US" altLang="zh-CN" sz="2800" b="1" dirty="0">
                <a:ea typeface="+mj-ea"/>
                <a:cs typeface="Times New Roman" panose="02020603050405020304" pitchFamily="18" charset="0"/>
              </a:rPr>
              <a:t>—  </a:t>
            </a:r>
            <a:r>
              <a:rPr lang="en-US" altLang="zh-CN" sz="2800" b="1" i="1" dirty="0">
                <a:ea typeface="+mj-ea"/>
                <a:cs typeface="Times New Roman" panose="02020603050405020304" pitchFamily="18" charset="0"/>
              </a:rPr>
              <a:t>F</a:t>
            </a:r>
            <a:r>
              <a:rPr lang="zh-CN" altLang="en-US" sz="2800" b="1" baseline="-25000" dirty="0">
                <a:ea typeface="+mj-ea"/>
                <a:cs typeface="Times New Roman" panose="02020603050405020304" pitchFamily="18" charset="0"/>
              </a:rPr>
              <a:t>向下</a:t>
            </a:r>
          </a:p>
        </p:txBody>
      </p:sp>
      <p:pic>
        <p:nvPicPr>
          <p:cNvPr id="4" name="图片 3"/>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flipH="1">
            <a:off x="130496" y="1532117"/>
            <a:ext cx="912589" cy="2321733"/>
          </a:xfrm>
          <a:prstGeom prst="rect">
            <a:avLst/>
          </a:prstGeom>
        </p:spPr>
      </p:pic>
      <p:sp>
        <p:nvSpPr>
          <p:cNvPr id="5" name="云形标注 4"/>
          <p:cNvSpPr/>
          <p:nvPr/>
        </p:nvSpPr>
        <p:spPr>
          <a:xfrm>
            <a:off x="1269349" y="1353174"/>
            <a:ext cx="4192444" cy="1213102"/>
          </a:xfrm>
          <a:prstGeom prst="cloudCallout">
            <a:avLst>
              <a:gd name="adj1" fmla="val -55665"/>
              <a:gd name="adj2" fmla="val 28749"/>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tx1"/>
                </a:solidFill>
              </a:rPr>
              <a:t>那么浮力又是怎么产生的呢</a:t>
            </a:r>
            <a:endParaRPr lang="zh-CN" altLang="en-US" sz="2800" dirty="0">
              <a:solidFill>
                <a:schemeClr val="tx1"/>
              </a:solidFill>
            </a:endParaRPr>
          </a:p>
        </p:txBody>
      </p:sp>
      <p:sp>
        <p:nvSpPr>
          <p:cNvPr id="14337" name="下箭头 14336"/>
          <p:cNvSpPr/>
          <p:nvPr/>
        </p:nvSpPr>
        <p:spPr>
          <a:xfrm>
            <a:off x="2674861" y="3515062"/>
            <a:ext cx="330393" cy="4123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下箭头 49"/>
          <p:cNvSpPr/>
          <p:nvPr/>
        </p:nvSpPr>
        <p:spPr>
          <a:xfrm>
            <a:off x="2674861" y="4733172"/>
            <a:ext cx="330393" cy="4123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下箭头 50"/>
          <p:cNvSpPr/>
          <p:nvPr/>
        </p:nvSpPr>
        <p:spPr>
          <a:xfrm>
            <a:off x="2674861" y="5971706"/>
            <a:ext cx="330393" cy="4123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2" repeatCount="indefinite"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2000"/>
                                        <p:tgtEl>
                                          <p:spTgt spid="8"/>
                                        </p:tgtEl>
                                      </p:cBhvr>
                                    </p:animEffect>
                                  </p:childTnLst>
                                </p:cTn>
                              </p:par>
                              <p:par>
                                <p:cTn id="24" presetID="22" presetClass="entr" presetSubtype="1" repeatCount="indefinite"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2000"/>
                                        <p:tgtEl>
                                          <p:spTgt spid="6"/>
                                        </p:tgtEl>
                                      </p:cBhvr>
                                    </p:animEffect>
                                  </p:childTnLst>
                                </p:cTn>
                              </p:par>
                              <p:par>
                                <p:cTn id="27" presetID="22" presetClass="entr" presetSubtype="8" repeatCount="indefinite" fill="hold" nodeType="withEffect">
                                  <p:stCondLst>
                                    <p:cond delay="0"/>
                                  </p:stCondLst>
                                  <p:childTnLst>
                                    <p:set>
                                      <p:cBhvr>
                                        <p:cTn id="28" dur="1" fill="hold">
                                          <p:stCondLst>
                                            <p:cond delay="0"/>
                                          </p:stCondLst>
                                        </p:cTn>
                                        <p:tgtEl>
                                          <p:spTgt spid="14336"/>
                                        </p:tgtEl>
                                        <p:attrNameLst>
                                          <p:attrName>style.visibility</p:attrName>
                                        </p:attrNameLst>
                                      </p:cBhvr>
                                      <p:to>
                                        <p:strVal val="visible"/>
                                      </p:to>
                                    </p:set>
                                    <p:animEffect transition="in" filter="wipe(left)">
                                      <p:cBhvr>
                                        <p:cTn id="29" dur="2000"/>
                                        <p:tgtEl>
                                          <p:spTgt spid="14336"/>
                                        </p:tgtEl>
                                      </p:cBhvr>
                                    </p:animEffect>
                                  </p:childTnLst>
                                </p:cTn>
                              </p:par>
                              <p:par>
                                <p:cTn id="30" presetID="22" presetClass="entr" presetSubtype="4" repeatCount="indefinite"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2000"/>
                                        <p:tgtEl>
                                          <p:spTgt spid="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4337"/>
                                        </p:tgtEl>
                                        <p:attrNameLst>
                                          <p:attrName>style.visibility</p:attrName>
                                        </p:attrNameLst>
                                      </p:cBhvr>
                                      <p:to>
                                        <p:strVal val="visible"/>
                                      </p:to>
                                    </p:set>
                                    <p:animEffect transition="in" filter="wipe(up)">
                                      <p:cBhvr>
                                        <p:cTn id="48" dur="500"/>
                                        <p:tgtEl>
                                          <p:spTgt spid="14337"/>
                                        </p:tgtEl>
                                      </p:cBhvr>
                                    </p:animEffect>
                                  </p:childTnLst>
                                </p:cTn>
                              </p:par>
                            </p:childTnLst>
                          </p:cTn>
                        </p:par>
                        <p:par>
                          <p:cTn id="49" fill="hold">
                            <p:stCondLst>
                              <p:cond delay="500"/>
                            </p:stCondLst>
                            <p:childTnLst>
                              <p:par>
                                <p:cTn id="50" presetID="47"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up)">
                                      <p:cBhvr>
                                        <p:cTn id="59" dur="500"/>
                                        <p:tgtEl>
                                          <p:spTgt spid="50"/>
                                        </p:tgtEl>
                                      </p:cBhvr>
                                    </p:animEffect>
                                  </p:childTnLst>
                                </p:cTn>
                              </p:par>
                            </p:childTnLst>
                          </p:cTn>
                        </p:par>
                        <p:par>
                          <p:cTn id="60" fill="hold">
                            <p:stCondLst>
                              <p:cond delay="500"/>
                            </p:stCondLst>
                            <p:childTnLst>
                              <p:par>
                                <p:cTn id="61" presetID="47"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wipe(up)">
                                      <p:cBhvr>
                                        <p:cTn id="70" dur="500"/>
                                        <p:tgtEl>
                                          <p:spTgt spid="51"/>
                                        </p:tgtEl>
                                      </p:cBhvr>
                                    </p:animEffect>
                                  </p:childTnLst>
                                </p:cTn>
                              </p:par>
                            </p:childTnLst>
                          </p:cTn>
                        </p:par>
                        <p:par>
                          <p:cTn id="71" fill="hold">
                            <p:stCondLst>
                              <p:cond delay="500"/>
                            </p:stCondLst>
                            <p:childTnLst>
                              <p:par>
                                <p:cTn id="72" presetID="4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1000" fill="hold"/>
                                        <p:tgtEl>
                                          <p:spTgt spid="15"/>
                                        </p:tgtEl>
                                        <p:attrNameLst>
                                          <p:attrName>ppt_y</p:attrName>
                                        </p:attrNameLst>
                                      </p:cBhvr>
                                      <p:tavLst>
                                        <p:tav tm="0">
                                          <p:val>
                                            <p:strVal val="#ppt_y-.1"/>
                                          </p:val>
                                        </p:tav>
                                        <p:tav tm="100000">
                                          <p:val>
                                            <p:strVal val="#ppt_y"/>
                                          </p:val>
                                        </p:tav>
                                      </p:tavLst>
                                    </p:anim>
                                  </p:childTnLst>
                                </p:cTn>
                              </p:par>
                            </p:childTnLst>
                          </p:cTn>
                        </p:par>
                        <p:par>
                          <p:cTn id="77" fill="hold">
                            <p:stCondLst>
                              <p:cond delay="1500"/>
                            </p:stCondLst>
                            <p:childTnLst>
                              <p:par>
                                <p:cTn id="78" presetID="2" presetClass="entr" presetSubtype="4"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additive="base">
                                        <p:cTn id="80" dur="500" fill="hold"/>
                                        <p:tgtEl>
                                          <p:spTgt spid="42"/>
                                        </p:tgtEl>
                                        <p:attrNameLst>
                                          <p:attrName>ppt_x</p:attrName>
                                        </p:attrNameLst>
                                      </p:cBhvr>
                                      <p:tavLst>
                                        <p:tav tm="0">
                                          <p:val>
                                            <p:strVal val="#ppt_x"/>
                                          </p:val>
                                        </p:tav>
                                        <p:tav tm="100000">
                                          <p:val>
                                            <p:strVal val="#ppt_x"/>
                                          </p:val>
                                        </p:tav>
                                      </p:tavLst>
                                    </p:anim>
                                    <p:anim calcmode="lin" valueType="num">
                                      <p:cBhvr additive="base">
                                        <p:cTn id="81"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40" grpId="0"/>
      <p:bldP spid="41" grpId="0"/>
      <p:bldP spid="42" grpId="0"/>
      <p:bldP spid="5" grpId="0" animBg="1"/>
      <p:bldP spid="14337" grpId="0" animBg="1"/>
      <p:bldP spid="50" grpId="0"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自主学习</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 Box 2"/>
          <p:cNvSpPr txBox="1">
            <a:spLocks noChangeArrowheads="1"/>
          </p:cNvSpPr>
          <p:nvPr/>
        </p:nvSpPr>
        <p:spPr bwMode="auto">
          <a:xfrm>
            <a:off x="974725" y="3010871"/>
            <a:ext cx="2035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8E163E"/>
                </a:solidFill>
                <a:latin typeface="Arial" panose="020B0604020202020204" pitchFamily="34" charset="0"/>
                <a:ea typeface="宋体" panose="02010600030101010101" pitchFamily="2" charset="-122"/>
              </a:defRPr>
            </a:lvl1pPr>
            <a:lvl2pPr marL="742950" indent="-285750">
              <a:defRPr>
                <a:solidFill>
                  <a:srgbClr val="8E163E"/>
                </a:solidFill>
                <a:latin typeface="Arial" panose="020B0604020202020204" pitchFamily="34" charset="0"/>
                <a:ea typeface="宋体" panose="02010600030101010101" pitchFamily="2" charset="-122"/>
              </a:defRPr>
            </a:lvl2pPr>
            <a:lvl3pPr marL="1143000" indent="-228600">
              <a:defRPr>
                <a:solidFill>
                  <a:srgbClr val="8E163E"/>
                </a:solidFill>
                <a:latin typeface="Arial" panose="020B0604020202020204" pitchFamily="34" charset="0"/>
                <a:ea typeface="宋体" panose="02010600030101010101" pitchFamily="2" charset="-122"/>
              </a:defRPr>
            </a:lvl3pPr>
            <a:lvl4pPr marL="1600200" indent="-228600">
              <a:defRPr>
                <a:solidFill>
                  <a:srgbClr val="8E163E"/>
                </a:solidFill>
                <a:latin typeface="Arial" panose="020B0604020202020204" pitchFamily="34" charset="0"/>
                <a:ea typeface="宋体" panose="02010600030101010101" pitchFamily="2" charset="-122"/>
              </a:defRPr>
            </a:lvl4pPr>
            <a:lvl5pPr marL="2057400" indent="-228600">
              <a:defRPr>
                <a:solidFill>
                  <a:srgbClr val="8E163E"/>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9pPr>
          </a:lstStyle>
          <a:p>
            <a:pPr eaLnBrk="1" hangingPunct="1"/>
            <a:endParaRPr lang="zh-CN" altLang="zh-CN" sz="2000">
              <a:solidFill>
                <a:schemeClr val="tx1"/>
              </a:solidFill>
            </a:endParaRPr>
          </a:p>
        </p:txBody>
      </p:sp>
      <p:sp>
        <p:nvSpPr>
          <p:cNvPr id="11" name="AutoShape 3"/>
          <p:cNvSpPr>
            <a:spLocks noChangeAspect="1" noChangeArrowheads="1"/>
          </p:cNvSpPr>
          <p:nvPr/>
        </p:nvSpPr>
        <p:spPr bwMode="auto">
          <a:xfrm>
            <a:off x="2762250" y="5269883"/>
            <a:ext cx="1927225" cy="1343025"/>
          </a:xfrm>
          <a:prstGeom prst="can">
            <a:avLst>
              <a:gd name="adj" fmla="val 25000"/>
            </a:avLst>
          </a:prstGeom>
          <a:solidFill>
            <a:srgbClr val="00FFFF"/>
          </a:solidFill>
          <a:ln w="9525">
            <a:solidFill>
              <a:srgbClr val="000000"/>
            </a:solidFill>
            <a:round/>
          </a:ln>
        </p:spPr>
        <p:txBody>
          <a:bodyPr/>
          <a:lstStyle/>
          <a:p>
            <a:pPr algn="ctr" eaLnBrk="1" hangingPunct="1">
              <a:spcBef>
                <a:spcPct val="50000"/>
              </a:spcBef>
            </a:pPr>
            <a:endParaRPr lang="zh-CN" altLang="en-US"/>
          </a:p>
        </p:txBody>
      </p:sp>
      <p:sp>
        <p:nvSpPr>
          <p:cNvPr id="12" name="Oval 4"/>
          <p:cNvSpPr>
            <a:spLocks noChangeAspect="1" noChangeArrowheads="1"/>
          </p:cNvSpPr>
          <p:nvPr/>
        </p:nvSpPr>
        <p:spPr bwMode="auto">
          <a:xfrm>
            <a:off x="2762250" y="5412758"/>
            <a:ext cx="1927225" cy="503238"/>
          </a:xfrm>
          <a:prstGeom prst="ellipse">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pPr algn="ctr" eaLnBrk="1" hangingPunct="1">
              <a:spcBef>
                <a:spcPct val="50000"/>
              </a:spcBef>
            </a:pPr>
            <a:endParaRPr lang="zh-CN" altLang="en-US"/>
          </a:p>
        </p:txBody>
      </p:sp>
      <p:grpSp>
        <p:nvGrpSpPr>
          <p:cNvPr id="13" name="Group 5"/>
          <p:cNvGrpSpPr/>
          <p:nvPr/>
        </p:nvGrpSpPr>
        <p:grpSpPr bwMode="auto">
          <a:xfrm>
            <a:off x="3409950" y="2533033"/>
            <a:ext cx="455613" cy="3311525"/>
            <a:chOff x="2200" y="890"/>
            <a:chExt cx="287" cy="2086"/>
          </a:xfrm>
        </p:grpSpPr>
        <p:grpSp>
          <p:nvGrpSpPr>
            <p:cNvPr id="14" name="Group 6"/>
            <p:cNvGrpSpPr/>
            <p:nvPr/>
          </p:nvGrpSpPr>
          <p:grpSpPr bwMode="auto">
            <a:xfrm>
              <a:off x="2200" y="890"/>
              <a:ext cx="287" cy="1603"/>
              <a:chOff x="1410" y="1117"/>
              <a:chExt cx="287" cy="1603"/>
            </a:xfrm>
          </p:grpSpPr>
          <p:grpSp>
            <p:nvGrpSpPr>
              <p:cNvPr id="17" name="Group 7"/>
              <p:cNvGrpSpPr>
                <a:grpSpLocks noChangeAspect="1"/>
              </p:cNvGrpSpPr>
              <p:nvPr/>
            </p:nvGrpSpPr>
            <p:grpSpPr bwMode="auto">
              <a:xfrm>
                <a:off x="1533" y="2099"/>
                <a:ext cx="143" cy="621"/>
                <a:chOff x="3024" y="11742"/>
                <a:chExt cx="420" cy="1188"/>
              </a:xfrm>
            </p:grpSpPr>
            <p:sp>
              <p:nvSpPr>
                <p:cNvPr id="22" name="Rectangle 8"/>
                <p:cNvSpPr>
                  <a:spLocks noChangeAspect="1" noChangeArrowheads="1"/>
                </p:cNvSpPr>
                <p:nvPr/>
              </p:nvSpPr>
              <p:spPr bwMode="auto">
                <a:xfrm>
                  <a:off x="3024" y="11742"/>
                  <a:ext cx="105" cy="936"/>
                </a:xfrm>
                <a:prstGeom prst="rect">
                  <a:avLst/>
                </a:prstGeom>
                <a:solidFill>
                  <a:srgbClr val="FFFFFF"/>
                </a:solidFill>
                <a:ln w="9525">
                  <a:solidFill>
                    <a:srgbClr val="000000"/>
                  </a:solidFill>
                  <a:miter lim="800000"/>
                </a:ln>
              </p:spPr>
              <p:txBody>
                <a:bodyPr/>
                <a:lstStyle/>
                <a:p>
                  <a:pPr algn="ctr" eaLnBrk="1" hangingPunct="1">
                    <a:spcBef>
                      <a:spcPct val="50000"/>
                    </a:spcBef>
                  </a:pPr>
                  <a:endParaRPr lang="zh-CN" altLang="en-US"/>
                </a:p>
              </p:txBody>
            </p:sp>
            <p:sp>
              <p:nvSpPr>
                <p:cNvPr id="23" name="AutoShape 9"/>
                <p:cNvSpPr>
                  <a:spLocks noChangeAspect="1" noChangeArrowheads="1"/>
                </p:cNvSpPr>
                <p:nvPr/>
              </p:nvSpPr>
              <p:spPr bwMode="auto">
                <a:xfrm flipV="1">
                  <a:off x="3024" y="12462"/>
                  <a:ext cx="420" cy="4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8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FFFF"/>
                </a:solidFill>
                <a:ln w="9525">
                  <a:solidFill>
                    <a:srgbClr val="000000"/>
                  </a:solidFill>
                  <a:miter lim="800000"/>
                </a:ln>
              </p:spPr>
              <p:txBody>
                <a:bodyPr/>
                <a:lstStyle/>
                <a:p>
                  <a:endParaRPr lang="zh-CN" altLang="en-US"/>
                </a:p>
              </p:txBody>
            </p:sp>
          </p:grpSp>
          <p:sp>
            <p:nvSpPr>
              <p:cNvPr id="18" name="Oval 10"/>
              <p:cNvSpPr>
                <a:spLocks noChangeAspect="1" noChangeArrowheads="1"/>
              </p:cNvSpPr>
              <p:nvPr/>
            </p:nvSpPr>
            <p:spPr bwMode="auto">
              <a:xfrm>
                <a:off x="1482" y="1117"/>
                <a:ext cx="143" cy="106"/>
              </a:xfrm>
              <a:prstGeom prst="ellipse">
                <a:avLst/>
              </a:prstGeom>
              <a:solidFill>
                <a:srgbClr val="FFFFFF"/>
              </a:solidFill>
              <a:ln w="9525">
                <a:solidFill>
                  <a:srgbClr val="000000"/>
                </a:solidFill>
                <a:round/>
              </a:ln>
            </p:spPr>
            <p:txBody>
              <a:bodyPr/>
              <a:lstStyle/>
              <a:p>
                <a:pPr algn="ctr" eaLnBrk="1" hangingPunct="1">
                  <a:spcBef>
                    <a:spcPct val="50000"/>
                  </a:spcBef>
                </a:pPr>
                <a:endParaRPr lang="zh-CN" altLang="en-US"/>
              </a:p>
            </p:txBody>
          </p:sp>
          <p:sp>
            <p:nvSpPr>
              <p:cNvPr id="19" name="Rectangle 11"/>
              <p:cNvSpPr>
                <a:spLocks noChangeAspect="1" noChangeArrowheads="1"/>
              </p:cNvSpPr>
              <p:nvPr/>
            </p:nvSpPr>
            <p:spPr bwMode="auto">
              <a:xfrm>
                <a:off x="1410" y="1223"/>
                <a:ext cx="287" cy="957"/>
              </a:xfrm>
              <a:prstGeom prst="rect">
                <a:avLst/>
              </a:prstGeom>
              <a:solidFill>
                <a:srgbClr val="FFFFFF"/>
              </a:solidFill>
              <a:ln w="9525">
                <a:solidFill>
                  <a:srgbClr val="000000"/>
                </a:solidFill>
                <a:miter lim="800000"/>
              </a:ln>
            </p:spPr>
            <p:txBody>
              <a:bodyPr/>
              <a:lstStyle/>
              <a:p>
                <a:pPr algn="ctr" eaLnBrk="1" hangingPunct="1">
                  <a:spcBef>
                    <a:spcPct val="50000"/>
                  </a:spcBef>
                </a:pPr>
                <a:endParaRPr lang="zh-CN" altLang="en-US"/>
              </a:p>
            </p:txBody>
          </p:sp>
          <p:sp>
            <p:nvSpPr>
              <p:cNvPr id="20" name="Rectangle 12"/>
              <p:cNvSpPr>
                <a:spLocks noChangeAspect="1" noChangeArrowheads="1"/>
              </p:cNvSpPr>
              <p:nvPr/>
            </p:nvSpPr>
            <p:spPr bwMode="auto">
              <a:xfrm>
                <a:off x="1519" y="1253"/>
                <a:ext cx="72" cy="851"/>
              </a:xfrm>
              <a:prstGeom prst="rect">
                <a:avLst/>
              </a:prstGeom>
              <a:solidFill>
                <a:srgbClr val="FFFFFF"/>
              </a:solidFill>
              <a:ln w="9525">
                <a:solidFill>
                  <a:srgbClr val="000000"/>
                </a:solidFill>
                <a:miter lim="800000"/>
              </a:ln>
            </p:spPr>
            <p:txBody>
              <a:bodyPr/>
              <a:lstStyle/>
              <a:p>
                <a:pPr algn="ctr" eaLnBrk="1" hangingPunct="1">
                  <a:spcBef>
                    <a:spcPct val="50000"/>
                  </a:spcBef>
                </a:pPr>
                <a:endParaRPr lang="zh-CN" altLang="en-US"/>
              </a:p>
            </p:txBody>
          </p:sp>
          <p:sp>
            <p:nvSpPr>
              <p:cNvPr id="21" name="Line 13"/>
              <p:cNvSpPr>
                <a:spLocks noChangeAspect="1" noChangeShapeType="1"/>
              </p:cNvSpPr>
              <p:nvPr/>
            </p:nvSpPr>
            <p:spPr bwMode="auto">
              <a:xfrm>
                <a:off x="1449" y="2024"/>
                <a:ext cx="215" cy="0"/>
              </a:xfrm>
              <a:prstGeom prst="line">
                <a:avLst/>
              </a:prstGeom>
              <a:noFill/>
              <a:ln w="9525">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a:lstStyle/>
              <a:p>
                <a:endParaRPr lang="zh-CN" altLang="en-US"/>
              </a:p>
            </p:txBody>
          </p:sp>
        </p:grpSp>
        <p:sp>
          <p:nvSpPr>
            <p:cNvPr id="15" name="AutoShape 14"/>
            <p:cNvSpPr>
              <a:spLocks noChangeArrowheads="1"/>
            </p:cNvSpPr>
            <p:nvPr/>
          </p:nvSpPr>
          <p:spPr bwMode="auto">
            <a:xfrm>
              <a:off x="2290" y="2568"/>
              <a:ext cx="181" cy="408"/>
            </a:xfrm>
            <a:prstGeom prst="can">
              <a:avLst>
                <a:gd name="adj" fmla="val 56354"/>
              </a:avLst>
            </a:prstGeom>
            <a:solidFill>
              <a:schemeClr val="accent1"/>
            </a:solidFill>
            <a:ln w="9525">
              <a:solidFill>
                <a:schemeClr val="tx1"/>
              </a:solidFill>
              <a:round/>
            </a:ln>
          </p:spPr>
          <p:txBody>
            <a:bodyPr wrap="none" anchor="ctr"/>
            <a:lstStyle/>
            <a:p>
              <a:pPr algn="ctr" eaLnBrk="1" hangingPunct="1">
                <a:spcBef>
                  <a:spcPct val="50000"/>
                </a:spcBef>
              </a:pPr>
              <a:endParaRPr lang="zh-CN" altLang="en-US"/>
            </a:p>
          </p:txBody>
        </p:sp>
        <p:sp>
          <p:nvSpPr>
            <p:cNvPr id="16" name="Line 15"/>
            <p:cNvSpPr>
              <a:spLocks noChangeShapeType="1"/>
            </p:cNvSpPr>
            <p:nvPr/>
          </p:nvSpPr>
          <p:spPr bwMode="auto">
            <a:xfrm>
              <a:off x="2381" y="2432"/>
              <a:ext cx="0" cy="18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24" name="AutoShape 16"/>
          <p:cNvSpPr>
            <a:spLocks noChangeAspect="1" noChangeArrowheads="1"/>
          </p:cNvSpPr>
          <p:nvPr/>
        </p:nvSpPr>
        <p:spPr bwMode="auto">
          <a:xfrm>
            <a:off x="5930900" y="5269883"/>
            <a:ext cx="1927225" cy="1343025"/>
          </a:xfrm>
          <a:prstGeom prst="can">
            <a:avLst>
              <a:gd name="adj" fmla="val 25000"/>
            </a:avLst>
          </a:prstGeom>
          <a:solidFill>
            <a:srgbClr val="00FFFF"/>
          </a:solidFill>
          <a:ln w="9525">
            <a:solidFill>
              <a:srgbClr val="000000"/>
            </a:solidFill>
            <a:round/>
          </a:ln>
        </p:spPr>
        <p:txBody>
          <a:bodyPr/>
          <a:lstStyle/>
          <a:p>
            <a:pPr algn="ctr" eaLnBrk="1" hangingPunct="1">
              <a:spcBef>
                <a:spcPct val="50000"/>
              </a:spcBef>
            </a:pPr>
            <a:endParaRPr lang="zh-CN" altLang="en-US"/>
          </a:p>
        </p:txBody>
      </p:sp>
      <p:grpSp>
        <p:nvGrpSpPr>
          <p:cNvPr id="25" name="Group 17"/>
          <p:cNvGrpSpPr/>
          <p:nvPr/>
        </p:nvGrpSpPr>
        <p:grpSpPr bwMode="auto">
          <a:xfrm>
            <a:off x="6564313" y="2445721"/>
            <a:ext cx="455612" cy="3311525"/>
            <a:chOff x="3787" y="709"/>
            <a:chExt cx="287" cy="2086"/>
          </a:xfrm>
        </p:grpSpPr>
        <p:grpSp>
          <p:nvGrpSpPr>
            <p:cNvPr id="26" name="Group 18"/>
            <p:cNvGrpSpPr>
              <a:grpSpLocks noChangeAspect="1"/>
            </p:cNvGrpSpPr>
            <p:nvPr/>
          </p:nvGrpSpPr>
          <p:grpSpPr bwMode="auto">
            <a:xfrm>
              <a:off x="3910" y="1691"/>
              <a:ext cx="143" cy="621"/>
              <a:chOff x="3024" y="11742"/>
              <a:chExt cx="420" cy="1188"/>
            </a:xfrm>
          </p:grpSpPr>
          <p:sp>
            <p:nvSpPr>
              <p:cNvPr id="32" name="Rectangle 19"/>
              <p:cNvSpPr>
                <a:spLocks noChangeAspect="1" noChangeArrowheads="1"/>
              </p:cNvSpPr>
              <p:nvPr/>
            </p:nvSpPr>
            <p:spPr bwMode="auto">
              <a:xfrm>
                <a:off x="3024" y="11742"/>
                <a:ext cx="105" cy="936"/>
              </a:xfrm>
              <a:prstGeom prst="rect">
                <a:avLst/>
              </a:prstGeom>
              <a:solidFill>
                <a:srgbClr val="FFFFFF"/>
              </a:solidFill>
              <a:ln w="9525">
                <a:solidFill>
                  <a:srgbClr val="000000"/>
                </a:solidFill>
                <a:miter lim="800000"/>
              </a:ln>
            </p:spPr>
            <p:txBody>
              <a:bodyPr/>
              <a:lstStyle/>
              <a:p>
                <a:pPr algn="ctr" eaLnBrk="1" hangingPunct="1">
                  <a:spcBef>
                    <a:spcPct val="50000"/>
                  </a:spcBef>
                </a:pPr>
                <a:endParaRPr lang="zh-CN" altLang="en-US"/>
              </a:p>
            </p:txBody>
          </p:sp>
          <p:sp>
            <p:nvSpPr>
              <p:cNvPr id="34" name="AutoShape 20"/>
              <p:cNvSpPr>
                <a:spLocks noChangeAspect="1" noChangeArrowheads="1"/>
              </p:cNvSpPr>
              <p:nvPr/>
            </p:nvSpPr>
            <p:spPr bwMode="auto">
              <a:xfrm flipV="1">
                <a:off x="3024" y="12462"/>
                <a:ext cx="420" cy="4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8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FFFF"/>
              </a:solidFill>
              <a:ln w="9525">
                <a:solidFill>
                  <a:srgbClr val="000000"/>
                </a:solidFill>
                <a:miter lim="800000"/>
              </a:ln>
            </p:spPr>
            <p:txBody>
              <a:bodyPr/>
              <a:lstStyle/>
              <a:p>
                <a:endParaRPr lang="zh-CN" altLang="en-US"/>
              </a:p>
            </p:txBody>
          </p:sp>
        </p:grpSp>
        <p:sp>
          <p:nvSpPr>
            <p:cNvPr id="27" name="Oval 21"/>
            <p:cNvSpPr>
              <a:spLocks noChangeAspect="1" noChangeArrowheads="1"/>
            </p:cNvSpPr>
            <p:nvPr/>
          </p:nvSpPr>
          <p:spPr bwMode="auto">
            <a:xfrm>
              <a:off x="3859" y="709"/>
              <a:ext cx="143" cy="106"/>
            </a:xfrm>
            <a:prstGeom prst="ellipse">
              <a:avLst/>
            </a:prstGeom>
            <a:solidFill>
              <a:srgbClr val="FFFFFF"/>
            </a:solidFill>
            <a:ln w="9525">
              <a:solidFill>
                <a:srgbClr val="000000"/>
              </a:solidFill>
              <a:round/>
            </a:ln>
          </p:spPr>
          <p:txBody>
            <a:bodyPr/>
            <a:lstStyle/>
            <a:p>
              <a:pPr algn="ctr" eaLnBrk="1" hangingPunct="1">
                <a:spcBef>
                  <a:spcPct val="50000"/>
                </a:spcBef>
              </a:pPr>
              <a:endParaRPr lang="zh-CN" altLang="en-US"/>
            </a:p>
          </p:txBody>
        </p:sp>
        <p:sp>
          <p:nvSpPr>
            <p:cNvPr id="28" name="Rectangle 22"/>
            <p:cNvSpPr>
              <a:spLocks noChangeAspect="1" noChangeArrowheads="1"/>
            </p:cNvSpPr>
            <p:nvPr/>
          </p:nvSpPr>
          <p:spPr bwMode="auto">
            <a:xfrm>
              <a:off x="3787" y="815"/>
              <a:ext cx="287" cy="957"/>
            </a:xfrm>
            <a:prstGeom prst="rect">
              <a:avLst/>
            </a:prstGeom>
            <a:solidFill>
              <a:srgbClr val="FFFFFF"/>
            </a:solidFill>
            <a:ln w="9525">
              <a:solidFill>
                <a:srgbClr val="000000"/>
              </a:solidFill>
              <a:miter lim="800000"/>
            </a:ln>
          </p:spPr>
          <p:txBody>
            <a:bodyPr/>
            <a:lstStyle/>
            <a:p>
              <a:pPr algn="ctr" eaLnBrk="1" hangingPunct="1">
                <a:spcBef>
                  <a:spcPct val="50000"/>
                </a:spcBef>
              </a:pPr>
              <a:endParaRPr lang="zh-CN" altLang="en-US"/>
            </a:p>
          </p:txBody>
        </p:sp>
        <p:sp>
          <p:nvSpPr>
            <p:cNvPr id="29" name="Rectangle 23"/>
            <p:cNvSpPr>
              <a:spLocks noChangeAspect="1" noChangeArrowheads="1"/>
            </p:cNvSpPr>
            <p:nvPr/>
          </p:nvSpPr>
          <p:spPr bwMode="auto">
            <a:xfrm>
              <a:off x="3896" y="845"/>
              <a:ext cx="72" cy="851"/>
            </a:xfrm>
            <a:prstGeom prst="rect">
              <a:avLst/>
            </a:prstGeom>
            <a:solidFill>
              <a:srgbClr val="FFFFFF"/>
            </a:solidFill>
            <a:ln w="9525">
              <a:solidFill>
                <a:srgbClr val="000000"/>
              </a:solidFill>
              <a:miter lim="800000"/>
            </a:ln>
          </p:spPr>
          <p:txBody>
            <a:bodyPr/>
            <a:lstStyle/>
            <a:p>
              <a:pPr algn="ctr" eaLnBrk="1" hangingPunct="1">
                <a:spcBef>
                  <a:spcPct val="50000"/>
                </a:spcBef>
              </a:pPr>
              <a:endParaRPr lang="zh-CN" altLang="en-US"/>
            </a:p>
          </p:txBody>
        </p:sp>
        <p:sp>
          <p:nvSpPr>
            <p:cNvPr id="30" name="AutoShape 24"/>
            <p:cNvSpPr>
              <a:spLocks noChangeArrowheads="1"/>
            </p:cNvSpPr>
            <p:nvPr/>
          </p:nvSpPr>
          <p:spPr bwMode="auto">
            <a:xfrm>
              <a:off x="3877" y="2387"/>
              <a:ext cx="181" cy="408"/>
            </a:xfrm>
            <a:prstGeom prst="can">
              <a:avLst>
                <a:gd name="adj" fmla="val 56354"/>
              </a:avLst>
            </a:prstGeom>
            <a:solidFill>
              <a:schemeClr val="accent1"/>
            </a:solidFill>
            <a:ln w="9525">
              <a:solidFill>
                <a:schemeClr val="tx1"/>
              </a:solidFill>
              <a:round/>
            </a:ln>
          </p:spPr>
          <p:txBody>
            <a:bodyPr wrap="none" anchor="ctr"/>
            <a:lstStyle/>
            <a:p>
              <a:pPr algn="ctr" eaLnBrk="1" hangingPunct="1">
                <a:spcBef>
                  <a:spcPct val="50000"/>
                </a:spcBef>
              </a:pPr>
              <a:endParaRPr lang="zh-CN" altLang="en-US"/>
            </a:p>
          </p:txBody>
        </p:sp>
        <p:sp>
          <p:nvSpPr>
            <p:cNvPr id="31" name="Line 25"/>
            <p:cNvSpPr>
              <a:spLocks noChangeShapeType="1"/>
            </p:cNvSpPr>
            <p:nvPr/>
          </p:nvSpPr>
          <p:spPr bwMode="auto">
            <a:xfrm>
              <a:off x="3968" y="2251"/>
              <a:ext cx="0" cy="18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35" name="Oval 26"/>
          <p:cNvSpPr>
            <a:spLocks noChangeAspect="1" noChangeArrowheads="1"/>
          </p:cNvSpPr>
          <p:nvPr/>
        </p:nvSpPr>
        <p:spPr bwMode="auto">
          <a:xfrm>
            <a:off x="5930900" y="5412758"/>
            <a:ext cx="1927225" cy="503238"/>
          </a:xfrm>
          <a:prstGeom prst="ellipse">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pPr algn="ctr" eaLnBrk="1" hangingPunct="1">
              <a:spcBef>
                <a:spcPct val="50000"/>
              </a:spcBef>
            </a:pPr>
            <a:endParaRPr lang="zh-CN" altLang="en-US"/>
          </a:p>
        </p:txBody>
      </p:sp>
      <p:sp>
        <p:nvSpPr>
          <p:cNvPr id="36" name="Line 27"/>
          <p:cNvSpPr>
            <a:spLocks noChangeAspect="1" noChangeShapeType="1"/>
          </p:cNvSpPr>
          <p:nvPr/>
        </p:nvSpPr>
        <p:spPr bwMode="auto">
          <a:xfrm>
            <a:off x="6622597" y="3901458"/>
            <a:ext cx="341313" cy="0"/>
          </a:xfrm>
          <a:prstGeom prst="line">
            <a:avLst/>
          </a:prstGeom>
          <a:noFill/>
          <a:ln w="9525">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37" name="Text Box 28"/>
          <p:cNvSpPr txBox="1">
            <a:spLocks noChangeArrowheads="1"/>
          </p:cNvSpPr>
          <p:nvPr/>
        </p:nvSpPr>
        <p:spPr bwMode="auto">
          <a:xfrm>
            <a:off x="310653" y="2445721"/>
            <a:ext cx="2133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8E163E"/>
                </a:solidFill>
                <a:latin typeface="Arial" panose="020B0604020202020204" pitchFamily="34" charset="0"/>
                <a:ea typeface="宋体" panose="02010600030101010101" pitchFamily="2" charset="-122"/>
              </a:defRPr>
            </a:lvl1pPr>
            <a:lvl2pPr marL="742950" indent="-285750">
              <a:defRPr>
                <a:solidFill>
                  <a:srgbClr val="8E163E"/>
                </a:solidFill>
                <a:latin typeface="Arial" panose="020B0604020202020204" pitchFamily="34" charset="0"/>
                <a:ea typeface="宋体" panose="02010600030101010101" pitchFamily="2" charset="-122"/>
              </a:defRPr>
            </a:lvl2pPr>
            <a:lvl3pPr marL="1143000" indent="-228600">
              <a:defRPr>
                <a:solidFill>
                  <a:srgbClr val="8E163E"/>
                </a:solidFill>
                <a:latin typeface="Arial" panose="020B0604020202020204" pitchFamily="34" charset="0"/>
                <a:ea typeface="宋体" panose="02010600030101010101" pitchFamily="2" charset="-122"/>
              </a:defRPr>
            </a:lvl3pPr>
            <a:lvl4pPr marL="1600200" indent="-228600">
              <a:defRPr>
                <a:solidFill>
                  <a:srgbClr val="8E163E"/>
                </a:solidFill>
                <a:latin typeface="Arial" panose="020B0604020202020204" pitchFamily="34" charset="0"/>
                <a:ea typeface="宋体" panose="02010600030101010101" pitchFamily="2" charset="-122"/>
              </a:defRPr>
            </a:lvl4pPr>
            <a:lvl5pPr marL="2057400" indent="-228600">
              <a:defRPr>
                <a:solidFill>
                  <a:srgbClr val="8E163E"/>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0000FF"/>
                </a:solidFill>
                <a:latin typeface="+mn-ea"/>
                <a:ea typeface="+mn-ea"/>
              </a:rPr>
              <a:t>同一个物体浸在水中的体积不同时，弹簧测力计的示数会怎样变化呢</a:t>
            </a:r>
            <a:r>
              <a:rPr lang="en-US" altLang="zh-CN" sz="2800" b="1" dirty="0">
                <a:solidFill>
                  <a:srgbClr val="0000FF"/>
                </a:solidFill>
                <a:latin typeface="+mn-ea"/>
                <a:ea typeface="+mn-ea"/>
              </a:rPr>
              <a:t>?</a:t>
            </a:r>
          </a:p>
        </p:txBody>
      </p:sp>
      <p:sp>
        <p:nvSpPr>
          <p:cNvPr id="39" name="Text Box 31"/>
          <p:cNvSpPr txBox="1">
            <a:spLocks noChangeArrowheads="1"/>
          </p:cNvSpPr>
          <p:nvPr/>
        </p:nvSpPr>
        <p:spPr bwMode="auto">
          <a:xfrm>
            <a:off x="165360" y="1469872"/>
            <a:ext cx="425651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8E163E"/>
                </a:solidFill>
                <a:latin typeface="Arial" panose="020B0604020202020204" pitchFamily="34" charset="0"/>
                <a:ea typeface="宋体" panose="02010600030101010101" pitchFamily="2" charset="-122"/>
              </a:defRPr>
            </a:lvl1pPr>
            <a:lvl2pPr marL="742950" indent="-285750">
              <a:defRPr>
                <a:solidFill>
                  <a:srgbClr val="8E163E"/>
                </a:solidFill>
                <a:latin typeface="Arial" panose="020B0604020202020204" pitchFamily="34" charset="0"/>
                <a:ea typeface="宋体" panose="02010600030101010101" pitchFamily="2" charset="-122"/>
              </a:defRPr>
            </a:lvl2pPr>
            <a:lvl3pPr marL="1143000" indent="-228600">
              <a:defRPr>
                <a:solidFill>
                  <a:srgbClr val="8E163E"/>
                </a:solidFill>
                <a:latin typeface="Arial" panose="020B0604020202020204" pitchFamily="34" charset="0"/>
                <a:ea typeface="宋体" panose="02010600030101010101" pitchFamily="2" charset="-122"/>
              </a:defRPr>
            </a:lvl3pPr>
            <a:lvl4pPr marL="1600200" indent="-228600">
              <a:defRPr>
                <a:solidFill>
                  <a:srgbClr val="8E163E"/>
                </a:solidFill>
                <a:latin typeface="Arial" panose="020B0604020202020204" pitchFamily="34" charset="0"/>
                <a:ea typeface="宋体" panose="02010600030101010101" pitchFamily="2" charset="-122"/>
              </a:defRPr>
            </a:lvl4pPr>
            <a:lvl5pPr marL="2057400" indent="-228600">
              <a:defRPr>
                <a:solidFill>
                  <a:srgbClr val="8E163E"/>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mn-ea"/>
                <a:ea typeface="+mn-ea"/>
              </a:rPr>
              <a:t>探究影响浮力大小的因素</a:t>
            </a:r>
          </a:p>
        </p:txBody>
      </p:sp>
      <p:pic>
        <p:nvPicPr>
          <p:cNvPr id="4" name="图片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0890" y="1590918"/>
            <a:ext cx="1874479" cy="1424604"/>
          </a:xfrm>
          <a:prstGeom prst="rect">
            <a:avLst/>
          </a:prstGeom>
        </p:spPr>
      </p:pic>
      <p:sp>
        <p:nvSpPr>
          <p:cNvPr id="5" name="云形标注 4"/>
          <p:cNvSpPr/>
          <p:nvPr/>
        </p:nvSpPr>
        <p:spPr>
          <a:xfrm>
            <a:off x="5619734" y="1404100"/>
            <a:ext cx="2606461" cy="950911"/>
          </a:xfrm>
          <a:prstGeom prst="cloudCallout">
            <a:avLst>
              <a:gd name="adj1" fmla="val 47237"/>
              <a:gd name="adj2" fmla="val 29490"/>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rPr>
              <a:t>示数变小</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27778E-6 -4.81481E-6 L 5.27778E-6 0.09444 " pathEditMode="relative" ptsTypes="AA">
                                      <p:cBhvr>
                                        <p:cTn id="6" dur="2000" fill="hold"/>
                                        <p:tgtEl>
                                          <p:spTgt spid="2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自主学习</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utoShape 2"/>
          <p:cNvSpPr>
            <a:spLocks noChangeAspect="1" noChangeArrowheads="1"/>
          </p:cNvSpPr>
          <p:nvPr/>
        </p:nvSpPr>
        <p:spPr bwMode="auto">
          <a:xfrm>
            <a:off x="2971064" y="4150910"/>
            <a:ext cx="1927225" cy="2525713"/>
          </a:xfrm>
          <a:prstGeom prst="can">
            <a:avLst>
              <a:gd name="adj" fmla="val 32764"/>
            </a:avLst>
          </a:prstGeom>
          <a:solidFill>
            <a:srgbClr val="00FFFF"/>
          </a:solidFill>
          <a:ln w="9525">
            <a:solidFill>
              <a:srgbClr val="000000"/>
            </a:solidFill>
            <a:round/>
          </a:ln>
        </p:spPr>
        <p:txBody>
          <a:bodyPr/>
          <a:lstStyle/>
          <a:p>
            <a:pPr algn="ctr" eaLnBrk="1" hangingPunct="1">
              <a:spcBef>
                <a:spcPct val="50000"/>
              </a:spcBef>
            </a:pPr>
            <a:endParaRPr lang="zh-CN" altLang="en-US"/>
          </a:p>
        </p:txBody>
      </p:sp>
      <p:grpSp>
        <p:nvGrpSpPr>
          <p:cNvPr id="11" name="Group 3"/>
          <p:cNvGrpSpPr/>
          <p:nvPr/>
        </p:nvGrpSpPr>
        <p:grpSpPr bwMode="auto">
          <a:xfrm>
            <a:off x="3618764" y="2350685"/>
            <a:ext cx="455613" cy="3276600"/>
            <a:chOff x="1927" y="527"/>
            <a:chExt cx="287" cy="2064"/>
          </a:xfrm>
        </p:grpSpPr>
        <p:grpSp>
          <p:nvGrpSpPr>
            <p:cNvPr id="12" name="Group 4"/>
            <p:cNvGrpSpPr/>
            <p:nvPr/>
          </p:nvGrpSpPr>
          <p:grpSpPr bwMode="auto">
            <a:xfrm>
              <a:off x="1927" y="527"/>
              <a:ext cx="287" cy="2064"/>
              <a:chOff x="1655" y="935"/>
              <a:chExt cx="287" cy="2064"/>
            </a:xfrm>
          </p:grpSpPr>
          <p:grpSp>
            <p:nvGrpSpPr>
              <p:cNvPr id="14" name="Group 5"/>
              <p:cNvGrpSpPr>
                <a:grpSpLocks noChangeAspect="1"/>
              </p:cNvGrpSpPr>
              <p:nvPr/>
            </p:nvGrpSpPr>
            <p:grpSpPr bwMode="auto">
              <a:xfrm>
                <a:off x="1778" y="1907"/>
                <a:ext cx="143" cy="614"/>
                <a:chOff x="3024" y="11742"/>
                <a:chExt cx="420" cy="1188"/>
              </a:xfrm>
            </p:grpSpPr>
            <p:sp>
              <p:nvSpPr>
                <p:cNvPr id="20" name="Rectangle 6"/>
                <p:cNvSpPr>
                  <a:spLocks noChangeAspect="1" noChangeArrowheads="1"/>
                </p:cNvSpPr>
                <p:nvPr/>
              </p:nvSpPr>
              <p:spPr bwMode="auto">
                <a:xfrm>
                  <a:off x="3024" y="11742"/>
                  <a:ext cx="105" cy="936"/>
                </a:xfrm>
                <a:prstGeom prst="rect">
                  <a:avLst/>
                </a:prstGeom>
                <a:solidFill>
                  <a:srgbClr val="FFFFFF"/>
                </a:solidFill>
                <a:ln w="9525">
                  <a:solidFill>
                    <a:srgbClr val="000000"/>
                  </a:solidFill>
                  <a:miter lim="800000"/>
                </a:ln>
              </p:spPr>
              <p:txBody>
                <a:bodyPr/>
                <a:lstStyle/>
                <a:p>
                  <a:pPr algn="ctr" eaLnBrk="1" hangingPunct="1">
                    <a:spcBef>
                      <a:spcPct val="50000"/>
                    </a:spcBef>
                  </a:pPr>
                  <a:endParaRPr lang="zh-CN" altLang="en-US"/>
                </a:p>
              </p:txBody>
            </p:sp>
            <p:sp>
              <p:nvSpPr>
                <p:cNvPr id="21" name="AutoShape 7"/>
                <p:cNvSpPr>
                  <a:spLocks noChangeAspect="1" noChangeArrowheads="1"/>
                </p:cNvSpPr>
                <p:nvPr/>
              </p:nvSpPr>
              <p:spPr bwMode="auto">
                <a:xfrm flipV="1">
                  <a:off x="3024" y="12462"/>
                  <a:ext cx="420" cy="4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8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FFFF"/>
                </a:solidFill>
                <a:ln w="9525">
                  <a:solidFill>
                    <a:srgbClr val="000000"/>
                  </a:solidFill>
                  <a:miter lim="800000"/>
                </a:ln>
              </p:spPr>
              <p:txBody>
                <a:bodyPr/>
                <a:lstStyle/>
                <a:p>
                  <a:endParaRPr lang="zh-CN" altLang="en-US"/>
                </a:p>
              </p:txBody>
            </p:sp>
          </p:grpSp>
          <p:sp>
            <p:nvSpPr>
              <p:cNvPr id="15" name="Oval 8"/>
              <p:cNvSpPr>
                <a:spLocks noChangeAspect="1" noChangeArrowheads="1"/>
              </p:cNvSpPr>
              <p:nvPr/>
            </p:nvSpPr>
            <p:spPr bwMode="auto">
              <a:xfrm>
                <a:off x="1727" y="935"/>
                <a:ext cx="143" cy="105"/>
              </a:xfrm>
              <a:prstGeom prst="ellipse">
                <a:avLst/>
              </a:prstGeom>
              <a:solidFill>
                <a:srgbClr val="FFFFFF"/>
              </a:solidFill>
              <a:ln w="9525">
                <a:solidFill>
                  <a:srgbClr val="000000"/>
                </a:solidFill>
                <a:round/>
              </a:ln>
            </p:spPr>
            <p:txBody>
              <a:bodyPr/>
              <a:lstStyle/>
              <a:p>
                <a:pPr algn="ctr" eaLnBrk="1" hangingPunct="1">
                  <a:spcBef>
                    <a:spcPct val="50000"/>
                  </a:spcBef>
                </a:pPr>
                <a:endParaRPr lang="zh-CN" altLang="en-US"/>
              </a:p>
            </p:txBody>
          </p:sp>
          <p:sp>
            <p:nvSpPr>
              <p:cNvPr id="16" name="Rectangle 9"/>
              <p:cNvSpPr>
                <a:spLocks noChangeAspect="1" noChangeArrowheads="1"/>
              </p:cNvSpPr>
              <p:nvPr/>
            </p:nvSpPr>
            <p:spPr bwMode="auto">
              <a:xfrm>
                <a:off x="1655" y="1040"/>
                <a:ext cx="287" cy="947"/>
              </a:xfrm>
              <a:prstGeom prst="rect">
                <a:avLst/>
              </a:prstGeom>
              <a:solidFill>
                <a:srgbClr val="FFFFFF"/>
              </a:solidFill>
              <a:ln w="9525">
                <a:solidFill>
                  <a:srgbClr val="000000"/>
                </a:solidFill>
                <a:miter lim="800000"/>
              </a:ln>
            </p:spPr>
            <p:txBody>
              <a:bodyPr/>
              <a:lstStyle/>
              <a:p>
                <a:pPr algn="ctr" eaLnBrk="1" hangingPunct="1">
                  <a:spcBef>
                    <a:spcPct val="50000"/>
                  </a:spcBef>
                </a:pPr>
                <a:endParaRPr lang="zh-CN" altLang="en-US"/>
              </a:p>
            </p:txBody>
          </p:sp>
          <p:sp>
            <p:nvSpPr>
              <p:cNvPr id="17" name="Rectangle 10"/>
              <p:cNvSpPr>
                <a:spLocks noChangeAspect="1" noChangeArrowheads="1"/>
              </p:cNvSpPr>
              <p:nvPr/>
            </p:nvSpPr>
            <p:spPr bwMode="auto">
              <a:xfrm>
                <a:off x="1764" y="1070"/>
                <a:ext cx="72" cy="842"/>
              </a:xfrm>
              <a:prstGeom prst="rect">
                <a:avLst/>
              </a:prstGeom>
              <a:solidFill>
                <a:srgbClr val="FFFFFF"/>
              </a:solidFill>
              <a:ln w="9525">
                <a:solidFill>
                  <a:srgbClr val="000000"/>
                </a:solidFill>
                <a:miter lim="800000"/>
              </a:ln>
            </p:spPr>
            <p:txBody>
              <a:bodyPr/>
              <a:lstStyle/>
              <a:p>
                <a:pPr algn="ctr" eaLnBrk="1" hangingPunct="1">
                  <a:spcBef>
                    <a:spcPct val="50000"/>
                  </a:spcBef>
                </a:pPr>
                <a:endParaRPr lang="zh-CN" altLang="en-US"/>
              </a:p>
            </p:txBody>
          </p:sp>
          <p:sp>
            <p:nvSpPr>
              <p:cNvPr id="18" name="AutoShape 11"/>
              <p:cNvSpPr>
                <a:spLocks noChangeArrowheads="1"/>
              </p:cNvSpPr>
              <p:nvPr/>
            </p:nvSpPr>
            <p:spPr bwMode="auto">
              <a:xfrm>
                <a:off x="1745" y="2595"/>
                <a:ext cx="181" cy="404"/>
              </a:xfrm>
              <a:prstGeom prst="can">
                <a:avLst>
                  <a:gd name="adj" fmla="val 55801"/>
                </a:avLst>
              </a:prstGeom>
              <a:solidFill>
                <a:schemeClr val="accent1"/>
              </a:solidFill>
              <a:ln w="9525">
                <a:solidFill>
                  <a:schemeClr val="tx1"/>
                </a:solidFill>
                <a:round/>
              </a:ln>
            </p:spPr>
            <p:txBody>
              <a:bodyPr wrap="none" anchor="ctr"/>
              <a:lstStyle/>
              <a:p>
                <a:pPr algn="ctr" eaLnBrk="1" hangingPunct="1">
                  <a:spcBef>
                    <a:spcPct val="50000"/>
                  </a:spcBef>
                </a:pPr>
                <a:endParaRPr lang="zh-CN" altLang="en-US"/>
              </a:p>
            </p:txBody>
          </p:sp>
          <p:sp>
            <p:nvSpPr>
              <p:cNvPr id="19" name="Line 12"/>
              <p:cNvSpPr>
                <a:spLocks noChangeShapeType="1"/>
              </p:cNvSpPr>
              <p:nvPr/>
            </p:nvSpPr>
            <p:spPr bwMode="auto">
              <a:xfrm>
                <a:off x="1836" y="2461"/>
                <a:ext cx="0" cy="18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3" name="Line 13"/>
            <p:cNvSpPr>
              <a:spLocks noChangeAspect="1" noChangeShapeType="1"/>
            </p:cNvSpPr>
            <p:nvPr/>
          </p:nvSpPr>
          <p:spPr bwMode="auto">
            <a:xfrm>
              <a:off x="1964" y="890"/>
              <a:ext cx="215" cy="0"/>
            </a:xfrm>
            <a:prstGeom prst="line">
              <a:avLst/>
            </a:prstGeom>
            <a:noFill/>
            <a:ln w="9525">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a:lstStyle/>
            <a:p>
              <a:endParaRPr lang="zh-CN" altLang="en-US"/>
            </a:p>
          </p:txBody>
        </p:sp>
      </p:grpSp>
      <p:sp>
        <p:nvSpPr>
          <p:cNvPr id="22" name="Oval 14"/>
          <p:cNvSpPr>
            <a:spLocks noChangeAspect="1" noChangeArrowheads="1"/>
          </p:cNvSpPr>
          <p:nvPr/>
        </p:nvSpPr>
        <p:spPr bwMode="auto">
          <a:xfrm>
            <a:off x="2971064" y="4293785"/>
            <a:ext cx="1927225" cy="649288"/>
          </a:xfrm>
          <a:prstGeom prst="ellipse">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pPr algn="ctr" eaLnBrk="1" hangingPunct="1">
              <a:spcBef>
                <a:spcPct val="50000"/>
              </a:spcBef>
            </a:pPr>
            <a:endParaRPr lang="zh-CN" altLang="en-US"/>
          </a:p>
        </p:txBody>
      </p:sp>
      <p:sp>
        <p:nvSpPr>
          <p:cNvPr id="23" name="Text Box 15"/>
          <p:cNvSpPr txBox="1">
            <a:spLocks noChangeArrowheads="1"/>
          </p:cNvSpPr>
          <p:nvPr/>
        </p:nvSpPr>
        <p:spPr bwMode="auto">
          <a:xfrm>
            <a:off x="473927" y="3074585"/>
            <a:ext cx="223202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8E163E"/>
                </a:solidFill>
                <a:latin typeface="Arial" panose="020B0604020202020204" pitchFamily="34" charset="0"/>
                <a:ea typeface="宋体" panose="02010600030101010101" pitchFamily="2" charset="-122"/>
              </a:defRPr>
            </a:lvl1pPr>
            <a:lvl2pPr marL="742950" indent="-285750">
              <a:defRPr>
                <a:solidFill>
                  <a:srgbClr val="8E163E"/>
                </a:solidFill>
                <a:latin typeface="Arial" panose="020B0604020202020204" pitchFamily="34" charset="0"/>
                <a:ea typeface="宋体" panose="02010600030101010101" pitchFamily="2" charset="-122"/>
              </a:defRPr>
            </a:lvl2pPr>
            <a:lvl3pPr marL="1143000" indent="-228600">
              <a:defRPr>
                <a:solidFill>
                  <a:srgbClr val="8E163E"/>
                </a:solidFill>
                <a:latin typeface="Arial" panose="020B0604020202020204" pitchFamily="34" charset="0"/>
                <a:ea typeface="宋体" panose="02010600030101010101" pitchFamily="2" charset="-122"/>
              </a:defRPr>
            </a:lvl3pPr>
            <a:lvl4pPr marL="1600200" indent="-228600">
              <a:defRPr>
                <a:solidFill>
                  <a:srgbClr val="8E163E"/>
                </a:solidFill>
                <a:latin typeface="Arial" panose="020B0604020202020204" pitchFamily="34" charset="0"/>
                <a:ea typeface="宋体" panose="02010600030101010101" pitchFamily="2" charset="-122"/>
              </a:defRPr>
            </a:lvl4pPr>
            <a:lvl5pPr marL="2057400" indent="-228600">
              <a:defRPr>
                <a:solidFill>
                  <a:srgbClr val="8E163E"/>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0000FF"/>
                </a:solidFill>
              </a:rPr>
              <a:t>同一个物体，浸没在液体中的深度不同时，弹簧测力计的示数会不会变呢？</a:t>
            </a:r>
          </a:p>
        </p:txBody>
      </p:sp>
      <p:sp>
        <p:nvSpPr>
          <p:cNvPr id="24" name="Text Box 31"/>
          <p:cNvSpPr txBox="1">
            <a:spLocks noChangeArrowheads="1"/>
          </p:cNvSpPr>
          <p:nvPr/>
        </p:nvSpPr>
        <p:spPr bwMode="auto">
          <a:xfrm>
            <a:off x="165360" y="1469872"/>
            <a:ext cx="425651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8E163E"/>
                </a:solidFill>
                <a:latin typeface="Arial" panose="020B0604020202020204" pitchFamily="34" charset="0"/>
                <a:ea typeface="宋体" panose="02010600030101010101" pitchFamily="2" charset="-122"/>
              </a:defRPr>
            </a:lvl1pPr>
            <a:lvl2pPr marL="742950" indent="-285750">
              <a:defRPr>
                <a:solidFill>
                  <a:srgbClr val="8E163E"/>
                </a:solidFill>
                <a:latin typeface="Arial" panose="020B0604020202020204" pitchFamily="34" charset="0"/>
                <a:ea typeface="宋体" panose="02010600030101010101" pitchFamily="2" charset="-122"/>
              </a:defRPr>
            </a:lvl2pPr>
            <a:lvl3pPr marL="1143000" indent="-228600">
              <a:defRPr>
                <a:solidFill>
                  <a:srgbClr val="8E163E"/>
                </a:solidFill>
                <a:latin typeface="Arial" panose="020B0604020202020204" pitchFamily="34" charset="0"/>
                <a:ea typeface="宋体" panose="02010600030101010101" pitchFamily="2" charset="-122"/>
              </a:defRPr>
            </a:lvl3pPr>
            <a:lvl4pPr marL="1600200" indent="-228600">
              <a:defRPr>
                <a:solidFill>
                  <a:srgbClr val="8E163E"/>
                </a:solidFill>
                <a:latin typeface="Arial" panose="020B0604020202020204" pitchFamily="34" charset="0"/>
                <a:ea typeface="宋体" panose="02010600030101010101" pitchFamily="2" charset="-122"/>
              </a:defRPr>
            </a:lvl4pPr>
            <a:lvl5pPr marL="2057400" indent="-228600">
              <a:defRPr>
                <a:solidFill>
                  <a:srgbClr val="8E163E"/>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mn-ea"/>
                <a:ea typeface="+mn-ea"/>
              </a:rPr>
              <a:t>探究影响浮力大小的因素</a:t>
            </a:r>
          </a:p>
        </p:txBody>
      </p:sp>
      <p:pic>
        <p:nvPicPr>
          <p:cNvPr id="25" name="图片 2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0890" y="1590918"/>
            <a:ext cx="1874479" cy="1424604"/>
          </a:xfrm>
          <a:prstGeom prst="rect">
            <a:avLst/>
          </a:prstGeom>
        </p:spPr>
      </p:pic>
      <p:sp>
        <p:nvSpPr>
          <p:cNvPr id="26" name="云形标注 25"/>
          <p:cNvSpPr/>
          <p:nvPr/>
        </p:nvSpPr>
        <p:spPr>
          <a:xfrm>
            <a:off x="4547286" y="1404100"/>
            <a:ext cx="3678909" cy="950911"/>
          </a:xfrm>
          <a:prstGeom prst="cloudCallout">
            <a:avLst>
              <a:gd name="adj1" fmla="val 47237"/>
              <a:gd name="adj2" fmla="val 29490"/>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rPr>
              <a:t>示</a:t>
            </a:r>
            <a:r>
              <a:rPr lang="zh-CN" altLang="en-US" sz="2800" dirty="0" smtClean="0">
                <a:solidFill>
                  <a:schemeClr val="tx1"/>
                </a:solidFill>
              </a:rPr>
              <a:t>数没有变哦</a:t>
            </a:r>
            <a:endParaRPr lang="zh-CN" altLang="en-US" sz="2800" dirty="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9.16667E-6 -4.81481E-6 L 9.16667E-6 0.07361 " pathEditMode="relative" ptsTypes="AA">
                                      <p:cBhvr>
                                        <p:cTn id="6" dur="2000" fill="hold"/>
                                        <p:tgtEl>
                                          <p:spTgt spid="1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right)">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自主学习</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 Box 15"/>
          <p:cNvSpPr txBox="1">
            <a:spLocks noChangeArrowheads="1"/>
          </p:cNvSpPr>
          <p:nvPr/>
        </p:nvSpPr>
        <p:spPr bwMode="auto">
          <a:xfrm>
            <a:off x="473927" y="3074585"/>
            <a:ext cx="223202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8E163E"/>
                </a:solidFill>
                <a:latin typeface="Arial" panose="020B0604020202020204" pitchFamily="34" charset="0"/>
                <a:ea typeface="宋体" panose="02010600030101010101" pitchFamily="2" charset="-122"/>
              </a:defRPr>
            </a:lvl1pPr>
            <a:lvl2pPr marL="742950" indent="-285750">
              <a:defRPr>
                <a:solidFill>
                  <a:srgbClr val="8E163E"/>
                </a:solidFill>
                <a:latin typeface="Arial" panose="020B0604020202020204" pitchFamily="34" charset="0"/>
                <a:ea typeface="宋体" panose="02010600030101010101" pitchFamily="2" charset="-122"/>
              </a:defRPr>
            </a:lvl2pPr>
            <a:lvl3pPr marL="1143000" indent="-228600">
              <a:defRPr>
                <a:solidFill>
                  <a:srgbClr val="8E163E"/>
                </a:solidFill>
                <a:latin typeface="Arial" panose="020B0604020202020204" pitchFamily="34" charset="0"/>
                <a:ea typeface="宋体" panose="02010600030101010101" pitchFamily="2" charset="-122"/>
              </a:defRPr>
            </a:lvl3pPr>
            <a:lvl4pPr marL="1600200" indent="-228600">
              <a:defRPr>
                <a:solidFill>
                  <a:srgbClr val="8E163E"/>
                </a:solidFill>
                <a:latin typeface="Arial" panose="020B0604020202020204" pitchFamily="34" charset="0"/>
                <a:ea typeface="宋体" panose="02010600030101010101" pitchFamily="2" charset="-122"/>
              </a:defRPr>
            </a:lvl4pPr>
            <a:lvl5pPr marL="2057400" indent="-228600">
              <a:defRPr>
                <a:solidFill>
                  <a:srgbClr val="8E163E"/>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0000FF"/>
                </a:solidFill>
              </a:rPr>
              <a:t>同一个物体，浸没</a:t>
            </a:r>
            <a:r>
              <a:rPr lang="zh-CN" altLang="en-US" sz="2800" b="1" dirty="0" smtClean="0">
                <a:solidFill>
                  <a:srgbClr val="0000FF"/>
                </a:solidFill>
              </a:rPr>
              <a:t>在不同液体</a:t>
            </a:r>
            <a:r>
              <a:rPr lang="zh-CN" altLang="en-US" sz="2800" b="1" dirty="0">
                <a:solidFill>
                  <a:srgbClr val="0000FF"/>
                </a:solidFill>
              </a:rPr>
              <a:t>中</a:t>
            </a:r>
            <a:r>
              <a:rPr lang="zh-CN" altLang="en-US" sz="2800" b="1" dirty="0" smtClean="0">
                <a:solidFill>
                  <a:srgbClr val="0000FF"/>
                </a:solidFill>
              </a:rPr>
              <a:t>的相同深度时</a:t>
            </a:r>
            <a:r>
              <a:rPr lang="zh-CN" altLang="en-US" sz="2800" b="1" dirty="0">
                <a:solidFill>
                  <a:srgbClr val="0000FF"/>
                </a:solidFill>
              </a:rPr>
              <a:t>，弹簧测力计的示数</a:t>
            </a:r>
            <a:r>
              <a:rPr lang="zh-CN" altLang="en-US" sz="2800" b="1" dirty="0" smtClean="0">
                <a:solidFill>
                  <a:srgbClr val="0000FF"/>
                </a:solidFill>
              </a:rPr>
              <a:t>会不会一样呢</a:t>
            </a:r>
            <a:r>
              <a:rPr lang="zh-CN" altLang="en-US" sz="2800" b="1" dirty="0">
                <a:solidFill>
                  <a:srgbClr val="0000FF"/>
                </a:solidFill>
              </a:rPr>
              <a:t>？</a:t>
            </a:r>
          </a:p>
        </p:txBody>
      </p:sp>
      <p:sp>
        <p:nvSpPr>
          <p:cNvPr id="24" name="Text Box 31"/>
          <p:cNvSpPr txBox="1">
            <a:spLocks noChangeArrowheads="1"/>
          </p:cNvSpPr>
          <p:nvPr/>
        </p:nvSpPr>
        <p:spPr bwMode="auto">
          <a:xfrm>
            <a:off x="165360" y="1469872"/>
            <a:ext cx="425651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8E163E"/>
                </a:solidFill>
                <a:latin typeface="Arial" panose="020B0604020202020204" pitchFamily="34" charset="0"/>
                <a:ea typeface="宋体" panose="02010600030101010101" pitchFamily="2" charset="-122"/>
              </a:defRPr>
            </a:lvl1pPr>
            <a:lvl2pPr marL="742950" indent="-285750">
              <a:defRPr>
                <a:solidFill>
                  <a:srgbClr val="8E163E"/>
                </a:solidFill>
                <a:latin typeface="Arial" panose="020B0604020202020204" pitchFamily="34" charset="0"/>
                <a:ea typeface="宋体" panose="02010600030101010101" pitchFamily="2" charset="-122"/>
              </a:defRPr>
            </a:lvl2pPr>
            <a:lvl3pPr marL="1143000" indent="-228600">
              <a:defRPr>
                <a:solidFill>
                  <a:srgbClr val="8E163E"/>
                </a:solidFill>
                <a:latin typeface="Arial" panose="020B0604020202020204" pitchFamily="34" charset="0"/>
                <a:ea typeface="宋体" panose="02010600030101010101" pitchFamily="2" charset="-122"/>
              </a:defRPr>
            </a:lvl3pPr>
            <a:lvl4pPr marL="1600200" indent="-228600">
              <a:defRPr>
                <a:solidFill>
                  <a:srgbClr val="8E163E"/>
                </a:solidFill>
                <a:latin typeface="Arial" panose="020B0604020202020204" pitchFamily="34" charset="0"/>
                <a:ea typeface="宋体" panose="02010600030101010101" pitchFamily="2" charset="-122"/>
              </a:defRPr>
            </a:lvl4pPr>
            <a:lvl5pPr marL="2057400" indent="-228600">
              <a:defRPr>
                <a:solidFill>
                  <a:srgbClr val="8E163E"/>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rgbClr val="8E163E"/>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mn-ea"/>
                <a:ea typeface="+mn-ea"/>
              </a:rPr>
              <a:t>探究影响浮力大小的因素</a:t>
            </a:r>
          </a:p>
        </p:txBody>
      </p:sp>
      <p:pic>
        <p:nvPicPr>
          <p:cNvPr id="25" name="图片 2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0890" y="1590918"/>
            <a:ext cx="1874479" cy="1424604"/>
          </a:xfrm>
          <a:prstGeom prst="rect">
            <a:avLst/>
          </a:prstGeom>
        </p:spPr>
      </p:pic>
      <p:sp>
        <p:nvSpPr>
          <p:cNvPr id="26" name="云形标注 25"/>
          <p:cNvSpPr/>
          <p:nvPr/>
        </p:nvSpPr>
        <p:spPr>
          <a:xfrm>
            <a:off x="4547286" y="1404100"/>
            <a:ext cx="3678909" cy="950911"/>
          </a:xfrm>
          <a:prstGeom prst="cloudCallout">
            <a:avLst>
              <a:gd name="adj1" fmla="val 47237"/>
              <a:gd name="adj2" fmla="val 29490"/>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rPr>
              <a:t>示</a:t>
            </a:r>
            <a:r>
              <a:rPr lang="zh-CN" altLang="en-US" sz="2800" dirty="0" smtClean="0">
                <a:solidFill>
                  <a:schemeClr val="tx1"/>
                </a:solidFill>
              </a:rPr>
              <a:t>数</a:t>
            </a:r>
            <a:r>
              <a:rPr lang="zh-CN" altLang="en-US" sz="2800" dirty="0">
                <a:solidFill>
                  <a:schemeClr val="tx1"/>
                </a:solidFill>
              </a:rPr>
              <a:t>不同</a:t>
            </a:r>
            <a:r>
              <a:rPr lang="zh-CN" altLang="en-US" sz="2800" dirty="0" smtClean="0">
                <a:solidFill>
                  <a:schemeClr val="tx1"/>
                </a:solidFill>
              </a:rPr>
              <a:t>哦</a:t>
            </a:r>
            <a:endParaRPr lang="zh-CN" altLang="en-US" sz="2800" dirty="0">
              <a:solidFill>
                <a:schemeClr val="tx1"/>
              </a:solidFill>
            </a:endParaRPr>
          </a:p>
        </p:txBody>
      </p:sp>
      <p:sp>
        <p:nvSpPr>
          <p:cNvPr id="55" name="AutoShape 16"/>
          <p:cNvSpPr>
            <a:spLocks noChangeAspect="1" noChangeArrowheads="1"/>
          </p:cNvSpPr>
          <p:nvPr/>
        </p:nvSpPr>
        <p:spPr bwMode="auto">
          <a:xfrm>
            <a:off x="3048854" y="5388186"/>
            <a:ext cx="1927225" cy="1343025"/>
          </a:xfrm>
          <a:prstGeom prst="can">
            <a:avLst>
              <a:gd name="adj" fmla="val 25000"/>
            </a:avLst>
          </a:prstGeom>
          <a:solidFill>
            <a:srgbClr val="00FFFF"/>
          </a:solidFill>
          <a:ln w="9525">
            <a:solidFill>
              <a:srgbClr val="000000"/>
            </a:solidFill>
            <a:round/>
          </a:ln>
        </p:spPr>
        <p:txBody>
          <a:bodyPr/>
          <a:lstStyle/>
          <a:p>
            <a:pPr algn="ctr" eaLnBrk="1" hangingPunct="1">
              <a:spcBef>
                <a:spcPct val="50000"/>
              </a:spcBef>
            </a:pPr>
            <a:endParaRPr lang="zh-CN" altLang="en-US"/>
          </a:p>
        </p:txBody>
      </p:sp>
      <p:grpSp>
        <p:nvGrpSpPr>
          <p:cNvPr id="58" name="Group 17"/>
          <p:cNvGrpSpPr/>
          <p:nvPr/>
        </p:nvGrpSpPr>
        <p:grpSpPr bwMode="auto">
          <a:xfrm>
            <a:off x="3682267" y="2564024"/>
            <a:ext cx="455612" cy="3311525"/>
            <a:chOff x="3787" y="709"/>
            <a:chExt cx="287" cy="2086"/>
          </a:xfrm>
        </p:grpSpPr>
        <p:grpSp>
          <p:nvGrpSpPr>
            <p:cNvPr id="59" name="Group 18"/>
            <p:cNvGrpSpPr>
              <a:grpSpLocks noChangeAspect="1"/>
            </p:cNvGrpSpPr>
            <p:nvPr/>
          </p:nvGrpSpPr>
          <p:grpSpPr bwMode="auto">
            <a:xfrm>
              <a:off x="3910" y="1691"/>
              <a:ext cx="143" cy="621"/>
              <a:chOff x="3024" y="11742"/>
              <a:chExt cx="420" cy="1188"/>
            </a:xfrm>
          </p:grpSpPr>
          <p:sp>
            <p:nvSpPr>
              <p:cNvPr id="65" name="Rectangle 19"/>
              <p:cNvSpPr>
                <a:spLocks noChangeAspect="1" noChangeArrowheads="1"/>
              </p:cNvSpPr>
              <p:nvPr/>
            </p:nvSpPr>
            <p:spPr bwMode="auto">
              <a:xfrm>
                <a:off x="3024" y="11742"/>
                <a:ext cx="105" cy="936"/>
              </a:xfrm>
              <a:prstGeom prst="rect">
                <a:avLst/>
              </a:prstGeom>
              <a:solidFill>
                <a:srgbClr val="FFFFFF"/>
              </a:solidFill>
              <a:ln w="9525">
                <a:solidFill>
                  <a:srgbClr val="000000"/>
                </a:solidFill>
                <a:miter lim="800000"/>
              </a:ln>
            </p:spPr>
            <p:txBody>
              <a:bodyPr/>
              <a:lstStyle/>
              <a:p>
                <a:pPr algn="ctr" eaLnBrk="1" hangingPunct="1">
                  <a:spcBef>
                    <a:spcPct val="50000"/>
                  </a:spcBef>
                </a:pPr>
                <a:endParaRPr lang="zh-CN" altLang="en-US"/>
              </a:p>
            </p:txBody>
          </p:sp>
          <p:sp>
            <p:nvSpPr>
              <p:cNvPr id="66" name="AutoShape 20"/>
              <p:cNvSpPr>
                <a:spLocks noChangeAspect="1" noChangeArrowheads="1"/>
              </p:cNvSpPr>
              <p:nvPr/>
            </p:nvSpPr>
            <p:spPr bwMode="auto">
              <a:xfrm flipV="1">
                <a:off x="3024" y="12462"/>
                <a:ext cx="420" cy="4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8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FFFF"/>
              </a:solidFill>
              <a:ln w="9525">
                <a:solidFill>
                  <a:srgbClr val="000000"/>
                </a:solidFill>
                <a:miter lim="800000"/>
              </a:ln>
            </p:spPr>
            <p:txBody>
              <a:bodyPr/>
              <a:lstStyle/>
              <a:p>
                <a:endParaRPr lang="zh-CN" altLang="en-US"/>
              </a:p>
            </p:txBody>
          </p:sp>
        </p:grpSp>
        <p:sp>
          <p:nvSpPr>
            <p:cNvPr id="60" name="Oval 21"/>
            <p:cNvSpPr>
              <a:spLocks noChangeAspect="1" noChangeArrowheads="1"/>
            </p:cNvSpPr>
            <p:nvPr/>
          </p:nvSpPr>
          <p:spPr bwMode="auto">
            <a:xfrm>
              <a:off x="3859" y="709"/>
              <a:ext cx="143" cy="106"/>
            </a:xfrm>
            <a:prstGeom prst="ellipse">
              <a:avLst/>
            </a:prstGeom>
            <a:solidFill>
              <a:srgbClr val="FFFFFF"/>
            </a:solidFill>
            <a:ln w="9525">
              <a:solidFill>
                <a:srgbClr val="000000"/>
              </a:solidFill>
              <a:round/>
            </a:ln>
          </p:spPr>
          <p:txBody>
            <a:bodyPr/>
            <a:lstStyle/>
            <a:p>
              <a:pPr algn="ctr" eaLnBrk="1" hangingPunct="1">
                <a:spcBef>
                  <a:spcPct val="50000"/>
                </a:spcBef>
              </a:pPr>
              <a:endParaRPr lang="zh-CN" altLang="en-US"/>
            </a:p>
          </p:txBody>
        </p:sp>
        <p:sp>
          <p:nvSpPr>
            <p:cNvPr id="61" name="Rectangle 22"/>
            <p:cNvSpPr>
              <a:spLocks noChangeAspect="1" noChangeArrowheads="1"/>
            </p:cNvSpPr>
            <p:nvPr/>
          </p:nvSpPr>
          <p:spPr bwMode="auto">
            <a:xfrm>
              <a:off x="3787" y="815"/>
              <a:ext cx="287" cy="957"/>
            </a:xfrm>
            <a:prstGeom prst="rect">
              <a:avLst/>
            </a:prstGeom>
            <a:solidFill>
              <a:srgbClr val="FFFFFF"/>
            </a:solidFill>
            <a:ln w="9525">
              <a:solidFill>
                <a:srgbClr val="000000"/>
              </a:solidFill>
              <a:miter lim="800000"/>
            </a:ln>
          </p:spPr>
          <p:txBody>
            <a:bodyPr/>
            <a:lstStyle/>
            <a:p>
              <a:pPr algn="ctr" eaLnBrk="1" hangingPunct="1">
                <a:spcBef>
                  <a:spcPct val="50000"/>
                </a:spcBef>
              </a:pPr>
              <a:endParaRPr lang="zh-CN" altLang="en-US"/>
            </a:p>
          </p:txBody>
        </p:sp>
        <p:sp>
          <p:nvSpPr>
            <p:cNvPr id="62" name="Rectangle 23"/>
            <p:cNvSpPr>
              <a:spLocks noChangeAspect="1" noChangeArrowheads="1"/>
            </p:cNvSpPr>
            <p:nvPr/>
          </p:nvSpPr>
          <p:spPr bwMode="auto">
            <a:xfrm>
              <a:off x="3896" y="845"/>
              <a:ext cx="72" cy="851"/>
            </a:xfrm>
            <a:prstGeom prst="rect">
              <a:avLst/>
            </a:prstGeom>
            <a:solidFill>
              <a:srgbClr val="FFFFFF"/>
            </a:solidFill>
            <a:ln w="9525">
              <a:solidFill>
                <a:srgbClr val="000000"/>
              </a:solidFill>
              <a:miter lim="800000"/>
            </a:ln>
          </p:spPr>
          <p:txBody>
            <a:bodyPr/>
            <a:lstStyle/>
            <a:p>
              <a:pPr algn="ctr" eaLnBrk="1" hangingPunct="1">
                <a:spcBef>
                  <a:spcPct val="50000"/>
                </a:spcBef>
              </a:pPr>
              <a:endParaRPr lang="zh-CN" altLang="en-US"/>
            </a:p>
          </p:txBody>
        </p:sp>
        <p:sp>
          <p:nvSpPr>
            <p:cNvPr id="63" name="AutoShape 24"/>
            <p:cNvSpPr>
              <a:spLocks noChangeArrowheads="1"/>
            </p:cNvSpPr>
            <p:nvPr/>
          </p:nvSpPr>
          <p:spPr bwMode="auto">
            <a:xfrm>
              <a:off x="3877" y="2387"/>
              <a:ext cx="181" cy="408"/>
            </a:xfrm>
            <a:prstGeom prst="can">
              <a:avLst>
                <a:gd name="adj" fmla="val 56354"/>
              </a:avLst>
            </a:prstGeom>
            <a:solidFill>
              <a:schemeClr val="accent1"/>
            </a:solidFill>
            <a:ln w="9525">
              <a:solidFill>
                <a:schemeClr val="tx1"/>
              </a:solidFill>
              <a:round/>
            </a:ln>
          </p:spPr>
          <p:txBody>
            <a:bodyPr wrap="none" anchor="ctr"/>
            <a:lstStyle/>
            <a:p>
              <a:pPr algn="ctr" eaLnBrk="1" hangingPunct="1">
                <a:spcBef>
                  <a:spcPct val="50000"/>
                </a:spcBef>
              </a:pPr>
              <a:endParaRPr lang="zh-CN" altLang="en-US"/>
            </a:p>
          </p:txBody>
        </p:sp>
        <p:sp>
          <p:nvSpPr>
            <p:cNvPr id="64" name="Line 25"/>
            <p:cNvSpPr>
              <a:spLocks noChangeShapeType="1"/>
            </p:cNvSpPr>
            <p:nvPr/>
          </p:nvSpPr>
          <p:spPr bwMode="auto">
            <a:xfrm>
              <a:off x="3968" y="2251"/>
              <a:ext cx="0" cy="18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67" name="Oval 26"/>
          <p:cNvSpPr>
            <a:spLocks noChangeAspect="1" noChangeArrowheads="1"/>
          </p:cNvSpPr>
          <p:nvPr/>
        </p:nvSpPr>
        <p:spPr bwMode="auto">
          <a:xfrm>
            <a:off x="3048854" y="5531061"/>
            <a:ext cx="1927225" cy="503238"/>
          </a:xfrm>
          <a:prstGeom prst="ellipse">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pPr algn="ctr" eaLnBrk="1" hangingPunct="1">
              <a:spcBef>
                <a:spcPct val="50000"/>
              </a:spcBef>
            </a:pPr>
            <a:endParaRPr lang="zh-CN" altLang="en-US"/>
          </a:p>
        </p:txBody>
      </p:sp>
      <p:sp>
        <p:nvSpPr>
          <p:cNvPr id="68" name="Line 27"/>
          <p:cNvSpPr>
            <a:spLocks noChangeAspect="1" noChangeShapeType="1"/>
          </p:cNvSpPr>
          <p:nvPr/>
        </p:nvSpPr>
        <p:spPr bwMode="auto">
          <a:xfrm>
            <a:off x="3740551" y="4019761"/>
            <a:ext cx="341313" cy="0"/>
          </a:xfrm>
          <a:prstGeom prst="line">
            <a:avLst/>
          </a:prstGeom>
          <a:noFill/>
          <a:ln w="9525">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69" name="AutoShape 16"/>
          <p:cNvSpPr>
            <a:spLocks noChangeAspect="1" noChangeArrowheads="1"/>
          </p:cNvSpPr>
          <p:nvPr/>
        </p:nvSpPr>
        <p:spPr bwMode="auto">
          <a:xfrm>
            <a:off x="6000297" y="5410955"/>
            <a:ext cx="1927225" cy="1343025"/>
          </a:xfrm>
          <a:prstGeom prst="can">
            <a:avLst>
              <a:gd name="adj" fmla="val 25000"/>
            </a:avLst>
          </a:prstGeom>
          <a:solidFill>
            <a:srgbClr val="00FFFF"/>
          </a:solidFill>
          <a:ln w="9525">
            <a:solidFill>
              <a:srgbClr val="000000"/>
            </a:solidFill>
            <a:round/>
          </a:ln>
        </p:spPr>
        <p:txBody>
          <a:bodyPr/>
          <a:lstStyle/>
          <a:p>
            <a:pPr algn="ctr" eaLnBrk="1" hangingPunct="1">
              <a:spcBef>
                <a:spcPct val="50000"/>
              </a:spcBef>
            </a:pPr>
            <a:endParaRPr lang="zh-CN" altLang="en-US"/>
          </a:p>
        </p:txBody>
      </p:sp>
      <p:grpSp>
        <p:nvGrpSpPr>
          <p:cNvPr id="70" name="Group 17"/>
          <p:cNvGrpSpPr/>
          <p:nvPr/>
        </p:nvGrpSpPr>
        <p:grpSpPr bwMode="auto">
          <a:xfrm>
            <a:off x="6633710" y="2586793"/>
            <a:ext cx="455612" cy="3311525"/>
            <a:chOff x="3787" y="709"/>
            <a:chExt cx="287" cy="2086"/>
          </a:xfrm>
        </p:grpSpPr>
        <p:grpSp>
          <p:nvGrpSpPr>
            <p:cNvPr id="71" name="Group 18"/>
            <p:cNvGrpSpPr>
              <a:grpSpLocks noChangeAspect="1"/>
            </p:cNvGrpSpPr>
            <p:nvPr/>
          </p:nvGrpSpPr>
          <p:grpSpPr bwMode="auto">
            <a:xfrm>
              <a:off x="3910" y="1691"/>
              <a:ext cx="143" cy="621"/>
              <a:chOff x="3024" y="11742"/>
              <a:chExt cx="420" cy="1188"/>
            </a:xfrm>
          </p:grpSpPr>
          <p:sp>
            <p:nvSpPr>
              <p:cNvPr id="77" name="Rectangle 19"/>
              <p:cNvSpPr>
                <a:spLocks noChangeAspect="1" noChangeArrowheads="1"/>
              </p:cNvSpPr>
              <p:nvPr/>
            </p:nvSpPr>
            <p:spPr bwMode="auto">
              <a:xfrm>
                <a:off x="3024" y="11742"/>
                <a:ext cx="105" cy="936"/>
              </a:xfrm>
              <a:prstGeom prst="rect">
                <a:avLst/>
              </a:prstGeom>
              <a:solidFill>
                <a:srgbClr val="FFFFFF"/>
              </a:solidFill>
              <a:ln w="9525">
                <a:solidFill>
                  <a:srgbClr val="000000"/>
                </a:solidFill>
                <a:miter lim="800000"/>
              </a:ln>
            </p:spPr>
            <p:txBody>
              <a:bodyPr/>
              <a:lstStyle/>
              <a:p>
                <a:pPr algn="ctr" eaLnBrk="1" hangingPunct="1">
                  <a:spcBef>
                    <a:spcPct val="50000"/>
                  </a:spcBef>
                </a:pPr>
                <a:endParaRPr lang="zh-CN" altLang="en-US"/>
              </a:p>
            </p:txBody>
          </p:sp>
          <p:sp>
            <p:nvSpPr>
              <p:cNvPr id="78" name="AutoShape 20"/>
              <p:cNvSpPr>
                <a:spLocks noChangeAspect="1" noChangeArrowheads="1"/>
              </p:cNvSpPr>
              <p:nvPr/>
            </p:nvSpPr>
            <p:spPr bwMode="auto">
              <a:xfrm flipV="1">
                <a:off x="3024" y="12462"/>
                <a:ext cx="420" cy="4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8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FFFF"/>
              </a:solidFill>
              <a:ln w="9525">
                <a:solidFill>
                  <a:srgbClr val="000000"/>
                </a:solidFill>
                <a:miter lim="800000"/>
              </a:ln>
            </p:spPr>
            <p:txBody>
              <a:bodyPr/>
              <a:lstStyle/>
              <a:p>
                <a:endParaRPr lang="zh-CN" altLang="en-US"/>
              </a:p>
            </p:txBody>
          </p:sp>
        </p:grpSp>
        <p:sp>
          <p:nvSpPr>
            <p:cNvPr id="72" name="Oval 21"/>
            <p:cNvSpPr>
              <a:spLocks noChangeAspect="1" noChangeArrowheads="1"/>
            </p:cNvSpPr>
            <p:nvPr/>
          </p:nvSpPr>
          <p:spPr bwMode="auto">
            <a:xfrm>
              <a:off x="3859" y="709"/>
              <a:ext cx="143" cy="106"/>
            </a:xfrm>
            <a:prstGeom prst="ellipse">
              <a:avLst/>
            </a:prstGeom>
            <a:solidFill>
              <a:srgbClr val="FFFFFF"/>
            </a:solidFill>
            <a:ln w="9525">
              <a:solidFill>
                <a:srgbClr val="000000"/>
              </a:solidFill>
              <a:round/>
            </a:ln>
          </p:spPr>
          <p:txBody>
            <a:bodyPr/>
            <a:lstStyle/>
            <a:p>
              <a:pPr algn="ctr" eaLnBrk="1" hangingPunct="1">
                <a:spcBef>
                  <a:spcPct val="50000"/>
                </a:spcBef>
              </a:pPr>
              <a:endParaRPr lang="zh-CN" altLang="en-US"/>
            </a:p>
          </p:txBody>
        </p:sp>
        <p:sp>
          <p:nvSpPr>
            <p:cNvPr id="73" name="Rectangle 22"/>
            <p:cNvSpPr>
              <a:spLocks noChangeAspect="1" noChangeArrowheads="1"/>
            </p:cNvSpPr>
            <p:nvPr/>
          </p:nvSpPr>
          <p:spPr bwMode="auto">
            <a:xfrm>
              <a:off x="3787" y="815"/>
              <a:ext cx="287" cy="957"/>
            </a:xfrm>
            <a:prstGeom prst="rect">
              <a:avLst/>
            </a:prstGeom>
            <a:solidFill>
              <a:srgbClr val="FFFFFF"/>
            </a:solidFill>
            <a:ln w="9525">
              <a:solidFill>
                <a:srgbClr val="000000"/>
              </a:solidFill>
              <a:miter lim="800000"/>
            </a:ln>
          </p:spPr>
          <p:txBody>
            <a:bodyPr/>
            <a:lstStyle/>
            <a:p>
              <a:pPr algn="ctr" eaLnBrk="1" hangingPunct="1">
                <a:spcBef>
                  <a:spcPct val="50000"/>
                </a:spcBef>
              </a:pPr>
              <a:endParaRPr lang="zh-CN" altLang="en-US"/>
            </a:p>
          </p:txBody>
        </p:sp>
        <p:sp>
          <p:nvSpPr>
            <p:cNvPr id="74" name="Rectangle 23"/>
            <p:cNvSpPr>
              <a:spLocks noChangeAspect="1" noChangeArrowheads="1"/>
            </p:cNvSpPr>
            <p:nvPr/>
          </p:nvSpPr>
          <p:spPr bwMode="auto">
            <a:xfrm>
              <a:off x="3896" y="845"/>
              <a:ext cx="72" cy="851"/>
            </a:xfrm>
            <a:prstGeom prst="rect">
              <a:avLst/>
            </a:prstGeom>
            <a:solidFill>
              <a:srgbClr val="FFFFFF"/>
            </a:solidFill>
            <a:ln w="9525">
              <a:solidFill>
                <a:srgbClr val="000000"/>
              </a:solidFill>
              <a:miter lim="800000"/>
            </a:ln>
          </p:spPr>
          <p:txBody>
            <a:bodyPr/>
            <a:lstStyle/>
            <a:p>
              <a:pPr algn="ctr" eaLnBrk="1" hangingPunct="1">
                <a:spcBef>
                  <a:spcPct val="50000"/>
                </a:spcBef>
              </a:pPr>
              <a:endParaRPr lang="zh-CN" altLang="en-US"/>
            </a:p>
          </p:txBody>
        </p:sp>
        <p:sp>
          <p:nvSpPr>
            <p:cNvPr id="75" name="AutoShape 24"/>
            <p:cNvSpPr>
              <a:spLocks noChangeArrowheads="1"/>
            </p:cNvSpPr>
            <p:nvPr/>
          </p:nvSpPr>
          <p:spPr bwMode="auto">
            <a:xfrm>
              <a:off x="3877" y="2387"/>
              <a:ext cx="181" cy="408"/>
            </a:xfrm>
            <a:prstGeom prst="can">
              <a:avLst>
                <a:gd name="adj" fmla="val 56354"/>
              </a:avLst>
            </a:prstGeom>
            <a:solidFill>
              <a:schemeClr val="accent1"/>
            </a:solidFill>
            <a:ln w="9525">
              <a:solidFill>
                <a:schemeClr val="tx1"/>
              </a:solidFill>
              <a:round/>
            </a:ln>
          </p:spPr>
          <p:txBody>
            <a:bodyPr wrap="none" anchor="ctr"/>
            <a:lstStyle/>
            <a:p>
              <a:pPr algn="ctr" eaLnBrk="1" hangingPunct="1">
                <a:spcBef>
                  <a:spcPct val="50000"/>
                </a:spcBef>
              </a:pPr>
              <a:endParaRPr lang="zh-CN" altLang="en-US"/>
            </a:p>
          </p:txBody>
        </p:sp>
        <p:sp>
          <p:nvSpPr>
            <p:cNvPr id="76" name="Line 25"/>
            <p:cNvSpPr>
              <a:spLocks noChangeShapeType="1"/>
            </p:cNvSpPr>
            <p:nvPr/>
          </p:nvSpPr>
          <p:spPr bwMode="auto">
            <a:xfrm>
              <a:off x="3968" y="2251"/>
              <a:ext cx="0" cy="18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79" name="Oval 26"/>
          <p:cNvSpPr>
            <a:spLocks noChangeAspect="1" noChangeArrowheads="1"/>
          </p:cNvSpPr>
          <p:nvPr/>
        </p:nvSpPr>
        <p:spPr bwMode="auto">
          <a:xfrm>
            <a:off x="6000297" y="5553830"/>
            <a:ext cx="1927225" cy="503238"/>
          </a:xfrm>
          <a:prstGeom prst="ellipse">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pPr algn="ctr" eaLnBrk="1" hangingPunct="1">
              <a:spcBef>
                <a:spcPct val="50000"/>
              </a:spcBef>
            </a:pPr>
            <a:endParaRPr lang="zh-CN" altLang="en-US"/>
          </a:p>
        </p:txBody>
      </p:sp>
      <p:sp>
        <p:nvSpPr>
          <p:cNvPr id="80" name="Line 27"/>
          <p:cNvSpPr>
            <a:spLocks noChangeAspect="1" noChangeShapeType="1"/>
          </p:cNvSpPr>
          <p:nvPr/>
        </p:nvSpPr>
        <p:spPr bwMode="auto">
          <a:xfrm>
            <a:off x="6691994" y="4042530"/>
            <a:ext cx="341313" cy="0"/>
          </a:xfrm>
          <a:prstGeom prst="line">
            <a:avLst/>
          </a:prstGeom>
          <a:noFill/>
          <a:ln w="9525">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4" name="TextBox 3"/>
          <p:cNvSpPr txBox="1"/>
          <p:nvPr/>
        </p:nvSpPr>
        <p:spPr>
          <a:xfrm>
            <a:off x="3547412" y="6244544"/>
            <a:ext cx="902811" cy="523220"/>
          </a:xfrm>
          <a:prstGeom prst="rect">
            <a:avLst/>
          </a:prstGeom>
          <a:noFill/>
        </p:spPr>
        <p:txBody>
          <a:bodyPr wrap="none" rtlCol="0">
            <a:spAutoFit/>
          </a:bodyPr>
          <a:lstStyle/>
          <a:p>
            <a:r>
              <a:rPr lang="zh-CN" altLang="en-US" sz="2800" b="1" dirty="0"/>
              <a:t>清</a:t>
            </a:r>
            <a:r>
              <a:rPr lang="zh-CN" altLang="en-US" sz="2800" b="1" dirty="0" smtClean="0"/>
              <a:t>水</a:t>
            </a:r>
            <a:endParaRPr lang="zh-CN" altLang="en-US" sz="2800" b="1" dirty="0"/>
          </a:p>
        </p:txBody>
      </p:sp>
      <p:sp>
        <p:nvSpPr>
          <p:cNvPr id="41" name="TextBox 40"/>
          <p:cNvSpPr txBox="1"/>
          <p:nvPr/>
        </p:nvSpPr>
        <p:spPr>
          <a:xfrm>
            <a:off x="6332967" y="6300835"/>
            <a:ext cx="1261884" cy="523220"/>
          </a:xfrm>
          <a:prstGeom prst="rect">
            <a:avLst/>
          </a:prstGeom>
          <a:noFill/>
        </p:spPr>
        <p:txBody>
          <a:bodyPr wrap="none" rtlCol="0">
            <a:spAutoFit/>
          </a:bodyPr>
          <a:lstStyle/>
          <a:p>
            <a:r>
              <a:rPr lang="zh-CN" altLang="en-US" sz="2800" b="1" dirty="0" smtClean="0"/>
              <a:t>浓盐水</a:t>
            </a:r>
            <a:endParaRPr lang="zh-CN" altLang="en-US" sz="2800" b="1" dirty="0"/>
          </a:p>
        </p:txBody>
      </p:sp>
      <p:sp>
        <p:nvSpPr>
          <p:cNvPr id="5" name="流程图: 可选过程 4"/>
          <p:cNvSpPr/>
          <p:nvPr/>
        </p:nvSpPr>
        <p:spPr>
          <a:xfrm>
            <a:off x="226016" y="1989339"/>
            <a:ext cx="2564497" cy="4833017"/>
          </a:xfrm>
          <a:prstGeom prst="flowChartAlternateProcess">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结论：</a:t>
            </a:r>
            <a:r>
              <a:rPr lang="zh-CN" altLang="en-US" sz="2800" b="1" dirty="0" smtClean="0">
                <a:solidFill>
                  <a:schemeClr val="accent1">
                    <a:lumMod val="50000"/>
                  </a:schemeClr>
                </a:solidFill>
              </a:rPr>
              <a:t>物体</a:t>
            </a:r>
            <a:r>
              <a:rPr lang="zh-CN" altLang="en-US" sz="2800" b="1" dirty="0">
                <a:solidFill>
                  <a:schemeClr val="accent1">
                    <a:lumMod val="50000"/>
                  </a:schemeClr>
                </a:solidFill>
              </a:rPr>
              <a:t>在液体中所受浮力的大小不仅与液体的密度有关，还与物体排开液体的体积有关，而与浸没在液体中的深度无关。</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27778E-6 -4.81481E-6 L 5.27778E-6 0.09444 " pathEditMode="relative" ptsTypes="AA">
                                      <p:cBhvr>
                                        <p:cTn id="6" dur="2000" fill="hold"/>
                                        <p:tgtEl>
                                          <p:spTgt spid="58"/>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5.27778E-6 -4.81481E-6 L 5.27778E-6 0.09444 " pathEditMode="relative" ptsTypes="AA">
                                      <p:cBhvr>
                                        <p:cTn id="8" dur="2000" fill="hold"/>
                                        <p:tgtEl>
                                          <p:spTgt spid="70"/>
                                        </p:tgtEl>
                                        <p:attrNameLst>
                                          <p:attrName>ppt_x</p:attrName>
                                          <p:attrName>ppt_y</p:attrName>
                                        </p:attrNameLst>
                                      </p:cBhvr>
                                    </p:animMotion>
                                  </p:childTnLst>
                                </p:cTn>
                              </p:par>
                              <p:par>
                                <p:cTn id="9" presetID="64" presetClass="path" presetSubtype="0" accel="50000" decel="50000" fill="hold" grpId="0" nodeType="withEffect">
                                  <p:stCondLst>
                                    <p:cond delay="0"/>
                                  </p:stCondLst>
                                  <p:childTnLst>
                                    <p:animMotion origin="layout" path="M 2.77778E-6 3.3395E-6 L 0.00156 -0.06684 " pathEditMode="relative" rAng="0" ptsTypes="AA">
                                      <p:cBhvr>
                                        <p:cTn id="10" dur="2000" fill="hold"/>
                                        <p:tgtEl>
                                          <p:spTgt spid="80"/>
                                        </p:tgtEl>
                                        <p:attrNameLst>
                                          <p:attrName>ppt_x</p:attrName>
                                          <p:attrName>ppt_y</p:attrName>
                                        </p:attrNameLst>
                                      </p:cBhvr>
                                      <p:rCtr x="69" y="-3353"/>
                                    </p:animMotion>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righ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0"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自主学习</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占位符 2"/>
          <p:cNvSpPr txBox="1"/>
          <p:nvPr/>
        </p:nvSpPr>
        <p:spPr>
          <a:xfrm>
            <a:off x="432486" y="1511458"/>
            <a:ext cx="8229600" cy="5422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zh-CN" dirty="0"/>
              <a:t>1.</a:t>
            </a:r>
            <a:r>
              <a:rPr lang="zh-CN" altLang="en-US" dirty="0"/>
              <a:t>浸在液体中的物体会受到液体</a:t>
            </a:r>
            <a:r>
              <a:rPr lang="en-US" altLang="zh-CN" dirty="0"/>
              <a:t>__________</a:t>
            </a:r>
            <a:r>
              <a:rPr lang="zh-CN" altLang="en-US" dirty="0"/>
              <a:t>的托力，这个托力就叫做</a:t>
            </a:r>
            <a:r>
              <a:rPr lang="en-US" altLang="zh-CN" dirty="0"/>
              <a:t>__________</a:t>
            </a:r>
            <a:r>
              <a:rPr lang="zh-CN" altLang="en-US" dirty="0"/>
              <a:t>。</a:t>
            </a:r>
          </a:p>
          <a:p>
            <a:pPr marL="0" indent="0">
              <a:lnSpc>
                <a:spcPct val="100000"/>
              </a:lnSpc>
              <a:spcBef>
                <a:spcPts val="0"/>
              </a:spcBef>
              <a:buNone/>
            </a:pPr>
            <a:endParaRPr lang="en-US" altLang="zh-CN" dirty="0"/>
          </a:p>
          <a:p>
            <a:pPr marL="0" indent="0">
              <a:lnSpc>
                <a:spcPct val="100000"/>
              </a:lnSpc>
              <a:spcBef>
                <a:spcPts val="0"/>
              </a:spcBef>
              <a:buNone/>
            </a:pPr>
            <a:r>
              <a:rPr lang="en-US" altLang="zh-CN" dirty="0"/>
              <a:t>2.</a:t>
            </a:r>
            <a:r>
              <a:rPr lang="zh-CN" altLang="en-US" dirty="0"/>
              <a:t>因为液体压强随着深度的增加而</a:t>
            </a:r>
            <a:r>
              <a:rPr lang="en-US" altLang="zh-CN" dirty="0"/>
              <a:t>__________</a:t>
            </a:r>
            <a:r>
              <a:rPr lang="zh-CN" altLang="en-US" dirty="0"/>
              <a:t>，物体的上端与下端所受液体的压力作用效果不同，所以，浮力是由于液体对物体向</a:t>
            </a:r>
            <a:r>
              <a:rPr lang="en-US" altLang="zh-CN" dirty="0"/>
              <a:t>_______</a:t>
            </a:r>
            <a:r>
              <a:rPr lang="zh-CN" altLang="en-US" dirty="0"/>
              <a:t>和向</a:t>
            </a:r>
            <a:r>
              <a:rPr lang="en-US" altLang="zh-CN" dirty="0"/>
              <a:t>_______</a:t>
            </a:r>
            <a:r>
              <a:rPr lang="zh-CN" altLang="en-US" dirty="0"/>
              <a:t>的压力</a:t>
            </a:r>
            <a:r>
              <a:rPr lang="en-US" altLang="zh-CN" dirty="0"/>
              <a:t>________</a:t>
            </a:r>
            <a:r>
              <a:rPr lang="zh-CN" altLang="en-US" dirty="0"/>
              <a:t>产生的。</a:t>
            </a:r>
          </a:p>
          <a:p>
            <a:pPr marL="0" indent="0">
              <a:lnSpc>
                <a:spcPct val="100000"/>
              </a:lnSpc>
              <a:spcBef>
                <a:spcPts val="0"/>
              </a:spcBef>
              <a:buNone/>
            </a:pPr>
            <a:endParaRPr lang="en-US" altLang="zh-CN" dirty="0"/>
          </a:p>
          <a:p>
            <a:pPr marL="0" indent="0">
              <a:lnSpc>
                <a:spcPct val="100000"/>
              </a:lnSpc>
              <a:spcBef>
                <a:spcPts val="0"/>
              </a:spcBef>
              <a:buNone/>
            </a:pPr>
            <a:r>
              <a:rPr lang="en-US" altLang="zh-CN" dirty="0"/>
              <a:t>3.</a:t>
            </a:r>
            <a:r>
              <a:rPr lang="zh-CN" altLang="en-US" dirty="0"/>
              <a:t>浸在液体中的物体，受到浮力的大小，跟物体浸入液体的体积</a:t>
            </a:r>
            <a:r>
              <a:rPr lang="en-US" altLang="zh-CN" dirty="0"/>
              <a:t>__________</a:t>
            </a:r>
            <a:r>
              <a:rPr lang="zh-CN" altLang="en-US" dirty="0"/>
              <a:t>，跟液体的密度也</a:t>
            </a:r>
            <a:r>
              <a:rPr lang="en-US" altLang="zh-CN" dirty="0"/>
              <a:t>__________</a:t>
            </a:r>
            <a:r>
              <a:rPr lang="zh-CN" altLang="en-US" dirty="0"/>
              <a:t>；全部浸没在同种液体中的物体，所受浮力则跟物体浸入液体中的深度</a:t>
            </a:r>
            <a:r>
              <a:rPr lang="en-US" altLang="zh-CN" dirty="0"/>
              <a:t>__________</a:t>
            </a:r>
            <a:r>
              <a:rPr lang="zh-CN" altLang="en-US" dirty="0"/>
              <a:t>。</a:t>
            </a:r>
          </a:p>
        </p:txBody>
      </p:sp>
      <p:sp>
        <p:nvSpPr>
          <p:cNvPr id="36" name="文本框 35"/>
          <p:cNvSpPr txBox="1"/>
          <p:nvPr/>
        </p:nvSpPr>
        <p:spPr>
          <a:xfrm>
            <a:off x="5640266" y="1501059"/>
            <a:ext cx="1627369"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sz="2800" dirty="0">
                <a:latin typeface="+mn-lt"/>
                <a:sym typeface="+mn-ea"/>
              </a:rPr>
              <a:t>竖直向上</a:t>
            </a:r>
            <a:endParaRPr lang="en-US" altLang="en-US" sz="2800" dirty="0">
              <a:latin typeface="+mn-lt"/>
              <a:sym typeface="+mn-ea"/>
            </a:endParaRPr>
          </a:p>
        </p:txBody>
      </p:sp>
      <p:sp>
        <p:nvSpPr>
          <p:cNvPr id="15" name="文本框 14"/>
          <p:cNvSpPr txBox="1"/>
          <p:nvPr/>
        </p:nvSpPr>
        <p:spPr>
          <a:xfrm>
            <a:off x="3251792" y="1984525"/>
            <a:ext cx="906017"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sz="2800" dirty="0">
                <a:latin typeface="+mn-lt"/>
                <a:sym typeface="+mn-ea"/>
              </a:rPr>
              <a:t>浮力</a:t>
            </a:r>
            <a:endParaRPr lang="en-US" altLang="en-US" sz="2800" dirty="0">
              <a:latin typeface="+mn-lt"/>
              <a:sym typeface="+mn-ea"/>
            </a:endParaRPr>
          </a:p>
        </p:txBody>
      </p:sp>
      <p:sp>
        <p:nvSpPr>
          <p:cNvPr id="16" name="文本框 15"/>
          <p:cNvSpPr txBox="1"/>
          <p:nvPr/>
        </p:nvSpPr>
        <p:spPr>
          <a:xfrm>
            <a:off x="6007692" y="2729925"/>
            <a:ext cx="906017"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sz="2800" dirty="0">
                <a:latin typeface="+mn-lt"/>
                <a:sym typeface="+mn-ea"/>
              </a:rPr>
              <a:t>增大</a:t>
            </a:r>
            <a:endParaRPr lang="en-US" altLang="en-US" sz="2800" dirty="0">
              <a:latin typeface="+mn-lt"/>
              <a:sym typeface="+mn-ea"/>
            </a:endParaRPr>
          </a:p>
        </p:txBody>
      </p:sp>
      <p:sp>
        <p:nvSpPr>
          <p:cNvPr id="17" name="文本框 16"/>
          <p:cNvSpPr txBox="1"/>
          <p:nvPr/>
        </p:nvSpPr>
        <p:spPr>
          <a:xfrm>
            <a:off x="5519525" y="3656920"/>
            <a:ext cx="545342"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sz="2800" dirty="0">
                <a:latin typeface="+mn-lt"/>
                <a:sym typeface="+mn-ea"/>
              </a:rPr>
              <a:t>上</a:t>
            </a:r>
            <a:endParaRPr lang="en-US" altLang="en-US" sz="2800" dirty="0">
              <a:latin typeface="+mn-lt"/>
              <a:sym typeface="+mn-ea"/>
            </a:endParaRPr>
          </a:p>
        </p:txBody>
      </p:sp>
      <p:sp>
        <p:nvSpPr>
          <p:cNvPr id="18" name="文本框 17"/>
          <p:cNvSpPr txBox="1"/>
          <p:nvPr/>
        </p:nvSpPr>
        <p:spPr>
          <a:xfrm>
            <a:off x="7267635" y="3656920"/>
            <a:ext cx="545342"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sz="2800" dirty="0">
                <a:latin typeface="+mn-lt"/>
                <a:sym typeface="+mn-ea"/>
              </a:rPr>
              <a:t>下</a:t>
            </a:r>
            <a:endParaRPr lang="en-US" altLang="en-US" sz="2800" dirty="0">
              <a:latin typeface="+mn-lt"/>
              <a:sym typeface="+mn-ea"/>
            </a:endParaRPr>
          </a:p>
        </p:txBody>
      </p:sp>
      <p:sp>
        <p:nvSpPr>
          <p:cNvPr id="19" name="文本框 18"/>
          <p:cNvSpPr txBox="1"/>
          <p:nvPr/>
        </p:nvSpPr>
        <p:spPr>
          <a:xfrm>
            <a:off x="2026179" y="4080094"/>
            <a:ext cx="545342"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sz="2800" dirty="0">
                <a:latin typeface="+mn-lt"/>
                <a:sym typeface="+mn-ea"/>
              </a:rPr>
              <a:t>差</a:t>
            </a:r>
            <a:endParaRPr lang="en-US" altLang="en-US" sz="2800" dirty="0">
              <a:latin typeface="+mn-lt"/>
              <a:sym typeface="+mn-ea"/>
            </a:endParaRPr>
          </a:p>
        </p:txBody>
      </p:sp>
      <p:sp>
        <p:nvSpPr>
          <p:cNvPr id="20" name="文本框 19"/>
          <p:cNvSpPr txBox="1"/>
          <p:nvPr/>
        </p:nvSpPr>
        <p:spPr>
          <a:xfrm>
            <a:off x="2947231" y="5343975"/>
            <a:ext cx="906017"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sz="2800" dirty="0">
                <a:latin typeface="+mn-lt"/>
                <a:sym typeface="+mn-ea"/>
              </a:rPr>
              <a:t>有关</a:t>
            </a:r>
            <a:endParaRPr lang="en-US" altLang="en-US" sz="2800" dirty="0">
              <a:latin typeface="+mn-lt"/>
              <a:sym typeface="+mn-ea"/>
            </a:endParaRPr>
          </a:p>
        </p:txBody>
      </p:sp>
      <p:sp>
        <p:nvSpPr>
          <p:cNvPr id="21" name="文本框 20"/>
          <p:cNvSpPr txBox="1"/>
          <p:nvPr/>
        </p:nvSpPr>
        <p:spPr>
          <a:xfrm>
            <a:off x="834507" y="5804008"/>
            <a:ext cx="906017"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sz="2800" dirty="0">
                <a:latin typeface="+mn-lt"/>
                <a:sym typeface="+mn-ea"/>
              </a:rPr>
              <a:t>有关</a:t>
            </a:r>
            <a:endParaRPr lang="en-US" altLang="en-US" sz="2800" dirty="0">
              <a:latin typeface="+mn-lt"/>
              <a:sym typeface="+mn-ea"/>
            </a:endParaRPr>
          </a:p>
        </p:txBody>
      </p:sp>
      <p:sp>
        <p:nvSpPr>
          <p:cNvPr id="22" name="文本框 21"/>
          <p:cNvSpPr txBox="1"/>
          <p:nvPr/>
        </p:nvSpPr>
        <p:spPr>
          <a:xfrm>
            <a:off x="5832646" y="6209024"/>
            <a:ext cx="906017"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sz="2800" dirty="0">
                <a:latin typeface="+mn-lt"/>
                <a:sym typeface="+mn-ea"/>
              </a:rPr>
              <a:t>无关</a:t>
            </a:r>
            <a:endParaRPr lang="en-US" altLang="en-US" sz="2800" dirty="0">
              <a:latin typeface="+mn-lt"/>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5" grpId="0"/>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课堂导学</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占位符 2"/>
          <p:cNvSpPr txBox="1"/>
          <p:nvPr/>
        </p:nvSpPr>
        <p:spPr>
          <a:xfrm>
            <a:off x="432486" y="1511459"/>
            <a:ext cx="8229600" cy="5184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dirty="0"/>
              <a:t>计算浮力的方式：</a:t>
            </a:r>
          </a:p>
          <a:p>
            <a:pPr marL="0" indent="0">
              <a:lnSpc>
                <a:spcPct val="100000"/>
              </a:lnSpc>
              <a:spcBef>
                <a:spcPts val="0"/>
              </a:spcBef>
              <a:buNone/>
            </a:pPr>
            <a:r>
              <a:rPr lang="zh-CN" altLang="en-US" dirty="0"/>
              <a:t>（</a:t>
            </a:r>
            <a:r>
              <a:rPr lang="en-US" altLang="zh-CN" dirty="0"/>
              <a:t>1</a:t>
            </a:r>
            <a:r>
              <a:rPr lang="zh-CN" altLang="en-US" dirty="0"/>
              <a:t>） 在弹簧测力计下悬挂一金属块，弹簧测力计示数是</a:t>
            </a:r>
            <a:r>
              <a:rPr lang="en-US" altLang="zh-CN" dirty="0"/>
              <a:t>8.1 N</a:t>
            </a:r>
            <a:r>
              <a:rPr lang="zh-CN" altLang="en-US" dirty="0"/>
              <a:t>，当把金属块浸没在水中时，测力计的示数是</a:t>
            </a:r>
            <a:r>
              <a:rPr lang="en-US" altLang="zh-CN" dirty="0"/>
              <a:t>5.1 N</a:t>
            </a:r>
            <a:r>
              <a:rPr lang="zh-CN" altLang="en-US" dirty="0"/>
              <a:t>，则金属块浸没在水中时受到的浮力为</a:t>
            </a:r>
            <a:r>
              <a:rPr lang="en-US" altLang="zh-CN" dirty="0"/>
              <a:t>__________N</a:t>
            </a:r>
            <a:r>
              <a:rPr lang="zh-CN" altLang="en-US" dirty="0"/>
              <a:t>，即</a:t>
            </a:r>
            <a:r>
              <a:rPr lang="en-US" altLang="zh-CN" i="1" dirty="0"/>
              <a:t>F</a:t>
            </a:r>
            <a:r>
              <a:rPr lang="zh-CN" altLang="en-US" baseline="-25000" dirty="0"/>
              <a:t>浮</a:t>
            </a:r>
            <a:r>
              <a:rPr lang="zh-CN" altLang="en-US" dirty="0"/>
              <a:t>＝</a:t>
            </a:r>
            <a:r>
              <a:rPr lang="en-US" altLang="zh-CN" i="1" dirty="0"/>
              <a:t>G</a:t>
            </a:r>
            <a:r>
              <a:rPr lang="zh-CN" altLang="en-US" dirty="0"/>
              <a:t>－</a:t>
            </a:r>
            <a:r>
              <a:rPr lang="en-US" altLang="zh-CN" i="1" dirty="0"/>
              <a:t>F</a:t>
            </a:r>
            <a:r>
              <a:rPr lang="en-US" altLang="zh-CN" dirty="0"/>
              <a:t>′</a:t>
            </a:r>
            <a:r>
              <a:rPr lang="zh-CN" altLang="en-US" dirty="0"/>
              <a:t>。</a:t>
            </a:r>
          </a:p>
          <a:p>
            <a:pPr marL="0" indent="0">
              <a:lnSpc>
                <a:spcPct val="100000"/>
              </a:lnSpc>
              <a:spcBef>
                <a:spcPts val="0"/>
              </a:spcBef>
              <a:buNone/>
            </a:pPr>
            <a:r>
              <a:rPr lang="zh-CN" altLang="en-US" dirty="0"/>
              <a:t>（</a:t>
            </a:r>
            <a:r>
              <a:rPr lang="en-US" altLang="zh-CN" dirty="0"/>
              <a:t>2</a:t>
            </a:r>
            <a:r>
              <a:rPr lang="zh-CN" altLang="en-US" dirty="0"/>
              <a:t>） 一个竖直悬挂在水中的圆柱体，上表面受到水的压力为</a:t>
            </a:r>
            <a:r>
              <a:rPr lang="en-US" altLang="zh-CN" dirty="0"/>
              <a:t>6 N</a:t>
            </a:r>
            <a:r>
              <a:rPr lang="zh-CN" altLang="en-US" dirty="0"/>
              <a:t>，下表面受到水的压力为</a:t>
            </a:r>
            <a:r>
              <a:rPr lang="en-US" altLang="zh-CN" dirty="0"/>
              <a:t>14 N</a:t>
            </a:r>
            <a:r>
              <a:rPr lang="zh-CN" altLang="en-US" dirty="0"/>
              <a:t>，则这个物体受到水的浮力为</a:t>
            </a:r>
            <a:r>
              <a:rPr lang="en-US" altLang="zh-CN" dirty="0"/>
              <a:t>__________N</a:t>
            </a:r>
            <a:r>
              <a:rPr lang="zh-CN" altLang="en-US" dirty="0"/>
              <a:t>，即</a:t>
            </a:r>
            <a:r>
              <a:rPr lang="en-US" altLang="zh-CN" i="1" dirty="0"/>
              <a:t>F</a:t>
            </a:r>
            <a:r>
              <a:rPr lang="zh-CN" altLang="en-US" baseline="-25000" dirty="0"/>
              <a:t>浮</a:t>
            </a:r>
            <a:r>
              <a:rPr lang="zh-CN" altLang="en-US" dirty="0"/>
              <a:t>＝</a:t>
            </a:r>
            <a:r>
              <a:rPr lang="en-US" altLang="zh-CN" i="1" dirty="0"/>
              <a:t>F</a:t>
            </a:r>
            <a:r>
              <a:rPr lang="zh-CN" altLang="en-US" baseline="-25000" dirty="0"/>
              <a:t>向上</a:t>
            </a:r>
            <a:r>
              <a:rPr lang="zh-CN" altLang="en-US" dirty="0"/>
              <a:t>－</a:t>
            </a:r>
            <a:r>
              <a:rPr lang="en-US" altLang="zh-CN" i="1" dirty="0"/>
              <a:t>F</a:t>
            </a:r>
            <a:r>
              <a:rPr lang="zh-CN" altLang="en-US" baseline="-25000" dirty="0"/>
              <a:t>向下</a:t>
            </a:r>
            <a:r>
              <a:rPr lang="zh-CN" altLang="en-US" dirty="0"/>
              <a:t>。</a:t>
            </a:r>
          </a:p>
        </p:txBody>
      </p:sp>
      <p:sp>
        <p:nvSpPr>
          <p:cNvPr id="37" name="文本框 36"/>
          <p:cNvSpPr txBox="1"/>
          <p:nvPr/>
        </p:nvSpPr>
        <p:spPr>
          <a:xfrm>
            <a:off x="1062565" y="3167390"/>
            <a:ext cx="364202"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zh-CN" sz="2800" dirty="0">
                <a:latin typeface="+mn-lt"/>
                <a:sym typeface="+mn-ea"/>
              </a:rPr>
              <a:t>3</a:t>
            </a:r>
            <a:endParaRPr lang="en-US" altLang="en-US" sz="2800" dirty="0">
              <a:latin typeface="+mn-lt"/>
              <a:sym typeface="+mn-ea"/>
            </a:endParaRPr>
          </a:p>
        </p:txBody>
      </p:sp>
      <p:sp>
        <p:nvSpPr>
          <p:cNvPr id="15" name="文本框 14"/>
          <p:cNvSpPr txBox="1"/>
          <p:nvPr/>
        </p:nvSpPr>
        <p:spPr>
          <a:xfrm>
            <a:off x="4783665" y="4411990"/>
            <a:ext cx="364202"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zh-CN" sz="2800" dirty="0">
                <a:latin typeface="+mn-lt"/>
                <a:sym typeface="+mn-ea"/>
              </a:rPr>
              <a:t>8</a:t>
            </a:r>
            <a:endParaRPr lang="en-US" altLang="en-US" sz="2800" dirty="0">
              <a:latin typeface="+mn-lt"/>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1希望你喜爱物理">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1.1希望你喜爱物理">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1996</Words>
  <Application>Microsoft Office PowerPoint</Application>
  <PresentationFormat>全屏显示(4:3)</PresentationFormat>
  <Paragraphs>240</Paragraphs>
  <Slides>25</Slides>
  <Notes>1</Notes>
  <HiddenSlides>0</HiddenSlides>
  <MMClips>0</MMClips>
  <ScaleCrop>false</ScaleCrop>
  <HeadingPairs>
    <vt:vector size="4" baseType="variant">
      <vt:variant>
        <vt:lpstr>主题</vt:lpstr>
      </vt:variant>
      <vt:variant>
        <vt:i4>3</vt:i4>
      </vt:variant>
      <vt:variant>
        <vt:lpstr>幻灯片标题</vt:lpstr>
      </vt:variant>
      <vt:variant>
        <vt:i4>25</vt:i4>
      </vt:variant>
    </vt:vector>
  </HeadingPairs>
  <TitlesOfParts>
    <vt:vector size="28" baseType="lpstr">
      <vt:lpstr>Office 主题</vt:lpstr>
      <vt:lpstr>1.1希望你喜爱物理</vt:lpstr>
      <vt:lpstr>1_1.1希望你喜爱物理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408</cp:revision>
  <dcterms:created xsi:type="dcterms:W3CDTF">2018-06-13T02:01:00Z</dcterms:created>
  <dcterms:modified xsi:type="dcterms:W3CDTF">2020-04-09T07:45:54Z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