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61" r:id="rId4"/>
    <p:sldId id="260" r:id="rId5"/>
    <p:sldId id="339" r:id="rId6"/>
    <p:sldId id="265" r:id="rId7"/>
    <p:sldId id="306" r:id="rId8"/>
    <p:sldId id="462" r:id="rId9"/>
    <p:sldId id="590" r:id="rId10"/>
    <p:sldId id="591" r:id="rId11"/>
    <p:sldId id="596" r:id="rId12"/>
    <p:sldId id="597" r:id="rId13"/>
    <p:sldId id="592" r:id="rId14"/>
    <p:sldId id="598" r:id="rId15"/>
    <p:sldId id="599" r:id="rId16"/>
    <p:sldId id="593" r:id="rId17"/>
    <p:sldId id="594" r:id="rId18"/>
    <p:sldId id="595" r:id="rId19"/>
    <p:sldId id="290" r:id="rId20"/>
    <p:sldId id="324" r:id="rId21"/>
    <p:sldId id="520" r:id="rId22"/>
    <p:sldId id="603" r:id="rId23"/>
    <p:sldId id="521" r:id="rId24"/>
    <p:sldId id="522" r:id="rId25"/>
    <p:sldId id="523" r:id="rId26"/>
    <p:sldId id="524" r:id="rId27"/>
    <p:sldId id="525" r:id="rId28"/>
    <p:sldId id="526" r:id="rId29"/>
    <p:sldId id="527" r:id="rId30"/>
    <p:sldId id="410" r:id="rId31"/>
    <p:sldId id="411" r:id="rId32"/>
    <p:sldId id="571" r:id="rId33"/>
    <p:sldId id="573" r:id="rId34"/>
    <p:sldId id="575" r:id="rId35"/>
    <p:sldId id="600" r:id="rId36"/>
    <p:sldId id="576" r:id="rId37"/>
    <p:sldId id="578" r:id="rId38"/>
    <p:sldId id="601" r:id="rId39"/>
    <p:sldId id="579" r:id="rId40"/>
    <p:sldId id="580" r:id="rId41"/>
    <p:sldId id="602" r:id="rId42"/>
    <p:sldId id="581" r:id="rId43"/>
    <p:sldId id="583" r:id="rId44"/>
    <p:sldId id="585" r:id="rId45"/>
    <p:sldId id="586" r:id="rId46"/>
    <p:sldId id="587" r:id="rId47"/>
    <p:sldId id="374" r:id="rId48"/>
    <p:sldId id="604" r:id="rId49"/>
    <p:sldId id="550" r:id="rId50"/>
    <p:sldId id="606" r:id="rId51"/>
    <p:sldId id="605" r:id="rId52"/>
    <p:sldId id="367" r:id="rId53"/>
    <p:sldId id="368" r:id="rId54"/>
    <p:sldId id="560" r:id="rId55"/>
    <p:sldId id="561" r:id="rId56"/>
    <p:sldId id="562" r:id="rId57"/>
    <p:sldId id="563" r:id="rId58"/>
    <p:sldId id="607" r:id="rId59"/>
  </p:sldIdLst>
  <p:sldSz cx="12190095" cy="6859270"/>
  <p:notesSz cx="6858000" cy="9144000"/>
  <p:custDataLst>
    <p:tags r:id="rId60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02" autoAdjust="0"/>
    <p:restoredTop sz="94712" autoAdjust="0"/>
  </p:normalViewPr>
  <p:slideViewPr>
    <p:cSldViewPr>
      <p:cViewPr varScale="1">
        <p:scale>
          <a:sx n="114" d="100"/>
          <a:sy n="114" d="100"/>
        </p:scale>
        <p:origin x="-438" y="-96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3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" Type="http://schemas.openxmlformats.org/officeDocument/2006/relationships/slide" Target="slides/slide2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slide" Target="slides/slide50.xml" /><Relationship Id="rId54" Type="http://schemas.openxmlformats.org/officeDocument/2006/relationships/slide" Target="slides/slide51.xml" /><Relationship Id="rId55" Type="http://schemas.openxmlformats.org/officeDocument/2006/relationships/slide" Target="slides/slide52.xml" /><Relationship Id="rId56" Type="http://schemas.openxmlformats.org/officeDocument/2006/relationships/slide" Target="slides/slide53.xml" /><Relationship Id="rId57" Type="http://schemas.openxmlformats.org/officeDocument/2006/relationships/slide" Target="slides/slide54.xml" /><Relationship Id="rId58" Type="http://schemas.openxmlformats.org/officeDocument/2006/relationships/slide" Target="slides/slide55.xml" /><Relationship Id="rId59" Type="http://schemas.openxmlformats.org/officeDocument/2006/relationships/slide" Target="slides/slide56.xml" /><Relationship Id="rId6" Type="http://schemas.openxmlformats.org/officeDocument/2006/relationships/slide" Target="slides/slide3.xml" /><Relationship Id="rId60" Type="http://schemas.openxmlformats.org/officeDocument/2006/relationships/tags" Target="tags/tag63.xml" /><Relationship Id="rId61" Type="http://schemas.openxmlformats.org/officeDocument/2006/relationships/presProps" Target="presProps.xml" /><Relationship Id="rId62" Type="http://schemas.openxmlformats.org/officeDocument/2006/relationships/viewProps" Target="viewProps.xml" /><Relationship Id="rId63" Type="http://schemas.openxmlformats.org/officeDocument/2006/relationships/theme" Target="theme/theme1.xml" /><Relationship Id="rId64" Type="http://schemas.openxmlformats.org/officeDocument/2006/relationships/tableStyles" Target="tableStyles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e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C0901-3DCA-48F9-B0CB-D8F0D1E6B36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D9095-D5A4-4D04-8CEB-69FB25E1308C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4836C-7D3D-44DD-AD4F-98DBA4D1058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9960B-A742-4F79-9BC8-14A4E989341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9960B-A742-4F79-9BC8-14A4E989341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1.xml" /></Relationships>
</file>

<file path=ppt/slideLayouts/_rels/slideLayout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613" y="914569"/>
            <a:ext cx="9797669" cy="257087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613" y="3561059"/>
            <a:ext cx="9797669" cy="147267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305" y="774143"/>
            <a:ext cx="10971086" cy="54838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613" y="2484460"/>
            <a:ext cx="9797669" cy="101898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613" y="3561059"/>
            <a:ext cx="9797669" cy="471687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05" y="1490676"/>
            <a:ext cx="10967486" cy="476008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489" y="3849113"/>
            <a:ext cx="7767586" cy="766942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489" y="4616055"/>
            <a:ext cx="7767586" cy="867761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305" y="1501478"/>
            <a:ext cx="5175991" cy="4749279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0598" y="1501478"/>
            <a:ext cx="5175991" cy="4749279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305" y="1429465"/>
            <a:ext cx="5341565" cy="38167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305" y="1854343"/>
            <a:ext cx="5341565" cy="439641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4776" y="1421992"/>
            <a:ext cx="5341565" cy="38167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4776" y="1854343"/>
            <a:ext cx="5341565" cy="439641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05" y="1555488"/>
            <a:ext cx="5232259" cy="460885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49408" y="1555488"/>
            <a:ext cx="5226383" cy="460885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3201" y="914569"/>
            <a:ext cx="1043837" cy="5030131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257" y="914569"/>
            <a:ext cx="9167767" cy="5030131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6765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.xml" /><Relationship Id="rId30" Type="http://schemas.openxmlformats.org/officeDocument/2006/relationships/slideLayout" Target="../slideLayouts/slideLayout30.xml" /><Relationship Id="rId31" Type="http://schemas.openxmlformats.org/officeDocument/2006/relationships/slideLayout" Target="../slideLayouts/slideLayout31.xml" /><Relationship Id="rId32" Type="http://schemas.openxmlformats.org/officeDocument/2006/relationships/slideLayout" Target="../slideLayouts/slideLayout32.xml" /><Relationship Id="rId33" Type="http://schemas.openxmlformats.org/officeDocument/2006/relationships/slideLayout" Target="../slideLayouts/slideLayout33.xml" /><Relationship Id="rId34" Type="http://schemas.openxmlformats.org/officeDocument/2006/relationships/slideLayout" Target="../slideLayouts/slideLayout34.xml" /><Relationship Id="rId35" Type="http://schemas.openxmlformats.org/officeDocument/2006/relationships/slideLayout" Target="../slideLayouts/slideLayout35.xml" /><Relationship Id="rId36" Type="http://schemas.openxmlformats.org/officeDocument/2006/relationships/slideLayout" Target="../slideLayouts/slideLayout36.xml" /><Relationship Id="rId37" Type="http://schemas.openxmlformats.org/officeDocument/2006/relationships/slideLayout" Target="../slideLayouts/slideLayout37.xml" /><Relationship Id="rId38" Type="http://schemas.openxmlformats.org/officeDocument/2006/relationships/slideLayout" Target="../slideLayouts/slideLayout38.xml" /><Relationship Id="rId39" Type="http://schemas.openxmlformats.org/officeDocument/2006/relationships/slideLayout" Target="../slideLayouts/slideLayout39.xml" /><Relationship Id="rId4" Type="http://schemas.openxmlformats.org/officeDocument/2006/relationships/slideLayout" Target="../slideLayouts/slideLayout4.xml" /><Relationship Id="rId40" Type="http://schemas.openxmlformats.org/officeDocument/2006/relationships/slideLayout" Target="../slideLayouts/slideLayout40.xml" /><Relationship Id="rId41" Type="http://schemas.openxmlformats.org/officeDocument/2006/relationships/slideLayout" Target="../slideLayouts/slideLayout41.xml" /><Relationship Id="rId42" Type="http://schemas.openxmlformats.org/officeDocument/2006/relationships/slideLayout" Target="../slideLayouts/slideLayout42.xml" /><Relationship Id="rId43" Type="http://schemas.openxmlformats.org/officeDocument/2006/relationships/slideLayout" Target="../slideLayouts/slideLayout43.xml" /><Relationship Id="rId44" Type="http://schemas.openxmlformats.org/officeDocument/2006/relationships/slideLayout" Target="../slideLayouts/slideLayout44.xml" /><Relationship Id="rId45" Type="http://schemas.openxmlformats.org/officeDocument/2006/relationships/slideLayout" Target="../slideLayouts/slideLayout45.xml" /><Relationship Id="rId46" Type="http://schemas.openxmlformats.org/officeDocument/2006/relationships/slideLayout" Target="../slideLayouts/slideLayout46.xml" /><Relationship Id="rId47" Type="http://schemas.openxmlformats.org/officeDocument/2006/relationships/slideLayout" Target="../slideLayouts/slideLayout47.xml" /><Relationship Id="rId48" Type="http://schemas.openxmlformats.org/officeDocument/2006/relationships/slideLayout" Target="../slideLayouts/slideLayout48.xml" /><Relationship Id="rId49" Type="http://schemas.openxmlformats.org/officeDocument/2006/relationships/slideLayout" Target="../slideLayouts/slideLayout49.xml" /><Relationship Id="rId5" Type="http://schemas.openxmlformats.org/officeDocument/2006/relationships/slideLayout" Target="../slideLayouts/slideLayout5.xml" /><Relationship Id="rId50" Type="http://schemas.openxmlformats.org/officeDocument/2006/relationships/slideLayout" Target="../slideLayouts/slideLayout50.xml" /><Relationship Id="rId51" Type="http://schemas.openxmlformats.org/officeDocument/2006/relationships/slideLayout" Target="../slideLayouts/slideLayout51.xml" /><Relationship Id="rId52" Type="http://schemas.openxmlformats.org/officeDocument/2006/relationships/slideLayout" Target="../slideLayouts/slideLayout52.xml" /><Relationship Id="rId53" Type="http://schemas.openxmlformats.org/officeDocument/2006/relationships/slideLayout" Target="../slideLayouts/slideLayout53.xml" /><Relationship Id="rId54" Type="http://schemas.openxmlformats.org/officeDocument/2006/relationships/slideLayout" Target="../slideLayouts/slideLayout54.xml" /><Relationship Id="rId55" Type="http://schemas.openxmlformats.org/officeDocument/2006/relationships/slideLayout" Target="../slideLayouts/slideLayout55.xml" /><Relationship Id="rId56" Type="http://schemas.openxmlformats.org/officeDocument/2006/relationships/slideLayout" Target="../slideLayouts/slideLayout56.xml" /><Relationship Id="rId57" Type="http://schemas.openxmlformats.org/officeDocument/2006/relationships/slideLayout" Target="../slideLayouts/slideLayout57.xml" /><Relationship Id="rId58" Type="http://schemas.openxmlformats.org/officeDocument/2006/relationships/slideLayout" Target="../slideLayouts/slideLayout58.xml" /><Relationship Id="rId59" Type="http://schemas.openxmlformats.org/officeDocument/2006/relationships/slideLayout" Target="../slideLayouts/slideLayout59.xml" /><Relationship Id="rId6" Type="http://schemas.openxmlformats.org/officeDocument/2006/relationships/slideLayout" Target="../slideLayouts/slideLayout6.xml" /><Relationship Id="rId60" Type="http://schemas.openxmlformats.org/officeDocument/2006/relationships/slideLayout" Target="../slideLayouts/slideLayout60.xml" /><Relationship Id="rId61" Type="http://schemas.openxmlformats.org/officeDocument/2006/relationships/slideLayout" Target="../slideLayouts/slideLayout61.xml" /><Relationship Id="rId62" Type="http://schemas.openxmlformats.org/officeDocument/2006/relationships/slideLayout" Target="../slideLayouts/slideLayout62.xml" /><Relationship Id="rId63" Type="http://schemas.openxmlformats.org/officeDocument/2006/relationships/slideLayout" Target="../slideLayouts/slideLayout63.xml" /><Relationship Id="rId64" Type="http://schemas.openxmlformats.org/officeDocument/2006/relationships/slideLayout" Target="../slideLayouts/slideLayout64.xml" /><Relationship Id="rId65" Type="http://schemas.openxmlformats.org/officeDocument/2006/relationships/slideLayout" Target="../slideLayouts/slideLayout65.xml" /><Relationship Id="rId66" Type="http://schemas.openxmlformats.org/officeDocument/2006/relationships/slideLayout" Target="../slideLayouts/slideLayout66.xml" /><Relationship Id="rId67" Type="http://schemas.openxmlformats.org/officeDocument/2006/relationships/slideLayout" Target="../slideLayouts/slideLayout67.xml" /><Relationship Id="rId68" Type="http://schemas.openxmlformats.org/officeDocument/2006/relationships/tags" Target="../tags/tag57.xml" /><Relationship Id="rId69" Type="http://schemas.openxmlformats.org/officeDocument/2006/relationships/tags" Target="../tags/tag58.xml" /><Relationship Id="rId7" Type="http://schemas.openxmlformats.org/officeDocument/2006/relationships/slideLayout" Target="../slideLayouts/slideLayout7.xml" /><Relationship Id="rId70" Type="http://schemas.openxmlformats.org/officeDocument/2006/relationships/tags" Target="../tags/tag59.xml" /><Relationship Id="rId71" Type="http://schemas.openxmlformats.org/officeDocument/2006/relationships/tags" Target="../tags/tag60.xml" /><Relationship Id="rId72" Type="http://schemas.openxmlformats.org/officeDocument/2006/relationships/tags" Target="../tags/tag61.xml" /><Relationship Id="rId73" Type="http://schemas.openxmlformats.org/officeDocument/2006/relationships/tags" Target="../tags/tag62.xml" /><Relationship Id="rId74" Type="http://schemas.openxmlformats.org/officeDocument/2006/relationships/theme" Target="../theme/theme1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8"/>
            </p:custDataLst>
          </p:nvPr>
        </p:nvSpPr>
        <p:spPr>
          <a:xfrm>
            <a:off x="608305" y="608513"/>
            <a:ext cx="10967486" cy="705731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9"/>
            </p:custDataLst>
          </p:nvPr>
        </p:nvSpPr>
        <p:spPr>
          <a:xfrm>
            <a:off x="608305" y="1490676"/>
            <a:ext cx="10967486" cy="476008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0"/>
            </p:custDataLst>
          </p:nvPr>
        </p:nvSpPr>
        <p:spPr>
          <a:xfrm>
            <a:off x="611904" y="631556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1"/>
            </p:custDataLst>
          </p:nvPr>
        </p:nvSpPr>
        <p:spPr>
          <a:xfrm>
            <a:off x="4115357" y="6315569"/>
            <a:ext cx="3959381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2"/>
            </p:custDataLst>
          </p:nvPr>
        </p:nvSpPr>
        <p:spPr>
          <a:xfrm>
            <a:off x="8876213" y="631556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7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image" Target="../media/image8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image" Target="../media/image13.png" /><Relationship Id="rId3" Type="http://schemas.openxmlformats.org/officeDocument/2006/relationships/image" Target="../media/image14.png" /><Relationship Id="rId4" Type="http://schemas.openxmlformats.org/officeDocument/2006/relationships/image" Target="../media/image15.png" /><Relationship Id="rId5" Type="http://schemas.openxmlformats.org/officeDocument/2006/relationships/package" Target="../embeddings/Document1.docx" TargetMode="Internal" /><Relationship Id="rId6" Type="http://schemas.openxmlformats.org/officeDocument/2006/relationships/image" Target="../media/image16.emf" /><Relationship Id="rId7" Type="http://schemas.openxmlformats.org/officeDocument/2006/relationships/vmlDrawing" Target="../drawings/vmlDrawing1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2" Type="http://schemas.openxmlformats.org/officeDocument/2006/relationships/notesSlide" Target="../notesSlides/notesSlide4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7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Relationship Id="rId6" Type="http://schemas.openxmlformats.org/officeDocument/2006/relationships/image" Target="../media/image2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 /><Relationship Id="rId2" Type="http://schemas.openxmlformats.org/officeDocument/2006/relationships/notesSlide" Target="../notesSlides/notesSlide7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 /><Relationship Id="rId2" Type="http://schemas.openxmlformats.org/officeDocument/2006/relationships/notesSlide" Target="../notesSlides/notesSlide9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notesSlide" Target="../notesSlides/notesSlide10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6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5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6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8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7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.xml" /><Relationship Id="rId2" Type="http://schemas.openxmlformats.org/officeDocument/2006/relationships/notesSlide" Target="../notesSlides/notesSlide15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 /><Relationship Id="rId2" Type="http://schemas.openxmlformats.org/officeDocument/2006/relationships/notesSlide" Target="../notesSlides/notesSlide16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8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.xml" /><Relationship Id="rId2" Type="http://schemas.openxmlformats.org/officeDocument/2006/relationships/notesSlide" Target="../notesSlides/notesSlide18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3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9.jpeg" /><Relationship Id="rId4" Type="http://schemas.openxmlformats.org/officeDocument/2006/relationships/image" Target="../media/image31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 /><Relationship Id="rId2" Type="http://schemas.openxmlformats.org/officeDocument/2006/relationships/notesSlide" Target="../notesSlides/notesSlide21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Relationship Id="rId2" Type="http://schemas.openxmlformats.org/officeDocument/2006/relationships/notesSlide" Target="../notesSlides/notesSlide22.xml" /><Relationship Id="rId3" Type="http://schemas.openxmlformats.org/officeDocument/2006/relationships/package" Target="../embeddings/Document2.docx" TargetMode="Internal" /><Relationship Id="rId4" Type="http://schemas.openxmlformats.org/officeDocument/2006/relationships/image" Target="../media/image32.emf" /><Relationship Id="rId5" Type="http://schemas.openxmlformats.org/officeDocument/2006/relationships/vmlDrawing" Target="../drawings/vmlDrawing2.v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7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3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8.xml" /><Relationship Id="rId2" Type="http://schemas.openxmlformats.org/officeDocument/2006/relationships/notesSlide" Target="../notesSlides/notesSlide24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.xml" /><Relationship Id="rId2" Type="http://schemas.openxmlformats.org/officeDocument/2006/relationships/notesSlide" Target="../notesSlides/notesSlide25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0.xml" /><Relationship Id="rId2" Type="http://schemas.openxmlformats.org/officeDocument/2006/relationships/notesSlide" Target="../notesSlides/notesSlide2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1.xml" /><Relationship Id="rId2" Type="http://schemas.openxmlformats.org/officeDocument/2006/relationships/notesSlide" Target="../notesSlides/notesSlide27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2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34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3.xml" /><Relationship Id="rId2" Type="http://schemas.openxmlformats.org/officeDocument/2006/relationships/notesSlide" Target="../notesSlides/notesSlide29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4.xml" /><Relationship Id="rId2" Type="http://schemas.openxmlformats.org/officeDocument/2006/relationships/notesSlide" Target="../notesSlides/notesSlide30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5.xml" /><Relationship Id="rId2" Type="http://schemas.openxmlformats.org/officeDocument/2006/relationships/notesSlide" Target="../notesSlides/notesSlide31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6.xml" /><Relationship Id="rId2" Type="http://schemas.openxmlformats.org/officeDocument/2006/relationships/notesSlide" Target="../notesSlides/notesSlide32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7.xml" /><Relationship Id="rId2" Type="http://schemas.openxmlformats.org/officeDocument/2006/relationships/notesSlide" Target="../notesSlides/notesSlide33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8.xml" /><Relationship Id="rId2" Type="http://schemas.openxmlformats.org/officeDocument/2006/relationships/notesSlide" Target="../notesSlides/notesSlide34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9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35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0.xml" /><Relationship Id="rId2" Type="http://schemas.openxmlformats.org/officeDocument/2006/relationships/notesSlide" Target="../notesSlides/notesSlide3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1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2.xml" /><Relationship Id="rId2" Type="http://schemas.openxmlformats.org/officeDocument/2006/relationships/image" Target="../media/image36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3.xml" /><Relationship Id="rId2" Type="http://schemas.openxmlformats.org/officeDocument/2006/relationships/image" Target="../media/image37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4.x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5.xm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6.xml" /><Relationship Id="rId2" Type="http://schemas.openxmlformats.org/officeDocument/2006/relationships/image" Target="../media/image38.jpe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7.xml" /><Relationship Id="rId2" Type="http://schemas.openxmlformats.org/officeDocument/2006/relationships/image" Target="../media/image3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1523174" y="2501100"/>
            <a:ext cx="9144064" cy="1846659"/>
            <a:chOff x="1523174" y="2501100"/>
            <a:chExt cx="9144064" cy="1846659"/>
          </a:xfrm>
        </p:grpSpPr>
        <p:sp>
          <p:nvSpPr>
            <p:cNvPr id="2" name="文本框 5"/>
            <p:cNvSpPr txBox="1"/>
            <p:nvPr/>
          </p:nvSpPr>
          <p:spPr>
            <a:xfrm>
              <a:off x="1951802" y="2501100"/>
              <a:ext cx="8406064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400" b="1" spc="200">
                  <a:solidFill>
                    <a:srgbClr val="1BB18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 </a:t>
              </a:r>
              <a:r>
                <a:rPr lang="en-US" altLang="zh-CN" sz="4400" b="1" spc="200" smtClean="0">
                  <a:solidFill>
                    <a:srgbClr val="1BB18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 </a:t>
              </a:r>
              <a:r>
                <a:rPr lang="zh-CN" altLang="en-US" sz="4400" b="1" spc="200" smtClean="0">
                  <a:solidFill>
                    <a:srgbClr val="1BB18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</a:t>
              </a:r>
              <a:endParaRPr lang="en-US" altLang="zh-CN" sz="4400" b="1" spc="200" smtClean="0">
                <a:solidFill>
                  <a:srgbClr val="1BB18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3200" spc="2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电流和电路　电压　电阻</a:t>
              </a:r>
              <a:endParaRPr lang="zh-CN" altLang="en-US" sz="3200" spc="20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1523174" y="3501232"/>
              <a:ext cx="914406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51670" y="715150"/>
          <a:ext cx="10715700" cy="5081759"/>
        </p:xfrm>
        <a:graphic>
          <a:graphicData uri="http://schemas.openxmlformats.org/drawingml/2006/table">
            <a:tbl>
              <a:tblPr/>
              <a:tblGrid>
                <a:gridCol w="1000132"/>
                <a:gridCol w="4143404"/>
                <a:gridCol w="5572164"/>
              </a:tblGrid>
              <a:tr h="27089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项目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电流（</a:t>
                      </a:r>
                      <a:r>
                        <a:rPr lang="en-US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I</a:t>
                      </a: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）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16461" marR="16461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电压（</a:t>
                      </a:r>
                      <a:r>
                        <a:rPr lang="en-US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U</a:t>
                      </a: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）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36000" marR="36000" marT="72000" marB="72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862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读数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分度值为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，示数为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；若接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0~0.6 A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的量程，则该表示数为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en-US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16461" marR="16461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分度值为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，示数为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；若接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0~15 V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的量程，则该表示数为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en-US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3298" name="QZ118.EP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66182" y="1715282"/>
            <a:ext cx="2428892" cy="1943114"/>
          </a:xfrm>
          <a:prstGeom prst="rect">
            <a:avLst/>
          </a:prstGeom>
          <a:noFill/>
        </p:spPr>
      </p:pic>
      <p:pic>
        <p:nvPicPr>
          <p:cNvPr id="183297" name="QZ119.EPS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38214" y="1643844"/>
            <a:ext cx="2714644" cy="1983778"/>
          </a:xfrm>
          <a:prstGeom prst="rect">
            <a:avLst/>
          </a:prstGeom>
          <a:noFill/>
        </p:spPr>
      </p:pic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3666314" y="4072736"/>
            <a:ext cx="86138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 A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380430" y="4572802"/>
            <a:ext cx="86138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 A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4880760" y="5072868"/>
            <a:ext cx="1050535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0.12 A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7738280" y="4001298"/>
            <a:ext cx="85016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 V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10167172" y="4001298"/>
            <a:ext cx="85016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 V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6595272" y="5072868"/>
            <a:ext cx="85016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 V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7356" y="572274"/>
            <a:ext cx="2454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考点三　电路</a:t>
            </a:r>
            <a:endParaRPr lang="zh-CN" altLang="en-US" sz="2800" b="1" spc="15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023108" y="1429530"/>
          <a:ext cx="9572692" cy="4749120"/>
        </p:xfrm>
        <a:graphic>
          <a:graphicData uri="http://schemas.openxmlformats.org/drawingml/2006/table">
            <a:tbl>
              <a:tblPr/>
              <a:tblGrid>
                <a:gridCol w="785818"/>
                <a:gridCol w="785818"/>
                <a:gridCol w="5572164"/>
                <a:gridCol w="2428892"/>
              </a:tblGrid>
              <a:tr h="18059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组成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①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电源：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电能；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②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用电器：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电能；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③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导线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：</a:t>
                      </a: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电能；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④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开关：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电路通断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180599">
                <a:tc rowSpan="4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状态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通路：用电器能够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的电路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rowSpan="4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9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断路：某处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的电路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20113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短路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用电器短接：用电器两端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被</a:t>
                      </a: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直接连通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214314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电源短路：直接用导线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将</a:t>
                      </a: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     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连接的电路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</a:tr>
            </a:tbl>
          </a:graphicData>
        </a:graphic>
      </p:graphicFrame>
      <p:pic>
        <p:nvPicPr>
          <p:cNvPr id="182275" name="QZ122.EP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738412" y="2715414"/>
            <a:ext cx="1285884" cy="3155056"/>
          </a:xfrm>
          <a:prstGeom prst="rect">
            <a:avLst/>
          </a:prstGeom>
          <a:noFill/>
        </p:spPr>
      </p:pic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3666314" y="1358092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7381090" y="1358092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消耗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2166116" y="1858158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传输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5452264" y="1858158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4809322" y="2572538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3809190" y="3144042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断开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2951934" y="4287050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导线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3237686" y="5358620"/>
            <a:ext cx="2227139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电源的正、负极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80232" y="715150"/>
          <a:ext cx="10715700" cy="5486400"/>
        </p:xfrm>
        <a:graphic>
          <a:graphicData uri="http://schemas.openxmlformats.org/drawingml/2006/table">
            <a:tbl>
              <a:tblPr/>
              <a:tblGrid>
                <a:gridCol w="1357322"/>
                <a:gridCol w="4429156"/>
                <a:gridCol w="4929222"/>
              </a:tblGrid>
              <a:tr h="35719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连接方式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串联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并联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9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电路图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10974" marR="10974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06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特点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①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电流只有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路径；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②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各用电器互相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③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开关作用与位置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关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10974" marR="10974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①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电流有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或多条路径；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②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各用电器互相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③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开关作用与位置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关，干路开关控制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  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，支路开关控制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                 </a:t>
                      </a:r>
                      <a:r>
                        <a:rPr lang="en-US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2274" name="QZ121.EP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80628" y="1500968"/>
            <a:ext cx="1380676" cy="1710390"/>
          </a:xfrm>
          <a:prstGeom prst="rect">
            <a:avLst/>
          </a:prstGeom>
          <a:noFill/>
        </p:spPr>
      </p:pic>
      <p:pic>
        <p:nvPicPr>
          <p:cNvPr id="182273" name="QZ123.EPS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452660" y="1358092"/>
            <a:ext cx="1071570" cy="1937069"/>
          </a:xfrm>
          <a:prstGeom prst="rect">
            <a:avLst/>
          </a:prstGeom>
          <a:noFill/>
        </p:spPr>
      </p:pic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4523570" y="3858422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一条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4880760" y="4429926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5309388" y="5001430"/>
            <a:ext cx="38048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8452660" y="3358356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两条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9238478" y="3858422"/>
            <a:ext cx="996033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不影响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9738544" y="4429926"/>
            <a:ext cx="38048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8452660" y="5001430"/>
            <a:ext cx="161158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所有用电器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8381222" y="5501496"/>
            <a:ext cx="253491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所在支路的用电器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165984" y="786588"/>
          <a:ext cx="10715700" cy="5486400"/>
        </p:xfrm>
        <a:graphic>
          <a:graphicData uri="http://schemas.openxmlformats.org/drawingml/2006/table">
            <a:tbl>
              <a:tblPr/>
              <a:tblGrid>
                <a:gridCol w="714380"/>
                <a:gridCol w="785818"/>
                <a:gridCol w="4357718"/>
                <a:gridCol w="4857784"/>
              </a:tblGrid>
              <a:tr h="180599">
                <a:tc gridSpan="2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连接方式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串联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并联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866"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规律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电流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文字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表述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：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        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公式：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       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文字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表述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：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             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公式：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       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59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电压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文字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表述：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            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公式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：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                 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文字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表述：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              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公式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：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        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4309256" y="1749029"/>
            <a:ext cx="2000264" cy="11806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串联电路中电流处处相等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4094942" y="2786852"/>
            <a:ext cx="1307015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I</a:t>
            </a:r>
            <a:r>
              <a:rPr lang="zh-CN" altLang="en-US" sz="2400" b="1" baseline="-25000" smtClean="0">
                <a:solidFill>
                  <a:srgbClr val="A50021"/>
                </a:solidFill>
                <a:ea typeface="微软雅黑" panose="020b0503020204020204" pitchFamily="34" charset="-122"/>
                <a:cs typeface="Times New Roman" panose="02020603050405020304"/>
              </a:rPr>
              <a:t>总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=I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=I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2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8595536" y="1215216"/>
            <a:ext cx="2643206" cy="17346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并联电路中，干路电流等于各支路电路电流之和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8595536" y="2858290"/>
            <a:ext cx="1307015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I</a:t>
            </a:r>
            <a:r>
              <a:rPr lang="zh-CN" altLang="en-US" sz="2400" b="1" baseline="-25000" smtClean="0">
                <a:solidFill>
                  <a:srgbClr val="A50021"/>
                </a:solidFill>
                <a:ea typeface="微软雅黑" panose="020b0503020204020204" pitchFamily="34" charset="-122"/>
                <a:cs typeface="Times New Roman" panose="02020603050405020304"/>
              </a:rPr>
              <a:t>总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=I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+I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2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4166380" y="3358356"/>
            <a:ext cx="2928958" cy="17346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串联电路中，电源两端的电压等于各用电器两端电压之和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3952066" y="5001430"/>
            <a:ext cx="1510597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U=U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+U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2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8666974" y="3429794"/>
            <a:ext cx="3000396" cy="17346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并联电路中，电源两端电压与各支路用电器两端电压相等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8166908" y="5001430"/>
            <a:ext cx="1510597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U=U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=U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2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94546" y="786588"/>
            <a:ext cx="3967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考点四　电阻及变阻器</a:t>
            </a:r>
            <a:endParaRPr lang="zh-CN" altLang="en-US" sz="2800" b="1" spc="15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165984" y="1509553"/>
          <a:ext cx="8992693" cy="3840480"/>
        </p:xfrm>
        <a:graphic>
          <a:graphicData uri="http://schemas.openxmlformats.org/drawingml/2006/table">
            <a:tbl>
              <a:tblPr/>
              <a:tblGrid>
                <a:gridCol w="1410331"/>
                <a:gridCol w="7582362"/>
              </a:tblGrid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电阻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导体对电流阻碍作用的大小，用字母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表示，单位是欧姆，符号是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Ω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 kΩ=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Ω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 MΩ=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Ω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影响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因素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导体的电阻是导体本身的一种性质，它的大小取决于导体的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、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和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，还与导体的温度有关；同种材料长度越长，横截面积越小，电阻越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en-US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1249" name="Rectangle 1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4166380" y="2501100"/>
            <a:ext cx="57765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10</a:t>
            </a:r>
            <a:r>
              <a:rPr lang="en-US" sz="2400" b="1" baseline="30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3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6881024" y="2501100"/>
            <a:ext cx="57765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10</a:t>
            </a:r>
            <a:r>
              <a:rPr lang="en-US" sz="2400" b="1" baseline="30000" smtClean="0">
                <a:solidFill>
                  <a:srgbClr val="A50021"/>
                </a:solidFill>
                <a:latin typeface="微软雅黑" panose="020b0503020204020204" pitchFamily="34" charset="-122"/>
                <a:cs typeface="Times New Roman" panose="02020603050405020304"/>
              </a:rPr>
              <a:t>6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3737752" y="3572670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5237950" y="3572670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长度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7381090" y="3572670"/>
            <a:ext cx="1303809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横截面积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3523438" y="4644240"/>
            <a:ext cx="38048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0" y="457200"/>
            <a:ext cx="121904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023108" y="786588"/>
          <a:ext cx="10358510" cy="5281360"/>
        </p:xfrm>
        <a:graphic>
          <a:graphicData uri="http://schemas.openxmlformats.org/drawingml/2006/table">
            <a:tbl>
              <a:tblPr/>
              <a:tblGrid>
                <a:gridCol w="1071570"/>
                <a:gridCol w="928694"/>
                <a:gridCol w="8358246"/>
              </a:tblGrid>
              <a:tr h="814374">
                <a:tc rowSpan="3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滑动变阻器</a:t>
                      </a:r>
                      <a:r>
                        <a:rPr lang="en-US" altLang="zh-CN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符号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alt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结构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示意图：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</a:t>
                      </a: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电路符号：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</a:t>
                      </a: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4869" marR="54869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226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原理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通过改变接入电路中的电阻线的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来改变电阻的大小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4869" marR="54869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934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铭牌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某滑动变阻器上标有“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50 Ω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1.5 A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”字样，“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50 Ω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”表示该滑动变阻器的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        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，“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1.5 A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”表示该滑动变阻器允许通过的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　　　　　　　　　　　</a:t>
                      </a:r>
                      <a:r>
                        <a:rPr lang="en-US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4869" marR="54869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0234" name="QZ124.EP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37950" y="1358092"/>
            <a:ext cx="1928826" cy="609102"/>
          </a:xfrm>
          <a:prstGeom prst="rect">
            <a:avLst/>
          </a:prstGeom>
          <a:noFill/>
        </p:spPr>
      </p:pic>
      <p:pic>
        <p:nvPicPr>
          <p:cNvPr id="180233" name="QZ125.EP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23636" y="2429662"/>
            <a:ext cx="1928826" cy="735999"/>
          </a:xfrm>
          <a:prstGeom prst="rect">
            <a:avLst/>
          </a:prstGeom>
          <a:noFill/>
        </p:spPr>
      </p:pic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7809718" y="3501232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长度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5452264" y="4787116"/>
            <a:ext cx="2336143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最大阻值为</a:t>
            </a: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 </a:t>
            </a:r>
            <a:r>
              <a:rPr lang="el-GR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Ω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6452396" y="5287182"/>
            <a:ext cx="2400263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最大电流为</a:t>
            </a: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 A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380298" y="1072340"/>
          <a:ext cx="9148709" cy="4568083"/>
        </p:xfrm>
        <a:graphic>
          <a:graphicData uri="http://schemas.openxmlformats.org/drawingml/2006/table">
            <a:tbl>
              <a:tblPr/>
              <a:tblGrid>
                <a:gridCol w="1000132"/>
                <a:gridCol w="785818"/>
                <a:gridCol w="7362759"/>
              </a:tblGrid>
              <a:tr h="1285884"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滑动变阻器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使用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①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选：根据铭牌选择合适的滑动变阻器；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②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串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：</a:t>
                      </a: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在电路中；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③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接：接法为“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”；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④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调：接入电路前应将滑片移到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en-US" altLang="zh-CN" sz="2400" u="sng" kern="10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           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处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9858" marR="59858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243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作用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①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保护电路；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②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控制用电器两端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和通过的电流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9858" marR="59858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084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规律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串联电路：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R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总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=R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+R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+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…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+R</a:t>
                      </a:r>
                      <a:r>
                        <a:rPr lang="en-US" sz="2400" kern="100" baseline="-25000" err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n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9858" marR="59858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</a:tbl>
          </a:graphicData>
        </a:graphic>
      </p:graphicFrame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342900" cy="200025"/>
          </a:xfrm>
          <a:prstGeom prst="rect">
            <a:avLst/>
          </a:prstGeom>
          <a:noFill/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266700" cy="200025"/>
          </a:xfrm>
          <a:prstGeom prst="rect">
            <a:avLst/>
          </a:prstGeom>
          <a:noFill/>
        </p:spPr>
      </p:pic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266700" cy="200025"/>
          </a:xfrm>
          <a:prstGeom prst="rect">
            <a:avLst/>
          </a:prstGeom>
          <a:noFill/>
        </p:spPr>
      </p:pic>
      <p:pic>
        <p:nvPicPr>
          <p:cNvPr id="17920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0"/>
            <a:ext cx="285750" cy="200025"/>
          </a:xfrm>
          <a:prstGeom prst="rect">
            <a:avLst/>
          </a:prstGeom>
          <a:noFill/>
        </p:spPr>
      </p:pic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09058" y="4658533"/>
          <a:ext cx="4335463" cy="7715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文档" r:id="rId5" imgW="3731260" imgH="685800" progId="Word.Document.12">
                  <p:embed/>
                </p:oleObj>
              </mc:Choice>
              <mc:Fallback>
                <p:oleObj name="文档" r:id="rId5" imgW="3731260" imgH="6858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9058" y="4658533"/>
                        <a:ext cx="4335463" cy="771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3523438" y="1429530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串联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8166908" y="1500968"/>
            <a:ext cx="1303809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一上一下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7952594" y="2001034"/>
            <a:ext cx="1303809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阻值最大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6238082" y="3144042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电压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232" y="641034"/>
            <a:ext cx="10858576" cy="64292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重难一　电荷间的相互作用</a:t>
            </a:r>
            <a:endParaRPr lang="zh-CN" altLang="en-US" sz="2800" b="1" spc="15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880232" y="1500968"/>
            <a:ext cx="10858576" cy="3950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1.</a:t>
            </a:r>
            <a:r>
              <a:rPr lang="en-US" b="1" smtClean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[2020·</a:t>
            </a:r>
            <a:r>
              <a:rPr lang="zh-CN" altLang="en-US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山西三模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东汉时期的哲学家王充在</a:t>
            </a: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《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论衡</a:t>
            </a: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·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乱龙</a:t>
            </a:r>
            <a:r>
              <a:rPr lang="en-US" altLang="zh-CN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》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中记录了“顿牟掇芥”。这个词的意思就是经过摩擦的琥珀或玳瑁的甲壳（顿牟）能吸引（掇）芥菜子、干草等微小屑末（芥）。这一记述说明（　　）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自然界只存在一种电荷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摩擦起电的实质是创造了电荷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同种电荷相互吸引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D.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带电体能吸引轻小物体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7381090" y="2643976"/>
            <a:ext cx="31636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0232" y="929464"/>
            <a:ext cx="10858576" cy="3575289"/>
            <a:chOff x="880232" y="929464"/>
            <a:chExt cx="10858576" cy="3575289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33966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2.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[2020·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山西方向卷一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用毛皮摩擦过的橡胶棒靠近细细的水流时会发生相互吸引的现象，如图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所示。对此现象的一些分析正确的是（　　）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细细的水流一定带正电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橡胶棒与水流一定带异种电荷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C.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毛皮摩擦橡胶棒后，橡胶棒得到电子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D.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毛皮摩擦橡胶棒的过程创造了电荷</a:t>
              </a:r>
              <a:endParaRPr 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21fawls85.jpg" descr="id:2147508117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023900" y="2358224"/>
              <a:ext cx="1042429" cy="150019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6952462" y="3858422"/>
              <a:ext cx="11689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14-1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9024164" y="1500968"/>
            <a:ext cx="27949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1023108" y="4644240"/>
            <a:ext cx="10501386" cy="16694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毛皮摩擦过的橡胶棒带负电，可以吸引轻小物体，因而把不带电的水流吸引过来，并非水流带正电，故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错误。橡胶棒得到电子带负电，故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正确。摩擦起电的过程是电子转移的过程，并没有创造电荷，故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错误。</a:t>
            </a:r>
            <a:endParaRPr lang="en-US" altLang="zh-CN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1670" y="763434"/>
            <a:ext cx="6237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重难二　串、并联电路的判断与设计</a:t>
            </a:r>
            <a:endParaRPr lang="zh-CN" altLang="en-US" sz="2800" b="1" spc="15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80232" y="1500968"/>
            <a:ext cx="10858576" cy="4268131"/>
            <a:chOff x="880232" y="929464"/>
            <a:chExt cx="10858576" cy="4268131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22886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3.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[2020·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重庆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某种电子测温枪测靠近被测者额头，闭合测温开关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S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，只有热敏电阻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工作，测温枪显示被测者额头温度。在环境看不清示数时，再闭合开关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S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，显示屏补光灯泡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L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发光；测温开关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S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断开、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S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闭合时灯泡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L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不发光。关于热敏电阻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与补光灯泡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L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在电路中的连接方式，图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中的电路符合要求的是（　　）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7" name="2021重庆B卷6题-1.EPS" descr="id:2147508131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23108" y="3358356"/>
              <a:ext cx="1737848" cy="1255341"/>
            </a:xfrm>
            <a:prstGeom prst="rect">
              <a:avLst/>
            </a:prstGeom>
          </p:spPr>
        </p:pic>
        <p:pic>
          <p:nvPicPr>
            <p:cNvPr id="8" name="2021重庆B卷6题-2.EPS" descr="id:2147508138;FounderCES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237686" y="3358356"/>
              <a:ext cx="1726180" cy="1284168"/>
            </a:xfrm>
            <a:prstGeom prst="rect">
              <a:avLst/>
            </a:prstGeom>
          </p:spPr>
        </p:pic>
        <p:pic>
          <p:nvPicPr>
            <p:cNvPr id="9" name="2021重庆B卷6题-3.EPS" descr="id:2147508145;FounderCES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5523702" y="3286918"/>
              <a:ext cx="1667840" cy="1255341"/>
            </a:xfrm>
            <a:prstGeom prst="rect">
              <a:avLst/>
            </a:prstGeom>
          </p:spPr>
        </p:pic>
        <p:pic>
          <p:nvPicPr>
            <p:cNvPr id="10" name="2021重庆B卷6题-4.EPS" descr="id:2147508152;FounderCES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595404" y="3371740"/>
              <a:ext cx="1714512" cy="12725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023108" y="4551264"/>
              <a:ext cx="92869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      A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              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                     C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　　            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D</a:t>
              </a:r>
              <a:endParaRPr lang="zh-CN" altLang="en-US"/>
            </a:p>
          </p:txBody>
        </p:sp>
      </p:grp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10238610" y="3215480"/>
            <a:ext cx="31636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997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思维导图 构建体系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1023108" y="1247550"/>
            <a:ext cx="10715700" cy="45046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400" b="1" spc="150" smtClean="0">
                <a:solidFill>
                  <a:srgbClr val="1BB1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2400" b="1" spc="150" smtClean="0">
                <a:solidFill>
                  <a:srgbClr val="1BB1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课标要求</a:t>
            </a:r>
            <a:r>
              <a:rPr lang="en-US" altLang="zh-CN" sz="2400" b="1" spc="150" smtClean="0">
                <a:solidFill>
                  <a:srgbClr val="1BB18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endParaRPr lang="en-US" altLang="zh-CN" sz="2400" b="1" spc="150" smtClean="0">
              <a:solidFill>
                <a:srgbClr val="1BB18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spc="15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spc="15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观察摩擦起电现象，探究并了解同种电荷相互排斥，异种电荷相互吸引。</a:t>
            </a:r>
            <a:endParaRPr lang="zh-CN" altLang="en-US" sz="2400" spc="15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spc="15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spc="15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从能量转化的角度认识电源和用电器的作用。</a:t>
            </a:r>
            <a:endParaRPr lang="zh-CN" altLang="en-US" sz="2400" spc="15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spc="15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spc="15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知道电压、电流和电阻。</a:t>
            </a:r>
            <a:endParaRPr lang="zh-CN" altLang="en-US" sz="2400" spc="15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spc="15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spc="15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会看、会画简单的电路图。会连接简单的串联电路和并联电路。说出生产、生活中采用简单串联或并联电路的实例。了解串、并联电路电流和电压的特点。</a:t>
            </a:r>
            <a:endParaRPr lang="zh-CN" altLang="en-US" sz="2400" spc="15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spc="15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400" spc="15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会使用电流表和电压表。</a:t>
            </a:r>
            <a:endParaRPr lang="zh-CN" altLang="en-US" sz="2400" spc="15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1023108" y="1143778"/>
            <a:ext cx="10501386" cy="22297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[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解析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]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由题意可知，闭合测温开关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en-US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，只有热敏电阻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工作，说明开关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en-US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控制热敏电阻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R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；再闭合开关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en-US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，补光灯泡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发光，说明开关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en-US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控制灯泡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；测温开关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en-US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断开、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en-US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闭合时，灯泡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不发光，说明开关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en-US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控制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en-US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；综上所述，可知符合要求的电路是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D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电路图。</a:t>
            </a:r>
            <a:endParaRPr lang="en-US" altLang="zh-CN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08794" y="715150"/>
            <a:ext cx="11072890" cy="5004049"/>
            <a:chOff x="665918" y="715150"/>
            <a:chExt cx="11072890" cy="5004049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715150"/>
              <a:ext cx="10858576" cy="22886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4.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[2020·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山西方向卷二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14-3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所示是高速公路上的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ETC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通道。当车辆通过时，路边感应器检测到车上装有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ETC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感应卡，读取信息计费后横杆自动打开放行。节假日免费时，工作人员通过按钮将横杆长时间打开。若将感应卡看作开关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S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，按钮看作开关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S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，小梦设计的四个电路中符合要求的是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	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　　）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21fawls86.jpg" descr="id:2147508166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65984" y="3358356"/>
              <a:ext cx="2327171" cy="1571636"/>
            </a:xfrm>
            <a:prstGeom prst="rect">
              <a:avLst/>
            </a:prstGeom>
          </p:spPr>
        </p:pic>
        <p:pic>
          <p:nvPicPr>
            <p:cNvPr id="7" name="21FAWLS87.EPS" descr="id:2147508173;FounderCES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166380" y="3358356"/>
              <a:ext cx="2357454" cy="1662134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665918" y="5072868"/>
              <a:ext cx="6092825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14-3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                      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14-4</a:t>
              </a: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8881288" y="2429662"/>
            <a:ext cx="27949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1158606"/>
            <a:ext cx="10858576" cy="2842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5. 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[2019·</a:t>
            </a:r>
            <a:r>
              <a:rPr lang="zh-CN" altLang="en-US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福建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在相同温度下，关于导体的电阻，下列说法正确的是（　　）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铜线的电阻一定比铝线的小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长度相同、粗细也相同的铜线和铝线电阻相等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长度相同的两根铜线，粗的那根电阻较大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D.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粗细相同的两根铜线，长的那根电阻较大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1670" y="500836"/>
            <a:ext cx="5859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重难三　导体的电阻及其影响因素</a:t>
            </a:r>
            <a:endParaRPr lang="zh-CN" altLang="en-US" sz="2800" b="1" spc="15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0452924" y="1215216"/>
            <a:ext cx="31636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880232" y="4072736"/>
            <a:ext cx="10501386" cy="22886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铝线和铜线的长度和横截面积未知，所以无法比较电阻大小，故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错误；长度相同、粗细也相同的铜线和铝线，铜线电阻比铝线电阻小，故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错误；长度相同的两根铜线，粗的那根电阻较小，故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错误；在材料和横截面积相同时，长度越长，电阻越大，故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正确。</a:t>
            </a:r>
            <a:endParaRPr lang="en-US" altLang="zh-CN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17346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6. 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[2020·</a:t>
            </a:r>
            <a:r>
              <a:rPr lang="zh-CN" altLang="en-US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扬州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家庭照明、城市亮化、演出舞台等使用了大量的发光二极管作为光源，发光二极管的主要材料是（　　）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导体     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	B.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半导体                 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超导体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	D.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绝缘体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5595140" y="1572406"/>
            <a:ext cx="282697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8794" y="620558"/>
            <a:ext cx="3967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重难四　电路故障判断</a:t>
            </a:r>
            <a:endParaRPr lang="zh-CN" altLang="en-US" sz="2800" b="1" spc="15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08794" y="1143778"/>
            <a:ext cx="10930014" cy="5004049"/>
            <a:chOff x="808794" y="929464"/>
            <a:chExt cx="10930014" cy="5004049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22886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7.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[2020·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常德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14-5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所示是小刚同学测量小灯泡电功率的电路图，当闭合开关时，发现灯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L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不亮，电压表有明显示数，电流表示数为零，若故障只出现在变阻器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和灯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L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中的一处，则下列判断正确的是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	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　　）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变阻器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短路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	B.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变阻器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断路          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C.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灯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L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短路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	D.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灯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L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断路</a:t>
              </a:r>
              <a:endParaRPr 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7" name="21FAWLS88.EPS" descr="id:2147508201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08794" y="3501232"/>
              <a:ext cx="2502997" cy="1571636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380298" y="5287182"/>
              <a:ext cx="11689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14-5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7381090" y="2286786"/>
            <a:ext cx="31636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26"/>
          <p:cNvSpPr txBox="1">
            <a:spLocks noChangeArrowheads="1"/>
          </p:cNvSpPr>
          <p:nvPr/>
        </p:nvSpPr>
        <p:spPr bwMode="auto">
          <a:xfrm>
            <a:off x="3737751" y="3516060"/>
            <a:ext cx="8215371" cy="28426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由图可知，灯泡和滑动变阻器串联，电流表测量电路中的电流，电压表测量灯泡两端的电压；当闭合开关时，小灯泡不发光，电流表无示数，说明电路是断路；而电压表有示数，说明电压表与电源之间是接通的，且故障只出现在变阻器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和灯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中的一处，所以故障是与电压表并联的灯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断路。</a:t>
            </a:r>
            <a:endParaRPr lang="en-US" altLang="zh-CN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0232" y="715150"/>
            <a:ext cx="10858576" cy="3000396"/>
            <a:chOff x="880232" y="929464"/>
            <a:chExt cx="10858576" cy="3000396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28426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8.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[2020·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巴中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14-6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所示，电源电压不变，闭合开关，两灯正常发光，电压表和电流表都有示数。一段时间之后，一个电表示数变小，另一个不变，则故障可能是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	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　　）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A.L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断路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	B.L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短路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C.L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断路 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	D.L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短路</a:t>
              </a:r>
              <a:endParaRPr 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21FAWLS89.EPS" descr="id:2147508208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166644" y="2215348"/>
              <a:ext cx="2357454" cy="1083369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6569370" y="3283529"/>
              <a:ext cx="11689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14-6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2594744" y="1786720"/>
            <a:ext cx="30353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737356" y="3786984"/>
            <a:ext cx="11287204" cy="28426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[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解析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]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由图像可知，两灯泡并联，电流表测量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支路电流，电压表测量电源电压。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断路，电流表无示数，即示数变小，电压表示数不变，故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符合题意。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短路，则电源短路，电压表示数变小，电流表示数变大，故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不符合题意。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断路，电压表、电流表示数均不变化，故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不符合题意。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短路，则电源短路，电流表、电压表均无示数，故</a:t>
            </a:r>
            <a:r>
              <a:rPr 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D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不符合题意。</a:t>
            </a:r>
            <a:endParaRPr lang="en-US" altLang="zh-CN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1670" y="715150"/>
            <a:ext cx="6994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重难五　串、并联电路的电流、电压规律</a:t>
            </a:r>
            <a:endParaRPr lang="zh-CN" altLang="en-US" sz="2800" b="1" spc="15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80232" y="1358092"/>
            <a:ext cx="10858576" cy="2646595"/>
            <a:chOff x="880232" y="929464"/>
            <a:chExt cx="10858576" cy="2646595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22886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9. 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在如图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14-7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甲所示的电路中，当闭合开关后，两个电流表指针偏转均如图乙所示，则通过电阻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和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R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的电流分别为（　　）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A.1.2 A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0.22 A   	B.0.98 A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0.22 A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C.0.96 A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0.24 A 	D.0.24 A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1.2 A</a:t>
              </a:r>
              <a:endParaRPr 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7" name="Z300.EPS" descr="id:2147508222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952594" y="1643844"/>
              <a:ext cx="2979478" cy="1214446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8738412" y="2929728"/>
              <a:ext cx="11689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14-7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6595272" y="1929596"/>
            <a:ext cx="27949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重难突破 能力提升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0232" y="929464"/>
            <a:ext cx="10858576" cy="3396690"/>
            <a:chOff x="880232" y="929464"/>
            <a:chExt cx="10858576" cy="3396690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33966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10.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14-8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所示的电路中，电源电压恒为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6 V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，开关闭合后，两灯泡都发光，电压表的示数为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2.4 V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，则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	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　　）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电压表测量的是灯泡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L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两端的电压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灯泡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L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两端的电压为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3.6 V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C.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灯泡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L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和灯泡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L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两端的电压之和为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6 V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D.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当灯泡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L</a:t>
              </a:r>
              <a:r>
                <a:rPr lang="en-US" baseline="-2500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断路时，电压表的示数为零</a:t>
              </a:r>
              <a:endParaRPr 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6" name="21FAWLS90.EPS" descr="id:2147508229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952594" y="1858158"/>
              <a:ext cx="2857520" cy="1632027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8881288" y="3501232"/>
              <a:ext cx="11689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14-8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5095074" y="1500968"/>
            <a:ext cx="27949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1670" y="858026"/>
            <a:ext cx="8129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突破一　探究串、并联电路中电流、电压的规律</a:t>
            </a:r>
            <a:endParaRPr lang="zh-CN" altLang="en-US" sz="2800" b="1" spc="15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951670" y="1500968"/>
            <a:ext cx="10144196" cy="3950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设计和进行实验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画出电路图并连接实物图，在连接电路时，开关要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666666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断开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电流表和电压表的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“</a:t>
            </a:r>
            <a:r>
              <a:rPr 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+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”“</a:t>
            </a:r>
            <a:r>
              <a:rPr 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-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”接线柱不能接反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电流表、电压表要选择合适的量程，为了使读数精确，能用小量程的一定不要用大量程，可用“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试触法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”选择合适的电表量程。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连好电路后，先用开关试触，观察电表指针偏转情况，确认电表量程和正负接线柱后，方可进行实验。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951670" y="929464"/>
            <a:ext cx="10501386" cy="50586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5.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电表异常原因判断：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反向偏转，说明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正、负接线柱接反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；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正向偏转幅度过小，说明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量程选择过大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；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③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正向偏转幅度过大，指针到达右边没有刻度处，说明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量程选择过小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6.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更换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不同规格的灯泡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或在电路中接入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滑动变阻器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或改变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电源电压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多次实验的目的是使实验结论具有普遍性。</a:t>
            </a:r>
            <a:endParaRPr lang="en-US" altLang="zh-CN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实验结论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7.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分析数据得出结论：串联电路中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各处电流均相等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，电源电压等于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各用电器电压之和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；并联电路中，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各支路电压相等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且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等于电源电压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，干路电流等于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各支路电流之和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p:transition>
    <p:fad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997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思维导图 构建体系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21RJWL-135.EPS" descr="id:2147507990;FounderCES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174" y="643712"/>
            <a:ext cx="8585757" cy="2505636"/>
          </a:xfrm>
          <a:prstGeom prst="rect">
            <a:avLst/>
          </a:prstGeom>
        </p:spPr>
      </p:pic>
      <p:pic>
        <p:nvPicPr>
          <p:cNvPr id="5" name="21RJWL-146.EPS" descr="id:2147507997;FounderCES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0364" y="3429794"/>
            <a:ext cx="7830047" cy="30003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0232" y="929464"/>
            <a:ext cx="10724447" cy="2503719"/>
            <a:chOff x="880232" y="929464"/>
            <a:chExt cx="10724447" cy="2503719"/>
          </a:xfrm>
        </p:grpSpPr>
        <p:sp>
          <p:nvSpPr>
            <p:cNvPr id="6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7500990" cy="22234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例</a:t>
              </a: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en-US" b="1" smtClean="0">
                  <a:solidFill>
                    <a:srgbClr val="4C4C4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[2019·成都]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在“探究串联电路的电流特点”的实验中，小虹同学选用两个不同规格的小灯泡组成了如图14-9甲所示的串联电路，然后用一个电流表分别接在a、b、c三处去测量电流。</a:t>
              </a:r>
              <a:endPara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20WLZT173.EPS" descr="id:2147508257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524098" y="1358092"/>
              <a:ext cx="3080581" cy="121444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9452792" y="2786852"/>
              <a:ext cx="116891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14-9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2737620" y="4144174"/>
            <a:ext cx="282697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0232" y="3215480"/>
            <a:ext cx="74295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）她先把电流表接在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处，闭合开关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后，发现两灯的亮度不稳定，电流表的指针也来回摆动，则故障的原因可能是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某段导线断开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	B.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某接线柱处接触不良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某灯泡被短路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	D.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电流表被烧坏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50586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）她排除故障后，重新闭合开关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，电流表的指针指示位置如图乙所示，则所测的电流值为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）她测量了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三处的电流，又改变灯泡的规格进行了多次实验，其中一次实验的测量数据如下表，在分析数据时，她发现三处的测量值有差异。下列分析正确的是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可能是由测量误差造成的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是因为没有对电流表调零造成的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串联电路中各处的电流本来就不相等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D.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电流从电源正极流向负极的过程中，电流越来越小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380958" y="3501232"/>
          <a:ext cx="4572032" cy="1097280"/>
        </p:xfrm>
        <a:graphic>
          <a:graphicData uri="http://schemas.openxmlformats.org/drawingml/2006/table">
            <a:tbl>
              <a:tblPr/>
              <a:tblGrid>
                <a:gridCol w="1244755"/>
                <a:gridCol w="1244755"/>
                <a:gridCol w="2082522"/>
              </a:tblGrid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a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/A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b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/A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c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/A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0.16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0.15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0.14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2809058" y="1429530"/>
            <a:ext cx="728332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0.22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3023372" y="3072604"/>
            <a:ext cx="30353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16694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）在“探究并联电路中的电流关系”实验中，小明想测量干路中的电流，连接的电路如图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14-10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甲所示，检查电路发现有一根导线接错了。请在这根导线上打“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×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”并改正。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5" name="20WLZT151.EPS" descr="id:2147508272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1094546" y="2858290"/>
            <a:ext cx="4390600" cy="192882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80430" y="5215744"/>
            <a:ext cx="1350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图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14-10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738016" y="2226030"/>
            <a:ext cx="5357850" cy="2489648"/>
            <a:chOff x="5738016" y="2226030"/>
            <a:chExt cx="5357850" cy="2489648"/>
          </a:xfrm>
        </p:grpSpPr>
        <p:sp>
          <p:nvSpPr>
            <p:cNvPr id="16" name="文本框 1"/>
            <p:cNvSpPr txBox="1">
              <a:spLocks noChangeArrowheads="1"/>
            </p:cNvSpPr>
            <p:nvPr/>
          </p:nvSpPr>
          <p:spPr bwMode="auto">
            <a:xfrm>
              <a:off x="5738016" y="2226030"/>
              <a:ext cx="1303809" cy="561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如图所示</a:t>
              </a:r>
              <a:endParaRPr lang="en-US" altLang="zh-CN" sz="2400" b="1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20WLZT152.EPS" descr="id:2147488993;FounderCES"/>
            <p:cNvPicPr/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09718" y="2440344"/>
              <a:ext cx="3286148" cy="227533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0232" y="929464"/>
            <a:ext cx="10858576" cy="4003917"/>
            <a:chOff x="880232" y="929464"/>
            <a:chExt cx="10858576" cy="4003917"/>
          </a:xfrm>
        </p:grpSpPr>
        <p:sp>
          <p:nvSpPr>
            <p:cNvPr id="6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11154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5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）连接正确的电路后，闭合开关，电流表的示数为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0.46 A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，请在图乙中画出指针的位置。（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O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为指针转轴）</a:t>
              </a:r>
              <a:endParaRPr 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20WLZT151.EPS" descr="id:2147508272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380298" y="2501100"/>
              <a:ext cx="3577526" cy="157163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451868" y="4287050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14-10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23702" y="2072472"/>
            <a:ext cx="5214974" cy="2555498"/>
            <a:chOff x="5523702" y="2072472"/>
            <a:chExt cx="5214974" cy="2555498"/>
          </a:xfrm>
        </p:grpSpPr>
        <p:sp>
          <p:nvSpPr>
            <p:cNvPr id="18" name="文本框 1"/>
            <p:cNvSpPr txBox="1">
              <a:spLocks noChangeArrowheads="1"/>
            </p:cNvSpPr>
            <p:nvPr/>
          </p:nvSpPr>
          <p:spPr bwMode="auto">
            <a:xfrm>
              <a:off x="5523702" y="2072472"/>
              <a:ext cx="1303809" cy="561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" tIns="36000" rIns="36000" bIns="3600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 b="1" smtClean="0">
                  <a:solidFill>
                    <a:srgbClr val="A5002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如图所示</a:t>
              </a:r>
              <a:endParaRPr lang="en-US" altLang="zh-CN" sz="2400" b="1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" name="20WLZT152a.EPS" descr="id:2147489000;FounderCES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7809718" y="2286786"/>
              <a:ext cx="2928958" cy="234118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08794" y="786588"/>
            <a:ext cx="11144328" cy="6267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6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）小明换用不同规格的灯泡，多次改变电流表位置，将测量数据记录在下表中。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37488" y="1643844"/>
          <a:ext cx="8992692" cy="2194560"/>
        </p:xfrm>
        <a:graphic>
          <a:graphicData uri="http://schemas.openxmlformats.org/drawingml/2006/table">
            <a:tbl>
              <a:tblPr/>
              <a:tblGrid>
                <a:gridCol w="1643723"/>
                <a:gridCol w="2285366"/>
                <a:gridCol w="2643206"/>
                <a:gridCol w="2420397"/>
              </a:tblGrid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实验次数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支路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电流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2400" kern="100" baseline="-250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/A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支路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电流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I</a:t>
                      </a:r>
                      <a:r>
                        <a:rPr lang="en-US" sz="2400" kern="100" baseline="-250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/A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干路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电流</a:t>
                      </a:r>
                      <a:r>
                        <a:rPr lang="en-US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I</a:t>
                      </a:r>
                      <a:r>
                        <a:rPr lang="zh-CN" sz="2400" kern="100" baseline="-25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总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/A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0.30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0.16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0.46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0.20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0.20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0.40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0.24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0.34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0.58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165984" y="4072736"/>
            <a:ext cx="10858576" cy="11154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分析数据得出结论：在并联电路中，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　　　　　　　　　　　　　　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023240" y="4501364"/>
            <a:ext cx="5304905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干路中的电流等于各个支路的电流之和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786588"/>
            <a:ext cx="10858576" cy="11154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7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）第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次实验发现，灯泡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比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亮，则灯泡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的电阻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灯泡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的电阻；若两灯泡灯丝长度相同，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的灯丝更细。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8452660" y="643712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小于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4380694" y="1215216"/>
            <a:ext cx="983209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灯泡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51670" y="2143910"/>
            <a:ext cx="10287072" cy="3548064"/>
            <a:chOff x="1094546" y="2715414"/>
            <a:chExt cx="10287072" cy="3548064"/>
          </a:xfrm>
        </p:grpSpPr>
        <p:sp>
          <p:nvSpPr>
            <p:cNvPr id="14" name="TextBox 26"/>
            <p:cNvSpPr txBox="1">
              <a:spLocks noChangeArrowheads="1"/>
            </p:cNvSpPr>
            <p:nvPr/>
          </p:nvSpPr>
          <p:spPr bwMode="auto">
            <a:xfrm>
              <a:off x="1094546" y="2715414"/>
              <a:ext cx="10287072" cy="33966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3794" name="Object 2"/>
            <p:cNvGraphicFramePr>
              <a:graphicFrameLocks noChangeAspect="1"/>
            </p:cNvGraphicFramePr>
            <p:nvPr/>
          </p:nvGraphicFramePr>
          <p:xfrm>
            <a:off x="1380298" y="2929728"/>
            <a:ext cx="9715500" cy="3333750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9" name="文档" r:id="rId3" imgW="8343900" imgH="2882265" progId="Word.Document.12">
                    <p:embed/>
                  </p:oleObj>
                </mc:Choice>
                <mc:Fallback>
                  <p:oleObj name="文档" r:id="rId3" imgW="8343900" imgH="2882265" progId="Word.Document.12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80298" y="2929728"/>
                          <a:ext cx="9715500" cy="33337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0232" y="786588"/>
            <a:ext cx="10858576" cy="4218231"/>
            <a:chOff x="880232" y="786588"/>
            <a:chExt cx="10858576" cy="4218231"/>
          </a:xfrm>
        </p:grpSpPr>
        <p:sp>
          <p:nvSpPr>
            <p:cNvPr id="6" name="文本框 1"/>
            <p:cNvSpPr txBox="1">
              <a:spLocks noChangeArrowheads="1"/>
            </p:cNvSpPr>
            <p:nvPr/>
          </p:nvSpPr>
          <p:spPr bwMode="auto">
            <a:xfrm>
              <a:off x="880232" y="786588"/>
              <a:ext cx="10858576" cy="11154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例</a:t>
              </a: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 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14-11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甲所示，小明在探究串联电路的电压特点时，将两盏均标有“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2.5 V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0.3 A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”字样的小灯泡串联起来，接到可调直流电源两端。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21RJWL-155.EPS" descr="id:2147508294;FounderCES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308860" y="2429662"/>
              <a:ext cx="3887670" cy="171451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523306" y="4358488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14-11</a:t>
              </a: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</p:spTree>
  </p:cSld>
  <p:clrMapOvr>
    <a:masterClrMapping/>
  </p:clrMapOvr>
  <p:transition>
    <p:fade/>
  </p:transition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3396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）小明闭合开关后，发现电压表的指针偏转如图乙所示，这是因为</a:t>
            </a:r>
            <a:endParaRPr lang="en-US" altLang="zh-CN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                                                                                          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；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纠正上述问题后，小明正确操作测出了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两端的电压，在测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两端的电压时，为了节省实验时间，小明采用了以下方法：电压表所接的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接点不动，只断开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接点，并改接到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接点上，小明用上面的方法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（选填“能”或“不能”）测出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lang="en-US" baseline="-25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两端的电压，理由：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                                                   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1737488" y="1429530"/>
            <a:ext cx="4570729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0~15 V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的量程，量程选大了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6309520" y="3001166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4166380" y="3572670"/>
            <a:ext cx="4689352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改接后电压表的正负接线柱接反了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1023108" y="858026"/>
            <a:ext cx="10358510" cy="3396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）调节直流电源的电压，使两灯泡都正常发光。突然，原来正常发光的两灯泡同时熄灭。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发生这种故障的原因是什么呢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?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指导老师经过分析检查，给出下列两种原因供小明选择，你认为可能的是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。（填字母序号）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一盏灯断路，另一盏灯完好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一盏灯短路，另一盏灯完好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5452264" y="2429662"/>
            <a:ext cx="30353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1308860" y="786588"/>
            <a:ext cx="9286940" cy="45046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为了检测故障，指导老师又提供了下列四种器材：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规格仍为“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2.5 V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0.3 A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”的灯泡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符合要求的电压表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符合要求的电流表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D.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一根导线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从上述四种器材中每次选择一种器材来检测故障，你认为不适用的有</a:t>
            </a:r>
            <a:endParaRPr lang="en-US" altLang="zh-CN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（填器材前的字母代号），理由是</a:t>
            </a:r>
            <a:endParaRPr lang="en-US" altLang="zh-CN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                                                                                     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1666050" y="3929860"/>
            <a:ext cx="523147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451736" y="4501364"/>
            <a:ext cx="4997128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用它们检测电路容易烧坏另一盏灯泡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TextBox 10"/>
          <p:cNvSpPr txBox="1"/>
          <p:nvPr/>
        </p:nvSpPr>
        <p:spPr>
          <a:xfrm>
            <a:off x="4001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6"/>
          <p:cNvSpPr txBox="1">
            <a:spLocks noChangeArrowheads="1"/>
          </p:cNvSpPr>
          <p:nvPr/>
        </p:nvSpPr>
        <p:spPr bwMode="auto">
          <a:xfrm>
            <a:off x="951670" y="715150"/>
            <a:ext cx="10644262" cy="642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考点一　两种电荷</a:t>
            </a:r>
            <a:endParaRPr lang="zh-CN" altLang="en-US" sz="2800" b="1" spc="15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23108" y="1572406"/>
          <a:ext cx="9787006" cy="4997972"/>
        </p:xfrm>
        <a:graphic>
          <a:graphicData uri="http://schemas.openxmlformats.org/drawingml/2006/table">
            <a:tbl>
              <a:tblPr/>
              <a:tblGrid>
                <a:gridCol w="785818"/>
                <a:gridCol w="9001188"/>
              </a:tblGrid>
              <a:tr h="1643074">
                <a:tc rowSpan="4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物体带电</a:t>
                      </a:r>
                      <a:endParaRPr lang="en-US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0649" marR="50649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703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摩擦过的塑料梳子或玻璃棒能够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轻小物体，就说它们带了电，或者说带了电荷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0649" marR="50649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用丝绸摩擦过的玻璃棒带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电；用毛皮摩擦过的橡胶棒</a:t>
                      </a:r>
                      <a:r>
                        <a:rPr lang="zh-CN" sz="2400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带</a:t>
                      </a:r>
                      <a:endParaRPr lang="en-US" altLang="zh-CN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0649" marR="50649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338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失去电子的物体因缺少电子而带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电，得到电子的物体因有了多余电子而带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电。摩擦起电的实质是电子的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en-US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50649" marR="50649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8417" name="7ER476.eps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23438" y="1715282"/>
            <a:ext cx="4143404" cy="1131602"/>
          </a:xfrm>
          <a:prstGeom prst="rect">
            <a:avLst/>
          </a:prstGeom>
          <a:noFill/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6666710" y="3144042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吸引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5738016" y="4215612"/>
            <a:ext cx="38048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166116" y="4725755"/>
            <a:ext cx="38048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6692834" y="5215744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　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4263942" y="5797325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　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9024164" y="5787248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转移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）在故障排除的情况下，小明将实验中测出的数据记录如下：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380298" y="1715282"/>
          <a:ext cx="8429684" cy="1097280"/>
        </p:xfrm>
        <a:graphic>
          <a:graphicData uri="http://schemas.openxmlformats.org/drawingml/2006/table">
            <a:tbl>
              <a:tblPr/>
              <a:tblGrid>
                <a:gridCol w="2643206"/>
                <a:gridCol w="2609784"/>
                <a:gridCol w="3176694"/>
              </a:tblGrid>
              <a:tr h="0"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AB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两端的电压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/V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BC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两端的电压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/V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 AC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两端的电压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/V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2.50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2.50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5.00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380298" y="3072604"/>
            <a:ext cx="9787006" cy="2842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根据表中数据，小明总结得出了以下实验结论：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串联电路中的总电压等于各部分电路两端的电压之和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串联电路中各部分两端的电压相等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请你对此进行评估，写出小明在本次实验中存在的问题：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　　　　　　　　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。（写出一条即可）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380430" y="5215744"/>
            <a:ext cx="253491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所选灯泡规格相同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500836"/>
            <a:ext cx="10858576" cy="3396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例</a:t>
            </a:r>
            <a:r>
              <a:rPr 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 </a:t>
            </a:r>
            <a:r>
              <a:rPr lang="en-US" err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在探究影响导体电阻大小的因素时，某实验小组的猜想如下：</a:t>
            </a:r>
            <a:endParaRPr 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导体的电阻与导体的长度有关；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导体的电阻与导体的横截面积有关；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③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导体的电阻与导体的材料有关。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实验室提供了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根电阻丝（规格、材料如下表所示），为了验证上述猜想，他们设计了如图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14-12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甲所示的实验电路。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23240" y="0"/>
            <a:ext cx="6615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突破二　探究影响导体电阻大小的因素</a:t>
            </a:r>
            <a:endParaRPr lang="zh-CN" altLang="en-US" sz="2800" b="1" spc="15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QW52.EPS" descr="id:2147508323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1523174" y="4287050"/>
            <a:ext cx="3214710" cy="134315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23306" y="5787248"/>
            <a:ext cx="1350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图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14-12</a:t>
            </a: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309388" y="3786984"/>
          <a:ext cx="6286543" cy="2743200"/>
        </p:xfrm>
        <a:graphic>
          <a:graphicData uri="http://schemas.openxmlformats.org/drawingml/2006/table">
            <a:tbl>
              <a:tblPr/>
              <a:tblGrid>
                <a:gridCol w="857256"/>
                <a:gridCol w="1643074"/>
                <a:gridCol w="1428760"/>
                <a:gridCol w="2357453"/>
              </a:tblGrid>
              <a:tr h="500066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编号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材料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长度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/m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横截面积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/mm</a:t>
                      </a:r>
                      <a:r>
                        <a:rPr lang="en-US" sz="2400" kern="100" baseline="300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A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镍铬合金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0.5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0.5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B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镍铬合金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1.0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0.5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C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镍铬合金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0.5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1.0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59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D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锰铜合金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0.5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0.5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28426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）为了验证上述猜想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，应该选用编号为</a:t>
            </a:r>
            <a:r>
              <a:rPr 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              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的两根电阻丝进行实验；如果选用编号为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的两根电阻丝进行实验，是为了验证猜想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（填序号）；分别将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和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D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两电阻丝接入电路中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M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N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两点间时，电流表示数不相同，由此，初步得到的结论是长度和横截面积相同时，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                                          </a:t>
            </a:r>
            <a:r>
              <a:rPr 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 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　　　　　　                                                                              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7166776" y="858026"/>
            <a:ext cx="82130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9667106" y="1358092"/>
            <a:ext cx="38048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7309652" y="2501100"/>
            <a:ext cx="4073798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导体的电阻与导体的材料有关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951670" y="858026"/>
            <a:ext cx="10572824" cy="45046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）把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两导线首尾相连后再接入电路中，会发现电流表示数比只接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时变得更小，说明两导线串联后的电阻值将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（选填“变大”“变小”或“不变”）。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）要进一步探究不同材料导体的导电性能，就需要测量导体电阻的大小，图乙是另一小组将其他合金丝接入电路时电流表的示数，已知一节干电池电压恒为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1.5 V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，则此合金丝的电阻为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              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Ω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若该合金丝的横截面积为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 mm</a:t>
            </a:r>
            <a:r>
              <a:rPr lang="en-US" baseline="30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，则这根合金丝的长度是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m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。（已知该合金丝长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 m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、横截面积为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 mm</a:t>
            </a:r>
            <a:r>
              <a:rPr lang="en-US" baseline="3000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的阻值为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 Ω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6595272" y="1358092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变大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5809454" y="3501232"/>
            <a:ext cx="451012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8952726" y="4001298"/>
            <a:ext cx="451012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4050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实验突破 素养提升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1237422" y="929464"/>
            <a:ext cx="10572824" cy="45046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）有同学认为：可以把电流表换成灯泡，根据灯泡亮度的变化来判断接入的电阻丝阻值的变化情况，老师指出此实验中这种方法不可取，这是因为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                                                                                               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5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）有同学把一根白炽灯的钨丝接入电路，并用酒精灯加热，发现电流表的示数变小，得出导体的电阻还可能跟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有关的结论。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6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）在最近几年，我国城乡许多地区进行了输电线路的改造，将原来细的铝质输电线换成较粗的铝质输电线，这样是为了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输电线的电阻。从而可以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输电线上的电能损失。（均选填“增大”或“减小”）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1737488" y="1929596"/>
            <a:ext cx="930600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电源电压一定时，所选电阻丝的阻值相差太小，灯泡亮度变化不明显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6380958" y="3001166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温度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7666842" y="4144174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减小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1808926" y="4644240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减小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49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设计实验 拓展提升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50586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1. </a:t>
            </a:r>
            <a:r>
              <a:rPr lang="en-US" altLang="zh-CN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【</a:t>
            </a:r>
            <a:r>
              <a:rPr lang="zh-CN" alt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验证梳头后的梳子带正电还是负电</a:t>
            </a:r>
            <a:r>
              <a:rPr lang="en-US" altLang="zh-CN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】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用塑料梳子梳完头后会吸引小纸屑，说明梳子带了电。梳子带的是正电还是负电呢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?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请你设计实验进行探究。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）实验需要的物品：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　                                                                 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）实验步骤：</a:t>
            </a:r>
            <a:r>
              <a:rPr 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                                                                                           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r">
              <a:lnSpc>
                <a:spcPct val="150000"/>
              </a:lnSpc>
            </a:pPr>
            <a:r>
              <a:rPr 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                                                                                                                 </a:t>
            </a:r>
            <a:r>
              <a:rPr 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r">
              <a:lnSpc>
                <a:spcPct val="150000"/>
              </a:lnSpc>
              <a:spcAft>
                <a:spcPct val="0"/>
              </a:spcAft>
            </a:pP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                                                                                                    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）实验现象及结论：</a:t>
            </a:r>
            <a:r>
              <a:rPr 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                                                                             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r">
              <a:lnSpc>
                <a:spcPct val="150000"/>
              </a:lnSpc>
            </a:pPr>
            <a:r>
              <a:rPr 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                                                                                                            </a:t>
            </a:r>
            <a:r>
              <a:rPr 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r">
              <a:lnSpc>
                <a:spcPct val="150000"/>
              </a:lnSpc>
              <a:spcAft>
                <a:spcPct val="0"/>
              </a:spcAft>
            </a:pP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                                                                                                    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p:transition>
    <p:fade/>
  </p:transition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49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设计实验 拓展提升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1165984" y="786588"/>
            <a:ext cx="9787006" cy="56126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方案一</a:t>
            </a: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）玻璃棒、丝绸、塑料梳子和细线</a:t>
            </a:r>
            <a:endParaRPr lang="zh-CN" altLang="en-US" sz="2400" b="1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）先用细线将梳完头的塑料梳子悬挂起来，再用丝绸摩擦过的玻璃棒靠近塑料梳子</a:t>
            </a:r>
            <a:endParaRPr lang="zh-CN" altLang="en-US" sz="2400" b="1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）若塑料梳子和玻璃棒相互吸引，说明塑料梳子带负电，若相互排斥则带正电</a:t>
            </a:r>
            <a:endParaRPr lang="en-US" altLang="zh-CN" sz="2400" b="1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方案二</a:t>
            </a: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）橡胶棒、毛皮、塑料梳子和细线</a:t>
            </a:r>
            <a:endParaRPr lang="zh-CN" altLang="en-US" sz="2400" b="1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）先用细线将梳完头的塑料梳子悬挂起来，再用毛皮摩擦过的橡胶棒靠近塑料梳子</a:t>
            </a:r>
            <a:endParaRPr lang="zh-CN" altLang="en-US" sz="2400" b="1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）若塑料梳子和橡胶棒相互吸引，说明塑料梳子带正电，若相互排斥则带负电</a:t>
            </a:r>
            <a:endParaRPr lang="zh-CN" altLang="en-US" sz="2400" b="1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49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设计实验 拓展提升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1072340"/>
            <a:ext cx="10858576" cy="3396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对比污水水样的导电性能</a:t>
            </a:r>
            <a:r>
              <a:rPr lang="en-US" altLang="zh-CN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城市污水主要来自于生活污水中的含磷洗涤剂、工业废水中的金属离子等，这些污染物在水中形成大量自由移动的离子，使污染水的导电性能增强，所以导电性能的强弱是反映水污染程度的重要指标之一。物理兴趣小组的同学采集了两种污水的典型水样：</a:t>
            </a:r>
            <a:r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工业废水；</a:t>
            </a:r>
            <a:r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生活污水。请你设计实验对污水水样的导电性能进行对比检测。</a:t>
            </a:r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）实验器材：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                                                                              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endParaRPr lang="en-US" altLang="zh-CN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3237686" y="3715546"/>
            <a:ext cx="7674143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电源、导线、电流表、开关、定值电阻</a:t>
            </a: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、烧杯、量筒等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49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设计实验 拓展提升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572274"/>
            <a:ext cx="10858576" cy="45046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）实验步骤：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</a:t>
            </a:r>
            <a:endParaRPr lang="en-US" altLang="zh-CN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                                                                                                   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023108" y="1358092"/>
            <a:ext cx="6429420" cy="3396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a.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设计电路如图所示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:</a:t>
            </a:r>
            <a:endParaRPr lang="zh-CN" altLang="en-US" sz="240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b.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按照电路图连接电路；</a:t>
            </a:r>
            <a:endParaRPr lang="zh-CN" altLang="en-US" sz="240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c.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用量筒测量适量体积的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①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号污水并倒入烧杯中，闭合开关，记录电流表的示数为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I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；</a:t>
            </a:r>
            <a:endParaRPr lang="zh-CN" altLang="en-US" sz="240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d.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用量筒测量等体积的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②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号污水并倒入烧杯中，重复实验，记录电流表的示数为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I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endParaRPr lang="zh-CN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14" name="21FAWLS91.EPS" descr="id:2147489014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7738280" y="1715282"/>
            <a:ext cx="2739658" cy="2571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>
          <a:xfrm>
            <a:off x="4049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设计实验 拓展提升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572274"/>
            <a:ext cx="10858576" cy="3396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）实验结论：</a:t>
            </a:r>
            <a:endParaRPr lang="en-US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r">
              <a:lnSpc>
                <a:spcPct val="150000"/>
              </a:lnSpc>
              <a:spcAft>
                <a:spcPct val="0"/>
              </a:spcAft>
            </a:pP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                                                                                                    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380298" y="1980849"/>
            <a:ext cx="9621153" cy="17346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若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I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&gt;I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，则工业废水的导电性能大于生活污水的导电性能；若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I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&lt;I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，则工业废水的导电性能小于生活污水的导电性能；若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I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=I</a:t>
            </a:r>
            <a:r>
              <a:rPr lang="en-US" sz="2400" b="1" baseline="-25000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，则工业废水的导电性能等于生活污水的导电性能</a:t>
            </a:r>
            <a:endParaRPr lang="en-US" altLang="zh-CN" sz="2400" b="1" smtClean="0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380298" y="1072340"/>
          <a:ext cx="9144064" cy="4937760"/>
        </p:xfrm>
        <a:graphic>
          <a:graphicData uri="http://schemas.openxmlformats.org/drawingml/2006/table">
            <a:tbl>
              <a:tblPr/>
              <a:tblGrid>
                <a:gridCol w="705885"/>
                <a:gridCol w="8438179"/>
              </a:tblGrid>
              <a:tr h="0">
                <a:tc rowSpan="4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物体带电</a:t>
                      </a:r>
                      <a:endParaRPr lang="en-US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同种电荷互相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；异种电荷互相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en-US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105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实验室里常用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检测物体是否带电，其工作原理是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　　　　　　</a:t>
                      </a:r>
                      <a:r>
                        <a:rPr lang="en-US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105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6370" name="7ER478.ep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80628" y="1286654"/>
            <a:ext cx="3071834" cy="987859"/>
          </a:xfrm>
          <a:prstGeom prst="rect">
            <a:avLst/>
          </a:prstGeom>
          <a:noFill/>
        </p:spPr>
      </p:pic>
      <p:pic>
        <p:nvPicPr>
          <p:cNvPr id="186369" name="7ER479.ep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37884" y="3358356"/>
            <a:ext cx="1643074" cy="1202965"/>
          </a:xfrm>
          <a:prstGeom prst="rect">
            <a:avLst/>
          </a:prstGeom>
          <a:noFill/>
        </p:spPr>
      </p:pic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4380694" y="2572538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排斥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7452528" y="2572538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吸引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4380694" y="4797193"/>
            <a:ext cx="996033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验电器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2560158" y="5287182"/>
            <a:ext cx="253491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同种电荷互相排斥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8794" y="715150"/>
            <a:ext cx="2454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考点一　电荷</a:t>
            </a:r>
            <a:endParaRPr lang="zh-CN" altLang="en-US" sz="2800" b="1" spc="15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80232" y="1500968"/>
            <a:ext cx="10858576" cy="22886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1.</a:t>
            </a:r>
            <a:r>
              <a:rPr lang="en-US" b="1" smtClean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[2018·</a:t>
            </a:r>
            <a:r>
              <a:rPr lang="zh-CN" altLang="en-US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山西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在空气干燥的冬天，化纤衣服表面很容易吸附灰尘。其主要原因是（　　）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冬天气温低　                　　　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冬天灰尘多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化纤衣服创造了电荷             　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D.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化纤衣服摩擦带了电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3237686" y="2001034"/>
            <a:ext cx="316360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80232" y="929464"/>
            <a:ext cx="10858576" cy="3950688"/>
            <a:chOff x="880232" y="929464"/>
            <a:chExt cx="10858576" cy="3950688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39506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2.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[2016·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17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 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14-13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所示，把一根塑料绳的一端扎紧，从另一端撕开许多细丝，用干燥的手从上向下捋几下，发现细丝张开了。下列分析正确的是（　　）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细丝张开的原因是带了异种电荷互相吸引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细丝张开的原因与验电器的工作原理相同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C.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细丝带了电是通过摩擦的方法创造了电荷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D.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细丝带上了电的实质是分子在物体间的转移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Z85.EPS" descr="id:2147508359;FounderCES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809850" y="2358224"/>
              <a:ext cx="857256" cy="1782612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8452660" y="4072736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14-13</a:t>
              </a: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1594612" y="2072472"/>
            <a:ext cx="282697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80232" y="929464"/>
            <a:ext cx="10858576" cy="3950688"/>
            <a:chOff x="880232" y="929464"/>
            <a:chExt cx="10858576" cy="3950688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80232" y="929464"/>
              <a:ext cx="10858576" cy="39506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3.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[2019·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小亮将两只相同的气球在自己的头发上摩擦后，就可以让一只气球在另一只气球上方“跳舞”，如图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14-14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所示。对该现象解释正确的是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	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　　）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A.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用摩擦的方法创造了电荷使两气球带了电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B.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用摩擦的方法使气球分子发生转移而带电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C.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这种现象与验电器的工作原理相同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D.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两气球因带了异种电荷而互相排斥</a:t>
              </a:r>
              <a:endParaRPr 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20WLZT1300.EPS" descr="id:2147508366;FounderCES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309784" y="2358224"/>
              <a:ext cx="1571636" cy="171657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8452660" y="4072736"/>
              <a:ext cx="13500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14-14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523306" y="2072472"/>
            <a:ext cx="27949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951670" y="4858554"/>
            <a:ext cx="10501386" cy="16694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摩擦起电的实质是电子的转移，得到电子的物体显负电性，失去电子的物体显正电性；气球与头发摩擦后，两气球带有同种电荷，同种电荷互相排斥，与验电器的原理相同，故选</a:t>
            </a:r>
            <a:r>
              <a:rPr lang="en-US" altLang="zh-CN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56126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4. 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[2019·</a:t>
            </a:r>
            <a:r>
              <a:rPr lang="zh-CN" altLang="en-US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山西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en-US" altLang="zh-CN" spc="150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阅读短文，回答问题。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en-US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电容式触摸屏</a:t>
            </a:r>
            <a:endParaRPr lang="zh-CN" altLang="en-US" b="1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现在，智能手机、平板电脑等数码移动设备，都使用触摸屏，触摸屏是通过传感器来感知物体在屏上的运动，目前触摸屏大多采用电容式触摸屏。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indent="609600"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电容通常就是由两片相距很近的导电极板组成。电容式触摸屏是一块多层复合玻璃，在夹层中涂有具有导电性且透明的薄膜材料。当手指触碰到触摸屏时，手指和导电薄膜就会形成一个电容，将人体上的电荷传递到触摸屏上。通过触摸屏周边分布的电极检测电荷分布的变化，就可以计算触摸点的位置，进而感知手指在屏上的运动轨迹。如果较厚的绝缘材料把手指与导电薄膜之间隔离，无法形成有效电容，就不能正常操作触摸屏了。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1670" y="500836"/>
            <a:ext cx="5859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考点二　信息提取及课外实践活动</a:t>
            </a:r>
            <a:endParaRPr lang="zh-CN" altLang="en-US" sz="2800" b="1" spc="15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/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951670" y="929464"/>
            <a:ext cx="10644262" cy="3396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）电容式触摸屏夹层中的薄膜材料是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（选填“导体”或“绝缘体”）。通过触摸屏周边分布的电极检测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     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的变化，可感知手指的运动轨迹。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）冬天，戴上厚厚的绝缘材料做成的保暖手套，不能正常操作电容式触摸屏的原因是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　　　　　　　　　　　　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。要制作一副保暖触摸屏手套，你的方法是</a:t>
            </a: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                                                                                          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6595272" y="858026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导体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6738148" y="1439607"/>
            <a:ext cx="1303809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电荷分布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2809058" y="3072604"/>
            <a:ext cx="253491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无法形成有效电容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094678" y="3572670"/>
            <a:ext cx="631960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在保暖手套中植入金属导线（答案合理即可）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08794" y="715150"/>
            <a:ext cx="11144328" cy="4830617"/>
            <a:chOff x="808794" y="715150"/>
            <a:chExt cx="11144328" cy="4830617"/>
          </a:xfrm>
        </p:grpSpPr>
        <p:sp>
          <p:nvSpPr>
            <p:cNvPr id="4" name="文本框 1"/>
            <p:cNvSpPr txBox="1">
              <a:spLocks noChangeArrowheads="1"/>
            </p:cNvSpPr>
            <p:nvPr/>
          </p:nvSpPr>
          <p:spPr bwMode="auto">
            <a:xfrm>
              <a:off x="808794" y="715150"/>
              <a:ext cx="11144328" cy="28426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5. 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[2017·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山西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r>
                <a:rPr lang="en-US" altLang="zh-CN" spc="150" smtClean="0">
                  <a:solidFill>
                    <a:srgbClr val="18B4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] 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通过阅读，小明知道了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1791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年意大利物理学家伏特发明了最早的电池</a:t>
              </a:r>
              <a:r>
                <a:rPr lang="en-US" altLang="zh-CN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——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伏打电池。在老师的帮助下，小明自制了一个如图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14-15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所示的伏打电池，但是不能确定哪个金属片是正极。请你帮他设计实验并进行判断。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（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）写出你选用的实验仪器：</a:t>
              </a:r>
              <a:r>
                <a:rPr 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                                   </a:t>
              </a: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                                 </a:t>
              </a:r>
              <a:r>
                <a:rPr 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  <a:p>
              <a:pPr algn="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u="sng" smtClean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　                                                                                                            </a:t>
              </a: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。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  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  <p:pic>
          <p:nvPicPr>
            <p:cNvPr id="5" name="z91.jpg" descr="id:2147508380;FounderCES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380298" y="4001298"/>
              <a:ext cx="2928958" cy="154446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4523570" y="4929992"/>
              <a:ext cx="1350050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图</a:t>
              </a:r>
              <a:r>
                <a:rPr lang="en-US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/>
                </a:rPr>
                <a:t>14-15</a:t>
              </a:r>
              <a:endPara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endParaRPr>
            </a:p>
          </p:txBody>
        </p:sp>
      </p:grp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1542799" y="2786852"/>
            <a:ext cx="7767117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电压表、开关、导线（或电流表、小灯泡、开关、导线）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extBox 11"/>
          <p:cNvSpPr txBox="1"/>
          <p:nvPr/>
        </p:nvSpPr>
        <p:spPr>
          <a:xfrm>
            <a:off x="403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真题回顾 把握考向</a:t>
            </a:r>
            <a:endParaRPr lang="zh-CN" altLang="en-US" sz="22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08794" y="715150"/>
            <a:ext cx="11144328" cy="50586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（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）简述操作方法、实验现象和结论：</a:t>
            </a:r>
            <a:endParaRPr lang="en-US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en-US" altLang="zh-CN" u="sng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r">
              <a:lnSpc>
                <a:spcPct val="150000"/>
              </a:lnSpc>
              <a:spcAft>
                <a:spcPct val="0"/>
              </a:spcAft>
            </a:pPr>
            <a:r>
              <a:rPr lang="zh-CN" altLang="en-US" u="sng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                                                                                                                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。</a:t>
            </a:r>
            <a:r>
              <a:rPr 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  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1165984" y="1143778"/>
            <a:ext cx="10429948" cy="44394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电压表、开关、伏打电池用导线连接组成简单电路。闭合开关试触，如果电压表指针向右偏，与电压表正接线柱相连的金属片即为伏打电池的正极，另一金属片为负极；如果指针向左偏，与电压表正接线柱相连的金属片即为伏打电池的负极，另一金属片为正极（或将电流表、小灯泡、开关、伏打电池用导线连接组成简单电路。闭合开关试触，如果电流表指针向右偏，与电流表正接线柱相连的金属片即为伏打电池的正极，另一金属片为负极；如果指针向左偏，与电流表正接线柱相连的金属片即为伏打电池的负极，另一金属片为正极）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468100" y="11176000"/>
            <a:ext cx="342900" cy="254000"/>
          </a:xfrm>
          <a:prstGeom prst="cube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165984" y="1429530"/>
          <a:ext cx="10215633" cy="3291840"/>
        </p:xfrm>
        <a:graphic>
          <a:graphicData uri="http://schemas.openxmlformats.org/drawingml/2006/table">
            <a:tbl>
              <a:tblPr/>
              <a:tblGrid>
                <a:gridCol w="1000131"/>
                <a:gridCol w="9215502"/>
              </a:tblGrid>
              <a:tr h="0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400" b="1" kern="10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导体与绝缘体</a:t>
                      </a:r>
                      <a:endParaRPr lang="en-US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容易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的物体叫导体，不容易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的物体叫绝缘体；导体和绝缘体之间没有绝对的界限，在一定条件下可以相互转化。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半导体的导电性能介于导体和绝缘体之间，常用半导体材料制成二极管、三极管、光敏电阻、热敏电阻等。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某些物质在温度很低时，电阻会变成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，这就是超导现象，可用来制作电子元件、远程输电线和电动机线圈等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3237686" y="1358092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导电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7381090" y="1286654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导电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22886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r>
              <a:rPr lang="en-US" altLang="zh-CN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互相排斥的两个带电物体一定带同种电荷；互相吸引的两个物体，一个带电时，另一个可能带异种电荷也可能不带电。</a:t>
            </a:r>
            <a:endParaRPr lang="zh-CN" altLang="en-US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</a:t>
            </a:r>
            <a:r>
              <a:rPr lang="en-US" altLang="zh-CN" smtClean="0">
                <a:solidFill>
                  <a:srgbClr val="18B48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静电现象的应用：静电除尘、静电喷涂、静电复印等。静电的防护：油罐车下面拖铁链等。</a:t>
            </a:r>
            <a:endParaRPr 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p:transition>
    <p:fad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80232" y="929464"/>
            <a:ext cx="10858576" cy="642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000" tIns="36000" rIns="36000" bIns="36000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800" b="1" spc="150" smtClean="0">
                <a:solidFill>
                  <a:srgbClr val="1CB69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考点二　电流、电压及其测量</a:t>
            </a:r>
            <a:endParaRPr lang="zh-CN" altLang="en-US" sz="2800" b="1" spc="150">
              <a:solidFill>
                <a:srgbClr val="1CB69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51670" y="1786720"/>
          <a:ext cx="10501386" cy="3840480"/>
        </p:xfrm>
        <a:graphic>
          <a:graphicData uri="http://schemas.openxmlformats.org/drawingml/2006/table">
            <a:tbl>
              <a:tblPr/>
              <a:tblGrid>
                <a:gridCol w="1285884"/>
                <a:gridCol w="3857652"/>
                <a:gridCol w="5357850"/>
              </a:tblGrid>
              <a:tr h="27089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项目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电流（</a:t>
                      </a:r>
                      <a:r>
                        <a:rPr lang="en-US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I</a:t>
                      </a: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）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16461" marR="16461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电压（</a:t>
                      </a:r>
                      <a:r>
                        <a:rPr lang="en-US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U</a:t>
                      </a: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）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742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形成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电荷的定向移动形成电流，把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定向移动的方向规定为电流的方向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16461" marR="16461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电路中有电流，就一定有电压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单位及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换算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单位：安培（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A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）；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 A=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mA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 mA=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μA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16461" marR="16461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单位：伏特（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V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）；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 kV=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V 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 V=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mV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2666182" y="2715414"/>
            <a:ext cx="996033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正电荷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3380562" y="4358488"/>
            <a:ext cx="82932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3023372" y="4929992"/>
            <a:ext cx="82932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7309652" y="4644240"/>
            <a:ext cx="82932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9524230" y="4644240"/>
            <a:ext cx="829321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Box 17"/>
          <p:cNvSpPr txBox="1"/>
          <p:nvPr/>
        </p:nvSpPr>
        <p:spPr>
          <a:xfrm>
            <a:off x="4002" y="1929596"/>
            <a:ext cx="447609" cy="3143272"/>
          </a:xfrm>
          <a:prstGeom prst="rect">
            <a:avLst/>
          </a:prstGeom>
          <a:noFill/>
        </p:spPr>
        <p:txBody>
          <a:bodyPr vert="eaVert" wrap="square" lIns="72000" tIns="36000" rIns="36000" bIns="36000" rtlCol="0" anchor="ctr" anchorCtr="0">
            <a:spAutoFit/>
          </a:bodyPr>
          <a:lstStyle/>
          <a:p>
            <a:r>
              <a:rPr lang="zh-CN" altLang="en-US" sz="2200" spc="6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教材梳理 夯实基础</a:t>
            </a:r>
            <a:endParaRPr lang="zh-CN" altLang="en-US" sz="2200" spc="6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08795" y="715150"/>
          <a:ext cx="11001452" cy="6035040"/>
        </p:xfrm>
        <a:graphic>
          <a:graphicData uri="http://schemas.openxmlformats.org/drawingml/2006/table">
            <a:tbl>
              <a:tblPr/>
              <a:tblGrid>
                <a:gridCol w="1143008"/>
                <a:gridCol w="4929222"/>
                <a:gridCol w="4929222"/>
              </a:tblGrid>
              <a:tr h="270898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项目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电流（</a:t>
                      </a:r>
                      <a:r>
                        <a:rPr lang="en-US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I</a:t>
                      </a: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）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电压（</a:t>
                      </a:r>
                      <a:r>
                        <a:rPr lang="en-US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U</a:t>
                      </a: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）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80186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常见值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家用节能灯电流约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0.1 A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；家用空调电流约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5 A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一节新干电池电压为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1.5 V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；我国家庭电路的电压为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220 V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；人体的安全电压不高于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36 V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 rowSpan="2">
                  <a:txBody>
                    <a:bodyPr vert="horz"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测量</a:t>
                      </a:r>
                      <a:endParaRPr lang="zh-CN" sz="2400" b="1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仪表：电流表（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0~0.6 A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和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0~3 A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）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仪表：电压表（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0~3 V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和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0~15 V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）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 gridSpan="2"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使用规则：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①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电流表和电压表使用前必须先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，用试触法选择合适的量程；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②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电流表与被测用电器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，电压表与被测用电器</a:t>
                      </a:r>
                      <a:r>
                        <a:rPr lang="zh-CN" sz="2400" u="sng" kern="1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　　　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；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 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③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电流都是从“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+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”接线柱流入，从“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-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”接线柱流出；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</a:t>
                      </a:r>
                      <a:r>
                        <a:rPr lang="en-US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④</a:t>
                      </a:r>
                      <a:r>
                        <a:rPr lang="zh-CN" sz="2400" kern="1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不允许把电流表直接连到电源的两极</a:t>
                      </a:r>
                      <a:endParaRPr lang="zh-CN" sz="2400" kern="1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</a:tbl>
          </a:graphicData>
        </a:graphic>
      </p:graphicFrame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8309784" y="3358356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校零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5523702" y="4429926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串联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9809982" y="4429926"/>
            <a:ext cx="688256" cy="5614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36000" tIns="36000" rIns="36000" bIns="3600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smtClean="0">
                <a:solidFill>
                  <a:srgbClr val="A500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并联</a:t>
            </a:r>
            <a:endParaRPr lang="en-US" altLang="zh-CN" sz="2400" b="1">
              <a:solidFill>
                <a:srgbClr val="A500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347</Paragraphs>
  <Slides>56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微软雅黑</vt:lpstr>
      <vt:lpstr>Wingdings</vt:lpstr>
      <vt:lpstr>Calibri</vt:lpstr>
      <vt:lpstr>Times New Roman</vt:lpstr>
      <vt:lpstr>宋体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2021-02-05T10:39:47Z</cp:lastPrinted>
  <dcterms:created xsi:type="dcterms:W3CDTF">2021-02-05T10:39:47Z</dcterms:created>
  <dcterms:modified xsi:type="dcterms:W3CDTF">2021-02-05T02:39:48Z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