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355" r:id="rId3"/>
    <p:sldId id="358" r:id="rId4"/>
    <p:sldId id="359" r:id="rId5"/>
    <p:sldId id="373" r:id="rId6"/>
    <p:sldId id="374" r:id="rId7"/>
    <p:sldId id="389" r:id="rId8"/>
    <p:sldId id="375" r:id="rId9"/>
    <p:sldId id="376" r:id="rId10"/>
    <p:sldId id="377" r:id="rId11"/>
    <p:sldId id="378" r:id="rId12"/>
    <p:sldId id="380" r:id="rId13"/>
    <p:sldId id="390" r:id="rId14"/>
    <p:sldId id="386" r:id="rId15"/>
    <p:sldId id="387" r:id="rId16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1714500" algn="l" defTabSz="685165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057400" algn="l" defTabSz="685165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2400300" algn="l" defTabSz="685165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2743200" algn="l" defTabSz="685165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78E6"/>
    <a:srgbClr val="2864E6"/>
    <a:srgbClr val="36B2E6"/>
    <a:srgbClr val="CF3221"/>
    <a:srgbClr val="FFFFFF"/>
    <a:srgbClr val="287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6169" autoAdjust="0"/>
  </p:normalViewPr>
  <p:slideViewPr>
    <p:cSldViewPr>
      <p:cViewPr>
        <p:scale>
          <a:sx n="90" d="100"/>
          <a:sy n="90" d="100"/>
        </p:scale>
        <p:origin x="-2454" y="-6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92342CB-CBD6-4964-B2EE-905FE3FD65B5}" type="datetimeFigureOut">
              <a:rPr lang="en-US"/>
              <a:pPr>
                <a:defRPr/>
              </a:pPr>
              <a:t>2/29/2020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6D5383E-8F28-449A-81BB-0821DCC33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463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89" y="1597819"/>
            <a:ext cx="7772222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79" y="2914650"/>
            <a:ext cx="6400443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1DFB7-FEA4-4688-ACFC-F5007AD2B1DA}" type="datetimeFigureOut">
              <a:rPr lang="zh-CN" altLang="en-US"/>
              <a:pPr>
                <a:defRPr/>
              </a:pPr>
              <a:t>2020/2/29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600B0-5E50-4D8A-8FA5-4E327A31467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AECFA-F9BB-4EF8-AD43-DFBA4ECE8FD6}" type="datetimeFigureOut">
              <a:rPr lang="zh-CN" altLang="en-US"/>
              <a:pPr>
                <a:defRPr/>
              </a:pPr>
              <a:t>2020/2/29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FECBC-54E2-46D7-9CE6-56C8DB01B9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264" y="205980"/>
            <a:ext cx="2056477" cy="438864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60" y="205980"/>
            <a:ext cx="6058688" cy="438864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A5191-CB76-41C7-8E26-213BF247C68B}" type="datetimeFigureOut">
              <a:rPr lang="zh-CN" altLang="en-US"/>
              <a:pPr>
                <a:defRPr/>
              </a:pPr>
              <a:t>2020/2/29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3318B-BD4A-4295-AFDB-CCB8FCBD4F2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41DFB7-FEA4-4688-ACFC-F5007AD2B1DA}" type="datetimeFigureOut">
              <a:rPr lang="zh-CN" altLang="en-US" smtClean="0"/>
              <a:pPr>
                <a:defRPr/>
              </a:pPr>
              <a:t>2020/2/29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3600B0-5E50-4D8A-8FA5-4E327A314671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AD42F0-F986-4DB7-B322-8E11785801D3}" type="datetimeFigureOut">
              <a:rPr lang="zh-CN" altLang="en-US" smtClean="0"/>
              <a:pPr>
                <a:defRPr/>
              </a:pPr>
              <a:t>2020/2/29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8F789-4EA1-422E-B495-DF8FF59F86BA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0A0691-5182-418B-9A8A-2D303F0A2948}" type="datetimeFigureOut">
              <a:rPr lang="zh-CN" altLang="en-US" smtClean="0"/>
              <a:pPr>
                <a:defRPr/>
              </a:pPr>
              <a:t>2020/2/29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8E209-1523-484E-BBFC-21DA0BD81E6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663238-4E6B-4A33-991C-04707145239F}" type="datetimeFigureOut">
              <a:rPr lang="zh-CN" altLang="en-US" smtClean="0"/>
              <a:pPr>
                <a:defRPr/>
              </a:pPr>
              <a:t>2020/2/29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4FA6E-7187-4720-9278-19985A1BF16A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E64575-CD01-407C-95D3-959C1E3B410B}" type="datetimeFigureOut">
              <a:rPr lang="zh-CN" altLang="en-US" smtClean="0"/>
              <a:pPr>
                <a:defRPr/>
              </a:pPr>
              <a:t>2020/2/29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DD161-78B5-412F-9B5C-FF1863C1A712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B7353D-370A-4D1F-B177-1D21B4D012B2}" type="datetimeFigureOut">
              <a:rPr lang="zh-CN" altLang="en-US" smtClean="0"/>
              <a:pPr>
                <a:defRPr/>
              </a:pPr>
              <a:t>2020/2/29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FDFB9-3CDD-45B5-BBF8-C673D050B02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A0210F-35AD-4717-819A-FA7634055047}" type="datetimeFigureOut">
              <a:rPr lang="zh-CN" altLang="en-US" smtClean="0"/>
              <a:pPr>
                <a:defRPr/>
              </a:pPr>
              <a:t>2020/2/29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FB70F6-3CCE-4DB1-90DB-AF8AA584C041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E3DF77-7E91-44B6-A318-818E0A44D670}" type="datetimeFigureOut">
              <a:rPr lang="zh-CN" altLang="en-US" smtClean="0"/>
              <a:pPr>
                <a:defRPr/>
              </a:pPr>
              <a:t>2020/2/29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C6BD5-420B-478C-940E-2E2D9D5E4AA2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D42F0-F986-4DB7-B322-8E11785801D3}" type="datetimeFigureOut">
              <a:rPr lang="zh-CN" altLang="en-US"/>
              <a:pPr>
                <a:defRPr/>
              </a:pPr>
              <a:t>2020/2/29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8F789-4EA1-422E-B495-DF8FF59F86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D2EDF3-0D30-446E-B8E2-F531337DCDE4}" type="datetimeFigureOut">
              <a:rPr lang="zh-CN" altLang="en-US" smtClean="0"/>
              <a:pPr>
                <a:defRPr/>
              </a:pPr>
              <a:t>2020/2/29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C66F53-AD1C-4153-AD79-61943FB1C90D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2AECFA-F9BB-4EF8-AD43-DFBA4ECE8FD6}" type="datetimeFigureOut">
              <a:rPr lang="zh-CN" altLang="en-US" smtClean="0"/>
              <a:pPr>
                <a:defRPr/>
              </a:pPr>
              <a:t>2020/2/29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FECBC-54E2-46D7-9CE6-56C8DB01B9A5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8A5191-CB76-41C7-8E26-213BF247C68B}" type="datetimeFigureOut">
              <a:rPr lang="zh-CN" altLang="en-US" smtClean="0"/>
              <a:pPr>
                <a:defRPr/>
              </a:pPr>
              <a:t>2020/2/29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3318B-BD4A-4295-AFDB-CCB8FCBD4F22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804" y="3305176"/>
            <a:ext cx="7772221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804" y="2180035"/>
            <a:ext cx="7772221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A0691-5182-418B-9A8A-2D303F0A2948}" type="datetimeFigureOut">
              <a:rPr lang="zh-CN" altLang="en-US"/>
              <a:pPr>
                <a:defRPr/>
              </a:pPr>
              <a:t>2020/2/29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8E209-1523-484E-BBFC-21DA0BD81E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59" y="1200150"/>
            <a:ext cx="4056988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8562" y="1200150"/>
            <a:ext cx="4058178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63238-4E6B-4A33-991C-04707145239F}" type="datetimeFigureOut">
              <a:rPr lang="zh-CN" altLang="en-US"/>
              <a:pPr>
                <a:defRPr/>
              </a:pPr>
              <a:t>2020/2/29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4FA6E-7187-4720-9278-19985A1BF1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60" y="1151335"/>
            <a:ext cx="4040317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60" y="1631157"/>
            <a:ext cx="4040317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234" y="1151335"/>
            <a:ext cx="4041507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234" y="1631157"/>
            <a:ext cx="4041507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64575-CD01-407C-95D3-959C1E3B410B}" type="datetimeFigureOut">
              <a:rPr lang="zh-CN" altLang="en-US"/>
              <a:pPr>
                <a:defRPr/>
              </a:pPr>
              <a:t>2020/2/29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DD161-78B5-412F-9B5C-FF1863C1A71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7353D-370A-4D1F-B177-1D21B4D012B2}" type="datetimeFigureOut">
              <a:rPr lang="zh-CN" altLang="en-US"/>
              <a:pPr>
                <a:defRPr/>
              </a:pPr>
              <a:t>2020/2/29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FDFB9-3CDD-45B5-BBF8-C673D050B0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0210F-35AD-4717-819A-FA7634055047}" type="datetimeFigureOut">
              <a:rPr lang="zh-CN" altLang="en-US"/>
              <a:pPr>
                <a:defRPr/>
              </a:pPr>
              <a:t>2020/2/29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B70F6-3CCE-4DB1-90DB-AF8AA584C04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04787"/>
            <a:ext cx="3007910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4722" y="204787"/>
            <a:ext cx="5112019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60" y="1076325"/>
            <a:ext cx="3007910" cy="3518297"/>
          </a:xfrm>
        </p:spPr>
        <p:txBody>
          <a:bodyPr/>
          <a:lstStyle>
            <a:lvl1pPr marL="0" indent="0">
              <a:buNone/>
              <a:defRPr sz="1000"/>
            </a:lvl1pPr>
            <a:lvl2pPr marL="342900" indent="0">
              <a:buNone/>
              <a:defRPr sz="900"/>
            </a:lvl2pPr>
            <a:lvl3pPr marL="685800" indent="0">
              <a:buNone/>
              <a:defRPr sz="7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3DF77-7E91-44B6-A318-818E0A44D670}" type="datetimeFigureOut">
              <a:rPr lang="zh-CN" altLang="en-US"/>
              <a:pPr>
                <a:defRPr/>
              </a:pPr>
              <a:t>2020/2/29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C6BD5-420B-478C-940E-2E2D9D5E4AA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125" y="3600450"/>
            <a:ext cx="5487114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125" y="459582"/>
            <a:ext cx="5487114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125" y="4025503"/>
            <a:ext cx="5487114" cy="603646"/>
          </a:xfrm>
        </p:spPr>
        <p:txBody>
          <a:bodyPr/>
          <a:lstStyle>
            <a:lvl1pPr marL="0" indent="0">
              <a:buNone/>
              <a:defRPr sz="1000"/>
            </a:lvl1pPr>
            <a:lvl2pPr marL="342900" indent="0">
              <a:buNone/>
              <a:defRPr sz="900"/>
            </a:lvl2pPr>
            <a:lvl3pPr marL="685800" indent="0">
              <a:buNone/>
              <a:defRPr sz="7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2EDF3-0D30-446E-B8E2-F531337DCDE4}" type="datetimeFigureOut">
              <a:rPr lang="zh-CN" altLang="en-US"/>
              <a:pPr>
                <a:defRPr/>
              </a:pPr>
              <a:t>2020/2/29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66F53-AD1C-4153-AD79-61943FB1C9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占位符 1"/>
          <p:cNvSpPr>
            <a:spLocks noGrp="1"/>
          </p:cNvSpPr>
          <p:nvPr>
            <p:ph type="title"/>
          </p:nvPr>
        </p:nvSpPr>
        <p:spPr bwMode="auto">
          <a:xfrm>
            <a:off x="457260" y="205979"/>
            <a:ext cx="8229481" cy="857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76" tIns="34287" rIns="68576" bIns="34287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638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60" y="1200150"/>
            <a:ext cx="8229481" cy="33944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76" tIns="34287" rIns="68576" bIns="34287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60" y="4767264"/>
            <a:ext cx="2133878" cy="273843"/>
          </a:xfrm>
          <a:prstGeom prst="rect">
            <a:avLst/>
          </a:prstGeom>
        </p:spPr>
        <p:txBody>
          <a:bodyPr vert="horz" lIns="68576" tIns="34287" rIns="68576" bIns="3428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EF4C8D6-0B20-405C-A311-D88F74742BDE}" type="datetimeFigureOut">
              <a:rPr lang="zh-CN" altLang="en-US"/>
              <a:pPr>
                <a:defRPr/>
              </a:pPr>
              <a:t>2020/2/29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607" y="4767264"/>
            <a:ext cx="2894786" cy="273843"/>
          </a:xfrm>
          <a:prstGeom prst="rect">
            <a:avLst/>
          </a:prstGeom>
        </p:spPr>
        <p:txBody>
          <a:bodyPr vert="horz" lIns="68576" tIns="34287" rIns="68576" bIns="3428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2862" y="4767264"/>
            <a:ext cx="2133878" cy="273843"/>
          </a:xfrm>
          <a:prstGeom prst="rect">
            <a:avLst/>
          </a:prstGeom>
        </p:spPr>
        <p:txBody>
          <a:bodyPr vert="horz" lIns="68576" tIns="34287" rIns="68576" bIns="3428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F0006A5-640F-4393-A50F-F5C9A33F079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charset="-122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charset="-122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charset="-122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charset="-122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895" indent="-21399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16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16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16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16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F4C8D6-0B20-405C-A311-D88F74742BDE}" type="datetimeFigureOut">
              <a:rPr lang="zh-CN" altLang="en-US" smtClean="0"/>
              <a:pPr>
                <a:defRPr/>
              </a:pPr>
              <a:t>2020/2/29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F0006A5-640F-4393-A50F-F5C9A33F079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.baidu.com/i?ct=503316480&amp;z=0&amp;tn=baiduimagedetail&amp;word=%C8%C8%CB%AE%C6%F7&amp;in=1409&amp;cl=2&amp;cm=1&amp;sc=0&amp;lm=-1&amp;pn=3&amp;rn=1&amp;di=2850424704&amp;ln=2002&amp;fr=&amp;ic=0&amp;s=0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http://t3.baidu.com/it/u=4271498406,1254179355&amp;fm=0&amp;gp=4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75656" y="1764765"/>
            <a:ext cx="66832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kern="10" dirty="0">
                <a:ln w="9525">
                  <a:round/>
                </a:ln>
                <a:latin typeface="黑体" pitchFamily="49" charset="-122"/>
                <a:ea typeface="黑体" pitchFamily="49" charset="-122"/>
              </a:rPr>
              <a:t> 能源开发与可持续发展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2" name="Text Box 6"/>
          <p:cNvSpPr txBox="1">
            <a:spLocks noChangeArrowheads="1"/>
          </p:cNvSpPr>
          <p:nvPr/>
        </p:nvSpPr>
        <p:spPr bwMode="auto">
          <a:xfrm>
            <a:off x="467544" y="355781"/>
            <a:ext cx="3838575" cy="5041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7" tIns="36283" rIns="72567" bIns="36283">
            <a:spAutoFit/>
          </a:bodyPr>
          <a:lstStyle/>
          <a:p>
            <a:pPr algn="l"/>
            <a:r>
              <a:rPr kumimoji="1" lang="zh-CN" altLang="en-US" sz="2800" b="1" dirty="0">
                <a:solidFill>
                  <a:srgbClr val="C00000"/>
                </a:solidFill>
                <a:latin typeface="Times New Roman"/>
                <a:ea typeface="宋体"/>
              </a:rPr>
              <a:t>广泛利用太阳能的困难 </a:t>
            </a:r>
          </a:p>
        </p:txBody>
      </p:sp>
      <p:sp>
        <p:nvSpPr>
          <p:cNvPr id="234503" name="Text Box 7"/>
          <p:cNvSpPr txBox="1">
            <a:spLocks noChangeArrowheads="1"/>
          </p:cNvSpPr>
          <p:nvPr/>
        </p:nvSpPr>
        <p:spPr bwMode="auto">
          <a:xfrm>
            <a:off x="467544" y="931951"/>
            <a:ext cx="6794500" cy="19304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7" tIns="36283" rIns="72567" bIns="36283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003300"/>
                </a:solidFill>
                <a:latin typeface="Times New Roman"/>
                <a:ea typeface="宋体"/>
              </a:rPr>
              <a:t>1.</a:t>
            </a:r>
            <a:r>
              <a:rPr lang="zh-CN" altLang="en-US" sz="2800" b="1" dirty="0" smtClean="0">
                <a:solidFill>
                  <a:srgbClr val="003300"/>
                </a:solidFill>
                <a:latin typeface="Times New Roman"/>
                <a:ea typeface="宋体"/>
              </a:rPr>
              <a:t>太阳能</a:t>
            </a:r>
            <a:r>
              <a:rPr lang="zh-CN" altLang="en-US" sz="2800" b="1" dirty="0">
                <a:solidFill>
                  <a:srgbClr val="003300"/>
                </a:solidFill>
                <a:latin typeface="Times New Roman"/>
                <a:ea typeface="宋体"/>
              </a:rPr>
              <a:t>虽然十分巨大，但它太分散</a:t>
            </a:r>
          </a:p>
          <a:p>
            <a:pPr algn="l">
              <a:lnSpc>
                <a:spcPct val="150000"/>
              </a:lnSpc>
            </a:pPr>
            <a:r>
              <a:rPr lang="en-US" altLang="zh-CN" sz="2800" b="1" dirty="0">
                <a:solidFill>
                  <a:srgbClr val="003300"/>
                </a:solidFill>
                <a:latin typeface="Times New Roman"/>
                <a:ea typeface="宋体"/>
              </a:rPr>
              <a:t>2.</a:t>
            </a:r>
            <a:r>
              <a:rPr lang="zh-CN" altLang="en-US" sz="2800" b="1" dirty="0">
                <a:solidFill>
                  <a:srgbClr val="003300"/>
                </a:solidFill>
                <a:latin typeface="Times New Roman"/>
                <a:ea typeface="宋体"/>
              </a:rPr>
              <a:t>太阳能不稳定，不能正常使用</a:t>
            </a:r>
          </a:p>
          <a:p>
            <a:pPr algn="l"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003300"/>
                </a:solidFill>
                <a:latin typeface="Times New Roman"/>
                <a:ea typeface="宋体"/>
              </a:rPr>
              <a:t>3.</a:t>
            </a:r>
            <a:r>
              <a:rPr lang="zh-CN" altLang="en-US" sz="2800" b="1" dirty="0" smtClean="0">
                <a:solidFill>
                  <a:srgbClr val="003300"/>
                </a:solidFill>
                <a:latin typeface="Times New Roman"/>
                <a:ea typeface="宋体"/>
              </a:rPr>
              <a:t>目前</a:t>
            </a:r>
            <a:r>
              <a:rPr lang="zh-CN" altLang="en-US" sz="2800" b="1" dirty="0">
                <a:solidFill>
                  <a:srgbClr val="003300"/>
                </a:solidFill>
                <a:latin typeface="Times New Roman"/>
                <a:ea typeface="宋体"/>
              </a:rPr>
              <a:t>太阳能转换器的效率不高</a:t>
            </a:r>
          </a:p>
        </p:txBody>
      </p:sp>
      <p:sp>
        <p:nvSpPr>
          <p:cNvPr id="234504" name="Text Box 8"/>
          <p:cNvSpPr txBox="1">
            <a:spLocks noChangeArrowheads="1"/>
          </p:cNvSpPr>
          <p:nvPr/>
        </p:nvSpPr>
        <p:spPr bwMode="auto">
          <a:xfrm>
            <a:off x="467544" y="2948175"/>
            <a:ext cx="8136904" cy="127975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72567" tIns="36283" rIns="72567" bIns="36283">
            <a:spAutoFit/>
          </a:bodyPr>
          <a:lstStyle/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zh-CN" altLang="en-US" sz="2800" b="1" dirty="0">
                <a:latin typeface="Times New Roman"/>
                <a:ea typeface="宋体"/>
              </a:rPr>
              <a:t>光热转换的效率为</a:t>
            </a:r>
            <a:r>
              <a:rPr lang="en-US" altLang="zh-CN" sz="2800" b="1" dirty="0">
                <a:latin typeface="Times New Roman"/>
                <a:ea typeface="宋体"/>
              </a:rPr>
              <a:t>50</a:t>
            </a:r>
            <a:r>
              <a:rPr lang="zh-CN" altLang="en-US" sz="2800" b="1" dirty="0">
                <a:latin typeface="Times New Roman"/>
                <a:ea typeface="宋体"/>
              </a:rPr>
              <a:t>～</a:t>
            </a:r>
            <a:r>
              <a:rPr lang="en-US" altLang="zh-CN" sz="2800" b="1" dirty="0">
                <a:latin typeface="Times New Roman"/>
                <a:ea typeface="宋体"/>
              </a:rPr>
              <a:t>60</a:t>
            </a:r>
            <a:r>
              <a:rPr lang="en-US" altLang="zh-CN" sz="2800" b="1" dirty="0" smtClean="0">
                <a:latin typeface="Times New Roman"/>
                <a:ea typeface="宋体"/>
              </a:rPr>
              <a:t>%,</a:t>
            </a:r>
            <a:r>
              <a:rPr lang="zh-CN" altLang="en-US" sz="2800" b="1" dirty="0" smtClean="0">
                <a:latin typeface="Times New Roman"/>
                <a:ea typeface="宋体"/>
              </a:rPr>
              <a:t>而</a:t>
            </a:r>
            <a:r>
              <a:rPr lang="zh-CN" altLang="en-US" sz="2800" b="1" dirty="0">
                <a:latin typeface="Times New Roman"/>
                <a:ea typeface="宋体"/>
              </a:rPr>
              <a:t>光电转换的效率只有</a:t>
            </a:r>
            <a:r>
              <a:rPr lang="en-US" altLang="zh-CN" sz="2800" b="1" dirty="0">
                <a:latin typeface="Times New Roman"/>
                <a:ea typeface="宋体"/>
              </a:rPr>
              <a:t>10%</a:t>
            </a:r>
            <a:r>
              <a:rPr lang="zh-CN" altLang="en-US" sz="2800" b="1" dirty="0" smtClean="0">
                <a:latin typeface="Times New Roman"/>
                <a:ea typeface="宋体"/>
              </a:rPr>
              <a:t>左右</a:t>
            </a:r>
            <a:r>
              <a:rPr lang="en-US" altLang="zh-CN" sz="2800" b="1" dirty="0" smtClean="0">
                <a:latin typeface="Times New Roman"/>
                <a:ea typeface="宋体"/>
              </a:rPr>
              <a:t>.</a:t>
            </a:r>
            <a:r>
              <a:rPr lang="zh-CN" altLang="en-US" sz="2800" b="1" dirty="0" smtClean="0">
                <a:latin typeface="Times New Roman"/>
                <a:ea typeface="宋体"/>
              </a:rPr>
              <a:t>所以</a:t>
            </a:r>
            <a:r>
              <a:rPr lang="zh-CN" altLang="en-US" sz="2800" b="1" dirty="0">
                <a:latin typeface="Times New Roman"/>
                <a:ea typeface="宋体"/>
              </a:rPr>
              <a:t>还要下大力气研制高转换效率的材料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4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4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4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4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7" name="Text Box 5"/>
          <p:cNvSpPr txBox="1">
            <a:spLocks noChangeArrowheads="1"/>
          </p:cNvSpPr>
          <p:nvPr/>
        </p:nvSpPr>
        <p:spPr bwMode="auto">
          <a:xfrm>
            <a:off x="467544" y="771550"/>
            <a:ext cx="8352928" cy="120871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72567" tIns="36283" rIns="72567" bIns="36283">
            <a:sp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kumimoji="1" lang="zh-CN" altLang="en-US" sz="2800" b="1" dirty="0">
                <a:solidFill>
                  <a:srgbClr val="003300"/>
                </a:solidFill>
                <a:latin typeface="Times New Roman"/>
                <a:ea typeface="宋体"/>
              </a:rPr>
              <a:t>讨论：结合地理知识，讨论我国哪些地区适宜开放</a:t>
            </a:r>
            <a:r>
              <a:rPr kumimoji="1" lang="zh-CN" altLang="en-US" sz="2800" b="1" dirty="0" smtClean="0">
                <a:solidFill>
                  <a:srgbClr val="003300"/>
                </a:solidFill>
                <a:latin typeface="Times New Roman"/>
                <a:ea typeface="宋体"/>
              </a:rPr>
              <a:t>太阳能</a:t>
            </a:r>
            <a:endParaRPr kumimoji="1" lang="zh-CN" altLang="en-US" sz="2800" b="1" dirty="0">
              <a:solidFill>
                <a:srgbClr val="003300"/>
              </a:solidFill>
              <a:latin typeface="Times New Roman"/>
              <a:ea typeface="宋体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7544" y="2283718"/>
            <a:ext cx="8208912" cy="6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kumimoji="1" lang="zh-CN" altLang="en-US" sz="2800" b="1" dirty="0">
                <a:solidFill>
                  <a:srgbClr val="FF0000"/>
                </a:solidFill>
                <a:latin typeface="Times New Roman"/>
                <a:ea typeface="宋体"/>
              </a:rPr>
              <a:t>我国西藏、青海、新疆、甘肃、宁夏、内蒙古高原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259632" y="1131590"/>
            <a:ext cx="1296144" cy="5041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72567" tIns="36283" rIns="72567" bIns="36283">
            <a:spAutoFit/>
          </a:bodyPr>
          <a:lstStyle/>
          <a:p>
            <a:pPr algn="l"/>
            <a:r>
              <a:rPr kumimoji="1" lang="zh-CN" altLang="en-US" sz="2800" b="1" dirty="0" smtClean="0">
                <a:solidFill>
                  <a:srgbClr val="C00000"/>
                </a:solidFill>
                <a:latin typeface="Times New Roman"/>
                <a:ea typeface="宋体"/>
              </a:rPr>
              <a:t>第一次</a:t>
            </a:r>
            <a:endParaRPr kumimoji="1" lang="zh-CN" altLang="en-US" sz="2800" b="1" dirty="0">
              <a:solidFill>
                <a:srgbClr val="C00000"/>
              </a:solidFill>
              <a:latin typeface="Times New Roman"/>
              <a:ea typeface="宋体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084168" y="1203598"/>
            <a:ext cx="1296144" cy="5041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72567" tIns="36283" rIns="72567" bIns="36283">
            <a:spAutoFit/>
          </a:bodyPr>
          <a:lstStyle/>
          <a:p>
            <a:pPr algn="l"/>
            <a:r>
              <a:rPr kumimoji="1" lang="zh-CN" altLang="en-US" sz="2800" b="1" dirty="0" smtClean="0">
                <a:solidFill>
                  <a:srgbClr val="C00000"/>
                </a:solidFill>
                <a:latin typeface="Times New Roman"/>
                <a:ea typeface="宋体"/>
              </a:rPr>
              <a:t>第三次</a:t>
            </a:r>
            <a:endParaRPr kumimoji="1" lang="zh-CN" altLang="en-US" sz="2800" b="1" dirty="0">
              <a:solidFill>
                <a:srgbClr val="C00000"/>
              </a:solidFill>
              <a:latin typeface="Times New Roman"/>
              <a:ea typeface="宋体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779912" y="1203598"/>
            <a:ext cx="1296144" cy="5041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72567" tIns="36283" rIns="72567" bIns="36283">
            <a:spAutoFit/>
          </a:bodyPr>
          <a:lstStyle/>
          <a:p>
            <a:pPr algn="l"/>
            <a:r>
              <a:rPr kumimoji="1" lang="zh-CN" altLang="en-US" sz="2800" b="1" dirty="0" smtClean="0">
                <a:solidFill>
                  <a:srgbClr val="C00000"/>
                </a:solidFill>
                <a:latin typeface="Times New Roman"/>
                <a:ea typeface="宋体"/>
              </a:rPr>
              <a:t>第二次</a:t>
            </a:r>
            <a:endParaRPr kumimoji="1" lang="zh-CN" altLang="en-US" sz="2800" b="1" dirty="0">
              <a:solidFill>
                <a:srgbClr val="C00000"/>
              </a:solidFill>
              <a:latin typeface="Times New Roman"/>
              <a:ea typeface="宋体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27584" y="3219928"/>
            <a:ext cx="2376264" cy="5041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72567" tIns="36283" rIns="72567" bIns="36283">
            <a:spAutoFit/>
          </a:bodyPr>
          <a:lstStyle/>
          <a:p>
            <a:pPr algn="l"/>
            <a:r>
              <a:rPr kumimoji="1" lang="zh-CN" altLang="en-US" sz="2800" b="1" dirty="0">
                <a:solidFill>
                  <a:srgbClr val="0070C0"/>
                </a:solidFill>
                <a:latin typeface="Times New Roman"/>
                <a:ea typeface="宋体"/>
              </a:rPr>
              <a:t>以材薪为燃料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516216" y="3219928"/>
            <a:ext cx="1296144" cy="5041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72567" tIns="36283" rIns="72567" bIns="36283">
            <a:spAutoFit/>
          </a:bodyPr>
          <a:lstStyle/>
          <a:p>
            <a:pPr algn="l"/>
            <a:r>
              <a:rPr kumimoji="1" lang="zh-CN" altLang="en-US" sz="2800" b="1" dirty="0" smtClean="0">
                <a:solidFill>
                  <a:srgbClr val="0070C0"/>
                </a:solidFill>
                <a:latin typeface="Times New Roman"/>
                <a:ea typeface="宋体"/>
              </a:rPr>
              <a:t>铀</a:t>
            </a:r>
            <a:endParaRPr kumimoji="1" lang="zh-CN" altLang="en-US" sz="2800" b="1" dirty="0">
              <a:solidFill>
                <a:srgbClr val="0070C0"/>
              </a:solidFill>
              <a:latin typeface="Times New Roman"/>
              <a:ea typeface="宋体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707904" y="3219928"/>
            <a:ext cx="1728192" cy="5041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72567" tIns="36283" rIns="72567" bIns="36283">
            <a:spAutoFit/>
          </a:bodyPr>
          <a:lstStyle/>
          <a:p>
            <a:pPr algn="l"/>
            <a:r>
              <a:rPr kumimoji="1" lang="zh-CN" altLang="en-US" sz="2800" b="1" dirty="0">
                <a:solidFill>
                  <a:srgbClr val="0070C0"/>
                </a:solidFill>
                <a:latin typeface="Times New Roman"/>
                <a:ea typeface="宋体"/>
              </a:rPr>
              <a:t>化石燃料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043608" y="3940008"/>
            <a:ext cx="1634165" cy="5041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72567" tIns="36283" rIns="72567" bIns="36283">
            <a:spAutoFit/>
          </a:bodyPr>
          <a:lstStyle/>
          <a:p>
            <a:pPr algn="l"/>
            <a:r>
              <a:rPr kumimoji="1"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人工取火</a:t>
            </a:r>
            <a:endParaRPr kumimoji="1" lang="zh-CN" altLang="en-US" sz="28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300192" y="3868106"/>
            <a:ext cx="1296144" cy="5041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72567" tIns="36283" rIns="72567" bIns="36283">
            <a:spAutoFit/>
          </a:bodyPr>
          <a:lstStyle/>
          <a:p>
            <a:pPr algn="l"/>
            <a:r>
              <a:rPr kumimoji="1" lang="zh-CN" altLang="en-US" sz="2800" b="1" dirty="0">
                <a:solidFill>
                  <a:srgbClr val="FF0000"/>
                </a:solidFill>
                <a:latin typeface="Times New Roman"/>
                <a:ea typeface="宋体"/>
              </a:rPr>
              <a:t>核能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779912" y="3940008"/>
            <a:ext cx="1728192" cy="5041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72567" tIns="36283" rIns="72567" bIns="36283">
            <a:spAutoFit/>
          </a:bodyPr>
          <a:lstStyle/>
          <a:p>
            <a:pPr algn="l"/>
            <a:r>
              <a:rPr kumimoji="1"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蒸汽机</a:t>
            </a:r>
            <a:endParaRPr kumimoji="1" lang="zh-CN" altLang="en-US" sz="28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  <p:sp>
        <p:nvSpPr>
          <p:cNvPr id="4" name="右箭头 3"/>
          <p:cNvSpPr/>
          <p:nvPr/>
        </p:nvSpPr>
        <p:spPr>
          <a:xfrm>
            <a:off x="2749781" y="2283930"/>
            <a:ext cx="476086" cy="2880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15" name="右箭头 14"/>
          <p:cNvSpPr/>
          <p:nvPr/>
        </p:nvSpPr>
        <p:spPr>
          <a:xfrm>
            <a:off x="5414077" y="2283930"/>
            <a:ext cx="476086" cy="2880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95536" y="339502"/>
            <a:ext cx="5688632" cy="5041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72567" tIns="36283" rIns="72567" bIns="36283">
            <a:spAutoFit/>
          </a:bodyPr>
          <a:lstStyle/>
          <a:p>
            <a:pPr algn="l"/>
            <a:r>
              <a:rPr kumimoji="1" lang="zh-CN" altLang="en-US" sz="2800" b="1" dirty="0">
                <a:solidFill>
                  <a:srgbClr val="C00000"/>
                </a:solidFill>
                <a:latin typeface="Times New Roman"/>
                <a:ea typeface="宋体"/>
              </a:rPr>
              <a:t>人类进步的</a:t>
            </a:r>
            <a:r>
              <a:rPr kumimoji="1" lang="zh-CN" altLang="en-US" sz="2800" b="1" dirty="0" smtClean="0">
                <a:solidFill>
                  <a:srgbClr val="C00000"/>
                </a:solidFill>
                <a:latin typeface="Times New Roman"/>
                <a:ea typeface="宋体"/>
              </a:rPr>
              <a:t>阶梯</a:t>
            </a:r>
            <a:r>
              <a:rPr kumimoji="1" lang="en-US" altLang="zh-CN" sz="2800" b="1" dirty="0" smtClean="0">
                <a:solidFill>
                  <a:srgbClr val="C00000"/>
                </a:solidFill>
                <a:latin typeface="Times New Roman"/>
                <a:ea typeface="宋体"/>
              </a:rPr>
              <a:t>——</a:t>
            </a:r>
            <a:r>
              <a:rPr kumimoji="1" lang="zh-CN" altLang="en-US" sz="2800" b="1" dirty="0" smtClean="0">
                <a:solidFill>
                  <a:srgbClr val="C00000"/>
                </a:solidFill>
                <a:latin typeface="Times New Roman"/>
                <a:ea typeface="宋体"/>
              </a:rPr>
              <a:t>三次能源革命</a:t>
            </a:r>
            <a:endParaRPr kumimoji="1" lang="zh-CN" altLang="en-US" sz="2800" b="1" dirty="0">
              <a:solidFill>
                <a:srgbClr val="C00000"/>
              </a:solidFill>
              <a:latin typeface="Times New Roman"/>
              <a:ea typeface="宋体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59081"/>
            <a:ext cx="1301798" cy="151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387" y="1810033"/>
            <a:ext cx="1938709" cy="1337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147" y="1851670"/>
            <a:ext cx="1766205" cy="1203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467544" y="339396"/>
            <a:ext cx="3806825" cy="5041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7" tIns="36283" rIns="72567" bIns="36283">
            <a:spAutoFit/>
          </a:bodyPr>
          <a:lstStyle/>
          <a:p>
            <a:pPr algn="l"/>
            <a:r>
              <a:rPr kumimoji="1" lang="zh-CN" altLang="en-US" sz="2800" b="1" dirty="0">
                <a:solidFill>
                  <a:srgbClr val="C00000"/>
                </a:solidFill>
                <a:latin typeface="Times New Roman"/>
                <a:ea typeface="宋体"/>
              </a:rPr>
              <a:t>能源与可持续发展</a:t>
            </a:r>
          </a:p>
        </p:txBody>
      </p:sp>
      <p:sp>
        <p:nvSpPr>
          <p:cNvPr id="237575" name="Text Box 7"/>
          <p:cNvSpPr txBox="1">
            <a:spLocks noChangeArrowheads="1"/>
          </p:cNvSpPr>
          <p:nvPr/>
        </p:nvSpPr>
        <p:spPr bwMode="auto">
          <a:xfrm>
            <a:off x="539552" y="915566"/>
            <a:ext cx="4022612" cy="1883001"/>
          </a:xfrm>
          <a:prstGeom prst="rect">
            <a:avLst/>
          </a:prstGeom>
          <a:noFill/>
          <a:ln w="28575" algn="ctr">
            <a:noFill/>
            <a:miter lim="800000"/>
          </a:ln>
          <a:effectLst/>
        </p:spPr>
        <p:txBody>
          <a:bodyPr wrap="none" lIns="72567" tIns="36283" rIns="72567" bIns="36283">
            <a:sp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altLang="zh-CN" sz="2800" b="1" dirty="0" smtClean="0">
                <a:solidFill>
                  <a:srgbClr val="003300"/>
                </a:solidFill>
                <a:latin typeface="Times New Roman"/>
                <a:ea typeface="宋体"/>
              </a:rPr>
              <a:t>1.21</a:t>
            </a:r>
            <a:r>
              <a:rPr lang="zh-CN" altLang="en-US" sz="2800" b="1" dirty="0">
                <a:solidFill>
                  <a:srgbClr val="003300"/>
                </a:solidFill>
                <a:latin typeface="Times New Roman"/>
                <a:ea typeface="宋体"/>
              </a:rPr>
              <a:t>世纪的能源趋势</a:t>
            </a:r>
          </a:p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altLang="zh-CN" sz="2800" b="1" dirty="0" smtClean="0">
                <a:solidFill>
                  <a:srgbClr val="003300"/>
                </a:solidFill>
                <a:latin typeface="Times New Roman"/>
                <a:ea typeface="宋体"/>
              </a:rPr>
              <a:t>2.</a:t>
            </a:r>
            <a:r>
              <a:rPr lang="zh-CN" altLang="en-US" sz="2800" b="1" dirty="0" smtClean="0">
                <a:solidFill>
                  <a:srgbClr val="003300"/>
                </a:solidFill>
                <a:latin typeface="Times New Roman"/>
                <a:ea typeface="宋体"/>
              </a:rPr>
              <a:t>能源消耗</a:t>
            </a:r>
            <a:r>
              <a:rPr lang="zh-CN" altLang="en-US" sz="2800" b="1" dirty="0">
                <a:solidFill>
                  <a:srgbClr val="003300"/>
                </a:solidFill>
                <a:latin typeface="Times New Roman"/>
                <a:ea typeface="宋体"/>
              </a:rPr>
              <a:t>对环境的影响</a:t>
            </a:r>
          </a:p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altLang="zh-CN" sz="2800" b="1" dirty="0" smtClean="0">
                <a:solidFill>
                  <a:srgbClr val="003300"/>
                </a:solidFill>
                <a:latin typeface="Times New Roman"/>
                <a:ea typeface="宋体"/>
              </a:rPr>
              <a:t>3.</a:t>
            </a:r>
            <a:r>
              <a:rPr lang="zh-CN" altLang="en-US" sz="2800" b="1" dirty="0" smtClean="0">
                <a:solidFill>
                  <a:srgbClr val="003300"/>
                </a:solidFill>
                <a:latin typeface="Times New Roman"/>
                <a:ea typeface="宋体"/>
              </a:rPr>
              <a:t>未来</a:t>
            </a:r>
            <a:r>
              <a:rPr lang="zh-CN" altLang="en-US" sz="2800" b="1" dirty="0">
                <a:solidFill>
                  <a:srgbClr val="003300"/>
                </a:solidFill>
                <a:latin typeface="Times New Roman"/>
                <a:ea typeface="宋体"/>
              </a:rPr>
              <a:t>的理想能源</a:t>
            </a:r>
          </a:p>
        </p:txBody>
      </p:sp>
      <p:pic>
        <p:nvPicPr>
          <p:cNvPr id="237577" name="Picture 9" descr="2041569509_2"/>
          <p:cNvPicPr>
            <a:picLocks noChangeAspect="1" noChangeArrowheads="1"/>
          </p:cNvPicPr>
          <p:nvPr/>
        </p:nvPicPr>
        <p:blipFill>
          <a:blip r:embed="rId2" cstate="print"/>
          <a:srcRect r="19356"/>
          <a:stretch>
            <a:fillRect/>
          </a:stretch>
        </p:blipFill>
        <p:spPr bwMode="auto">
          <a:xfrm>
            <a:off x="4824285" y="1563638"/>
            <a:ext cx="3297418" cy="1800200"/>
          </a:xfrm>
          <a:prstGeom prst="rect">
            <a:avLst/>
          </a:prstGeom>
          <a:noFill/>
        </p:spPr>
      </p:pic>
      <p:sp>
        <p:nvSpPr>
          <p:cNvPr id="237578" name="Text Box 10"/>
          <p:cNvSpPr txBox="1">
            <a:spLocks noChangeArrowheads="1"/>
          </p:cNvSpPr>
          <p:nvPr/>
        </p:nvSpPr>
        <p:spPr bwMode="auto">
          <a:xfrm>
            <a:off x="467544" y="2799799"/>
            <a:ext cx="3753308" cy="1284119"/>
          </a:xfrm>
          <a:prstGeom prst="rect">
            <a:avLst/>
          </a:prstGeom>
          <a:noFill/>
          <a:ln w="28575" algn="ctr">
            <a:noFill/>
            <a:miter lim="800000"/>
          </a:ln>
          <a:effectLst/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/>
                <a:ea typeface="宋体"/>
              </a:rPr>
              <a:t>必须足够丰富、便宜、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/>
                <a:ea typeface="宋体"/>
              </a:rPr>
              <a:t>技术成熟、安全清洁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7" name="Rectangle 11"/>
          <p:cNvSpPr>
            <a:spLocks noChangeArrowheads="1"/>
          </p:cNvSpPr>
          <p:nvPr/>
        </p:nvSpPr>
        <p:spPr bwMode="auto">
          <a:xfrm>
            <a:off x="323528" y="195486"/>
            <a:ext cx="1862137" cy="5226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kumimoji="1" lang="zh-CN" altLang="en-US" sz="2800" b="1" dirty="0">
                <a:solidFill>
                  <a:srgbClr val="C00000"/>
                </a:solidFill>
                <a:latin typeface="Times New Roman"/>
                <a:ea typeface="宋体"/>
              </a:rPr>
              <a:t>练一练</a:t>
            </a:r>
          </a:p>
        </p:txBody>
      </p:sp>
      <p:sp>
        <p:nvSpPr>
          <p:cNvPr id="219148" name="Rectangle 12"/>
          <p:cNvSpPr>
            <a:spLocks noChangeArrowheads="1"/>
          </p:cNvSpPr>
          <p:nvPr/>
        </p:nvSpPr>
        <p:spPr bwMode="auto">
          <a:xfrm>
            <a:off x="323528" y="771550"/>
            <a:ext cx="8424936" cy="3692727"/>
          </a:xfrm>
          <a:prstGeom prst="rect">
            <a:avLst/>
          </a:prstGeom>
          <a:noFill/>
          <a:ln w="28575" algn="ctr">
            <a:noFill/>
            <a:miter lim="800000"/>
          </a:ln>
          <a:effectLst/>
        </p:spPr>
        <p:txBody>
          <a:bodyPr wrap="square" lIns="72567" tIns="36283" rIns="72567" bIns="36283" anchor="ctr">
            <a:sp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kumimoji="1" lang="zh-CN" altLang="en-US" sz="2800" b="1" dirty="0">
                <a:solidFill>
                  <a:srgbClr val="003300"/>
                </a:solidFill>
                <a:latin typeface="Times New Roman"/>
                <a:ea typeface="宋体"/>
              </a:rPr>
              <a:t>学习实践</a:t>
            </a:r>
            <a:r>
              <a:rPr kumimoji="1" lang="zh-CN" altLang="en-US" sz="2800" b="1" dirty="0" smtClean="0">
                <a:solidFill>
                  <a:srgbClr val="003300"/>
                </a:solidFill>
                <a:latin typeface="Times New Roman"/>
                <a:ea typeface="宋体"/>
              </a:rPr>
              <a:t>科学发展观</a:t>
            </a:r>
            <a:r>
              <a:rPr kumimoji="1" lang="en-US" altLang="zh-CN" sz="2800" b="1" dirty="0">
                <a:solidFill>
                  <a:srgbClr val="003300"/>
                </a:solidFill>
                <a:latin typeface="Times New Roman"/>
                <a:ea typeface="宋体"/>
              </a:rPr>
              <a:t>,</a:t>
            </a:r>
            <a:r>
              <a:rPr kumimoji="1" lang="zh-CN" altLang="en-US" sz="2800" b="1" dirty="0" smtClean="0">
                <a:solidFill>
                  <a:srgbClr val="003300"/>
                </a:solidFill>
                <a:latin typeface="Times New Roman"/>
                <a:ea typeface="宋体"/>
              </a:rPr>
              <a:t>可持续发展</a:t>
            </a:r>
            <a:r>
              <a:rPr kumimoji="1" lang="zh-CN" altLang="en-US" sz="2800" b="1" dirty="0">
                <a:solidFill>
                  <a:srgbClr val="003300"/>
                </a:solidFill>
                <a:latin typeface="Times New Roman"/>
                <a:ea typeface="宋体"/>
              </a:rPr>
              <a:t>的理念应当</a:t>
            </a:r>
            <a:r>
              <a:rPr kumimoji="1" lang="zh-CN" altLang="en-US" sz="2800" b="1" dirty="0" smtClean="0">
                <a:solidFill>
                  <a:srgbClr val="003300"/>
                </a:solidFill>
                <a:latin typeface="Times New Roman"/>
                <a:ea typeface="宋体"/>
              </a:rPr>
              <a:t>落实到</a:t>
            </a:r>
            <a:r>
              <a:rPr kumimoji="1" lang="zh-CN" altLang="en-US" sz="2800" b="1" dirty="0">
                <a:solidFill>
                  <a:srgbClr val="003300"/>
                </a:solidFill>
                <a:latin typeface="Times New Roman"/>
                <a:ea typeface="宋体"/>
              </a:rPr>
              <a:t>各项工作中</a:t>
            </a:r>
            <a:r>
              <a:rPr kumimoji="1" lang="en-US" altLang="zh-CN" sz="2800" b="1" dirty="0">
                <a:solidFill>
                  <a:srgbClr val="003300"/>
                </a:solidFill>
                <a:latin typeface="Times New Roman"/>
                <a:ea typeface="宋体"/>
              </a:rPr>
              <a:t>.</a:t>
            </a:r>
            <a:r>
              <a:rPr kumimoji="1" lang="zh-CN" altLang="en-US" sz="2800" b="1" dirty="0">
                <a:solidFill>
                  <a:srgbClr val="003300"/>
                </a:solidFill>
                <a:latin typeface="Times New Roman"/>
                <a:ea typeface="宋体"/>
              </a:rPr>
              <a:t>以下做法不符合可持续发展要求的</a:t>
            </a:r>
            <a:r>
              <a:rPr kumimoji="1" lang="zh-CN" altLang="en-US" sz="2800" b="1" dirty="0" smtClean="0">
                <a:solidFill>
                  <a:srgbClr val="003300"/>
                </a:solidFill>
                <a:latin typeface="Times New Roman"/>
                <a:ea typeface="宋体"/>
              </a:rPr>
              <a:t>是</a:t>
            </a:r>
            <a:r>
              <a:rPr kumimoji="1" lang="en-US" altLang="zh-CN" sz="2800" b="1" dirty="0" smtClean="0">
                <a:solidFill>
                  <a:srgbClr val="003300"/>
                </a:solidFill>
                <a:latin typeface="Times New Roman"/>
                <a:ea typeface="宋体"/>
              </a:rPr>
              <a:t>(   )</a:t>
            </a:r>
          </a:p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kumimoji="1" lang="en-US" altLang="zh-CN" sz="2800" b="1" dirty="0" smtClean="0">
                <a:solidFill>
                  <a:srgbClr val="003300"/>
                </a:solidFill>
                <a:latin typeface="Times New Roman"/>
                <a:ea typeface="宋体"/>
              </a:rPr>
              <a:t>A</a:t>
            </a:r>
            <a:r>
              <a:rPr kumimoji="1" lang="en-US" altLang="zh-CN" sz="2800" b="1" dirty="0">
                <a:solidFill>
                  <a:srgbClr val="003300"/>
                </a:solidFill>
                <a:latin typeface="Times New Roman"/>
                <a:ea typeface="宋体"/>
              </a:rPr>
              <a:t>.</a:t>
            </a:r>
            <a:r>
              <a:rPr kumimoji="1" lang="zh-CN" altLang="en-US" sz="2800" b="1" dirty="0">
                <a:solidFill>
                  <a:srgbClr val="003300"/>
                </a:solidFill>
                <a:latin typeface="Times New Roman"/>
                <a:ea typeface="宋体"/>
              </a:rPr>
              <a:t>若可能，出行时尽量使用自行车    </a:t>
            </a:r>
          </a:p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kumimoji="1" lang="en-US" altLang="zh-CN" sz="2800" b="1" dirty="0">
                <a:solidFill>
                  <a:srgbClr val="003300"/>
                </a:solidFill>
                <a:latin typeface="Times New Roman"/>
                <a:ea typeface="宋体"/>
              </a:rPr>
              <a:t>B.</a:t>
            </a:r>
            <a:r>
              <a:rPr kumimoji="1" lang="zh-CN" altLang="en-US" sz="2800" b="1" dirty="0">
                <a:solidFill>
                  <a:srgbClr val="003300"/>
                </a:solidFill>
                <a:latin typeface="Times New Roman"/>
                <a:ea typeface="宋体"/>
              </a:rPr>
              <a:t>大力开发利用太阳能和风能</a:t>
            </a:r>
          </a:p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kumimoji="1" lang="en-US" altLang="zh-CN" sz="2800" b="1" dirty="0">
                <a:solidFill>
                  <a:srgbClr val="003300"/>
                </a:solidFill>
                <a:latin typeface="Times New Roman"/>
                <a:ea typeface="宋体"/>
              </a:rPr>
              <a:t>C.</a:t>
            </a:r>
            <a:r>
              <a:rPr kumimoji="1" lang="zh-CN" altLang="en-US" sz="2800" b="1" dirty="0">
                <a:solidFill>
                  <a:srgbClr val="003300"/>
                </a:solidFill>
                <a:latin typeface="Times New Roman"/>
                <a:ea typeface="宋体"/>
              </a:rPr>
              <a:t>节约用水、用电、用气                  </a:t>
            </a:r>
          </a:p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kumimoji="1" lang="en-US" altLang="zh-CN" sz="2800" b="1" dirty="0">
                <a:solidFill>
                  <a:srgbClr val="003300"/>
                </a:solidFill>
                <a:latin typeface="Times New Roman"/>
                <a:ea typeface="宋体"/>
              </a:rPr>
              <a:t>D.</a:t>
            </a:r>
            <a:r>
              <a:rPr kumimoji="1" lang="zh-CN" altLang="en-US" sz="2800" b="1" dirty="0">
                <a:solidFill>
                  <a:srgbClr val="003300"/>
                </a:solidFill>
                <a:latin typeface="Times New Roman"/>
                <a:ea typeface="宋体"/>
              </a:rPr>
              <a:t>大力发展以煤为燃料的火力发电</a:t>
            </a:r>
          </a:p>
        </p:txBody>
      </p:sp>
      <p:sp>
        <p:nvSpPr>
          <p:cNvPr id="219149" name="Rectangle 13"/>
          <p:cNvSpPr>
            <a:spLocks noChangeArrowheads="1"/>
          </p:cNvSpPr>
          <p:nvPr/>
        </p:nvSpPr>
        <p:spPr bwMode="auto">
          <a:xfrm>
            <a:off x="8066272" y="1512102"/>
            <a:ext cx="406238" cy="504162"/>
          </a:xfrm>
          <a:prstGeom prst="rect">
            <a:avLst/>
          </a:prstGeom>
          <a:noFill/>
          <a:ln w="28575" algn="ctr">
            <a:noFill/>
            <a:miter lim="800000"/>
          </a:ln>
          <a:effectLst/>
        </p:spPr>
        <p:txBody>
          <a:bodyPr wrap="none" lIns="72567" tIns="36283" rIns="72567" bIns="36283">
            <a:spAutoFit/>
          </a:bodyPr>
          <a:lstStyle/>
          <a:p>
            <a:r>
              <a:rPr kumimoji="1" lang="en-US" altLang="zh-CN" sz="2800" b="1" dirty="0">
                <a:solidFill>
                  <a:srgbClr val="FF0000"/>
                </a:solidFill>
                <a:latin typeface="Times New Roman"/>
                <a:ea typeface="宋体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9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6" name="Picture 4" descr="050920car06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7277" y="573881"/>
            <a:ext cx="2766851" cy="1349797"/>
          </a:xfrm>
          <a:prstGeom prst="rect">
            <a:avLst/>
          </a:prstGeom>
          <a:noFill/>
        </p:spPr>
      </p:pic>
      <p:pic>
        <p:nvPicPr>
          <p:cNvPr id="212997" name="Picture 5" descr="200410101741452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7277" y="2211710"/>
            <a:ext cx="2766851" cy="2304256"/>
          </a:xfrm>
          <a:prstGeom prst="rect">
            <a:avLst/>
          </a:prstGeom>
          <a:noFill/>
        </p:spPr>
      </p:pic>
      <p:pic>
        <p:nvPicPr>
          <p:cNvPr id="212998" name="Picture 6" descr="U257P33T148D66036F2100DT200411011107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4" y="573881"/>
            <a:ext cx="2663825" cy="1457325"/>
          </a:xfrm>
          <a:prstGeom prst="rect">
            <a:avLst/>
          </a:prstGeom>
          <a:noFill/>
        </p:spPr>
      </p:pic>
      <p:sp>
        <p:nvSpPr>
          <p:cNvPr id="213000" name="Text Box 8"/>
          <p:cNvSpPr txBox="1">
            <a:spLocks noChangeArrowheads="1"/>
          </p:cNvSpPr>
          <p:nvPr/>
        </p:nvSpPr>
        <p:spPr bwMode="auto">
          <a:xfrm>
            <a:off x="4335874" y="555526"/>
            <a:ext cx="577439" cy="3615911"/>
          </a:xfrm>
          <a:prstGeom prst="rect">
            <a:avLst/>
          </a:prstGeom>
          <a:noFill/>
          <a:ln w="28575" algn="ctr">
            <a:noFill/>
            <a:miter lim="800000"/>
          </a:ln>
          <a:effectLst/>
        </p:spPr>
        <p:txBody>
          <a:bodyPr vert="eaVert" wrap="none" lIns="72567" tIns="36283" rIns="72567" bIns="36283">
            <a:spAutoFit/>
          </a:bodyPr>
          <a:lstStyle/>
          <a:p>
            <a:r>
              <a:rPr lang="zh-CN" altLang="en-US" sz="2800" b="1" dirty="0">
                <a:latin typeface="Times New Roman"/>
                <a:ea typeface="宋体"/>
              </a:rPr>
              <a:t>这些能量都来自哪里？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4" y="2211710"/>
            <a:ext cx="266382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39" name="Rectangle 23"/>
          <p:cNvSpPr>
            <a:spLocks noChangeArrowheads="1"/>
          </p:cNvSpPr>
          <p:nvPr/>
        </p:nvSpPr>
        <p:spPr bwMode="auto">
          <a:xfrm>
            <a:off x="1043608" y="1219020"/>
            <a:ext cx="6769100" cy="1208714"/>
          </a:xfrm>
          <a:prstGeom prst="rect">
            <a:avLst/>
          </a:prstGeom>
          <a:noFill/>
          <a:ln w="28575" algn="ctr">
            <a:noFill/>
            <a:miter lim="800000"/>
          </a:ln>
          <a:effectLst/>
        </p:spPr>
        <p:txBody>
          <a:bodyPr lIns="72567" tIns="36283" rIns="72567" bIns="36283">
            <a:sp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003300"/>
                </a:solidFill>
                <a:latin typeface="Times New Roman"/>
                <a:ea typeface="宋体"/>
              </a:rPr>
              <a:t>能源：像煤、天然气、汽油、水流、风、电、太阳光等等能够提供</a:t>
            </a:r>
            <a:r>
              <a:rPr lang="zh-CN" altLang="en-US" sz="2800" b="1" dirty="0">
                <a:solidFill>
                  <a:srgbClr val="FF0000"/>
                </a:solidFill>
                <a:latin typeface="Times New Roman"/>
                <a:ea typeface="宋体"/>
              </a:rPr>
              <a:t>能量</a:t>
            </a:r>
            <a:r>
              <a:rPr lang="zh-CN" altLang="en-US" sz="2800" b="1" dirty="0">
                <a:solidFill>
                  <a:srgbClr val="003300"/>
                </a:solidFill>
                <a:latin typeface="Times New Roman"/>
                <a:ea typeface="宋体"/>
              </a:rPr>
              <a:t>的物质资源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043608" y="411510"/>
            <a:ext cx="1874838" cy="5226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l"/>
            <a:r>
              <a:rPr kumimoji="1" lang="zh-CN" altLang="en-US" sz="2800" b="1" dirty="0">
                <a:solidFill>
                  <a:srgbClr val="C00000"/>
                </a:solidFill>
                <a:latin typeface="Times New Roman"/>
                <a:ea typeface="宋体"/>
              </a:rPr>
              <a:t>能源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8" name="Text Box 8"/>
          <p:cNvSpPr txBox="1">
            <a:spLocks noChangeArrowheads="1"/>
          </p:cNvSpPr>
          <p:nvPr/>
        </p:nvSpPr>
        <p:spPr bwMode="auto">
          <a:xfrm>
            <a:off x="449212" y="1021611"/>
            <a:ext cx="3096344" cy="2486243"/>
          </a:xfrm>
          <a:prstGeom prst="rect">
            <a:avLst/>
          </a:prstGeom>
          <a:noFill/>
          <a:ln w="28575" algn="ctr">
            <a:noFill/>
            <a:miter lim="800000"/>
          </a:ln>
          <a:effectLst/>
        </p:spPr>
        <p:txBody>
          <a:bodyPr wrap="square" lIns="72567" tIns="36283" rIns="72567" bIns="36283">
            <a:sp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003300"/>
                </a:solidFill>
                <a:latin typeface="Times New Roman"/>
                <a:ea typeface="宋体"/>
              </a:rPr>
              <a:t>在太阳内部，氢原子核在超高温下发生</a:t>
            </a:r>
            <a:r>
              <a:rPr lang="zh-CN" altLang="en-US" sz="2800" b="1" dirty="0">
                <a:solidFill>
                  <a:schemeClr val="hlink"/>
                </a:solidFill>
                <a:latin typeface="Times New Roman"/>
                <a:ea typeface="宋体"/>
              </a:rPr>
              <a:t>聚变</a:t>
            </a:r>
            <a:r>
              <a:rPr lang="zh-CN" altLang="en-US" sz="2800" b="1" dirty="0">
                <a:solidFill>
                  <a:srgbClr val="003300"/>
                </a:solidFill>
                <a:latin typeface="Times New Roman"/>
                <a:ea typeface="宋体"/>
              </a:rPr>
              <a:t>，释放出巨大的能量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49212" y="248865"/>
            <a:ext cx="3114676" cy="5226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l"/>
            <a:r>
              <a:rPr kumimoji="1" lang="zh-CN" altLang="en-US" sz="2800" b="1" dirty="0">
                <a:solidFill>
                  <a:srgbClr val="C00000"/>
                </a:solidFill>
                <a:latin typeface="Times New Roman"/>
                <a:ea typeface="宋体"/>
              </a:rPr>
              <a:t>太阳能的来源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124" y="845220"/>
            <a:ext cx="3900220" cy="352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 bwMode="auto">
          <a:xfrm>
            <a:off x="216024" y="320876"/>
            <a:ext cx="5094288" cy="522682"/>
            <a:chOff x="1001" y="671"/>
            <a:chExt cx="1367" cy="439"/>
          </a:xfrm>
        </p:grpSpPr>
        <p:sp>
          <p:nvSpPr>
            <p:cNvPr id="221196" name="AutoShape 12"/>
            <p:cNvSpPr>
              <a:spLocks noChangeArrowheads="1"/>
            </p:cNvSpPr>
            <p:nvPr/>
          </p:nvSpPr>
          <p:spPr bwMode="auto">
            <a:xfrm rot="10800000">
              <a:off x="1088" y="861"/>
              <a:ext cx="1188" cy="18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zh-CN" altLang="en-US" sz="2800" b="1">
                <a:solidFill>
                  <a:srgbClr val="C00000"/>
                </a:solidFill>
                <a:latin typeface="Times New Roman"/>
                <a:ea typeface="宋体"/>
              </a:endParaRPr>
            </a:p>
          </p:txBody>
        </p:sp>
        <p:sp>
          <p:nvSpPr>
            <p:cNvPr id="221198" name="Rectangle 14"/>
            <p:cNvSpPr>
              <a:spLocks noChangeArrowheads="1"/>
            </p:cNvSpPr>
            <p:nvPr/>
          </p:nvSpPr>
          <p:spPr bwMode="auto">
            <a:xfrm>
              <a:off x="1001" y="671"/>
              <a:ext cx="1367" cy="43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kumimoji="1" lang="zh-CN" altLang="en-US" sz="2800" b="1">
                  <a:solidFill>
                    <a:srgbClr val="C00000"/>
                  </a:solidFill>
                  <a:latin typeface="Times New Roman"/>
                  <a:ea typeface="宋体"/>
                </a:rPr>
                <a:t>太阳能是人类能源的宝库</a:t>
              </a:r>
            </a:p>
          </p:txBody>
        </p:sp>
      </p:grpSp>
      <p:sp>
        <p:nvSpPr>
          <p:cNvPr id="221199" name="Text Box 15"/>
          <p:cNvSpPr txBox="1">
            <a:spLocks noChangeArrowheads="1"/>
          </p:cNvSpPr>
          <p:nvPr/>
        </p:nvSpPr>
        <p:spPr bwMode="auto">
          <a:xfrm>
            <a:off x="216024" y="887121"/>
            <a:ext cx="8532440" cy="676517"/>
          </a:xfrm>
          <a:prstGeom prst="rect">
            <a:avLst/>
          </a:prstGeom>
          <a:noFill/>
          <a:ln w="28575" algn="ctr">
            <a:noFill/>
            <a:miter lim="800000"/>
          </a:ln>
          <a:effectLst/>
        </p:spPr>
        <p:txBody>
          <a:bodyPr wrap="square" lIns="72567" tIns="36283" rIns="72567" bIns="36283">
            <a:sp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003300"/>
                </a:solidFill>
                <a:latin typeface="Times New Roman"/>
                <a:ea typeface="宋体"/>
              </a:rPr>
              <a:t>人类离不开的化石能源、风能、水能都来源于太阳能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31" y="1673962"/>
            <a:ext cx="4680520" cy="31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292080" y="2444119"/>
            <a:ext cx="3456384" cy="1208714"/>
          </a:xfrm>
          <a:prstGeom prst="rect">
            <a:avLst/>
          </a:prstGeom>
          <a:noFill/>
          <a:ln w="28575" algn="ctr">
            <a:noFill/>
            <a:miter lim="800000"/>
          </a:ln>
          <a:effectLst/>
        </p:spPr>
        <p:txBody>
          <a:bodyPr wrap="square" lIns="72567" tIns="36283" rIns="72567" bIns="36283">
            <a:sp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/>
                <a:ea typeface="宋体"/>
              </a:rPr>
              <a:t>地球上的能量是怎样转化和守恒的？</a:t>
            </a:r>
            <a:endParaRPr lang="zh-CN" altLang="en-US" sz="2800" b="1" dirty="0">
              <a:solidFill>
                <a:srgbClr val="FF0000"/>
              </a:solidFill>
              <a:latin typeface="Times New Roman"/>
              <a:ea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http://bbs.sciencenet.cn/upload/blog/images/2010/5/20105211234494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940" y="843558"/>
            <a:ext cx="563335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3" name="Text Box 13"/>
          <p:cNvSpPr txBox="1">
            <a:spLocks noChangeArrowheads="1"/>
          </p:cNvSpPr>
          <p:nvPr/>
        </p:nvSpPr>
        <p:spPr bwMode="auto">
          <a:xfrm>
            <a:off x="611560" y="1147097"/>
            <a:ext cx="6967537" cy="257678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7" tIns="36283" rIns="72567" bIns="36283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003300"/>
                </a:solidFill>
                <a:latin typeface="Times New Roman"/>
                <a:ea typeface="宋体"/>
              </a:rPr>
              <a:t>1.</a:t>
            </a:r>
            <a:r>
              <a:rPr lang="zh-CN" altLang="en-US" sz="2800" b="1" dirty="0" smtClean="0">
                <a:solidFill>
                  <a:srgbClr val="003300"/>
                </a:solidFill>
                <a:latin typeface="Times New Roman"/>
                <a:ea typeface="宋体"/>
              </a:rPr>
              <a:t>太阳能</a:t>
            </a:r>
            <a:r>
              <a:rPr lang="zh-CN" altLang="en-US" sz="2800" b="1" dirty="0">
                <a:solidFill>
                  <a:srgbClr val="003300"/>
                </a:solidFill>
                <a:latin typeface="Times New Roman"/>
                <a:ea typeface="宋体"/>
              </a:rPr>
              <a:t>十分巨大．</a:t>
            </a:r>
          </a:p>
          <a:p>
            <a:pPr algn="l"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003300"/>
                </a:solidFill>
                <a:latin typeface="Times New Roman"/>
                <a:ea typeface="宋体"/>
              </a:rPr>
              <a:t>2.</a:t>
            </a:r>
            <a:r>
              <a:rPr lang="zh-CN" altLang="en-US" sz="2800" b="1" dirty="0" smtClean="0">
                <a:solidFill>
                  <a:srgbClr val="003300"/>
                </a:solidFill>
                <a:latin typeface="Times New Roman"/>
                <a:ea typeface="宋体"/>
              </a:rPr>
              <a:t>太阳能</a:t>
            </a:r>
            <a:r>
              <a:rPr lang="zh-CN" altLang="en-US" sz="2800" b="1" dirty="0">
                <a:solidFill>
                  <a:srgbClr val="003300"/>
                </a:solidFill>
                <a:latin typeface="Times New Roman"/>
                <a:ea typeface="宋体"/>
              </a:rPr>
              <a:t>供应时间长久． </a:t>
            </a:r>
          </a:p>
          <a:p>
            <a:pPr algn="l"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003300"/>
                </a:solidFill>
                <a:latin typeface="Times New Roman"/>
                <a:ea typeface="宋体"/>
              </a:rPr>
              <a:t>3.</a:t>
            </a:r>
            <a:r>
              <a:rPr lang="zh-CN" altLang="en-US" sz="2800" b="1" dirty="0" smtClean="0">
                <a:solidFill>
                  <a:srgbClr val="003300"/>
                </a:solidFill>
                <a:latin typeface="Times New Roman"/>
                <a:ea typeface="宋体"/>
              </a:rPr>
              <a:t>太阳能</a:t>
            </a:r>
            <a:r>
              <a:rPr lang="zh-CN" altLang="en-US" sz="2800" b="1" dirty="0">
                <a:solidFill>
                  <a:srgbClr val="003300"/>
                </a:solidFill>
                <a:latin typeface="Times New Roman"/>
                <a:ea typeface="宋体"/>
              </a:rPr>
              <a:t>分布广阔，获取方便． </a:t>
            </a:r>
          </a:p>
          <a:p>
            <a:pPr algn="l"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003300"/>
                </a:solidFill>
                <a:latin typeface="Times New Roman"/>
                <a:ea typeface="宋体"/>
              </a:rPr>
              <a:t>4.</a:t>
            </a:r>
            <a:r>
              <a:rPr lang="zh-CN" altLang="en-US" sz="2800" b="1" dirty="0" smtClean="0">
                <a:solidFill>
                  <a:srgbClr val="003300"/>
                </a:solidFill>
                <a:latin typeface="Times New Roman"/>
                <a:ea typeface="宋体"/>
              </a:rPr>
              <a:t>使用</a:t>
            </a:r>
            <a:r>
              <a:rPr lang="zh-CN" altLang="en-US" sz="2800" b="1" dirty="0">
                <a:solidFill>
                  <a:srgbClr val="003300"/>
                </a:solidFill>
                <a:latin typeface="Times New Roman"/>
                <a:ea typeface="宋体"/>
              </a:rPr>
              <a:t>太阳能安全、不污染环境． 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11560" y="355009"/>
            <a:ext cx="2733675" cy="52268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kumimoji="1" lang="zh-CN" altLang="en-US" sz="2800" b="1" dirty="0">
                <a:solidFill>
                  <a:srgbClr val="FF0000"/>
                </a:solidFill>
                <a:latin typeface="Times New Roman"/>
                <a:ea typeface="宋体"/>
              </a:rPr>
              <a:t>太阳能的优点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5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5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5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9" name="Text Box 7"/>
          <p:cNvSpPr txBox="1">
            <a:spLocks noChangeArrowheads="1"/>
          </p:cNvSpPr>
          <p:nvPr/>
        </p:nvSpPr>
        <p:spPr bwMode="auto">
          <a:xfrm>
            <a:off x="642441" y="987468"/>
            <a:ext cx="5832475" cy="5041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7" tIns="36283" rIns="72567" bIns="36283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rgbClr val="003300"/>
                </a:solidFill>
                <a:latin typeface="Times New Roman"/>
                <a:ea typeface="宋体"/>
              </a:rPr>
              <a:t>1.</a:t>
            </a:r>
            <a:r>
              <a:rPr lang="zh-CN" altLang="en-US" sz="2800" b="1" dirty="0" smtClean="0">
                <a:solidFill>
                  <a:srgbClr val="003300"/>
                </a:solidFill>
                <a:latin typeface="Times New Roman"/>
                <a:ea typeface="宋体"/>
              </a:rPr>
              <a:t>把</a:t>
            </a:r>
            <a:r>
              <a:rPr lang="zh-CN" altLang="en-US" sz="2800" b="1" dirty="0">
                <a:solidFill>
                  <a:srgbClr val="003300"/>
                </a:solidFill>
                <a:latin typeface="Times New Roman"/>
                <a:ea typeface="宋体"/>
              </a:rPr>
              <a:t>太阳能转化成内能以供利用</a:t>
            </a:r>
          </a:p>
        </p:txBody>
      </p:sp>
      <p:pic>
        <p:nvPicPr>
          <p:cNvPr id="233481" name="Picture 9" descr="http://t3.baidu.com/it/u=4271498406,1254179355&amp;fm=0&amp;gp=4.jp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115194" y="1999134"/>
            <a:ext cx="2664718" cy="20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42441" y="339396"/>
            <a:ext cx="3065463" cy="5041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7" tIns="36283" rIns="72567" bIns="36283">
            <a:spAutoFit/>
          </a:bodyPr>
          <a:lstStyle/>
          <a:p>
            <a:pPr algn="l"/>
            <a:r>
              <a:rPr kumimoji="1" lang="zh-CN" altLang="en-US" sz="2800" b="1" dirty="0">
                <a:solidFill>
                  <a:srgbClr val="FF0000"/>
                </a:solidFill>
                <a:latin typeface="Times New Roman"/>
                <a:ea typeface="宋体"/>
              </a:rPr>
              <a:t>太阳能的利用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895" y="1995686"/>
            <a:ext cx="351749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8" name="Text Box 8"/>
          <p:cNvSpPr txBox="1">
            <a:spLocks noChangeArrowheads="1"/>
          </p:cNvSpPr>
          <p:nvPr/>
        </p:nvSpPr>
        <p:spPr bwMode="auto">
          <a:xfrm>
            <a:off x="467544" y="411510"/>
            <a:ext cx="7200900" cy="67651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7" tIns="36283" rIns="72567" bIns="36283">
            <a:sp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altLang="zh-CN" sz="2800" b="1" dirty="0" smtClean="0">
                <a:solidFill>
                  <a:srgbClr val="003300"/>
                </a:solidFill>
                <a:latin typeface="Times New Roman"/>
                <a:ea typeface="宋体"/>
              </a:rPr>
              <a:t>2.</a:t>
            </a:r>
            <a:r>
              <a:rPr lang="zh-CN" altLang="en-US" sz="2800" b="1" dirty="0" smtClean="0">
                <a:solidFill>
                  <a:srgbClr val="003300"/>
                </a:solidFill>
                <a:latin typeface="Times New Roman"/>
                <a:ea typeface="宋体"/>
              </a:rPr>
              <a:t>通过</a:t>
            </a:r>
            <a:r>
              <a:rPr lang="zh-CN" altLang="en-US" sz="2800" b="1" dirty="0">
                <a:solidFill>
                  <a:srgbClr val="003300"/>
                </a:solidFill>
                <a:latin typeface="Times New Roman"/>
                <a:ea typeface="宋体"/>
              </a:rPr>
              <a:t>光电转换装置把太阳能直接转化成电能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07943"/>
            <a:ext cx="2518623" cy="204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52" y="1713716"/>
            <a:ext cx="2257971" cy="2029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13716"/>
            <a:ext cx="2532265" cy="2029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351</Words>
  <Application>Microsoft Office PowerPoint</Application>
  <PresentationFormat>全屏显示(16:9)</PresentationFormat>
  <Paragraphs>47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自定义设计方案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/>
  <cp:keywords/>
  <dc:description/>
  <cp:lastModifiedBy>User</cp:lastModifiedBy>
  <cp:revision>1</cp:revision>
  <dcterms:created xsi:type="dcterms:W3CDTF">2012-09-28T06:21:00Z</dcterms:created>
  <dcterms:modified xsi:type="dcterms:W3CDTF">2020-02-29T02:29:39Z</dcterms:modified>
  <cp:category/>
</cp:coreProperties>
</file>