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65" r:id="rId3"/>
    <p:sldId id="366" r:id="rId4"/>
    <p:sldId id="367" r:id="rId5"/>
    <p:sldId id="397" r:id="rId6"/>
    <p:sldId id="401" r:id="rId7"/>
    <p:sldId id="402" r:id="rId8"/>
    <p:sldId id="405" r:id="rId9"/>
    <p:sldId id="403" r:id="rId10"/>
    <p:sldId id="404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5" r:id="rId20"/>
    <p:sldId id="416" r:id="rId21"/>
    <p:sldId id="424" r:id="rId22"/>
    <p:sldId id="417" r:id="rId23"/>
    <p:sldId id="420" r:id="rId24"/>
    <p:sldId id="418" r:id="rId25"/>
    <p:sldId id="419" r:id="rId26"/>
    <p:sldId id="425" r:id="rId27"/>
    <p:sldId id="421" r:id="rId28"/>
    <p:sldId id="422" r:id="rId29"/>
    <p:sldId id="423" r:id="rId30"/>
    <p:sldId id="414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4" r:id="rId39"/>
    <p:sldId id="440" r:id="rId40"/>
    <p:sldId id="435" r:id="rId41"/>
    <p:sldId id="433" r:id="rId42"/>
    <p:sldId id="441" r:id="rId43"/>
    <p:sldId id="436" r:id="rId44"/>
    <p:sldId id="437" r:id="rId45"/>
    <p:sldId id="438" r:id="rId46"/>
    <p:sldId id="439" r:id="rId47"/>
  </p:sldIdLst>
  <p:sldSz cx="9144000" cy="5143500" type="screen16x9"/>
  <p:notesSz cx="6858000" cy="9144000"/>
  <p:custDataLst>
    <p:tags r:id="rId4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6" autoAdjust="0"/>
    <p:restoredTop sz="96274" autoAdjust="0"/>
  </p:normalViewPr>
  <p:slideViewPr>
    <p:cSldViewPr snapToGrid="0" showGuides="1">
      <p:cViewPr varScale="1">
        <p:scale>
          <a:sx n="149" d="100"/>
          <a:sy n="149" d="100"/>
        </p:scale>
        <p:origin x="534" y="108"/>
      </p:cViewPr>
      <p:guideLst>
        <p:guide orient="horz" pos="162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tags" Target="tags/tag1.xml" /><Relationship Id="rId49" Type="http://schemas.openxmlformats.org/officeDocument/2006/relationships/presProps" Target="presProps.xml" /><Relationship Id="rId5" Type="http://schemas.openxmlformats.org/officeDocument/2006/relationships/slide" Target="slides/slide3.xml" /><Relationship Id="rId50" Type="http://schemas.openxmlformats.org/officeDocument/2006/relationships/viewProps" Target="viewProps.xml" /><Relationship Id="rId51" Type="http://schemas.openxmlformats.org/officeDocument/2006/relationships/theme" Target="theme/theme1.xml" /><Relationship Id="rId52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w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14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wmf" /><Relationship Id="rId2" Type="http://schemas.openxmlformats.org/officeDocument/2006/relationships/image" Target="../media/image30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wmf" /><Relationship Id="rId2" Type="http://schemas.openxmlformats.org/officeDocument/2006/relationships/image" Target="../media/image34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6DA9-54B7-4973-AB0F-E38CEE1989F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6C28-E177-4FD2-BA0A-CB40AD94005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3.jpe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组合 15"/>
          <p:cNvGrpSpPr/>
          <p:nvPr userDrawn="1"/>
        </p:nvGrpSpPr>
        <p:grpSpPr>
          <a:xfrm>
            <a:off x="0" y="33338"/>
            <a:ext cx="9128125" cy="5110162"/>
            <a:chOff x="1962819" y="1467988"/>
            <a:chExt cx="8266359" cy="3878175"/>
          </a:xfrm>
        </p:grpSpPr>
        <p:sp>
          <p:nvSpPr>
            <p:cNvPr id="4" name="矩形 3"/>
            <p:cNvSpPr/>
            <p:nvPr/>
          </p:nvSpPr>
          <p:spPr>
            <a:xfrm>
              <a:off x="2054827" y="1566780"/>
              <a:ext cx="8073717" cy="3709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62819" y="1467988"/>
              <a:ext cx="8266359" cy="3878175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26075" y="1530636"/>
              <a:ext cx="8141286" cy="37685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053" name="图片 1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515225" y="4227513"/>
            <a:ext cx="1570038" cy="110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8" descr="图片包含 游戏机, 画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88" y="974725"/>
            <a:ext cx="3194050" cy="31940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179388" y="547688"/>
            <a:ext cx="28793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75" name="组合 15"/>
          <p:cNvGrpSpPr/>
          <p:nvPr userDrawn="1"/>
        </p:nvGrpSpPr>
        <p:grpSpPr>
          <a:xfrm>
            <a:off x="0" y="33338"/>
            <a:ext cx="9128125" cy="5110162"/>
            <a:chOff x="1962819" y="1467988"/>
            <a:chExt cx="8266359" cy="3878175"/>
          </a:xfrm>
        </p:grpSpPr>
        <p:sp>
          <p:nvSpPr>
            <p:cNvPr id="4" name="矩形 3"/>
            <p:cNvSpPr/>
            <p:nvPr/>
          </p:nvSpPr>
          <p:spPr>
            <a:xfrm>
              <a:off x="2054827" y="1566780"/>
              <a:ext cx="8073717" cy="3709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62819" y="1467988"/>
              <a:ext cx="8266359" cy="3878175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26075" y="1530636"/>
              <a:ext cx="8141286" cy="37685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77" name="图片 1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515225" y="4227513"/>
            <a:ext cx="1570038" cy="110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59801"/>
          <a:stretch>
            <a:fillRect/>
          </a:stretch>
        </p:blipFill>
        <p:spPr>
          <a:xfrm>
            <a:off x="149225" y="103188"/>
            <a:ext cx="2259013" cy="1284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75" name="组合 15"/>
          <p:cNvGrpSpPr/>
          <p:nvPr userDrawn="1"/>
        </p:nvGrpSpPr>
        <p:grpSpPr>
          <a:xfrm>
            <a:off x="0" y="33338"/>
            <a:ext cx="9128125" cy="5110162"/>
            <a:chOff x="1962819" y="1467988"/>
            <a:chExt cx="8266359" cy="3878175"/>
          </a:xfrm>
        </p:grpSpPr>
        <p:sp>
          <p:nvSpPr>
            <p:cNvPr id="4" name="矩形 3"/>
            <p:cNvSpPr/>
            <p:nvPr/>
          </p:nvSpPr>
          <p:spPr>
            <a:xfrm>
              <a:off x="2054827" y="1566780"/>
              <a:ext cx="8073717" cy="3709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62819" y="1467988"/>
              <a:ext cx="8266359" cy="3878175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26075" y="1530636"/>
              <a:ext cx="8141286" cy="37685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77" name="图片 1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515225" y="4227513"/>
            <a:ext cx="1570038" cy="1109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file:///D:\qq&#25991;&#20214;\712321467\Image\C2C\Image2\%7b75232B38-A165-1FB7-499C-2E1C792CACB5%7d.png" TargetMode="External" /><Relationship Id="rId7" Type="http://schemas.openxmlformats.org/officeDocument/2006/relationships/image" Target="../media/image4.png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7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png" /><Relationship Id="rId3" Type="http://schemas.openxmlformats.org/officeDocument/2006/relationships/image" Target="../media/image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2.wmf" /><Relationship Id="rId4" Type="http://schemas.openxmlformats.org/officeDocument/2006/relationships/vmlDrawing" Target="../drawings/vmlDrawing1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13.emf" /><Relationship Id="rId4" Type="http://schemas.openxmlformats.org/officeDocument/2006/relationships/oleObject" Target="../embeddings/oleObject3.bin" TargetMode="Internal" /><Relationship Id="rId5" Type="http://schemas.openxmlformats.org/officeDocument/2006/relationships/image" Target="../media/image14.wmf" /><Relationship Id="rId6" Type="http://schemas.openxmlformats.org/officeDocument/2006/relationships/vmlDrawing" Target="../drawings/vmlDrawing2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15.wmf" /><Relationship Id="rId4" Type="http://schemas.openxmlformats.org/officeDocument/2006/relationships/vmlDrawing" Target="../drawings/vmlDrawing3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oleObject" Target="../embeddings/oleObject5.bin" TargetMode="Internal" /><Relationship Id="rId6" Type="http://schemas.openxmlformats.org/officeDocument/2006/relationships/image" Target="../media/image19.wmf" /><Relationship Id="rId7" Type="http://schemas.openxmlformats.org/officeDocument/2006/relationships/vmlDrawing" Target="../drawings/vmlDrawing4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21.wmf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png" /><Relationship Id="rId7" Type="http://schemas.openxmlformats.org/officeDocument/2006/relationships/vmlDrawing" Target="../drawings/vmlDrawing5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29.wmf" /><Relationship Id="rId4" Type="http://schemas.openxmlformats.org/officeDocument/2006/relationships/oleObject" Target="../embeddings/oleObject8.bin" TargetMode="Internal" /><Relationship Id="rId5" Type="http://schemas.openxmlformats.org/officeDocument/2006/relationships/image" Target="../media/image30.wmf" /><Relationship Id="rId6" Type="http://schemas.openxmlformats.org/officeDocument/2006/relationships/vmlDrawing" Target="../drawings/vmlDrawing6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9.bin" TargetMode="Internal" /><Relationship Id="rId3" Type="http://schemas.openxmlformats.org/officeDocument/2006/relationships/image" Target="../media/image31.wmf" /><Relationship Id="rId4" Type="http://schemas.openxmlformats.org/officeDocument/2006/relationships/vmlDrawing" Target="../drawings/vmlDrawing7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0.bin" TargetMode="Internal" /><Relationship Id="rId3" Type="http://schemas.openxmlformats.org/officeDocument/2006/relationships/image" Target="../media/image33.wmf" /><Relationship Id="rId4" Type="http://schemas.openxmlformats.org/officeDocument/2006/relationships/oleObject" Target="../embeddings/oleObject11.bin" TargetMode="Internal" /><Relationship Id="rId5" Type="http://schemas.openxmlformats.org/officeDocument/2006/relationships/image" Target="../media/image34.wmf" /><Relationship Id="rId6" Type="http://schemas.openxmlformats.org/officeDocument/2006/relationships/vmlDrawing" Target="../drawings/vmlDrawing8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2.bin" TargetMode="Internal" /><Relationship Id="rId3" Type="http://schemas.openxmlformats.org/officeDocument/2006/relationships/image" Target="../media/image35.wmf" /><Relationship Id="rId4" Type="http://schemas.openxmlformats.org/officeDocument/2006/relationships/vmlDrawing" Target="../drawings/vmlDrawing9.v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3.bin" TargetMode="Internal" /><Relationship Id="rId3" Type="http://schemas.openxmlformats.org/officeDocument/2006/relationships/image" Target="../media/image37.wmf" /><Relationship Id="rId4" Type="http://schemas.openxmlformats.org/officeDocument/2006/relationships/image" Target="../media/image36.png" /><Relationship Id="rId5" Type="http://schemas.openxmlformats.org/officeDocument/2006/relationships/vmlDrawing" Target="../drawings/vmlDrawing10.v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4.bin" TargetMode="Internal" /><Relationship Id="rId3" Type="http://schemas.openxmlformats.org/officeDocument/2006/relationships/image" Target="../media/image13.emf" /><Relationship Id="rId4" Type="http://schemas.openxmlformats.org/officeDocument/2006/relationships/vmlDrawing" Target="../drawings/vmlDrawing11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5.bin" TargetMode="Internal" /><Relationship Id="rId3" Type="http://schemas.openxmlformats.org/officeDocument/2006/relationships/image" Target="../media/image13.emf" /><Relationship Id="rId4" Type="http://schemas.openxmlformats.org/officeDocument/2006/relationships/image" Target="../media/image38.png" /><Relationship Id="rId5" Type="http://schemas.openxmlformats.org/officeDocument/2006/relationships/image" Target="../media/image39.jpeg" /><Relationship Id="rId6" Type="http://schemas.openxmlformats.org/officeDocument/2006/relationships/vmlDrawing" Target="../drawings/vmlDrawing12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8" title=""/>
          <p:cNvSpPr txBox="1"/>
          <p:nvPr/>
        </p:nvSpPr>
        <p:spPr>
          <a:xfrm>
            <a:off x="118119" y="162188"/>
            <a:ext cx="30226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沪科版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八年级物理上册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" title=""/>
          <p:cNvSpPr txBox="1"/>
          <p:nvPr/>
        </p:nvSpPr>
        <p:spPr>
          <a:xfrm>
            <a:off x="4887064" y="2217807"/>
            <a:ext cx="2242922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章末复习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640680" y="705670"/>
            <a:ext cx="7215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+mj-lt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</a:rPr>
              <a:t>2 </a:t>
            </a:r>
            <a:r>
              <a:rPr lang="zh-CN" altLang="en-US" sz="2400" b="1">
                <a:latin typeface="+mj-lt"/>
              </a:rPr>
              <a:t>小明同学在“用天平测物体质量”的实验中：</a:t>
            </a:r>
            <a:endParaRPr lang="zh-CN" altLang="en-US" sz="2400" b="1">
              <a:latin typeface="+mj-lt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640681" y="1167335"/>
            <a:ext cx="7215940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）首先取来托盘天平放在水平桌面上，游码移到称量标尺的零刻度线处，若天平的指针静止在如图甲所示位置，则可将平衡螺母向</a:t>
            </a:r>
            <a:r>
              <a:rPr lang="en-US" altLang="zh-CN" sz="2400" b="1">
                <a:latin typeface="+mj-lt"/>
              </a:rPr>
              <a:t>_____</a:t>
            </a:r>
            <a:r>
              <a:rPr lang="zh-CN" altLang="en-US" sz="2400" b="1">
                <a:latin typeface="+mj-lt"/>
              </a:rPr>
              <a:t>（选填“左”或“右”）调节，使天平横梁在水平位置平衡。</a:t>
            </a:r>
            <a:endParaRPr lang="zh-CN" altLang="en-US" sz="2400" b="1">
              <a:latin typeface="+mj-lt"/>
            </a:endParaRPr>
          </a:p>
        </p:txBody>
      </p:sp>
      <p:pic>
        <p:nvPicPr>
          <p:cNvPr id="7" name="图片 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60" y="3484785"/>
            <a:ext cx="1565540" cy="1468737"/>
          </a:xfrm>
          <a:prstGeom prst="rect">
            <a:avLst/>
          </a:prstGeom>
        </p:spPr>
      </p:pic>
      <p:sp>
        <p:nvSpPr>
          <p:cNvPr id="8" name="文本框 7" title=""/>
          <p:cNvSpPr txBox="1"/>
          <p:nvPr/>
        </p:nvSpPr>
        <p:spPr>
          <a:xfrm>
            <a:off x="5137484" y="2340917"/>
            <a:ext cx="48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640681" y="649973"/>
            <a:ext cx="721594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2</a:t>
            </a:r>
            <a:r>
              <a:rPr lang="zh-CN" altLang="en-US" sz="2400" b="1">
                <a:latin typeface="+mj-lt"/>
              </a:rPr>
              <a:t>）天平调节水平平衡后，小明按如图乙所示的方法来称量物体的质量，小华立即对小明说：“你操作时犯了两个错误。”小华所说的两个错误是：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①</a:t>
            </a:r>
            <a:r>
              <a:rPr lang="en-US" altLang="zh-CN" sz="2400" b="1">
                <a:latin typeface="+mj-lt"/>
              </a:rPr>
              <a:t>________________________</a:t>
            </a:r>
            <a:r>
              <a:rPr lang="zh-CN" altLang="en-US" sz="2400" b="1">
                <a:latin typeface="+mj-lt"/>
              </a:rPr>
              <a:t>；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②</a:t>
            </a:r>
            <a:r>
              <a:rPr lang="en-US" altLang="zh-CN" sz="2400" b="1">
                <a:latin typeface="+mj-lt"/>
              </a:rPr>
              <a:t>_________________________</a:t>
            </a:r>
            <a:r>
              <a:rPr lang="zh-CN" altLang="en-US" sz="2400" b="1">
                <a:latin typeface="+mj-lt"/>
              </a:rPr>
              <a:t>。</a:t>
            </a:r>
            <a:endParaRPr lang="en-US" altLang="zh-CN" sz="2400" b="1">
              <a:latin typeface="+mj-lt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58" y="2282550"/>
            <a:ext cx="3147161" cy="2639428"/>
          </a:xfrm>
          <a:prstGeom prst="rect">
            <a:avLst/>
          </a:prstGeom>
        </p:spPr>
      </p:pic>
      <p:sp>
        <p:nvSpPr>
          <p:cNvPr id="4" name="文本框 3" title=""/>
          <p:cNvSpPr txBox="1"/>
          <p:nvPr/>
        </p:nvSpPr>
        <p:spPr>
          <a:xfrm>
            <a:off x="1105402" y="2340917"/>
            <a:ext cx="471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物体和砝码的位置放反了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105401" y="2893424"/>
            <a:ext cx="471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用手拿砝码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640681" y="649973"/>
            <a:ext cx="7215940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）小明改正错误后重新进行操作。在称量过程中，又出现了如图甲所示的情况，他应该</a:t>
            </a:r>
            <a:r>
              <a:rPr lang="en-US" altLang="zh-CN" sz="2400" b="1">
                <a:latin typeface="+mj-lt"/>
              </a:rPr>
              <a:t>____________</a:t>
            </a:r>
            <a:endParaRPr lang="en-US" altLang="zh-CN" sz="2400" b="1">
              <a:latin typeface="+mj-lt"/>
            </a:endParaRPr>
          </a:p>
          <a:p>
            <a:pPr hangingPunct="1">
              <a:lnSpc>
                <a:spcPct val="150000"/>
              </a:lnSpc>
            </a:pPr>
            <a:r>
              <a:rPr lang="en-US" altLang="zh-CN" sz="2400" b="1">
                <a:latin typeface="+mj-lt"/>
              </a:rPr>
              <a:t>_____________________</a:t>
            </a:r>
            <a:r>
              <a:rPr lang="zh-CN" altLang="en-US" sz="2400" b="1">
                <a:latin typeface="+mj-lt"/>
              </a:rPr>
              <a:t>。</a:t>
            </a:r>
            <a:endParaRPr lang="en-US" altLang="zh-CN" sz="2400" b="1">
              <a:latin typeface="+mj-lt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4</a:t>
            </a:r>
            <a:r>
              <a:rPr lang="zh-CN" altLang="en-US" sz="2400" b="1">
                <a:latin typeface="+mj-lt"/>
              </a:rPr>
              <a:t>）天平再次调至水平平衡后，所用砝码质量和游码位置如图丙所示，那么小明所称量物体的质量是</a:t>
            </a:r>
            <a:endParaRPr lang="en-US" altLang="zh-CN" sz="2400" b="1">
              <a:latin typeface="+mj-lt"/>
            </a:endParaRPr>
          </a:p>
          <a:p>
            <a:pPr hangingPunct="1">
              <a:lnSpc>
                <a:spcPct val="150000"/>
              </a:lnSpc>
            </a:pPr>
            <a:r>
              <a:rPr lang="en-US" altLang="zh-CN" sz="2400" b="1">
                <a:latin typeface="+mj-lt"/>
              </a:rPr>
              <a:t>_______g</a:t>
            </a:r>
            <a:r>
              <a:rPr lang="zh-CN" altLang="en-US" sz="2400" b="1">
                <a:latin typeface="+mj-lt"/>
              </a:rPr>
              <a:t>。</a:t>
            </a:r>
            <a:endParaRPr lang="en-US" altLang="zh-CN" sz="2400" b="1">
              <a:latin typeface="+mj-lt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692" y="3516604"/>
            <a:ext cx="2673835" cy="1417697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33" y="3720469"/>
            <a:ext cx="1293835" cy="1213832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5716161" y="1273107"/>
            <a:ext cx="276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向右盘中增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640681" y="1804328"/>
            <a:ext cx="463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加砝码或向右移动游码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960519" y="3489636"/>
            <a:ext cx="12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47.4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640680" y="549256"/>
            <a:ext cx="721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/>
            <a:r>
              <a:rPr lang="zh-CN" altLang="en-US" sz="2400" b="1">
                <a:solidFill>
                  <a:srgbClr val="0066FF"/>
                </a:solidFill>
                <a:latin typeface="+mj-lt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</a:rPr>
              <a:t>3 </a:t>
            </a:r>
            <a:r>
              <a:rPr lang="zh-CN" altLang="en-US" sz="2400" b="1">
                <a:latin typeface="+mj-lt"/>
              </a:rPr>
              <a:t>元元用托盘天平测量盐水的质量，她使用的天平的砝码盒中配备的砝码规格有 </a:t>
            </a:r>
            <a:r>
              <a:rPr lang="en-US" altLang="zh-CN" sz="2400" b="1">
                <a:latin typeface="+mj-lt"/>
              </a:rPr>
              <a:t>100g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>
                <a:latin typeface="+mj-lt"/>
              </a:rPr>
              <a:t>50g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>
                <a:latin typeface="+mj-lt"/>
              </a:rPr>
              <a:t>20g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>
                <a:latin typeface="+mj-lt"/>
              </a:rPr>
              <a:t>10g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>
                <a:latin typeface="+mj-lt"/>
              </a:rPr>
              <a:t>5g</a:t>
            </a:r>
            <a:r>
              <a:rPr lang="zh-CN" altLang="en-US" sz="2400" b="1">
                <a:latin typeface="+mj-lt"/>
              </a:rPr>
              <a:t>等。</a:t>
            </a:r>
            <a:endParaRPr lang="zh-CN" altLang="en-US" sz="2400" b="1">
              <a:latin typeface="+mj-lt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640679" y="1749585"/>
            <a:ext cx="63015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）元元进行了下列实验操作：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A.称出烧杯和盐水的总质量 </a:t>
            </a:r>
            <a:r>
              <a:rPr lang="zh-CN" altLang="en-US" sz="2400" b="1" i="1">
                <a:latin typeface="+mj-lt"/>
              </a:rPr>
              <a:t>m</a:t>
            </a:r>
            <a:r>
              <a:rPr lang="zh-CN" altLang="en-US" sz="2400" b="1" baseline="-25000">
                <a:latin typeface="+mj-lt"/>
              </a:rPr>
              <a:t>总</a:t>
            </a:r>
            <a:endParaRPr lang="en-US" altLang="zh-CN" sz="2400" b="1" baseline="-25000">
              <a:latin typeface="+mj-lt"/>
            </a:endParaRPr>
          </a:p>
          <a:p>
            <a:r>
              <a:rPr lang="zh-CN" altLang="en-US" sz="2400" b="1">
                <a:latin typeface="+mj-lt"/>
              </a:rPr>
              <a:t>B.称出空烧杯的质量 </a:t>
            </a:r>
            <a:r>
              <a:rPr lang="zh-CN" altLang="en-US" sz="2400" b="1" i="1">
                <a:latin typeface="+mj-lt"/>
              </a:rPr>
              <a:t>m</a:t>
            </a:r>
            <a:r>
              <a:rPr lang="zh-CN" altLang="en-US" sz="2400" b="1" baseline="-25000">
                <a:latin typeface="+mj-lt"/>
              </a:rPr>
              <a:t>杯</a:t>
            </a:r>
            <a:endParaRPr lang="en-US" altLang="zh-CN" sz="2400" b="1" baseline="-25000">
              <a:latin typeface="+mj-lt"/>
            </a:endParaRPr>
          </a:p>
          <a:p>
            <a:r>
              <a:rPr lang="zh-CN" altLang="en-US" sz="2400" b="1">
                <a:latin typeface="+mj-lt"/>
              </a:rPr>
              <a:t>C.计算盐水的质量 </a:t>
            </a:r>
            <a:r>
              <a:rPr lang="zh-CN" altLang="en-US" sz="2400" b="1" i="1">
                <a:latin typeface="+mj-lt"/>
              </a:rPr>
              <a:t>m</a:t>
            </a:r>
            <a:r>
              <a:rPr lang="zh-CN" altLang="en-US" sz="2400" b="1" baseline="-25000">
                <a:latin typeface="+mj-lt"/>
              </a:rPr>
              <a:t>盐水</a:t>
            </a:r>
            <a:r>
              <a:rPr lang="zh-CN" altLang="en-US" sz="2400" b="1">
                <a:latin typeface="+mj-lt"/>
              </a:rPr>
              <a:t>=</a:t>
            </a:r>
            <a:r>
              <a:rPr lang="zh-CN" altLang="en-US" sz="2400" b="1" i="1">
                <a:latin typeface="+mj-lt"/>
              </a:rPr>
              <a:t>m</a:t>
            </a:r>
            <a:r>
              <a:rPr lang="zh-CN" altLang="en-US" sz="2400" b="1" baseline="-25000">
                <a:latin typeface="+mj-lt"/>
              </a:rPr>
              <a:t>总</a:t>
            </a:r>
            <a:r>
              <a:rPr lang="zh-CN" altLang="en-US" sz="2400" b="1">
                <a:latin typeface="+mj-lt"/>
              </a:rPr>
              <a:t>-</a:t>
            </a:r>
            <a:r>
              <a:rPr lang="zh-CN" altLang="en-US" sz="2400" b="1" i="1">
                <a:latin typeface="+mj-lt"/>
              </a:rPr>
              <a:t>m</a:t>
            </a:r>
            <a:r>
              <a:rPr lang="zh-CN" altLang="en-US" sz="2400" b="1" baseline="-25000">
                <a:latin typeface="+mj-lt"/>
              </a:rPr>
              <a:t>杯</a:t>
            </a:r>
            <a:endParaRPr lang="en-US" altLang="zh-CN" sz="2400" b="1" baseline="-25000">
              <a:latin typeface="+mj-lt"/>
            </a:endParaRPr>
          </a:p>
          <a:p>
            <a:r>
              <a:rPr lang="zh-CN" altLang="en-US" sz="2400" b="1">
                <a:latin typeface="+mj-lt"/>
              </a:rPr>
              <a:t>D.将盐水倒人烧杯中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E.调节平衡螺母使横梁平衡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以上操作的正确顺序是</a:t>
            </a:r>
            <a:r>
              <a:rPr lang="en-US" altLang="zh-CN" sz="2400" b="1">
                <a:latin typeface="+mj-lt"/>
              </a:rPr>
              <a:t>_____________</a:t>
            </a:r>
            <a:r>
              <a:rPr lang="zh-CN" altLang="en-US" sz="2400" b="1">
                <a:latin typeface="+mj-lt"/>
              </a:rPr>
              <a:t>。</a:t>
            </a:r>
            <a:endParaRPr lang="zh-CN" altLang="en-US" sz="2400" b="1">
              <a:latin typeface="+mj-lt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4248650" y="3917448"/>
            <a:ext cx="178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EBDAC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94823" y="548987"/>
            <a:ext cx="7041482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2</a:t>
            </a:r>
            <a:r>
              <a:rPr lang="zh-CN" altLang="en-US" sz="2400" b="1">
                <a:latin typeface="+mj-lt"/>
              </a:rPr>
              <a:t>）若天平平衡时烧杯的质量如图甲所示，烧杯和盐水的总质量如图乙所示，则盐水的质量是</a:t>
            </a:r>
            <a:r>
              <a:rPr lang="en-US" altLang="zh-CN" sz="2400" b="1">
                <a:latin typeface="+mj-lt"/>
              </a:rPr>
              <a:t>______g</a:t>
            </a:r>
            <a:r>
              <a:rPr lang="zh-CN" altLang="en-US" sz="2400" b="1">
                <a:latin typeface="+mj-lt"/>
              </a:rPr>
              <a:t>。</a:t>
            </a:r>
            <a:endParaRPr lang="zh-CN" altLang="en-US" sz="2400" b="1">
              <a:latin typeface="+mj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26" y="2571750"/>
            <a:ext cx="6245475" cy="1677356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805112" y="1711853"/>
            <a:ext cx="12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16.8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12" title=""/>
          <p:cNvSpPr>
            <a:spLocks noChangeArrowheads="1"/>
          </p:cNvSpPr>
          <p:nvPr/>
        </p:nvSpPr>
        <p:spPr bwMode="auto">
          <a:xfrm>
            <a:off x="235280" y="236253"/>
            <a:ext cx="7658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0000FF"/>
                </a:solidFill>
                <a:latin typeface="+mj-lt"/>
                <a:ea typeface="+mj-ea"/>
              </a:rPr>
              <a:t>三、密度</a:t>
            </a:r>
            <a:endParaRPr lang="zh-CN" altLang="en-US" sz="2800" b="1">
              <a:solidFill>
                <a:srgbClr val="0000FF"/>
              </a:solidFill>
              <a:latin typeface="+mj-lt"/>
              <a:ea typeface="+mj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455829" y="862980"/>
            <a:ext cx="8030556" cy="149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1.</a:t>
            </a:r>
            <a:r>
              <a:rPr lang="zh-CN" altLang="en-US" sz="2400" b="1">
                <a:latin typeface="+mj-lt"/>
                <a:ea typeface="+mj-ea"/>
              </a:rPr>
              <a:t>定义：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在物理学中，把由某物质组成的物质的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与其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之比叫做这种物质的密度。用符号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表示。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5781864" y="1291213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质量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7305864" y="1291212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体积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2738896" y="815690"/>
            <a:ext cx="1748884" cy="46166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比值定义法</a:t>
            </a:r>
            <a:endParaRPr lang="zh-CN" altLang="en-US" sz="24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5308985" y="1828600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ρ</a:t>
            </a:r>
            <a:endParaRPr lang="zh-CN" altLang="en-US" sz="2400" i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472502" y="2409848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2.</a:t>
            </a:r>
            <a:r>
              <a:rPr lang="zh-CN" altLang="en-US" sz="2400" b="1">
                <a:latin typeface="+mj-lt"/>
                <a:ea typeface="+mj-ea"/>
              </a:rPr>
              <a:t>公式：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11" name="矩形: 圆角 10" title=""/>
          <p:cNvSpPr/>
          <p:nvPr/>
        </p:nvSpPr>
        <p:spPr>
          <a:xfrm>
            <a:off x="3770539" y="3466691"/>
            <a:ext cx="411360" cy="40091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 title=""/>
          <p:cNvSpPr/>
          <p:nvPr/>
        </p:nvSpPr>
        <p:spPr>
          <a:xfrm>
            <a:off x="4472107" y="3704591"/>
            <a:ext cx="403188" cy="3859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 title=""/>
          <p:cNvSpPr/>
          <p:nvPr/>
        </p:nvSpPr>
        <p:spPr>
          <a:xfrm>
            <a:off x="4465622" y="3184799"/>
            <a:ext cx="411312" cy="3859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对象 13" title=""/>
          <p:cNvGraphicFramePr>
            <a:graphicFrameLocks noChangeAspect="1"/>
          </p:cNvGraphicFramePr>
          <p:nvPr/>
        </p:nvGraphicFramePr>
        <p:xfrm>
          <a:off x="3804606" y="3113992"/>
          <a:ext cx="1152920" cy="102115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Equation" r:id="rId2" imgW="10668000" imgH="9448800" progId="Equation.DSMT4">
                  <p:embed/>
                </p:oleObj>
              </mc:Choice>
              <mc:Fallback>
                <p:oleObj name="Equation" r:id="rId2" imgW="106680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4606" y="3113992"/>
                        <a:ext cx="1152920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箭头: 右 14" title=""/>
          <p:cNvSpPr/>
          <p:nvPr/>
        </p:nvSpPr>
        <p:spPr>
          <a:xfrm>
            <a:off x="4898074" y="3341797"/>
            <a:ext cx="762108" cy="127192"/>
          </a:xfrm>
          <a:prstGeom prst="rightArrow">
            <a:avLst>
              <a:gd name="adj1" fmla="val 50000"/>
              <a:gd name="adj2" fmla="val 1223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 title=""/>
          <p:cNvSpPr/>
          <p:nvPr/>
        </p:nvSpPr>
        <p:spPr>
          <a:xfrm>
            <a:off x="4927931" y="3814566"/>
            <a:ext cx="762108" cy="127192"/>
          </a:xfrm>
          <a:prstGeom prst="rightArrow">
            <a:avLst>
              <a:gd name="adj1" fmla="val 50000"/>
              <a:gd name="adj2" fmla="val 11490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title=""/>
          <p:cNvSpPr txBox="1"/>
          <p:nvPr/>
        </p:nvSpPr>
        <p:spPr>
          <a:xfrm>
            <a:off x="5600729" y="3119894"/>
            <a:ext cx="324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质量，单位</a:t>
            </a:r>
            <a:r>
              <a:rPr lang="en-US" altLang="zh-CN" sz="2400" b="1">
                <a:latin typeface="+mj-ea"/>
                <a:ea typeface="+mj-ea"/>
              </a:rPr>
              <a:t>_____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5600729" y="3629668"/>
            <a:ext cx="281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体积，单位</a:t>
            </a:r>
            <a:r>
              <a:rPr lang="en-US" altLang="zh-CN" sz="2400" b="1">
                <a:latin typeface="+mj-ea"/>
                <a:ea typeface="+mj-ea"/>
              </a:rPr>
              <a:t>_____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2119303" y="3385906"/>
            <a:ext cx="1015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3</a:t>
            </a:r>
            <a:endParaRPr lang="zh-CN" altLang="en-US" sz="2400" b="1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22" name="箭头: 右 21" title=""/>
          <p:cNvSpPr/>
          <p:nvPr/>
        </p:nvSpPr>
        <p:spPr>
          <a:xfrm flipH="1">
            <a:off x="2991398" y="3615056"/>
            <a:ext cx="762108" cy="127192"/>
          </a:xfrm>
          <a:prstGeom prst="rightArrow">
            <a:avLst>
              <a:gd name="adj1" fmla="val 50000"/>
              <a:gd name="adj2" fmla="val 12239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 title=""/>
          <p:cNvSpPr txBox="1"/>
          <p:nvPr/>
        </p:nvSpPr>
        <p:spPr>
          <a:xfrm>
            <a:off x="523329" y="3425399"/>
            <a:ext cx="281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密度，单位</a:t>
            </a:r>
            <a:r>
              <a:rPr lang="en-US" altLang="zh-CN" sz="2400" b="1">
                <a:latin typeface="+mj-ea"/>
                <a:ea typeface="+mj-ea"/>
              </a:rPr>
              <a:t>_____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24" name="文本框 23" title=""/>
          <p:cNvSpPr txBox="1"/>
          <p:nvPr/>
        </p:nvSpPr>
        <p:spPr>
          <a:xfrm>
            <a:off x="7315441" y="3071220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kg</a:t>
            </a:r>
            <a:endParaRPr lang="zh-CN" altLang="en-US" sz="240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5" name="文本框 24" title=""/>
          <p:cNvSpPr txBox="1"/>
          <p:nvPr/>
        </p:nvSpPr>
        <p:spPr>
          <a:xfrm>
            <a:off x="7315441" y="3602920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3</a:t>
            </a:r>
            <a:endParaRPr lang="zh-CN" altLang="en-US" sz="240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  <p:cond evt="onBegin" delay="0">
                          <p:tn val="75"/>
                        </p:cond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  <p:cond evt="onBegin" delay="0">
                          <p:tn val="93"/>
                        </p:cond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5" grpId="0" animBg="1"/>
      <p:bldP spid="16" grpId="0" animBg="1"/>
      <p:bldP spid="17" grpId="0"/>
      <p:bldP spid="19" grpId="0"/>
      <p:bldP spid="20" grpId="0"/>
      <p:bldP spid="22" grpId="0" animBg="1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12" title=""/>
          <p:cNvSpPr>
            <a:spLocks noChangeArrowheads="1"/>
          </p:cNvSpPr>
          <p:nvPr/>
        </p:nvSpPr>
        <p:spPr bwMode="auto">
          <a:xfrm>
            <a:off x="653969" y="629799"/>
            <a:ext cx="7658100" cy="22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）国际单位：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_______________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）常用单位：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_______________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3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）单位换算：</a:t>
            </a:r>
            <a:r>
              <a:rPr lang="en-US" altLang="zh-CN" sz="2400" b="1">
                <a:latin typeface="+mj-lt"/>
              </a:rPr>
              <a:t>1g/cm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en-US" altLang="zh-CN" sz="2400" b="1">
                <a:latin typeface="+mj-lt"/>
              </a:rPr>
              <a:t>=________kg/m</a:t>
            </a:r>
            <a:r>
              <a:rPr lang="en-US" altLang="zh-CN" sz="2400" b="1" baseline="30000">
                <a:latin typeface="+mj-lt"/>
              </a:rPr>
              <a:t>3</a:t>
            </a:r>
            <a:endParaRPr lang="zh-CN" altLang="en-US" sz="2400" b="1" baseline="30000">
              <a:latin typeface="+mj-lt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467741" y="243288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3.</a:t>
            </a:r>
            <a:r>
              <a:rPr lang="zh-CN" altLang="en-US" sz="2400" b="1">
                <a:latin typeface="+mj-lt"/>
                <a:ea typeface="+mj-ea"/>
              </a:rPr>
              <a:t>单位：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3223409" y="701991"/>
            <a:ext cx="2696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kg·m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-3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3223409" y="1220658"/>
            <a:ext cx="3128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g/cm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g·cm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-3</a:t>
            </a:r>
            <a:endParaRPr lang="zh-CN" altLang="en-US" sz="2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4202193" y="1812606"/>
            <a:ext cx="1933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1×10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endParaRPr lang="zh-CN" altLang="en-US" sz="2400" b="1" baseline="3000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467741" y="2423441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4.</a:t>
            </a:r>
            <a:r>
              <a:rPr lang="zh-CN" altLang="en-US" sz="2400" b="1">
                <a:latin typeface="+mj-lt"/>
                <a:ea typeface="+mj-ea"/>
              </a:rPr>
              <a:t>密度的理解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13" name="Rectangle 12" title=""/>
          <p:cNvSpPr>
            <a:spLocks noChangeArrowheads="1"/>
          </p:cNvSpPr>
          <p:nvPr/>
        </p:nvSpPr>
        <p:spPr bwMode="auto">
          <a:xfrm>
            <a:off x="653969" y="2779228"/>
            <a:ext cx="7658100" cy="22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）</a:t>
            </a:r>
            <a:r>
              <a:rPr lang="zh-CN" altLang="en-US" sz="2400" b="1">
                <a:latin typeface="+mj-ea"/>
                <a:ea typeface="+mj-ea"/>
              </a:rPr>
              <a:t>密度是物质的一种特性，外界条件一定时，它</a:t>
            </a:r>
            <a:r>
              <a:rPr lang="zh-CN" altLang="en-US" sz="2400" b="1">
                <a:solidFill>
                  <a:srgbClr val="0070C0"/>
                </a:solidFill>
                <a:latin typeface="+mj-ea"/>
                <a:ea typeface="+mj-ea"/>
              </a:rPr>
              <a:t>不随物体质量、体积的变化而变化</a:t>
            </a:r>
            <a:r>
              <a:rPr lang="zh-CN" altLang="en-US" sz="2400" b="1">
                <a:latin typeface="+mj-ea"/>
                <a:ea typeface="+mj-ea"/>
              </a:rPr>
              <a:t>。</a:t>
            </a:r>
            <a:endParaRPr lang="en-US" altLang="zh-CN" sz="2400" b="1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>
                <a:latin typeface="+mj-ea"/>
                <a:ea typeface="+mj-ea"/>
              </a:rPr>
              <a:t>（</a:t>
            </a:r>
            <a:r>
              <a:rPr lang="en-US" altLang="zh-CN" sz="2400" b="1">
                <a:latin typeface="+mj-ea"/>
                <a:ea typeface="+mj-ea"/>
              </a:rPr>
              <a:t>2</a:t>
            </a:r>
            <a:r>
              <a:rPr lang="zh-CN" altLang="en-US" sz="2400" b="1">
                <a:latin typeface="+mj-ea"/>
                <a:ea typeface="+mj-ea"/>
              </a:rPr>
              <a:t>）不同物质的密度一般</a:t>
            </a:r>
            <a:r>
              <a:rPr lang="en-US" altLang="zh-CN" sz="2400" b="1">
                <a:latin typeface="+mj-ea"/>
                <a:ea typeface="+mj-ea"/>
              </a:rPr>
              <a:t>_____</a:t>
            </a:r>
            <a:r>
              <a:rPr lang="zh-CN" altLang="en-US" sz="2400" b="1">
                <a:latin typeface="+mj-ea"/>
                <a:ea typeface="+mj-ea"/>
              </a:rPr>
              <a:t>。</a:t>
            </a:r>
            <a:endParaRPr lang="en-US" altLang="zh-CN" sz="2400" b="1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>
                <a:latin typeface="+mj-ea"/>
                <a:ea typeface="+mj-ea"/>
              </a:rPr>
              <a:t>（</a:t>
            </a:r>
            <a:r>
              <a:rPr lang="en-US" altLang="zh-CN" sz="2400" b="1">
                <a:latin typeface="+mj-ea"/>
                <a:ea typeface="+mj-ea"/>
              </a:rPr>
              <a:t>3</a:t>
            </a:r>
            <a:r>
              <a:rPr lang="zh-CN" altLang="en-US" sz="2400" b="1">
                <a:latin typeface="+mj-ea"/>
                <a:ea typeface="+mj-ea"/>
              </a:rPr>
              <a:t>）物质的密度受物质</a:t>
            </a:r>
            <a:r>
              <a:rPr lang="en-US" altLang="zh-CN" sz="2400" b="1">
                <a:latin typeface="+mj-ea"/>
                <a:ea typeface="+mj-ea"/>
              </a:rPr>
              <a:t>_____</a:t>
            </a:r>
            <a:r>
              <a:rPr lang="zh-CN" altLang="en-US" sz="2400" b="1">
                <a:latin typeface="+mj-ea"/>
                <a:ea typeface="+mj-ea"/>
              </a:rPr>
              <a:t>和</a:t>
            </a:r>
            <a:r>
              <a:rPr lang="en-US" altLang="zh-CN" sz="2400" b="1">
                <a:latin typeface="+mj-ea"/>
                <a:ea typeface="+mj-ea"/>
              </a:rPr>
              <a:t>_____</a:t>
            </a:r>
            <a:r>
              <a:rPr lang="zh-CN" altLang="en-US" sz="2400" b="1">
                <a:latin typeface="+mj-ea"/>
                <a:ea typeface="+mj-ea"/>
              </a:rPr>
              <a:t>的影响。</a:t>
            </a:r>
            <a:endParaRPr lang="en-US" altLang="zh-CN" sz="2400" b="1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zh-CN" altLang="en-US" sz="2400" b="1" baseline="30000">
              <a:latin typeface="+mj-lt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4223386" y="3922842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3938132" y="4494649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4974327" y="4494648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40680" y="549256"/>
            <a:ext cx="7215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/>
            <a:r>
              <a:rPr lang="zh-CN" altLang="en-US" sz="2400" b="1">
                <a:solidFill>
                  <a:srgbClr val="0066FF"/>
                </a:solidFill>
                <a:latin typeface="+mj-lt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</a:rPr>
              <a:t>4 </a:t>
            </a:r>
            <a:r>
              <a:rPr lang="zh-CN" altLang="en-US" sz="2400" b="1">
                <a:latin typeface="+mj-lt"/>
              </a:rPr>
              <a:t>下表给出了部分常见物质的密度，下列说法正确的是（       ）</a:t>
            </a:r>
            <a:endParaRPr lang="zh-CN" altLang="en-US" sz="2400" b="1">
              <a:latin typeface="+mj-lt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421105" y="1538371"/>
          <a:ext cx="828975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15190"/>
                <a:gridCol w="1106905"/>
                <a:gridCol w="1130968"/>
                <a:gridCol w="1094874"/>
                <a:gridCol w="1094874"/>
                <a:gridCol w="1275345"/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物质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酒精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水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干松木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铜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铅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密度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（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+mj-lt"/>
                        </a:rPr>
                        <a:t>kg·m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+mj-lt"/>
                        </a:rPr>
                        <a:t>-3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lt"/>
                        </a:rPr>
                        <a:t>）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</a:rPr>
                        <a:t>0.8×10</a:t>
                      </a:r>
                      <a:r>
                        <a:rPr lang="en-US" altLang="zh-CN" sz="2000" b="1" baseline="3000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zh-CN" altLang="en-US" sz="2000" b="1" baseline="30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1.0×10</a:t>
                      </a:r>
                      <a:r>
                        <a:rPr lang="en-US" altLang="zh-CN" sz="2000" b="1" kern="1200" baseline="300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b="1" kern="1200" baseline="300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0.5×10</a:t>
                      </a:r>
                      <a:r>
                        <a:rPr lang="en-US" altLang="zh-CN" sz="2000" b="1" kern="1200" baseline="300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b="1" kern="1200" baseline="300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0.9×10</a:t>
                      </a:r>
                      <a:r>
                        <a:rPr lang="en-US" altLang="zh-CN" sz="2000" b="1" kern="1200" baseline="300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b="1" kern="1200" baseline="300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8.9×10</a:t>
                      </a:r>
                      <a:r>
                        <a:rPr lang="en-US" altLang="zh-CN" sz="2000" b="1" kern="1200" baseline="300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b="1" kern="1200" baseline="300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11.3×10</a:t>
                      </a:r>
                      <a:r>
                        <a:rPr lang="en-US" altLang="zh-CN" sz="2000" b="1" kern="1200" baseline="300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b="1" kern="1200" baseline="300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 title=""/>
          <p:cNvSpPr txBox="1"/>
          <p:nvPr/>
        </p:nvSpPr>
        <p:spPr>
          <a:xfrm>
            <a:off x="767012" y="3022956"/>
            <a:ext cx="69632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</a:rPr>
              <a:t>A.固体的密度都比液体的密度大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B.相同体积的实心铜球和铅球，铜球的质量更大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C.能装下1kg酒精的塑料瓶，装不下1kg水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D.同种物质的密度不一定相同</a:t>
            </a:r>
            <a:endParaRPr lang="zh-CN" altLang="en-US" sz="2400" b="1">
              <a:latin typeface="+mj-lt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1684421" y="918588"/>
            <a:ext cx="73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D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24902" y="644695"/>
            <a:ext cx="72640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+mj-lt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</a:rPr>
              <a:t>5 </a:t>
            </a:r>
            <a:r>
              <a:rPr lang="zh-CN" altLang="en-US" sz="2400" b="1">
                <a:latin typeface="+mj-lt"/>
              </a:rPr>
              <a:t>建筑工地需要400m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的沙石，为了估测沙石的密度，用一只空桶平平地装满一桶沙石，测得桶中的沙石的质量为 52 kg，再用这只桶装满一桶水，测得桶中水的质量为20 kg，</a:t>
            </a:r>
            <a:r>
              <a:rPr lang="en-US" altLang="zh-CN" sz="2400" b="1" i="1">
                <a:latin typeface="+mj-lt"/>
              </a:rPr>
              <a:t>ρ</a:t>
            </a:r>
            <a:r>
              <a:rPr lang="zh-CN" altLang="en-US" sz="2400" b="1" baseline="-25000">
                <a:latin typeface="+mj-lt"/>
              </a:rPr>
              <a:t>水</a:t>
            </a:r>
            <a:r>
              <a:rPr lang="zh-CN" altLang="en-US" sz="2400" b="1">
                <a:latin typeface="+mj-lt"/>
              </a:rPr>
              <a:t>=1.0</a:t>
            </a:r>
            <a:r>
              <a:rPr lang="en-US" altLang="zh-CN" sz="2400" b="1">
                <a:latin typeface="+mj-lt"/>
              </a:rPr>
              <a:t>×</a:t>
            </a:r>
            <a:r>
              <a:rPr lang="zh-CN" altLang="en-US" sz="2400" b="1">
                <a:latin typeface="+mj-lt"/>
              </a:rPr>
              <a:t>10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 kg/m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 。求：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）桶的容积。 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2</a:t>
            </a:r>
            <a:r>
              <a:rPr lang="zh-CN" altLang="en-US" sz="2400" b="1">
                <a:latin typeface="+mj-lt"/>
              </a:rPr>
              <a:t>）沙石的密度。</a:t>
            </a:r>
            <a:endParaRPr lang="zh-CN" altLang="en-US" sz="2400" b="1">
              <a:latin typeface="+mj-lt"/>
            </a:endParaRPr>
          </a:p>
        </p:txBody>
      </p:sp>
      <p:grpSp>
        <p:nvGrpSpPr>
          <p:cNvPr id="7" name="组合 6" title=""/>
          <p:cNvGrpSpPr/>
          <p:nvPr/>
        </p:nvGrpSpPr>
        <p:grpSpPr>
          <a:xfrm>
            <a:off x="1034716" y="2788396"/>
            <a:ext cx="6232358" cy="790909"/>
            <a:chOff x="1034716" y="2788396"/>
            <a:chExt cx="6232358" cy="790909"/>
          </a:xfrm>
        </p:grpSpPr>
        <p:sp>
          <p:nvSpPr>
            <p:cNvPr id="4" name="文本框 3"/>
            <p:cNvSpPr txBox="1"/>
            <p:nvPr/>
          </p:nvSpPr>
          <p:spPr>
            <a:xfrm>
              <a:off x="1034716" y="2953019"/>
              <a:ext cx="6232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解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：（</a:t>
              </a:r>
              <a:r>
                <a:rPr lang="en-US" altLang="zh-CN" sz="2400" b="1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1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）由             可得，桶的容积</a:t>
              </a:r>
              <a:endParaRPr lang="zh-CN" altLang="en-US" sz="2400" b="1">
                <a:solidFill>
                  <a:srgbClr val="FF0000"/>
                </a:solidFill>
                <a:latin typeface="+mj-lt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2887245" y="2788396"/>
            <a:ext cx="894231" cy="790909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name="Equation" r:id="rId2" imgW="1155065" imgH="1022350" progId="Equation.DSMT4">
                    <p:embed/>
                  </p:oleObj>
                </mc:Choice>
                <mc:Fallback>
                  <p:oleObj name="Equation" r:id="rId2" imgW="1155065" imgH="102235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87245" y="2788396"/>
                          <a:ext cx="894231" cy="7909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对象 5" title=""/>
          <p:cNvGraphicFramePr>
            <a:graphicFrameLocks noChangeAspect="1"/>
          </p:cNvGraphicFramePr>
          <p:nvPr/>
        </p:nvGraphicFramePr>
        <p:xfrm>
          <a:off x="1454474" y="3579305"/>
          <a:ext cx="5580835" cy="98004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Equation" r:id="rId4" imgW="62484000" imgH="10972800" progId="Equation.DSMT4">
                  <p:embed/>
                </p:oleObj>
              </mc:Choice>
              <mc:Fallback>
                <p:oleObj name="Equation" r:id="rId4" imgW="62484000" imgH="1097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4474" y="3579305"/>
                        <a:ext cx="5580835" cy="980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724902" y="644695"/>
            <a:ext cx="72640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+mj-lt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</a:rPr>
              <a:t>5 </a:t>
            </a:r>
            <a:r>
              <a:rPr lang="zh-CN" altLang="en-US" sz="2400" b="1">
                <a:latin typeface="+mj-lt"/>
              </a:rPr>
              <a:t>建筑工地需要400m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的沙石，为了估测沙石的密度，用一只空桶平平地装满一桶沙石，测得桶中的沙石的质量为 52 kg，再用这只桶装满一桶水，测得桶中水的质量为20 kg，</a:t>
            </a:r>
            <a:r>
              <a:rPr lang="en-US" altLang="zh-CN" sz="2400" b="1" i="1">
                <a:latin typeface="+mj-lt"/>
              </a:rPr>
              <a:t>ρ</a:t>
            </a:r>
            <a:r>
              <a:rPr lang="zh-CN" altLang="en-US" sz="2400" b="1" baseline="-25000">
                <a:latin typeface="+mj-lt"/>
              </a:rPr>
              <a:t>水</a:t>
            </a:r>
            <a:r>
              <a:rPr lang="zh-CN" altLang="en-US" sz="2400" b="1">
                <a:latin typeface="+mj-lt"/>
              </a:rPr>
              <a:t>=1.0</a:t>
            </a:r>
            <a:r>
              <a:rPr lang="en-US" altLang="zh-CN" sz="2400" b="1">
                <a:latin typeface="+mj-lt"/>
              </a:rPr>
              <a:t>×</a:t>
            </a:r>
            <a:r>
              <a:rPr lang="zh-CN" altLang="en-US" sz="2400" b="1">
                <a:latin typeface="+mj-lt"/>
              </a:rPr>
              <a:t>10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 kg/m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 。求：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）桶的容积。 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2</a:t>
            </a:r>
            <a:r>
              <a:rPr lang="zh-CN" altLang="en-US" sz="2400" b="1">
                <a:latin typeface="+mj-lt"/>
              </a:rPr>
              <a:t>）沙石的密度。</a:t>
            </a:r>
            <a:endParaRPr lang="zh-CN" altLang="en-US" sz="2400" b="1">
              <a:latin typeface="+mj-lt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034716" y="2953019"/>
            <a:ext cx="623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解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：（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）桶中沙石的体积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沙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=0.02m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3</a:t>
            </a:r>
            <a:endParaRPr lang="en-US" altLang="zh-CN" sz="2400" b="1" baseline="30000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  <a:p>
            <a:endParaRPr lang="en-US" altLang="zh-CN" sz="2400" b="1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沙石的密度</a:t>
            </a:r>
            <a:endParaRPr lang="en-US" altLang="zh-CN" sz="2400" b="1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4" name="对象 3" title=""/>
          <p:cNvGraphicFramePr>
            <a:graphicFrameLocks noChangeAspect="1"/>
          </p:cNvGraphicFramePr>
          <p:nvPr/>
        </p:nvGraphicFramePr>
        <p:xfrm>
          <a:off x="2786981" y="3447125"/>
          <a:ext cx="5035550" cy="9794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Equation" r:id="rId2" imgW="56388000" imgH="10972800" progId="Equation.DSMT4">
                  <p:embed/>
                </p:oleObj>
              </mc:Choice>
              <mc:Fallback>
                <p:oleObj name="Equation" r:id="rId2" imgW="56388000" imgH="1097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6981" y="3447125"/>
                        <a:ext cx="5035550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22515" y="501890"/>
            <a:ext cx="226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知识框架</a:t>
            </a:r>
            <a:endParaRPr lang="zh-CN" altLang="en-US" sz="28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3208552" y="2164845"/>
            <a:ext cx="1312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质量与密度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右大括号 33" title=""/>
          <p:cNvSpPr/>
          <p:nvPr/>
        </p:nvSpPr>
        <p:spPr>
          <a:xfrm>
            <a:off x="2858816" y="1375317"/>
            <a:ext cx="312270" cy="265579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文本框 34" title=""/>
          <p:cNvSpPr txBox="1"/>
          <p:nvPr/>
        </p:nvSpPr>
        <p:spPr>
          <a:xfrm>
            <a:off x="2170991" y="1607908"/>
            <a:ext cx="217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质量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右大括号 35" title=""/>
          <p:cNvSpPr/>
          <p:nvPr/>
        </p:nvSpPr>
        <p:spPr>
          <a:xfrm>
            <a:off x="1922012" y="1401630"/>
            <a:ext cx="223999" cy="95335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文本框 36" title=""/>
          <p:cNvSpPr txBox="1"/>
          <p:nvPr/>
        </p:nvSpPr>
        <p:spPr>
          <a:xfrm>
            <a:off x="1072600" y="1186187"/>
            <a:ext cx="84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定义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文本框 37" title=""/>
          <p:cNvSpPr txBox="1"/>
          <p:nvPr/>
        </p:nvSpPr>
        <p:spPr>
          <a:xfrm>
            <a:off x="255457" y="2068147"/>
            <a:ext cx="179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单位及换算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 title=""/>
          <p:cNvSpPr txBox="1"/>
          <p:nvPr/>
        </p:nvSpPr>
        <p:spPr>
          <a:xfrm>
            <a:off x="2035574" y="2900478"/>
            <a:ext cx="89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测量物体的质量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文本框 42" title=""/>
          <p:cNvSpPr txBox="1"/>
          <p:nvPr/>
        </p:nvSpPr>
        <p:spPr>
          <a:xfrm>
            <a:off x="451376" y="3065865"/>
            <a:ext cx="166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测量工具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 title=""/>
          <p:cNvSpPr txBox="1"/>
          <p:nvPr/>
        </p:nvSpPr>
        <p:spPr>
          <a:xfrm>
            <a:off x="5902895" y="1671816"/>
            <a:ext cx="217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单位及换算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 title=""/>
          <p:cNvSpPr txBox="1"/>
          <p:nvPr/>
        </p:nvSpPr>
        <p:spPr>
          <a:xfrm>
            <a:off x="4694635" y="1537456"/>
            <a:ext cx="8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密度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右大括号 45" title=""/>
          <p:cNvSpPr/>
          <p:nvPr/>
        </p:nvSpPr>
        <p:spPr>
          <a:xfrm>
            <a:off x="1839965" y="3118952"/>
            <a:ext cx="196532" cy="106739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文本框 46" title=""/>
          <p:cNvSpPr txBox="1"/>
          <p:nvPr/>
        </p:nvSpPr>
        <p:spPr>
          <a:xfrm>
            <a:off x="5902896" y="809723"/>
            <a:ext cx="2440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</a:rPr>
              <a:t>定义</a:t>
            </a:r>
            <a:endParaRPr lang="zh-CN" altLang="en-US" sz="2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右大括号 47" title=""/>
          <p:cNvSpPr/>
          <p:nvPr/>
        </p:nvSpPr>
        <p:spPr>
          <a:xfrm rot="10800000">
            <a:off x="4371095" y="1401630"/>
            <a:ext cx="312270" cy="265579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9" name="文本框 48" title=""/>
          <p:cNvSpPr txBox="1"/>
          <p:nvPr/>
        </p:nvSpPr>
        <p:spPr>
          <a:xfrm>
            <a:off x="4705045" y="3075336"/>
            <a:ext cx="1215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测量固体和液体的密度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右大括号 49" title=""/>
          <p:cNvSpPr/>
          <p:nvPr/>
        </p:nvSpPr>
        <p:spPr>
          <a:xfrm rot="10800000">
            <a:off x="5940080" y="3219969"/>
            <a:ext cx="294258" cy="98940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文本框 50" title=""/>
          <p:cNvSpPr txBox="1"/>
          <p:nvPr/>
        </p:nvSpPr>
        <p:spPr>
          <a:xfrm>
            <a:off x="6271804" y="2966785"/>
            <a:ext cx="268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量筒的使用和读数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文本框 51" title=""/>
          <p:cNvSpPr txBox="1"/>
          <p:nvPr/>
        </p:nvSpPr>
        <p:spPr>
          <a:xfrm>
            <a:off x="6271804" y="3915665"/>
            <a:ext cx="238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测量盐水的密度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文本框 52" title=""/>
          <p:cNvSpPr txBox="1"/>
          <p:nvPr/>
        </p:nvSpPr>
        <p:spPr>
          <a:xfrm>
            <a:off x="6277925" y="3441225"/>
            <a:ext cx="263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测量小石块的密度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文本框 53" title=""/>
          <p:cNvSpPr txBox="1"/>
          <p:nvPr/>
        </p:nvSpPr>
        <p:spPr>
          <a:xfrm>
            <a:off x="202712" y="3800278"/>
            <a:ext cx="189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天平的使用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右大括号 54" title=""/>
          <p:cNvSpPr/>
          <p:nvPr/>
        </p:nvSpPr>
        <p:spPr>
          <a:xfrm rot="10800000">
            <a:off x="5545347" y="1117550"/>
            <a:ext cx="213658" cy="127069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文本框 55" title=""/>
          <p:cNvSpPr txBox="1"/>
          <p:nvPr/>
        </p:nvSpPr>
        <p:spPr>
          <a:xfrm>
            <a:off x="5937776" y="2129363"/>
            <a:ext cx="238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密度知识的应用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" name="文本框 58" title=""/>
          <p:cNvSpPr txBox="1"/>
          <p:nvPr/>
        </p:nvSpPr>
        <p:spPr>
          <a:xfrm>
            <a:off x="1043012" y="1629120"/>
            <a:ext cx="84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性质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" name="文本框 60" title=""/>
          <p:cNvSpPr txBox="1"/>
          <p:nvPr/>
        </p:nvSpPr>
        <p:spPr>
          <a:xfrm>
            <a:off x="5902895" y="1221387"/>
            <a:ext cx="244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公式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2" title=""/>
          <p:cNvSpPr>
            <a:spLocks noChangeArrowheads="1"/>
          </p:cNvSpPr>
          <p:nvPr/>
        </p:nvSpPr>
        <p:spPr bwMode="auto">
          <a:xfrm>
            <a:off x="235280" y="236253"/>
            <a:ext cx="7658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0000FF"/>
                </a:solidFill>
                <a:latin typeface="+mj-lt"/>
                <a:ea typeface="+mj-ea"/>
              </a:rPr>
              <a:t>四、测量：固体和液体的密度</a:t>
            </a:r>
            <a:endParaRPr lang="zh-CN" altLang="en-US" sz="2800" b="1">
              <a:solidFill>
                <a:srgbClr val="0000FF"/>
              </a:solidFill>
              <a:latin typeface="+mj-lt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455829" y="862980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1.</a:t>
            </a:r>
            <a:r>
              <a:rPr lang="zh-CN" altLang="en-US" sz="2400" b="1">
                <a:latin typeface="+mj-lt"/>
                <a:ea typeface="+mj-ea"/>
              </a:rPr>
              <a:t>量筒的使用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90748" y="1292853"/>
            <a:ext cx="803055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）单位换算：</a:t>
            </a:r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1127018" y="1829271"/>
            <a:ext cx="6591943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1mL=1cm</a:t>
            </a:r>
            <a:r>
              <a:rPr lang="en-US" altLang="zh-CN" sz="2400" b="1" baseline="30000">
                <a:latin typeface="+mj-lt"/>
                <a:ea typeface="+mj-ea"/>
              </a:rPr>
              <a:t>3</a:t>
            </a:r>
            <a:r>
              <a:rPr lang="en-US" altLang="zh-CN" sz="2400" b="1">
                <a:latin typeface="+mj-lt"/>
                <a:ea typeface="+mj-ea"/>
              </a:rPr>
              <a:t>=_____m</a:t>
            </a:r>
            <a:r>
              <a:rPr lang="en-US" altLang="zh-CN" sz="2400" b="1" baseline="30000"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；</a:t>
            </a:r>
            <a:r>
              <a:rPr lang="en-US" altLang="zh-CN" sz="2400" b="1">
                <a:latin typeface="+mj-lt"/>
                <a:ea typeface="+mj-ea"/>
              </a:rPr>
              <a:t>1L=1dm</a:t>
            </a:r>
            <a:r>
              <a:rPr lang="en-US" altLang="zh-CN" sz="2400" b="1" baseline="30000">
                <a:latin typeface="+mj-lt"/>
                <a:ea typeface="+mj-ea"/>
              </a:rPr>
              <a:t>3</a:t>
            </a:r>
            <a:r>
              <a:rPr lang="en-US" altLang="zh-CN" sz="2400" b="1">
                <a:latin typeface="+mj-lt"/>
                <a:ea typeface="+mj-ea"/>
              </a:rPr>
              <a:t>=______m</a:t>
            </a:r>
            <a:r>
              <a:rPr lang="en-US" altLang="zh-CN" sz="2400" b="1" baseline="30000">
                <a:latin typeface="+mj-lt"/>
                <a:ea typeface="+mj-ea"/>
              </a:rPr>
              <a:t>3</a:t>
            </a:r>
            <a:r>
              <a:rPr lang="en-US" altLang="zh-CN" sz="2400" b="1">
                <a:latin typeface="+mj-lt"/>
                <a:ea typeface="+mj-ea"/>
              </a:rPr>
              <a:t>;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1L=_______mL</a:t>
            </a:r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2879664" y="1937132"/>
            <a:ext cx="777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System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System" charset="0"/>
              </a:rPr>
              <a:t>-6</a:t>
            </a:r>
            <a:endParaRPr lang="en-US" altLang="zh-CN" sz="2400" b="1" baseline="30000">
              <a:solidFill>
                <a:srgbClr val="FF0000"/>
              </a:solidFill>
              <a:latin typeface="+mj-lt"/>
              <a:ea typeface="黑体" panose="02010609060101010101" pitchFamily="49" charset="-122"/>
              <a:sym typeface="System" charset="0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5739638" y="1935134"/>
            <a:ext cx="777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System" charset="0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System" charset="0"/>
              </a:rPr>
              <a:t>-3</a:t>
            </a:r>
            <a:endParaRPr lang="en-US" altLang="zh-CN" sz="2400" b="1" baseline="30000">
              <a:solidFill>
                <a:srgbClr val="FF0000"/>
              </a:solidFill>
              <a:latin typeface="+mj-lt"/>
              <a:ea typeface="黑体" panose="02010609060101010101" pitchFamily="49" charset="-122"/>
              <a:sym typeface="System" charset="0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1868281" y="2466828"/>
            <a:ext cx="1195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  <a:sym typeface="System" charset="0"/>
              </a:rPr>
              <a:t>1000</a:t>
            </a:r>
            <a:endParaRPr lang="en-US" altLang="zh-CN" sz="2400" b="1" baseline="30000">
              <a:solidFill>
                <a:srgbClr val="FF0000"/>
              </a:solidFill>
              <a:latin typeface="+mj-lt"/>
              <a:ea typeface="黑体" panose="02010609060101010101" pitchFamily="49" charset="-122"/>
              <a:sym typeface="System" charset="0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407711" y="3130939"/>
            <a:ext cx="803055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）分度值：量筒或量杯上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相邻两条刻度线</a:t>
            </a:r>
            <a:r>
              <a:rPr lang="zh-CN" altLang="en-US" sz="2400" b="1">
                <a:latin typeface="+mj-lt"/>
                <a:ea typeface="+mj-ea"/>
              </a:rPr>
              <a:t>之间的数值。</a:t>
            </a:r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4572000" y="2812735"/>
            <a:ext cx="439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分度值越小，测量结果越精确</a:t>
            </a:r>
            <a:endParaRPr lang="zh-CN" altLang="en-US" sz="24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407711" y="3729168"/>
            <a:ext cx="7413327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）最大测量值：量筒或量杯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最上面的刻度</a:t>
            </a:r>
            <a:r>
              <a:rPr lang="zh-CN" altLang="en-US" sz="2400" b="1">
                <a:latin typeface="+mj-lt"/>
                <a:ea typeface="+mj-ea"/>
              </a:rPr>
              <a:t>所对应的数值。</a:t>
            </a:r>
            <a:endParaRPr lang="en-US" altLang="zh-CN" sz="2400" b="1">
              <a:latin typeface="+mj-lt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473740" y="567684"/>
            <a:ext cx="8045420" cy="279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4</a:t>
            </a:r>
            <a:r>
              <a:rPr lang="zh-CN" altLang="en-US" sz="2400" b="1">
                <a:latin typeface="+mj-lt"/>
                <a:ea typeface="+mj-ea"/>
              </a:rPr>
              <a:t>）读数：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①若液面（例如水面）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是下</a:t>
            </a:r>
            <a:r>
              <a:rPr lang="zh-CN" altLang="zh-CN" sz="2400" b="1">
                <a:latin typeface="+mn-lt"/>
                <a:ea typeface="黑体" panose="02010609060101010101" pitchFamily="49" charset="-122"/>
              </a:rPr>
              <a:t>凹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的</a:t>
            </a:r>
            <a:r>
              <a:rPr lang="zh-CN" altLang="zh-CN" sz="2400" b="1">
                <a:latin typeface="+mn-lt"/>
                <a:ea typeface="黑体" panose="02010609060101010101" pitchFamily="49" charset="-122"/>
              </a:rPr>
              <a:t>，视线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应</a:t>
            </a:r>
            <a:r>
              <a:rPr lang="zh-CN" altLang="zh-CN" sz="2400" b="1">
                <a:latin typeface="+mn-lt"/>
                <a:ea typeface="黑体" panose="02010609060101010101" pitchFamily="49" charset="-122"/>
              </a:rPr>
              <a:t>与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下凹</a:t>
            </a:r>
            <a:r>
              <a:rPr lang="zh-CN" altLang="zh-CN" sz="2400" b="1">
                <a:latin typeface="+mn-lt"/>
                <a:ea typeface="黑体" panose="02010609060101010101" pitchFamily="49" charset="-122"/>
              </a:rPr>
              <a:t>液面的</a:t>
            </a:r>
            <a:r>
              <a:rPr lang="en-US" altLang="zh-CN" sz="2400" b="1">
                <a:latin typeface="+mn-lt"/>
                <a:ea typeface="黑体" panose="02010609060101010101" pitchFamily="49" charset="-122"/>
              </a:rPr>
              <a:t>________</a:t>
            </a:r>
            <a:r>
              <a:rPr lang="zh-CN" altLang="zh-CN" sz="2400" b="1">
                <a:latin typeface="+mn-lt"/>
                <a:ea typeface="黑体" panose="02010609060101010101" pitchFamily="49" charset="-122"/>
              </a:rPr>
              <a:t>保持水平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；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111111"/>
                </a:solidFill>
                <a:latin typeface="+mn-lt"/>
                <a:ea typeface="黑体" panose="02010609060101010101" pitchFamily="49" charset="-122"/>
              </a:rPr>
              <a:t>②若</a:t>
            </a:r>
            <a:r>
              <a:rPr lang="zh-CN" altLang="en-US" sz="2400" b="1">
                <a:latin typeface="+mj-lt"/>
                <a:ea typeface="+mj-ea"/>
              </a:rPr>
              <a:t>液面（例如水银面）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是上凸的</a:t>
            </a:r>
            <a:r>
              <a:rPr lang="zh-CN" altLang="zh-CN" sz="2400" b="1">
                <a:latin typeface="+mn-lt"/>
                <a:ea typeface="黑体" panose="02010609060101010101" pitchFamily="49" charset="-122"/>
              </a:rPr>
              <a:t>，视线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应</a:t>
            </a:r>
            <a:r>
              <a:rPr lang="zh-CN" altLang="zh-CN" sz="2400" b="1">
                <a:latin typeface="+mn-lt"/>
                <a:ea typeface="黑体" panose="02010609060101010101" pitchFamily="49" charset="-122"/>
              </a:rPr>
              <a:t>与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上凸</a:t>
            </a:r>
            <a:r>
              <a:rPr lang="zh-CN" altLang="zh-CN" sz="2400" b="1">
                <a:latin typeface="+mn-lt"/>
                <a:ea typeface="黑体" panose="02010609060101010101" pitchFamily="49" charset="-122"/>
              </a:rPr>
              <a:t>液面的</a:t>
            </a:r>
            <a:r>
              <a:rPr lang="en-US" altLang="zh-CN" sz="2400" b="1">
                <a:latin typeface="+mn-lt"/>
                <a:ea typeface="黑体" panose="02010609060101010101" pitchFamily="49" charset="-122"/>
              </a:rPr>
              <a:t>_______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相平。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769406" y="1682180"/>
            <a:ext cx="134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最低处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599898" y="2796676"/>
            <a:ext cx="134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最高处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473740" y="3411329"/>
            <a:ext cx="803055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5</a:t>
            </a:r>
            <a:r>
              <a:rPr lang="zh-CN" altLang="en-US" sz="2400" b="1">
                <a:latin typeface="+mj-lt"/>
                <a:ea typeface="+mj-ea"/>
              </a:rPr>
              <a:t>）读数偏差分析：俯视读数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；仰视读数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4708142" y="3480049"/>
            <a:ext cx="134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偏大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7162385" y="3468620"/>
            <a:ext cx="134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偏小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477179" y="289377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2.</a:t>
            </a:r>
            <a:r>
              <a:rPr lang="zh-CN" altLang="en-US" sz="2400" b="1">
                <a:latin typeface="+mj-lt"/>
                <a:ea typeface="+mj-ea"/>
              </a:rPr>
              <a:t>测量固体的密度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477179" y="718802"/>
            <a:ext cx="5119867" cy="436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①将天平放在水平台面上，调节天平平衡；</a:t>
            </a:r>
            <a:endParaRPr lang="en-US" altLang="zh-CN" sz="2400" b="1">
              <a:latin typeface="+mj-lt"/>
              <a:ea typeface="楷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②用天平测量并记录小石块的质量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m</a:t>
            </a:r>
            <a:r>
              <a:rPr lang="zh-CN" altLang="en-US" sz="2400" b="1">
                <a:latin typeface="+mj-lt"/>
                <a:ea typeface="楷体" panose="02010609060101010101" pitchFamily="49" charset="-122"/>
              </a:rPr>
              <a:t>；</a:t>
            </a:r>
            <a:endParaRPr lang="en-US" altLang="zh-CN" sz="2400" b="1">
              <a:latin typeface="+mj-lt"/>
              <a:ea typeface="楷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③在量筒中加入适量的水，将此时液面的刻度值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V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latin typeface="+mj-lt"/>
                <a:ea typeface="楷体" panose="02010609060101010101" pitchFamily="49" charset="-122"/>
              </a:rPr>
              <a:t>记录到表格中；</a:t>
            </a:r>
            <a:endParaRPr lang="en-US" altLang="zh-CN" sz="2400" b="1">
              <a:latin typeface="+mj-lt"/>
              <a:ea typeface="楷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④将小石块用细线系住，浸没在量筒的水中，将此时液面的刻度值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V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latin typeface="+mj-lt"/>
                <a:ea typeface="楷体" panose="02010609060101010101" pitchFamily="49" charset="-122"/>
              </a:rPr>
              <a:t>记录到表格中；</a:t>
            </a:r>
            <a:endParaRPr lang="en-US" altLang="zh-CN" sz="2400" b="1">
              <a:latin typeface="+mj-lt"/>
              <a:ea typeface="楷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⑤重复以上步骤②③④，多次测量。</a:t>
            </a:r>
            <a:endParaRPr lang="zh-CN" altLang="en-US" sz="2400" b="1">
              <a:latin typeface="+mj-lt"/>
              <a:ea typeface="楷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299" y="628183"/>
            <a:ext cx="2735522" cy="1582564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628" y="2164609"/>
            <a:ext cx="969059" cy="1983041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800" y="2162426"/>
            <a:ext cx="929802" cy="2028657"/>
          </a:xfrm>
          <a:prstGeom prst="rect">
            <a:avLst/>
          </a:prstGeom>
        </p:spPr>
      </p:pic>
      <p:graphicFrame>
        <p:nvGraphicFramePr>
          <p:cNvPr id="7" name="对象 6" title=""/>
          <p:cNvGraphicFramePr>
            <a:graphicFrameLocks noChangeAspect="1"/>
          </p:cNvGraphicFramePr>
          <p:nvPr/>
        </p:nvGraphicFramePr>
        <p:xfrm>
          <a:off x="5672138" y="4213225"/>
          <a:ext cx="1887537" cy="7921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Equation" r:id="rId5" imgW="24688800" imgH="10363200" progId="Equation.DSMT4">
                  <p:embed/>
                </p:oleObj>
              </mc:Choice>
              <mc:Fallback>
                <p:oleObj name="Equation" r:id="rId5" imgW="24688800" imgH="1036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2138" y="4213225"/>
                        <a:ext cx="1887537" cy="792163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 title=""/>
          <p:cNvSpPr txBox="1"/>
          <p:nvPr/>
        </p:nvSpPr>
        <p:spPr>
          <a:xfrm>
            <a:off x="3871477" y="4003236"/>
            <a:ext cx="160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</a:rPr>
              <a:t>求平均值，减小误差</a:t>
            </a:r>
            <a:endParaRPr lang="zh-CN" altLang="en-US" sz="2000" b="1">
              <a:solidFill>
                <a:srgbClr val="0000FF"/>
              </a:solidFill>
            </a:endParaRPr>
          </a:p>
        </p:txBody>
      </p:sp>
      <p:cxnSp>
        <p:nvCxnSpPr>
          <p:cNvPr id="9" name="直接连接符 8" title=""/>
          <p:cNvCxnSpPr/>
          <p:nvPr/>
        </p:nvCxnSpPr>
        <p:spPr>
          <a:xfrm>
            <a:off x="3951062" y="5005137"/>
            <a:ext cx="116407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455829" y="364215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3.</a:t>
            </a:r>
            <a:r>
              <a:rPr lang="zh-CN" altLang="en-US" sz="2400" b="1">
                <a:latin typeface="+mj-lt"/>
                <a:ea typeface="+mj-ea"/>
              </a:rPr>
              <a:t>测量液体的密度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523448" y="1055686"/>
            <a:ext cx="4361373" cy="279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lnSpc>
                <a:spcPct val="15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①将天平放在水平台面上，调节天平平衡；</a:t>
            </a:r>
            <a:endParaRPr lang="en-US" altLang="zh-CN" sz="2400" b="1">
              <a:latin typeface="+mj-lt"/>
              <a:ea typeface="楷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②在烧杯内倒入适量盐水，用天平测量并记录烧杯和盐水的总质量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latin typeface="+mj-lt"/>
                <a:ea typeface="楷体" panose="02010609060101010101" pitchFamily="49" charset="-122"/>
              </a:rPr>
              <a:t>；</a:t>
            </a:r>
            <a:endParaRPr lang="en-US" altLang="zh-CN" sz="2400" b="1">
              <a:latin typeface="+mj-lt"/>
              <a:ea typeface="楷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1075" y="1354140"/>
            <a:ext cx="2984840" cy="19670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429053" y="695091"/>
            <a:ext cx="4802966" cy="29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③从烧杯中倒出一些盐水到量筒中，再用天平测量烧杯和剩余盐水的总质量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latin typeface="+mj-lt"/>
                <a:ea typeface="楷体" panose="02010609060101010101" pitchFamily="49" charset="-122"/>
              </a:rPr>
              <a:t>，将结果记录在表格中；</a:t>
            </a:r>
            <a:endParaRPr lang="en-US" altLang="zh-CN" sz="2400" b="1">
              <a:latin typeface="+mj-lt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④读出倒入量筒中的盐水体积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V</a:t>
            </a:r>
            <a:r>
              <a:rPr lang="zh-CN" altLang="en-US" sz="2400" b="1">
                <a:latin typeface="+mj-lt"/>
                <a:ea typeface="楷体" panose="02010609060101010101" pitchFamily="49" charset="-122"/>
              </a:rPr>
              <a:t>，将结果记录在表格中；</a:t>
            </a:r>
            <a:endParaRPr lang="en-US" altLang="zh-CN" sz="2400" b="1">
              <a:latin typeface="+mj-lt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+mj-lt"/>
                <a:ea typeface="楷体" panose="02010609060101010101" pitchFamily="49" charset="-122"/>
              </a:rPr>
              <a:t>⑤重复以上步骤②③④，多次测量。</a:t>
            </a:r>
            <a:endParaRPr lang="zh-CN" altLang="en-US" sz="2400" b="1">
              <a:latin typeface="+mj-lt"/>
              <a:ea typeface="楷体" panose="02010609060101010101" pitchFamily="49" charset="-122"/>
            </a:endParaRPr>
          </a:p>
        </p:txBody>
      </p:sp>
      <p:graphicFrame>
        <p:nvGraphicFramePr>
          <p:cNvPr id="3" name="对象 2" title=""/>
          <p:cNvGraphicFramePr>
            <a:graphicFrameLocks noChangeAspect="1"/>
          </p:cNvGraphicFramePr>
          <p:nvPr/>
        </p:nvGraphicFramePr>
        <p:xfrm>
          <a:off x="862320" y="3785039"/>
          <a:ext cx="2177888" cy="7672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Equation" r:id="rId2" imgW="26822400" imgH="9448800" progId="Equation.DSMT4">
                  <p:embed/>
                </p:oleObj>
              </mc:Choice>
              <mc:Fallback>
                <p:oleObj name="Equation" r:id="rId2" imgW="268224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2320" y="3785039"/>
                        <a:ext cx="2177888" cy="767212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727" y="503004"/>
            <a:ext cx="1247534" cy="1983041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261" y="1052152"/>
            <a:ext cx="2553598" cy="1528822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261" y="2817229"/>
            <a:ext cx="864677" cy="1983041"/>
          </a:xfrm>
          <a:prstGeom prst="rect">
            <a:avLst/>
          </a:prstGeom>
        </p:spPr>
      </p:pic>
      <p:sp>
        <p:nvSpPr>
          <p:cNvPr id="7" name="文本框 6" title=""/>
          <p:cNvSpPr txBox="1"/>
          <p:nvPr/>
        </p:nvSpPr>
        <p:spPr>
          <a:xfrm>
            <a:off x="3883829" y="3616595"/>
            <a:ext cx="160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</a:rPr>
              <a:t>求平均值，减小误差</a:t>
            </a:r>
            <a:endParaRPr lang="zh-CN" altLang="en-US" sz="2000" b="1">
              <a:solidFill>
                <a:srgbClr val="0000FF"/>
              </a:solidFill>
            </a:endParaRPr>
          </a:p>
        </p:txBody>
      </p:sp>
      <p:cxnSp>
        <p:nvCxnSpPr>
          <p:cNvPr id="8" name="直接连接符 7" title=""/>
          <p:cNvCxnSpPr/>
          <p:nvPr/>
        </p:nvCxnSpPr>
        <p:spPr>
          <a:xfrm>
            <a:off x="3883829" y="3556393"/>
            <a:ext cx="116407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62048" y="723935"/>
            <a:ext cx="6783779" cy="3346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66FF"/>
                </a:solidFill>
                <a:latin typeface="+mj-lt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</a:rPr>
              <a:t>6 </a:t>
            </a:r>
            <a:r>
              <a:rPr lang="zh-CN" altLang="en-US" sz="2400" b="1" i="1">
                <a:latin typeface="+mj-lt"/>
              </a:rPr>
              <a:t>a</a:t>
            </a:r>
            <a:r>
              <a:rPr lang="zh-CN" altLang="en-US" sz="2400" b="1">
                <a:latin typeface="+mj-lt"/>
              </a:rPr>
              <a:t>、</a:t>
            </a:r>
            <a:r>
              <a:rPr lang="zh-CN" altLang="en-US" sz="2400" b="1" i="1">
                <a:latin typeface="+mj-lt"/>
              </a:rPr>
              <a:t>b</a:t>
            </a:r>
            <a:r>
              <a:rPr lang="zh-CN" altLang="en-US" sz="2400" b="1">
                <a:latin typeface="+mj-lt"/>
              </a:rPr>
              <a:t>、</a:t>
            </a:r>
            <a:r>
              <a:rPr lang="zh-CN" altLang="en-US" sz="2400" b="1" i="1">
                <a:latin typeface="+mj-lt"/>
              </a:rPr>
              <a:t>c</a:t>
            </a:r>
            <a:r>
              <a:rPr lang="zh-CN" altLang="en-US" sz="2400" b="1">
                <a:latin typeface="+mj-lt"/>
              </a:rPr>
              <a:t>为三种不同的液体，它们的质量与体积的关系如图所示（     ）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A.若</a:t>
            </a:r>
            <a:r>
              <a:rPr lang="zh-CN" altLang="en-US" sz="2400" b="1" i="1">
                <a:latin typeface="+mj-lt"/>
              </a:rPr>
              <a:t>a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 i="1">
                <a:latin typeface="+mj-lt"/>
              </a:rPr>
              <a:t>b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 i="1">
                <a:latin typeface="+mj-lt"/>
              </a:rPr>
              <a:t>c</a:t>
            </a:r>
            <a:r>
              <a:rPr lang="zh-CN" altLang="en-US" sz="2400" b="1">
                <a:latin typeface="+mj-lt"/>
              </a:rPr>
              <a:t>的质量相同，</a:t>
            </a:r>
            <a:r>
              <a:rPr lang="zh-CN" altLang="en-US" sz="2400" b="1" i="1">
                <a:latin typeface="+mj-lt"/>
              </a:rPr>
              <a:t>a</a:t>
            </a:r>
            <a:r>
              <a:rPr lang="zh-CN" altLang="en-US" sz="2400" b="1">
                <a:latin typeface="+mj-lt"/>
              </a:rPr>
              <a:t>的体积最大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B.若</a:t>
            </a:r>
            <a:r>
              <a:rPr lang="zh-CN" altLang="en-US" sz="2400" b="1" i="1">
                <a:latin typeface="+mj-lt"/>
              </a:rPr>
              <a:t>a</a:t>
            </a:r>
            <a:r>
              <a:rPr lang="zh-CN" altLang="en-US" sz="2400" b="1">
                <a:latin typeface="+mj-lt"/>
              </a:rPr>
              <a:t>、</a:t>
            </a:r>
            <a:r>
              <a:rPr lang="zh-CN" altLang="en-US" sz="2400" b="1" i="1">
                <a:latin typeface="+mj-lt"/>
              </a:rPr>
              <a:t>b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 i="1">
                <a:latin typeface="+mj-lt"/>
              </a:rPr>
              <a:t>c</a:t>
            </a:r>
            <a:r>
              <a:rPr lang="zh-CN" altLang="en-US" sz="2400" b="1">
                <a:latin typeface="+mj-lt"/>
              </a:rPr>
              <a:t>的质量相同，</a:t>
            </a:r>
            <a:r>
              <a:rPr lang="zh-CN" altLang="en-US" sz="2400" b="1" i="1">
                <a:latin typeface="+mj-lt"/>
              </a:rPr>
              <a:t>a</a:t>
            </a:r>
            <a:r>
              <a:rPr lang="zh-CN" altLang="en-US" sz="2400" b="1">
                <a:latin typeface="+mj-lt"/>
              </a:rPr>
              <a:t>的体积最小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</a:rPr>
              <a:t>C.</a:t>
            </a:r>
            <a:r>
              <a:rPr lang="zh-CN" altLang="en-US" sz="2400" b="1">
                <a:latin typeface="+mj-lt"/>
              </a:rPr>
              <a:t>若</a:t>
            </a:r>
            <a:r>
              <a:rPr lang="en-US" altLang="zh-CN" sz="2400" b="1" i="1">
                <a:latin typeface="+mj-lt"/>
              </a:rPr>
              <a:t>a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 i="1">
                <a:latin typeface="+mj-lt"/>
              </a:rPr>
              <a:t>b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 i="1">
                <a:latin typeface="+mj-lt"/>
              </a:rPr>
              <a:t>c</a:t>
            </a:r>
            <a:r>
              <a:rPr lang="zh-CN" altLang="en-US" sz="2400" b="1">
                <a:latin typeface="+mj-lt"/>
              </a:rPr>
              <a:t>的体积相同，</a:t>
            </a:r>
            <a:r>
              <a:rPr lang="en-US" altLang="zh-CN" sz="2400" b="1" i="1">
                <a:latin typeface="+mj-lt"/>
              </a:rPr>
              <a:t>b</a:t>
            </a:r>
            <a:r>
              <a:rPr lang="zh-CN" altLang="en-US" sz="2400" b="1">
                <a:latin typeface="+mj-lt"/>
              </a:rPr>
              <a:t>的质量最大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</a:rPr>
              <a:t>D.</a:t>
            </a:r>
            <a:r>
              <a:rPr lang="zh-CN" altLang="en-US" sz="2400" b="1">
                <a:latin typeface="+mj-lt"/>
              </a:rPr>
              <a:t>若</a:t>
            </a:r>
            <a:r>
              <a:rPr lang="en-US" altLang="zh-CN" sz="2400" b="1" i="1">
                <a:latin typeface="+mj-lt"/>
              </a:rPr>
              <a:t>a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 i="1">
                <a:latin typeface="+mj-lt"/>
              </a:rPr>
              <a:t>b</a:t>
            </a:r>
            <a:r>
              <a:rPr lang="zh-CN" altLang="en-US" sz="2400" b="1">
                <a:latin typeface="+mj-lt"/>
              </a:rPr>
              <a:t>、</a:t>
            </a:r>
            <a:r>
              <a:rPr lang="en-US" altLang="zh-CN" sz="2400" b="1" i="1">
                <a:latin typeface="+mj-lt"/>
              </a:rPr>
              <a:t>c</a:t>
            </a:r>
            <a:r>
              <a:rPr lang="zh-CN" altLang="en-US" sz="2400" b="1">
                <a:latin typeface="+mj-lt"/>
              </a:rPr>
              <a:t>的体积相同，</a:t>
            </a:r>
            <a:r>
              <a:rPr lang="en-US" altLang="zh-CN" sz="2400" b="1" i="1">
                <a:latin typeface="+mj-lt"/>
              </a:rPr>
              <a:t>b</a:t>
            </a:r>
            <a:r>
              <a:rPr lang="zh-CN" altLang="en-US" sz="2400" b="1">
                <a:latin typeface="+mj-lt"/>
              </a:rPr>
              <a:t>的质量最小</a:t>
            </a:r>
            <a:endParaRPr lang="zh-CN" altLang="en-US" sz="2400" b="1">
              <a:latin typeface="+mj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461" y="1659206"/>
            <a:ext cx="2332732" cy="2181345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3525096" y="1380873"/>
            <a:ext cx="73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A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640680" y="549256"/>
            <a:ext cx="72159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/>
            <a:r>
              <a:rPr lang="zh-CN" altLang="en-US" sz="2400" b="1">
                <a:solidFill>
                  <a:srgbClr val="0066FF"/>
                </a:solidFill>
                <a:latin typeface="+mj-lt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</a:rPr>
              <a:t>7 </a:t>
            </a:r>
            <a:r>
              <a:rPr lang="zh-CN" altLang="en-US" sz="2400" b="1">
                <a:latin typeface="+mj-lt"/>
              </a:rPr>
              <a:t>“沉睡三千年，一醒惊天下”，三星堆遗址在 </a:t>
            </a:r>
            <a:r>
              <a:rPr lang="en-US" altLang="zh-CN" sz="2400" b="1">
                <a:latin typeface="+mj-lt"/>
              </a:rPr>
              <a:t>2021</a:t>
            </a:r>
            <a:r>
              <a:rPr lang="zh-CN" altLang="en-US" sz="2400" b="1">
                <a:latin typeface="+mj-lt"/>
              </a:rPr>
              <a:t>年</a:t>
            </a:r>
            <a:r>
              <a:rPr lang="en-US" altLang="zh-CN" sz="2400" b="1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月出土了大量文物，如图甲所示是其中的金面具残片。文物爱好者小张和小敏同学制作了一个金面具的模型，用实验的方法来测量模型的密度。</a:t>
            </a:r>
            <a:endParaRPr lang="en-US" altLang="zh-CN" sz="2400" b="1">
              <a:latin typeface="+mj-lt"/>
            </a:endParaRPr>
          </a:p>
          <a:p>
            <a:pPr hangingPunct="1"/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）小张把天平放在水平台上，将游码拨到</a:t>
            </a:r>
            <a:r>
              <a:rPr lang="en-US" altLang="zh-CN" sz="2400" b="1">
                <a:latin typeface="+mj-lt"/>
              </a:rPr>
              <a:t>______</a:t>
            </a:r>
            <a:endParaRPr lang="en-US" altLang="zh-CN" sz="2400" b="1">
              <a:latin typeface="+mj-lt"/>
            </a:endParaRPr>
          </a:p>
          <a:p>
            <a:pPr hangingPunct="1"/>
            <a:r>
              <a:rPr lang="en-US" altLang="zh-CN" sz="2400" b="1">
                <a:latin typeface="+mj-lt"/>
              </a:rPr>
              <a:t>_______</a:t>
            </a:r>
            <a:r>
              <a:rPr lang="zh-CN" altLang="en-US" sz="2400" b="1">
                <a:latin typeface="+mj-lt"/>
              </a:rPr>
              <a:t>，此时指针偏向分度盘中线的左侧，应向</a:t>
            </a:r>
            <a:r>
              <a:rPr lang="en-US" altLang="zh-CN" sz="2400" b="1">
                <a:latin typeface="+mj-lt"/>
              </a:rPr>
              <a:t>_____</a:t>
            </a:r>
            <a:r>
              <a:rPr lang="zh-CN" altLang="en-US" sz="2400" b="1">
                <a:latin typeface="+mj-lt"/>
              </a:rPr>
              <a:t>（选填“左”或“右”）调节平衡螺母，使横梁在水平位置平衡。</a:t>
            </a:r>
            <a:endParaRPr lang="zh-CN" altLang="en-US" sz="2400" b="1">
              <a:latin typeface="+mj-lt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83" y="3248928"/>
            <a:ext cx="1878147" cy="1756976"/>
          </a:xfrm>
          <a:prstGeom prst="rect">
            <a:avLst/>
          </a:prstGeom>
        </p:spPr>
      </p:pic>
      <p:sp>
        <p:nvSpPr>
          <p:cNvPr id="4" name="文本框 3" title=""/>
          <p:cNvSpPr txBox="1"/>
          <p:nvPr/>
        </p:nvSpPr>
        <p:spPr>
          <a:xfrm>
            <a:off x="6720639" y="1949030"/>
            <a:ext cx="178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零刻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780997" y="2340917"/>
            <a:ext cx="133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度线处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828499" y="2737747"/>
            <a:ext cx="54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右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78922" y="506174"/>
            <a:ext cx="7116288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2</a:t>
            </a:r>
            <a:r>
              <a:rPr lang="zh-CN" altLang="en-US" sz="2400" b="1">
                <a:latin typeface="+mj-lt"/>
              </a:rPr>
              <a:t>）调好后小张将模型放在左盘，在右盘加减砝码，并调节游码使天平再次水平平衡，砝码和游码如图乙所示，则模型的质量为</a:t>
            </a:r>
            <a:r>
              <a:rPr lang="en-US" altLang="zh-CN" sz="2400" b="1">
                <a:latin typeface="+mj-lt"/>
              </a:rPr>
              <a:t>_______g</a:t>
            </a:r>
            <a:r>
              <a:rPr lang="zh-CN" altLang="en-US" sz="2400" b="1">
                <a:latin typeface="+mj-lt"/>
              </a:rPr>
              <a:t>。</a:t>
            </a:r>
            <a:endParaRPr lang="zh-CN" altLang="en-US" sz="2400" b="1">
              <a:latin typeface="+mj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826" y="2805028"/>
            <a:ext cx="2060479" cy="1623500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4477741" y="1728753"/>
            <a:ext cx="68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84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93222" y="664697"/>
            <a:ext cx="77575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/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）小张又进行了如图丙所示的三个步骤：</a:t>
            </a:r>
            <a:endParaRPr lang="en-US" altLang="zh-CN" sz="2400" b="1">
              <a:latin typeface="+mj-lt"/>
            </a:endParaRPr>
          </a:p>
          <a:p>
            <a:pPr hangingPunct="1"/>
            <a:r>
              <a:rPr lang="zh-CN" altLang="en-US" sz="2400" b="1">
                <a:latin typeface="+mj-lt"/>
              </a:rPr>
              <a:t>①烧杯中加入适量水，测得烧杯和水的总质量为 145 g。</a:t>
            </a:r>
            <a:endParaRPr lang="en-US" altLang="zh-CN" sz="2400" b="1">
              <a:latin typeface="+mj-lt"/>
            </a:endParaRPr>
          </a:p>
          <a:p>
            <a:pPr hangingPunct="1"/>
            <a:r>
              <a:rPr lang="zh-CN" altLang="en-US" sz="2400" b="1">
                <a:latin typeface="+mj-lt"/>
              </a:rPr>
              <a:t>②用细线拴住模型并</a:t>
            </a:r>
            <a:r>
              <a:rPr lang="en-US" altLang="zh-CN" sz="2400" b="1">
                <a:latin typeface="+mj-lt"/>
              </a:rPr>
              <a:t>______</a:t>
            </a:r>
            <a:r>
              <a:rPr lang="zh-CN" altLang="en-US" sz="2400" b="1">
                <a:latin typeface="+mj-lt"/>
              </a:rPr>
              <a:t>在水中（水未溢出），在水面处做标记。</a:t>
            </a:r>
            <a:endParaRPr lang="en-US" altLang="zh-CN" sz="2400" b="1">
              <a:latin typeface="+mj-lt"/>
            </a:endParaRPr>
          </a:p>
          <a:p>
            <a:pPr hangingPunct="1"/>
            <a:r>
              <a:rPr lang="zh-CN" altLang="en-US" sz="2400" b="1">
                <a:latin typeface="+mj-lt"/>
              </a:rPr>
              <a:t>③取出模型，用装有 40 m</a:t>
            </a:r>
            <a:r>
              <a:rPr lang="en-US" altLang="zh-CN" sz="2400" b="1">
                <a:latin typeface="+mj-lt"/>
              </a:rPr>
              <a:t>L</a:t>
            </a:r>
            <a:r>
              <a:rPr lang="zh-CN" altLang="en-US" sz="2400" b="1">
                <a:latin typeface="+mj-lt"/>
              </a:rPr>
              <a:t>水的量筒往烧杯中加水，直到吸水面达到</a:t>
            </a:r>
            <a:r>
              <a:rPr lang="en-US" altLang="zh-CN" sz="2400" b="1">
                <a:latin typeface="+mj-lt"/>
              </a:rPr>
              <a:t>______</a:t>
            </a:r>
            <a:r>
              <a:rPr lang="zh-CN" altLang="en-US" sz="2400" b="1">
                <a:latin typeface="+mj-lt"/>
              </a:rPr>
              <a:t>处，量筒中的水位如图丁所示。</a:t>
            </a:r>
            <a:endParaRPr lang="zh-CN" altLang="en-US" sz="2400" b="1">
              <a:latin typeface="+mj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546" y="2969643"/>
            <a:ext cx="3131888" cy="1983041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3680659" y="1357194"/>
            <a:ext cx="89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浸没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2673546" y="2472353"/>
            <a:ext cx="87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标记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00645" y="640946"/>
            <a:ext cx="7327074" cy="390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4</a:t>
            </a:r>
            <a:r>
              <a:rPr lang="zh-CN" altLang="en-US" sz="2400" b="1">
                <a:latin typeface="+mj-lt"/>
              </a:rPr>
              <a:t>）旁边的小敏发现取出的模型沾了水，不能采用量筒的数据，于是测出图丙③中烧杯和水的总质量为 155 g，小敏计算出模型的密度为</a:t>
            </a:r>
            <a:r>
              <a:rPr lang="en-US" altLang="zh-CN" sz="2400" b="1">
                <a:latin typeface="+mj-lt"/>
              </a:rPr>
              <a:t>_______</a:t>
            </a:r>
            <a:r>
              <a:rPr lang="zh-CN" altLang="en-US" sz="2400" b="1">
                <a:latin typeface="+mj-lt"/>
              </a:rPr>
              <a:t>g/cm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。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4</a:t>
            </a:r>
            <a:r>
              <a:rPr lang="zh-CN" altLang="en-US" sz="2400" b="1">
                <a:latin typeface="+mj-lt"/>
              </a:rPr>
              <a:t>）若只考虑模型带出水产生的误差，则实验过程中模型带出水的体积为</a:t>
            </a:r>
            <a:r>
              <a:rPr lang="en-US" altLang="zh-CN" sz="2400" b="1">
                <a:latin typeface="+mj-lt"/>
              </a:rPr>
              <a:t>______</a:t>
            </a:r>
            <a:r>
              <a:rPr lang="zh-CN" altLang="en-US" sz="2400" b="1">
                <a:latin typeface="+mj-lt"/>
              </a:rPr>
              <a:t>cm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。小敏计算出的密度值与实际值相比</a:t>
            </a:r>
            <a:r>
              <a:rPr lang="en-US" altLang="zh-CN" sz="2400" b="1">
                <a:latin typeface="+mj-lt"/>
              </a:rPr>
              <a:t>_______</a:t>
            </a:r>
            <a:r>
              <a:rPr lang="zh-CN" altLang="en-US" sz="2400" b="1">
                <a:latin typeface="+mj-lt"/>
              </a:rPr>
              <a:t>（选填“偏大”“偏小”或“相等”）。</a:t>
            </a:r>
            <a:endParaRPr lang="zh-CN" altLang="en-US" sz="2400" b="1">
              <a:latin typeface="+mj-lt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5509356" y="1806526"/>
            <a:ext cx="86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8.4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4060964" y="2922807"/>
            <a:ext cx="6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2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383674" y="3501161"/>
            <a:ext cx="86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相等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522515" y="501890"/>
            <a:ext cx="226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知识梳理</a:t>
            </a:r>
            <a:endParaRPr lang="zh-CN" altLang="en-US" sz="28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12" title=""/>
          <p:cNvSpPr>
            <a:spLocks noChangeArrowheads="1"/>
          </p:cNvSpPr>
          <p:nvPr/>
        </p:nvSpPr>
        <p:spPr bwMode="auto">
          <a:xfrm>
            <a:off x="321936" y="1315792"/>
            <a:ext cx="7658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0000FF"/>
                </a:solidFill>
                <a:latin typeface="+mj-lt"/>
                <a:ea typeface="+mj-ea"/>
              </a:rPr>
              <a:t>一、质量</a:t>
            </a:r>
            <a:endParaRPr lang="zh-CN" altLang="en-US" sz="2800" b="1">
              <a:solidFill>
                <a:srgbClr val="0000FF"/>
              </a:solidFill>
              <a:latin typeface="+mj-lt"/>
              <a:ea typeface="+mj-ea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708381" y="1892072"/>
            <a:ext cx="7533251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1.</a:t>
            </a:r>
            <a:r>
              <a:rPr lang="zh-CN" altLang="en-US" sz="2400" b="1">
                <a:latin typeface="+mj-lt"/>
                <a:ea typeface="+mj-ea"/>
              </a:rPr>
              <a:t>定义：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物体所含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的多少叫做物体的质量，符号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。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708381" y="3084258"/>
            <a:ext cx="8030556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2.</a:t>
            </a:r>
            <a:r>
              <a:rPr lang="zh-CN" altLang="en-US" sz="2400" b="1">
                <a:latin typeface="+mj-lt"/>
                <a:ea typeface="+mj-ea"/>
              </a:rPr>
              <a:t>性质：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质量是物体的一个基本属性，它与物体的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、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、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_______________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无关。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3110908" y="1966782"/>
            <a:ext cx="949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物质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1011202" y="2475485"/>
            <a:ext cx="598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endParaRPr lang="zh-CN" altLang="en-US" sz="2400" b="1" i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8" name="文本框 17" title=""/>
          <p:cNvSpPr txBox="1"/>
          <p:nvPr/>
        </p:nvSpPr>
        <p:spPr>
          <a:xfrm>
            <a:off x="6283234" y="3697406"/>
            <a:ext cx="949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状态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7486436" y="3697405"/>
            <a:ext cx="949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形状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780573" y="4218433"/>
            <a:ext cx="2423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所处的空间位置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4" grpId="0"/>
      <p:bldP spid="15" grpId="0"/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 title=""/>
          <p:cNvSpPr/>
          <p:nvPr/>
        </p:nvSpPr>
        <p:spPr>
          <a:xfrm>
            <a:off x="398345" y="471399"/>
            <a:ext cx="2009893" cy="5478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ctr" defTabSz="685800" eaLnBrk="1" hangingPunct="1"/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本章练习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237506" y="1324835"/>
            <a:ext cx="326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0066FF"/>
                </a:solidFill>
              </a:rPr>
              <a:t>科学认知与辨析</a:t>
            </a:r>
            <a:endParaRPr lang="zh-CN" altLang="en-US" sz="2400" b="1">
              <a:solidFill>
                <a:srgbClr val="0066FF"/>
              </a:solidFill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021277" y="1683882"/>
            <a:ext cx="7101445" cy="3346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1.一个钢瓶里装有压缩气体，当从钢瓶中放出部分气体后，瓶中剩余气体（      ）。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A.质量和密度都减小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B.质量减小，密度不变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C.质量不变，密度减小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D.质量和密度都不变</a:t>
            </a:r>
            <a:endParaRPr lang="zh-CN" altLang="en-US" sz="2400" b="1">
              <a:latin typeface="+mj-lt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4465122" y="2340917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A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1021277" y="1444347"/>
            <a:ext cx="7101445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</a:rPr>
              <a:t>2.</a:t>
            </a:r>
            <a:r>
              <a:rPr lang="zh-CN" altLang="en-US" sz="2400" b="1">
                <a:latin typeface="+mj-lt"/>
              </a:rPr>
              <a:t>若空气的密度为</a:t>
            </a:r>
            <a:r>
              <a:rPr lang="en-US" altLang="zh-CN" sz="2400" b="1">
                <a:latin typeface="+mj-lt"/>
              </a:rPr>
              <a:t>1.29kg/m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，请估算你所在的教室内空气的质量大约为多少？</a:t>
            </a:r>
            <a:endParaRPr lang="zh-CN" altLang="en-US" sz="2400" b="1">
              <a:latin typeface="+mj-lt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90796" y="601177"/>
            <a:ext cx="7258793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3.某地有一水库，已知它的最大容积是 7.5</a:t>
            </a:r>
            <a:r>
              <a:rPr lang="en-US" altLang="zh-CN" sz="2400" b="1">
                <a:latin typeface="+mj-lt"/>
              </a:rPr>
              <a:t>×</a:t>
            </a:r>
            <a:r>
              <a:rPr lang="zh-CN" altLang="en-US" sz="2400" b="1">
                <a:latin typeface="+mj-lt"/>
              </a:rPr>
              <a:t>10</a:t>
            </a:r>
            <a:r>
              <a:rPr lang="en-US" altLang="zh-CN" sz="2400" b="1" baseline="30000">
                <a:latin typeface="+mj-lt"/>
              </a:rPr>
              <a:t>6</a:t>
            </a:r>
            <a:r>
              <a:rPr lang="zh-CN" altLang="en-US" sz="2400" b="1">
                <a:latin typeface="+mj-lt"/>
              </a:rPr>
              <a:t>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，那么，这个水库最多可以储存多少吨水？</a:t>
            </a:r>
            <a:endParaRPr lang="zh-CN" altLang="en-US" sz="2400" b="1">
              <a:latin typeface="+mj-lt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768927" y="1990589"/>
            <a:ext cx="7080662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解：这个水库最多可以储存的水的质量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</a:rPr>
              <a:t>ρ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=1.0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7.5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endParaRPr lang="en-US" altLang="zh-CN" sz="2400" b="1" baseline="3000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               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=7.5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9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kg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          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=7.5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t.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21426" y="621632"/>
            <a:ext cx="7258792" cy="390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4.建筑工地需要40m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的沙子，为了估测沙子的密度，用一个质量为1 kg 的空桶装满水，测得桶和水的总质量为</a:t>
            </a:r>
            <a:r>
              <a:rPr lang="en-US" altLang="zh-CN" sz="2400" b="1">
                <a:latin typeface="+mj-lt"/>
              </a:rPr>
              <a:t>13kg</a:t>
            </a:r>
            <a:r>
              <a:rPr lang="zh-CN" altLang="en-US" sz="2400" b="1">
                <a:latin typeface="+mj-lt"/>
              </a:rPr>
              <a:t>。倒去水后，再用这个桶装满沙子（沙面沿桶口抹平），测得桶和沙子的总质量为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9 kg。求：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）桶的容积和沙子的密度；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2</a:t>
            </a:r>
            <a:r>
              <a:rPr lang="zh-CN" altLang="en-US" sz="2400" b="1">
                <a:latin typeface="+mj-lt"/>
              </a:rPr>
              <a:t>）若用一辆载重4t的卡车将沙子运送到工地，至少要运多少车？</a:t>
            </a:r>
            <a:endParaRPr lang="zh-CN" altLang="en-US" sz="2400" b="1">
              <a:latin typeface="+mj-lt"/>
            </a:endParaRP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840178" y="344633"/>
            <a:ext cx="6961909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解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：（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空桶质量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=1kg，装满水后桶和水的总质量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=13 kg，水的密度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水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=1.0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 ，则水的质量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水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-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=13 kg-1kg=12kg，桶的容积 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装满沙子后桶和沙子的总质量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=19 kg，则沙子的质量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沙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-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 19 kg-1 kg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18 kg，沙子的体积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V 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沙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=1.2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-2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，沙子的密度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对象 3" title=""/>
          <p:cNvGraphicFramePr>
            <a:graphicFrameLocks noChangeAspect="1"/>
          </p:cNvGraphicFramePr>
          <p:nvPr/>
        </p:nvGraphicFramePr>
        <p:xfrm>
          <a:off x="1080109" y="1938170"/>
          <a:ext cx="5759699" cy="80995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Equation" r:id="rId2" imgW="78028800" imgH="10972800" progId="Equation.DSMT4">
                  <p:embed/>
                </p:oleObj>
              </mc:Choice>
              <mc:Fallback>
                <p:oleObj name="Equation" r:id="rId2" imgW="78028800" imgH="1097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0109" y="1938170"/>
                        <a:ext cx="5759699" cy="809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 title=""/>
          <p:cNvGraphicFramePr>
            <a:graphicFrameLocks noChangeAspect="1"/>
          </p:cNvGraphicFramePr>
          <p:nvPr/>
        </p:nvGraphicFramePr>
        <p:xfrm>
          <a:off x="982682" y="4168437"/>
          <a:ext cx="5023988" cy="89095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Equation" r:id="rId4" imgW="61874400" imgH="10972800" progId="Equation.DSMT4">
                  <p:embed/>
                </p:oleObj>
              </mc:Choice>
              <mc:Fallback>
                <p:oleObj name="Equation" r:id="rId4" imgW="61874400" imgH="1097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2682" y="4168437"/>
                        <a:ext cx="5023988" cy="89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1030184" y="1002090"/>
            <a:ext cx="7270668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）40m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的沙子的质量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′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沙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′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=1.5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40 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=6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kg=60t，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所以至少要运的车数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对象 3" title=""/>
          <p:cNvGraphicFramePr>
            <a:graphicFrameLocks noChangeAspect="1"/>
          </p:cNvGraphicFramePr>
          <p:nvPr/>
        </p:nvGraphicFramePr>
        <p:xfrm>
          <a:off x="1300442" y="2686334"/>
          <a:ext cx="3076264" cy="92560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Equation" r:id="rId2" imgW="34442400" imgH="10363200" progId="Equation.DSMT4">
                  <p:embed/>
                </p:oleObj>
              </mc:Choice>
              <mc:Fallback>
                <p:oleObj name="Equation" r:id="rId2" imgW="34442400" imgH="1036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0442" y="2686334"/>
                        <a:ext cx="3076264" cy="92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463135" y="463386"/>
            <a:ext cx="7517082" cy="390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5.某同学买了一只茶壶，如图所示。她听说该茶壶是用特有的泥土材料制成的，很想知道这种材料烧制后的密度。于是，她用天平测出整个茶壶的质量为159g，其中壶盖的质量为44.4g，她把壶盖浸没在装满水的溢水杯中，并测得溢出水的质量是14.8g，则：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）这种材料烧制后的密度是多少？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2</a:t>
            </a:r>
            <a:r>
              <a:rPr lang="zh-CN" altLang="en-US" sz="2400" b="1">
                <a:latin typeface="+mj-lt"/>
              </a:rPr>
              <a:t>）该茶壶所用材料的体积为多大？</a:t>
            </a:r>
            <a:endParaRPr lang="zh-CN" altLang="en-US" sz="2400" b="1">
              <a:latin typeface="+mj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837" y="3337934"/>
            <a:ext cx="1641707" cy="10256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09550" y="581431"/>
            <a:ext cx="6439395" cy="2792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解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：（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溢出水的质量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水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=14.8g，水的密度 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水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1.0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 g/cm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，壶盖的体积等于溢出水的体积，则壶盖的体积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壶盖的质量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</a:rPr>
              <a:t>0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=44.4g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，这种材料的密度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对象 3" title=""/>
          <p:cNvGraphicFramePr>
            <a:graphicFrameLocks noChangeAspect="1"/>
          </p:cNvGraphicFramePr>
          <p:nvPr/>
        </p:nvGraphicFramePr>
        <p:xfrm>
          <a:off x="2005013" y="2166938"/>
          <a:ext cx="3846512" cy="809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Equation" r:id="rId2" imgW="52120800" imgH="10972800" progId="Equation.DSMT4">
                  <p:embed/>
                </p:oleObj>
              </mc:Choice>
              <mc:Fallback>
                <p:oleObj name="Equation" r:id="rId2" imgW="52120800" imgH="1097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5013" y="2166938"/>
                        <a:ext cx="3846512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 title=""/>
          <p:cNvGraphicFramePr>
            <a:graphicFrameLocks noChangeAspect="1"/>
          </p:cNvGraphicFramePr>
          <p:nvPr/>
        </p:nvGraphicFramePr>
        <p:xfrm>
          <a:off x="1816145" y="3373670"/>
          <a:ext cx="3489567" cy="84145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Equation" r:id="rId4" imgW="42976800" imgH="10363200" progId="Equation.DSMT4">
                  <p:embed/>
                </p:oleObj>
              </mc:Choice>
              <mc:Fallback>
                <p:oleObj name="Equation" r:id="rId4" imgW="42976800" imgH="1036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6145" y="3373670"/>
                        <a:ext cx="3489567" cy="84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26423" y="1048434"/>
            <a:ext cx="7223166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）整个茶壶的质量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=159g，则该茶壶所用材料的体积为：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对象 5" title=""/>
          <p:cNvGraphicFramePr>
            <a:graphicFrameLocks noChangeAspect="1"/>
          </p:cNvGraphicFramePr>
          <p:nvPr/>
        </p:nvGraphicFramePr>
        <p:xfrm>
          <a:off x="2070249" y="2178680"/>
          <a:ext cx="3195855" cy="81813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Equation" r:id="rId2" imgW="39319200" imgH="10058400" progId="Equation.DSMT4">
                  <p:embed/>
                </p:oleObj>
              </mc:Choice>
              <mc:Fallback>
                <p:oleObj name="Equation" r:id="rId2" imgW="39319200" imgH="1005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0249" y="2178680"/>
                        <a:ext cx="3195855" cy="81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50175" y="632935"/>
            <a:ext cx="7211290" cy="2792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6.</a:t>
            </a:r>
            <a:r>
              <a:rPr lang="en-US" altLang="zh-CN" sz="2400" b="1">
                <a:latin typeface="+mj-lt"/>
              </a:rPr>
              <a:t>*</a:t>
            </a:r>
            <a:r>
              <a:rPr lang="zh-CN" altLang="en-US" sz="2400" b="1">
                <a:latin typeface="+mj-lt"/>
              </a:rPr>
              <a:t>空心砖在建筑施工中广泛使用。如图所示，质量为3.6kg的某型号空心砖，空心部分占空心砖长方体外形总体积的 40%。求：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）该砖材料的密度；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2</a:t>
            </a:r>
            <a:r>
              <a:rPr lang="zh-CN" altLang="en-US" sz="2400" b="1">
                <a:latin typeface="+mj-lt"/>
              </a:rPr>
              <a:t>）一块空心砖将比同规格实心砖节约多少材料？</a:t>
            </a:r>
            <a:endParaRPr lang="zh-CN" altLang="en-US" sz="2400" b="1">
              <a:latin typeface="+mj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79" y="3324832"/>
            <a:ext cx="1993809" cy="170373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708381" y="2913089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4.</a:t>
            </a:r>
            <a:r>
              <a:rPr lang="zh-CN" altLang="en-US" sz="2400" b="1">
                <a:latin typeface="+mj-lt"/>
                <a:ea typeface="+mj-ea"/>
              </a:rPr>
              <a:t>常见物体质量：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894609" y="3366238"/>
            <a:ext cx="459575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）一枚邮票约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50_____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；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）一名中学生约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50_____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；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3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）一头大象约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5____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3700455" y="3422713"/>
            <a:ext cx="647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mg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3979860" y="3987903"/>
            <a:ext cx="592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kg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567362" y="4544568"/>
            <a:ext cx="647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t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6" name="Rectangle 12" title=""/>
          <p:cNvSpPr>
            <a:spLocks noChangeArrowheads="1"/>
          </p:cNvSpPr>
          <p:nvPr/>
        </p:nvSpPr>
        <p:spPr bwMode="auto">
          <a:xfrm>
            <a:off x="894609" y="569377"/>
            <a:ext cx="7658100" cy="22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）国际单位：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___________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）常用单位：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、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_______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、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___________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3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）单位换算：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1t=_______kg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；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1kg=_______g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；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+mj-ea"/>
              </a:rPr>
              <a:t>1g=______mg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+mj-ea"/>
              </a:rPr>
              <a:t>　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708381" y="243288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3.</a:t>
            </a:r>
            <a:r>
              <a:rPr lang="zh-CN" altLang="en-US" sz="2400" b="1">
                <a:latin typeface="+mj-lt"/>
                <a:ea typeface="+mj-ea"/>
              </a:rPr>
              <a:t>单位：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18" name="文本框 17" title=""/>
          <p:cNvSpPr txBox="1"/>
          <p:nvPr/>
        </p:nvSpPr>
        <p:spPr>
          <a:xfrm>
            <a:off x="3275233" y="625635"/>
            <a:ext cx="1709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千克（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kg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5997239" y="1179243"/>
            <a:ext cx="191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毫克（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mg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3870243" y="1791234"/>
            <a:ext cx="942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1000</a:t>
            </a:r>
            <a:endParaRPr lang="zh-CN" altLang="en-US" sz="2400" b="1" baseline="3000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3275233" y="1214586"/>
            <a:ext cx="1709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吨（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t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2" name="文本框 21" title=""/>
          <p:cNvSpPr txBox="1"/>
          <p:nvPr/>
        </p:nvSpPr>
        <p:spPr>
          <a:xfrm>
            <a:off x="4672684" y="1179243"/>
            <a:ext cx="1409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克（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g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5" name="文本框 24" title=""/>
          <p:cNvSpPr txBox="1"/>
          <p:nvPr/>
        </p:nvSpPr>
        <p:spPr>
          <a:xfrm>
            <a:off x="6211476" y="1773176"/>
            <a:ext cx="942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1000</a:t>
            </a:r>
            <a:endParaRPr lang="zh-CN" altLang="en-US" sz="2400" b="1" baseline="3000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6" name="文本框 25" title=""/>
          <p:cNvSpPr txBox="1"/>
          <p:nvPr/>
        </p:nvSpPr>
        <p:spPr>
          <a:xfrm>
            <a:off x="1466603" y="2340917"/>
            <a:ext cx="942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1000</a:t>
            </a:r>
            <a:endParaRPr lang="zh-CN" altLang="en-US" sz="2400" b="1" baseline="3000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  <p:cond evt="onBegin" delay="0">
                          <p:tn val="65"/>
                        </p:cond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8" grpId="0"/>
      <p:bldP spid="19" grpId="0"/>
      <p:bldP spid="20" grpId="0"/>
      <p:bldP spid="21" grpId="0"/>
      <p:bldP spid="22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62494" y="223825"/>
            <a:ext cx="7337448" cy="390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解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：（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该砖长方体外形总体积：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=20cm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 cm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15 cm=3 000 cm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=3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-3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，该砖空心部分的体积 ：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空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=40%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=40%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-3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=1.2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-3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，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实心部分的体积：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实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-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空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=3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zh-CN" altLang="en-US" sz="2400" b="1" baseline="30000">
                <a:solidFill>
                  <a:srgbClr val="FF0000"/>
                </a:solidFill>
                <a:latin typeface="+mj-lt"/>
              </a:rPr>
              <a:t>-3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-1.2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zh-CN" altLang="en-US" sz="2400" b="1" baseline="30000">
                <a:solidFill>
                  <a:srgbClr val="FF0000"/>
                </a:solidFill>
                <a:latin typeface="+mj-lt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=1.8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-3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，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所以该砖材料的密度：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对象 3" title=""/>
          <p:cNvGraphicFramePr>
            <a:graphicFrameLocks noChangeAspect="1"/>
          </p:cNvGraphicFramePr>
          <p:nvPr/>
        </p:nvGraphicFramePr>
        <p:xfrm>
          <a:off x="762494" y="4029524"/>
          <a:ext cx="4603260" cy="8662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Equation" r:id="rId2" imgW="56692800" imgH="10668000" progId="Equation.DSMT4">
                  <p:embed/>
                </p:oleObj>
              </mc:Choice>
              <mc:Fallback>
                <p:oleObj name="Equation" r:id="rId2" imgW="56692800" imgH="1066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494" y="4029524"/>
                        <a:ext cx="4603260" cy="86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3437" y="1506523"/>
            <a:ext cx="1993809" cy="170373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29291" y="1437641"/>
            <a:ext cx="7585069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）节约材料的质量就是与空心部分同体积的材料的质量，则一块空心砖比同规格实心砖节约材料的质量：</a:t>
            </a:r>
            <a:endParaRPr lang="en-US" altLang="zh-CN" sz="2400" b="1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 </a:t>
            </a:r>
            <a:r>
              <a:rPr lang="zh-CN" altLang="en-US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</a:rPr>
              <a:t>′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en-US" altLang="zh-CN" sz="2400" b="1" i="1" err="1">
                <a:solidFill>
                  <a:srgbClr val="FF0000"/>
                </a:solidFill>
                <a:latin typeface="+mj-lt"/>
              </a:rPr>
              <a:t>ρV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</a:rPr>
              <a:t>空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1.2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10</a:t>
            </a:r>
            <a:r>
              <a:rPr lang="zh-CN" altLang="en-US" sz="2400" b="1" baseline="30000">
                <a:solidFill>
                  <a:srgbClr val="FF0000"/>
                </a:solidFill>
                <a:latin typeface="+mj-lt"/>
              </a:rPr>
              <a:t>-3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= 2.4 kg.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85800" y="552315"/>
            <a:ext cx="7472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</a:rPr>
              <a:t>7.</a:t>
            </a:r>
            <a:r>
              <a:rPr lang="en-US" altLang="zh-CN" sz="2400" b="1">
                <a:latin typeface="+mj-lt"/>
              </a:rPr>
              <a:t>*</a:t>
            </a:r>
            <a:r>
              <a:rPr lang="zh-CN" altLang="en-US" sz="2400" b="1">
                <a:latin typeface="+mj-lt"/>
              </a:rPr>
              <a:t>分别用铜、铁、铝制成体积相同、质量相等的空心球，比较它们空心部分的体积，哪个最大？为什么？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A.铜球     B.铁球     </a:t>
            </a:r>
            <a:r>
              <a:rPr lang="en-US" altLang="zh-CN" sz="2400" b="1">
                <a:latin typeface="+mj-lt"/>
              </a:rPr>
              <a:t>C.</a:t>
            </a:r>
            <a:r>
              <a:rPr lang="zh-CN" altLang="en-US" sz="2400" b="1">
                <a:latin typeface="+mj-lt"/>
              </a:rPr>
              <a:t>铝球     D.三个球相同</a:t>
            </a:r>
            <a:endParaRPr lang="zh-CN" altLang="en-US" sz="2800" b="1">
              <a:latin typeface="+mj-lt"/>
            </a:endParaRPr>
          </a:p>
        </p:txBody>
      </p:sp>
      <p:grpSp>
        <p:nvGrpSpPr>
          <p:cNvPr id="7" name="组合 6" title=""/>
          <p:cNvGrpSpPr/>
          <p:nvPr/>
        </p:nvGrpSpPr>
        <p:grpSpPr>
          <a:xfrm>
            <a:off x="546266" y="1607167"/>
            <a:ext cx="7350826" cy="3349956"/>
            <a:chOff x="546266" y="1607167"/>
            <a:chExt cx="7350826" cy="3349956"/>
          </a:xfrm>
        </p:grpSpPr>
        <p:sp>
          <p:nvSpPr>
            <p:cNvPr id="5" name="文本框 4"/>
            <p:cNvSpPr txBox="1"/>
            <p:nvPr/>
          </p:nvSpPr>
          <p:spPr>
            <a:xfrm>
              <a:off x="546266" y="1607167"/>
              <a:ext cx="7350826" cy="3349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A.当铜球、铁球、铝球质量相同时，比较所用材料的体积，由于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铜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＞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铁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＞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铝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，由           可知，三个球所用材料体积的关系是 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铜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＜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铁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＜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铝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。由于三个球的总体积相同，空心部分的体积等于总体积减去所用材料的体积，所以三个球空心部分体积的关系是</a:t>
              </a:r>
              <a:endParaRPr lang="en-US" altLang="zh-CN" sz="2400" b="1">
                <a:solidFill>
                  <a:srgbClr val="FF0000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zh-CN" altLang="en-US" sz="2400" b="1" i="1">
                  <a:solidFill>
                    <a:srgbClr val="FF0000"/>
                  </a:solidFill>
                  <a:latin typeface="+mj-lt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铜</a:t>
              </a:r>
              <a:r>
                <a:rPr lang="en-US" altLang="zh-CN" sz="2400" b="1">
                  <a:solidFill>
                    <a:srgbClr val="FF0000"/>
                  </a:solidFill>
                  <a:latin typeface="+mj-lt"/>
                </a:rPr>
                <a:t>′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&gt;</a:t>
              </a:r>
              <a:r>
                <a:rPr lang="zh-CN" altLang="en-US" sz="2400" b="1" i="1">
                  <a:solidFill>
                    <a:srgbClr val="FF0000"/>
                  </a:solidFill>
                  <a:latin typeface="+mj-lt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铁</a:t>
              </a:r>
              <a:r>
                <a:rPr lang="en-US" altLang="zh-CN" sz="2400" b="1">
                  <a:solidFill>
                    <a:srgbClr val="FF0000"/>
                  </a:solidFill>
                  <a:latin typeface="+mj-lt"/>
                </a:rPr>
                <a:t>′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&gt;</a:t>
              </a:r>
              <a:r>
                <a:rPr lang="zh-CN" altLang="en-US" sz="2400" b="1" i="1">
                  <a:solidFill>
                    <a:srgbClr val="FF0000"/>
                  </a:solidFill>
                  <a:latin typeface="+mj-lt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铝</a:t>
              </a:r>
              <a:r>
                <a:rPr lang="en-US" altLang="zh-CN" sz="2400" b="1">
                  <a:solidFill>
                    <a:srgbClr val="FF0000"/>
                  </a:solidFill>
                  <a:latin typeface="+mj-lt"/>
                </a:rPr>
                <a:t>′</a:t>
              </a:r>
              <a:endParaRPr lang="zh-CN" altLang="en-US" sz="2400" b="1">
                <a:solidFill>
                  <a:srgbClr val="FF0000"/>
                </a:solidFill>
                <a:latin typeface="+mj-lt"/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4461953" y="2113977"/>
            <a:ext cx="894231" cy="790909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51" name="Equation" r:id="rId2" imgW="1155065" imgH="1022350" progId="Equation.DSMT4">
                    <p:embed/>
                  </p:oleObj>
                </mc:Choice>
                <mc:Fallback>
                  <p:oleObj name="Equation" r:id="rId2" imgW="1155065" imgH="102235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61953" y="2113977"/>
                          <a:ext cx="894231" cy="7909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19544" y="767430"/>
            <a:ext cx="7555677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8.小朗同学打乒乓球时，不小心将球踩瘪了，但没有破裂。对于球内的气体而言，哪些物理量发生了变化？是变大还是变小了？</a:t>
            </a:r>
            <a:endParaRPr lang="zh-CN" altLang="en-US" sz="2400" b="1">
              <a:latin typeface="+mj-lt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875803" y="2691827"/>
            <a:ext cx="7199418" cy="1128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对于球内的气体而言，体积变小了，而质量没有改变，所以密度变大了。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37506" y="351058"/>
            <a:ext cx="326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0066FF"/>
                </a:solidFill>
              </a:rPr>
              <a:t>科学实验</a:t>
            </a:r>
            <a:endParaRPr lang="zh-CN" altLang="en-US" sz="2400" b="1">
              <a:solidFill>
                <a:srgbClr val="0066FF"/>
              </a:solidFill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840177" y="812723"/>
            <a:ext cx="69737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</a:rPr>
              <a:t>9.某同学利用天平和量简对一个小吊坠的材质进行鉴定。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1</a:t>
            </a:r>
            <a:r>
              <a:rPr lang="zh-CN" altLang="en-US" sz="2400" b="1">
                <a:latin typeface="+mj-lt"/>
              </a:rPr>
              <a:t>）他将解去挂绳的小吊坠放在左盘，往右盘加减砝码，当最后放入5g的砝码时，发现指针指在分度盘中线的右侧，则他下一步的操作是</a:t>
            </a:r>
            <a:r>
              <a:rPr lang="en-US" altLang="zh-CN" sz="2400" b="1">
                <a:latin typeface="+mj-lt"/>
              </a:rPr>
              <a:t>__________</a:t>
            </a:r>
            <a:endParaRPr lang="en-US" altLang="zh-CN" sz="2400" b="1">
              <a:latin typeface="+mj-lt"/>
            </a:endParaRPr>
          </a:p>
          <a:p>
            <a:r>
              <a:rPr lang="en-US" altLang="zh-CN" sz="2400" b="1">
                <a:latin typeface="+mj-lt"/>
              </a:rPr>
              <a:t>____________________________</a:t>
            </a:r>
            <a:r>
              <a:rPr lang="zh-CN" altLang="en-US" sz="2400" b="1">
                <a:latin typeface="+mj-lt"/>
              </a:rPr>
              <a:t>；</a:t>
            </a:r>
            <a:endParaRPr lang="en-US" altLang="zh-CN" sz="2400" b="1">
              <a:latin typeface="+mj-lt"/>
            </a:endParaRPr>
          </a:p>
          <a:p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2</a:t>
            </a:r>
            <a:r>
              <a:rPr lang="zh-CN" altLang="en-US" sz="2400" b="1">
                <a:latin typeface="+mj-lt"/>
              </a:rPr>
              <a:t>）天平再次平衡后，右盘中砝码的情况和游码在标尺上的位置如图（</a:t>
            </a:r>
            <a:r>
              <a:rPr lang="en-US" altLang="zh-CN" sz="2400" b="1">
                <a:latin typeface="+mj-lt"/>
              </a:rPr>
              <a:t>a</a:t>
            </a:r>
            <a:r>
              <a:rPr lang="zh-CN" altLang="en-US" sz="2400" b="1">
                <a:latin typeface="+mj-lt"/>
              </a:rPr>
              <a:t>）所示，则该小吊坠的质量为</a:t>
            </a:r>
            <a:r>
              <a:rPr lang="en-US" altLang="zh-CN" sz="2400" b="1">
                <a:latin typeface="+mj-lt"/>
              </a:rPr>
              <a:t>_____g</a:t>
            </a:r>
            <a:r>
              <a:rPr lang="zh-CN" altLang="en-US" sz="2400" b="1">
                <a:latin typeface="+mj-lt"/>
              </a:rPr>
              <a:t>；</a:t>
            </a:r>
            <a:endParaRPr lang="zh-CN" altLang="en-US" sz="2400" b="1">
              <a:latin typeface="+mj-lt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6089071" y="2109936"/>
            <a:ext cx="1582389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取出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5g</a:t>
            </a:r>
            <a:r>
              <a:rPr lang="zh-CN" altLang="en-US" sz="2400" b="1">
                <a:solidFill>
                  <a:srgbClr val="FF0000"/>
                </a:solidFill>
                <a:latin typeface="+mj-lt"/>
              </a:rPr>
              <a:t>的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982684" y="2643000"/>
            <a:ext cx="4601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砝码，调节游码直到天平平衡</a:t>
            </a:r>
            <a:endParaRPr lang="zh-CN" altLang="en-US" sz="2400"/>
          </a:p>
        </p:txBody>
      </p:sp>
      <p:grpSp>
        <p:nvGrpSpPr>
          <p:cNvPr id="8" name="组合 7" title=""/>
          <p:cNvGrpSpPr/>
          <p:nvPr/>
        </p:nvGrpSpPr>
        <p:grpSpPr>
          <a:xfrm>
            <a:off x="3283528" y="3838537"/>
            <a:ext cx="2902518" cy="1096405"/>
            <a:chOff x="3283528" y="3838537"/>
            <a:chExt cx="2902518" cy="109640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83528" y="3838537"/>
              <a:ext cx="2189001" cy="109640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271646" y="4534832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times" panose="02020603050405020304" pitchFamily="18" charset="0"/>
                  <a:cs typeface="times" panose="02020603050405020304" pitchFamily="18" charset="0"/>
                </a:rPr>
                <a:t>（</a:t>
              </a:r>
              <a:r>
                <a:rPr lang="en-US" altLang="zh-CN" sz="2000" b="1">
                  <a:latin typeface="times" panose="02020603050405020304" pitchFamily="18" charset="0"/>
                  <a:cs typeface="times" panose="02020603050405020304" pitchFamily="18" charset="0"/>
                </a:rPr>
                <a:t>a</a:t>
              </a:r>
              <a:r>
                <a:rPr lang="zh-CN" altLang="en-US" sz="2000" b="1">
                  <a:latin typeface="times" panose="02020603050405020304" pitchFamily="18" charset="0"/>
                  <a:cs typeface="times" panose="02020603050405020304" pitchFamily="18" charset="0"/>
                </a:rPr>
                <a:t>）</a:t>
              </a:r>
              <a:endParaRPr lang="zh-CN" altLang="en-US" sz="2000" b="1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9" name="文本框 8" title=""/>
          <p:cNvSpPr txBox="1"/>
          <p:nvPr/>
        </p:nvSpPr>
        <p:spPr>
          <a:xfrm>
            <a:off x="1570792" y="3599220"/>
            <a:ext cx="882955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21.2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85799" y="478694"/>
            <a:ext cx="6855032" cy="4454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）先向量筒中加入30m</a:t>
            </a:r>
            <a:r>
              <a:rPr lang="en-US" altLang="zh-CN" sz="2400" b="1">
                <a:latin typeface="+mj-lt"/>
              </a:rPr>
              <a:t>L</a:t>
            </a:r>
            <a:r>
              <a:rPr lang="zh-CN" altLang="en-US" sz="2400" b="1">
                <a:latin typeface="+mj-lt"/>
              </a:rPr>
              <a:t>的水，将重新系好挂绳的小吊坠轻放入量筒中，水面如图（</a:t>
            </a:r>
            <a:r>
              <a:rPr lang="en-US" altLang="zh-CN" sz="2400" b="1">
                <a:latin typeface="+mj-lt"/>
              </a:rPr>
              <a:t>b</a:t>
            </a:r>
            <a:r>
              <a:rPr lang="zh-CN" altLang="en-US" sz="2400" b="1">
                <a:latin typeface="+mj-lt"/>
              </a:rPr>
              <a:t>）所示，则小吊坠的体积为</a:t>
            </a:r>
            <a:r>
              <a:rPr lang="en-US" altLang="zh-CN" sz="2400" b="1">
                <a:latin typeface="+mj-lt"/>
              </a:rPr>
              <a:t>_______cm</a:t>
            </a:r>
            <a:r>
              <a:rPr lang="en-US" altLang="zh-CN" sz="2400" b="1" baseline="30000">
                <a:latin typeface="+mj-lt"/>
              </a:rPr>
              <a:t>3</a:t>
            </a:r>
            <a:r>
              <a:rPr lang="zh-CN" altLang="en-US" sz="2400" b="1">
                <a:latin typeface="+mj-lt"/>
              </a:rPr>
              <a:t>；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</a:rPr>
              <a:t>（</a:t>
            </a:r>
            <a:r>
              <a:rPr lang="en-US" altLang="zh-CN" sz="2400" b="1">
                <a:latin typeface="+mj-lt"/>
              </a:rPr>
              <a:t>4</a:t>
            </a:r>
            <a:r>
              <a:rPr lang="zh-CN" altLang="en-US" sz="2400" b="1">
                <a:latin typeface="+mj-lt"/>
              </a:rPr>
              <a:t>）该同学分析发现小吊坠密度的测量值跟真实值相比</a:t>
            </a:r>
            <a:r>
              <a:rPr lang="en-US" altLang="zh-CN" sz="2400" b="1">
                <a:latin typeface="+mj-lt"/>
              </a:rPr>
              <a:t>______</a:t>
            </a:r>
            <a:r>
              <a:rPr lang="zh-CN" altLang="en-US" sz="2400" b="1">
                <a:latin typeface="+mj-lt"/>
              </a:rPr>
              <a:t>（选填“偏大”“偏小”或“一样大”），因为</a:t>
            </a:r>
            <a:r>
              <a:rPr lang="en-US" altLang="zh-CN" sz="2400" b="1">
                <a:latin typeface="+mj-lt"/>
              </a:rPr>
              <a:t>_______________________________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</a:rPr>
              <a:t>_________________________________________</a:t>
            </a:r>
            <a:endParaRPr lang="en-US" altLang="zh-CN" sz="24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</a:rPr>
              <a:t>____________________</a:t>
            </a:r>
            <a:r>
              <a:rPr lang="zh-CN" altLang="en-US" sz="2400" b="1">
                <a:latin typeface="+mj-lt"/>
              </a:rPr>
              <a:t>。</a:t>
            </a:r>
            <a:endParaRPr lang="zh-CN" altLang="en-US" sz="2400" b="1">
              <a:latin typeface="+mj-lt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754579" y="2752879"/>
            <a:ext cx="952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偏小</a:t>
            </a:r>
            <a:endParaRPr lang="zh-CN" altLang="en-US" sz="2400"/>
          </a:p>
        </p:txBody>
      </p:sp>
      <p:sp>
        <p:nvSpPr>
          <p:cNvPr id="6" name="文本框 5" title=""/>
          <p:cNvSpPr txBox="1"/>
          <p:nvPr/>
        </p:nvSpPr>
        <p:spPr>
          <a:xfrm>
            <a:off x="2590303" y="3311321"/>
            <a:ext cx="4950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测量小吊坠的体积时有一部分挂绳</a:t>
            </a:r>
            <a:endParaRPr lang="zh-CN" altLang="en-US" sz="2400"/>
          </a:p>
        </p:txBody>
      </p:sp>
      <p:sp>
        <p:nvSpPr>
          <p:cNvPr id="7" name="文本框 6" title=""/>
          <p:cNvSpPr txBox="1"/>
          <p:nvPr/>
        </p:nvSpPr>
        <p:spPr>
          <a:xfrm>
            <a:off x="685799" y="3821481"/>
            <a:ext cx="698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也浸在水中，使得测得的体积偏大，由</a:t>
            </a:r>
            <a:endParaRPr lang="zh-CN" altLang="en-US" sz="2400"/>
          </a:p>
        </p:txBody>
      </p:sp>
      <p:sp>
        <p:nvSpPr>
          <p:cNvPr id="8" name="文本框 7" title=""/>
          <p:cNvSpPr txBox="1"/>
          <p:nvPr/>
        </p:nvSpPr>
        <p:spPr>
          <a:xfrm>
            <a:off x="685799" y="4428418"/>
            <a:ext cx="3019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</a:rPr>
              <a:t>可知测得的密度偏小</a:t>
            </a:r>
            <a:endParaRPr lang="zh-CN" altLang="en-US" sz="2400"/>
          </a:p>
        </p:txBody>
      </p:sp>
      <p:graphicFrame>
        <p:nvGraphicFramePr>
          <p:cNvPr id="9" name="对象 8" title=""/>
          <p:cNvGraphicFramePr>
            <a:graphicFrameLocks noChangeAspect="1"/>
          </p:cNvGraphicFramePr>
          <p:nvPr/>
        </p:nvGraphicFramePr>
        <p:xfrm>
          <a:off x="6019711" y="3704595"/>
          <a:ext cx="739034" cy="65364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Equation" r:id="rId2" imgW="1155065" imgH="1022350" progId="Equation.DSMT4">
                  <p:embed/>
                </p:oleObj>
              </mc:Choice>
              <mc:Fallback>
                <p:oleObj name="Equation" r:id="rId2" imgW="1155065" imgH="102235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19711" y="3704595"/>
                        <a:ext cx="739034" cy="653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0734" y="1082427"/>
            <a:ext cx="1809092" cy="906120"/>
          </a:xfrm>
          <a:prstGeom prst="rect">
            <a:avLst/>
          </a:prstGeom>
        </p:spPr>
      </p:pic>
      <p:sp>
        <p:nvSpPr>
          <p:cNvPr id="10" name="文本框 9" title=""/>
          <p:cNvSpPr txBox="1"/>
          <p:nvPr/>
        </p:nvSpPr>
        <p:spPr>
          <a:xfrm>
            <a:off x="8077489" y="128109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" panose="02020603050405020304" pitchFamily="18" charset="0"/>
                <a:cs typeface="times" panose="02020603050405020304" pitchFamily="18" charset="0"/>
              </a:rPr>
              <a:t>（</a:t>
            </a:r>
            <a:r>
              <a:rPr lang="en-US" altLang="zh-CN" sz="2000" b="1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zh-CN" altLang="en-US" sz="2000" b="1">
                <a:latin typeface="times" panose="02020603050405020304" pitchFamily="18" charset="0"/>
                <a:cs typeface="times" panose="02020603050405020304" pitchFamily="18" charset="0"/>
              </a:rPr>
              <a:t>）</a:t>
            </a:r>
            <a:endParaRPr lang="zh-CN" altLang="en-US" sz="20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7130375" y="394255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" panose="02020603050405020304" pitchFamily="18" charset="0"/>
                <a:cs typeface="times" panose="02020603050405020304" pitchFamily="18" charset="0"/>
              </a:rPr>
              <a:t>（</a:t>
            </a:r>
            <a:r>
              <a:rPr lang="en-US" altLang="zh-CN" sz="2000" b="1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zh-CN" altLang="en-US" sz="2000" b="1">
                <a:latin typeface="times" panose="02020603050405020304" pitchFamily="18" charset="0"/>
                <a:cs typeface="times" panose="02020603050405020304" pitchFamily="18" charset="0"/>
              </a:rPr>
              <a:t>）</a:t>
            </a:r>
            <a:endParaRPr lang="zh-CN" altLang="en-US" sz="20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426789" y="1547115"/>
            <a:ext cx="664987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7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图片 14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61" y="2136490"/>
            <a:ext cx="625271" cy="21561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 title=""/>
          <p:cNvSpPr txBox="1"/>
          <p:nvPr/>
        </p:nvSpPr>
        <p:spPr>
          <a:xfrm>
            <a:off x="1206709" y="760513"/>
            <a:ext cx="6879055" cy="324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66FF"/>
                </a:solidFill>
                <a:latin typeface="+mj-lt"/>
              </a:rPr>
              <a:t>例</a:t>
            </a:r>
            <a:r>
              <a:rPr lang="en-US" altLang="zh-CN" sz="2800" b="1">
                <a:solidFill>
                  <a:srgbClr val="0066FF"/>
                </a:solidFill>
                <a:latin typeface="+mj-lt"/>
              </a:rPr>
              <a:t>1</a:t>
            </a:r>
            <a:r>
              <a:rPr lang="en-US" altLang="zh-CN" sz="2800" b="1">
                <a:latin typeface="+mj-lt"/>
              </a:rPr>
              <a:t> </a:t>
            </a:r>
            <a:r>
              <a:rPr lang="zh-CN" altLang="en-US" sz="2800" b="1">
                <a:latin typeface="+mj-lt"/>
              </a:rPr>
              <a:t>下列物体的质量发生变化的是（     ）</a:t>
            </a:r>
            <a:endParaRPr lang="en-US" altLang="zh-CN" sz="28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</a:rPr>
              <a:t>A.实心球从空中落回地面</a:t>
            </a:r>
            <a:endParaRPr lang="en-US" altLang="zh-CN" sz="28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</a:rPr>
              <a:t>B.橡皮被用掉了一半</a:t>
            </a:r>
            <a:endParaRPr lang="en-US" altLang="zh-CN" sz="28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</a:rPr>
              <a:t>C.一根直铁丝被弯成弧形</a:t>
            </a:r>
            <a:endParaRPr lang="en-US" altLang="zh-CN" sz="2800" b="1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</a:rPr>
              <a:t>D.试管中固态的蜡变成液态</a:t>
            </a:r>
            <a:endParaRPr lang="zh-CN" altLang="en-US" sz="2800" b="1">
              <a:latin typeface="+mj-lt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6944269" y="874262"/>
            <a:ext cx="73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j-lt"/>
              </a:rPr>
              <a:t>B</a:t>
            </a:r>
            <a:endParaRPr lang="zh-CN" altLang="en-US" sz="28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2" title=""/>
          <p:cNvSpPr>
            <a:spLocks noChangeArrowheads="1"/>
          </p:cNvSpPr>
          <p:nvPr/>
        </p:nvSpPr>
        <p:spPr bwMode="auto">
          <a:xfrm>
            <a:off x="235280" y="236253"/>
            <a:ext cx="7658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0000FF"/>
                </a:solidFill>
                <a:latin typeface="+mj-lt"/>
                <a:ea typeface="+mj-ea"/>
              </a:rPr>
              <a:t>二、测量：物体的质量</a:t>
            </a:r>
            <a:endParaRPr lang="zh-CN" altLang="en-US" sz="2800" b="1">
              <a:solidFill>
                <a:srgbClr val="0000FF"/>
              </a:solidFill>
              <a:latin typeface="+mj-lt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455829" y="862980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1.</a:t>
            </a:r>
            <a:r>
              <a:rPr lang="zh-CN" altLang="en-US" sz="2400" b="1">
                <a:latin typeface="+mj-lt"/>
                <a:ea typeface="+mj-ea"/>
              </a:rPr>
              <a:t>托盘天平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680419" y="3116161"/>
            <a:ext cx="7452929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）称量和感量：天平一次能测出的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质量为该天平的称量。天平能测出的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质量为该天平的感量，由称量标尺的分度值决定。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5886086" y="3167909"/>
            <a:ext cx="839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最大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4499811" y="3727450"/>
            <a:ext cx="839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最小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4911291" y="4306585"/>
            <a:ext cx="317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感量越小，精度越高</a:t>
            </a:r>
            <a:endParaRPr lang="zh-CN" altLang="en-US" sz="24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680419" y="1285503"/>
            <a:ext cx="7452929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）托盘天平的结构：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pic>
        <p:nvPicPr>
          <p:cNvPr id="18" name="图片 17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84" y="1929915"/>
            <a:ext cx="1961442" cy="1186246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065" y="775851"/>
            <a:ext cx="3395244" cy="23994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477500" y="12522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582411" y="786966"/>
            <a:ext cx="8030556" cy="403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）放：把天平放在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___________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上，并将天平底座调至水平；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）拨：用镊子把游码拨到称量标尺左端的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_________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上；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3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）调：调节横梁两端的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_________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，使指针对准分度盘的中央刻度线；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4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）测：测量前，应先估计被测物体的质量，测量时，被测物体放在天平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，砝码放在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；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5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）读：</a:t>
            </a:r>
            <a:r>
              <a:rPr lang="en-US" altLang="zh-CN" sz="2400" b="1" i="1">
                <a:solidFill>
                  <a:srgbClr val="111111"/>
                </a:solidFill>
                <a:latin typeface="+mj-lt"/>
              </a:rPr>
              <a:t> m</a:t>
            </a:r>
            <a:r>
              <a:rPr lang="zh-CN" altLang="en-US" sz="2400" b="1" baseline="-2500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</a:t>
            </a:r>
            <a:r>
              <a:rPr lang="en-US" altLang="zh-CN" sz="2400" b="1">
                <a:solidFill>
                  <a:srgbClr val="111111"/>
                </a:solidFill>
                <a:latin typeface="+mj-lt"/>
              </a:rPr>
              <a:t>=_____________</a:t>
            </a:r>
            <a:r>
              <a:rPr lang="zh-CN" altLang="en-US" sz="2400" b="1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b="1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111111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+mj-lt"/>
                <a:ea typeface="黑体" panose="02010609060101010101" pitchFamily="49" charset="-122"/>
              </a:rPr>
              <a:t>6</a:t>
            </a:r>
            <a:r>
              <a:rPr lang="zh-CN" altLang="en-US" sz="2400" b="1">
                <a:solidFill>
                  <a:srgbClr val="111111"/>
                </a:solidFill>
                <a:latin typeface="+mj-lt"/>
                <a:ea typeface="黑体" panose="02010609060101010101" pitchFamily="49" charset="-122"/>
              </a:rPr>
              <a:t>）收：测量完毕，所有器材恢复到使用前的状态。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2921508" y="3803750"/>
            <a:ext cx="1846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砝码</a:t>
            </a:r>
            <a:r>
              <a:rPr lang="en-US" altLang="zh-CN" sz="2400" b="1">
                <a:solidFill>
                  <a:srgbClr val="FF0000"/>
                </a:solidFill>
                <a:latin typeface="+mj-lt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游码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3533610" y="786966"/>
            <a:ext cx="1793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水平工作台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6562708" y="1634674"/>
            <a:ext cx="1517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零刻度线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4192416" y="2087366"/>
            <a:ext cx="1517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平衡螺母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2816891" y="3413470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左盘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5225203" y="3396739"/>
            <a:ext cx="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右盘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455829" y="317800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2.</a:t>
            </a:r>
            <a:r>
              <a:rPr lang="zh-CN" altLang="en-US" sz="2400" b="1">
                <a:latin typeface="+mj-lt"/>
                <a:ea typeface="+mj-ea"/>
              </a:rPr>
              <a:t>托盘天平的使用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/>
        </p:nvSpPr>
        <p:spPr>
          <a:xfrm>
            <a:off x="582411" y="786966"/>
            <a:ext cx="7638645" cy="3346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）被测物体的质量不能大于天平的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或小于天平的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。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）在测量过程中，不能调节平衡螺母。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3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）加减砝码时要用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，不能用手接触砝码，不能把砝码弄湿、弄脏。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4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）潮湿物体或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__________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不能直接放到托盘中。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5716236" y="876741"/>
            <a:ext cx="1249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称量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2989864" y="3610759"/>
            <a:ext cx="1582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化学药品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455829" y="317800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3.</a:t>
            </a:r>
            <a:r>
              <a:rPr lang="zh-CN" altLang="en-US" sz="2400" b="1">
                <a:latin typeface="+mj-lt"/>
                <a:ea typeface="+mj-ea"/>
              </a:rPr>
              <a:t>注意事项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981310" y="1427129"/>
            <a:ext cx="1249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感量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627538" y="2500584"/>
            <a:ext cx="944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镊子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994559" y="884849"/>
            <a:ext cx="715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）砝码粘上污渍或生锈：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</p:txBody>
      </p:sp>
      <p:sp>
        <p:nvSpPr>
          <p:cNvPr id="4" name="Rectangle 12" title=""/>
          <p:cNvSpPr>
            <a:spLocks noChangeArrowheads="1"/>
          </p:cNvSpPr>
          <p:nvPr/>
        </p:nvSpPr>
        <p:spPr bwMode="auto">
          <a:xfrm>
            <a:off x="2973571" y="1297862"/>
            <a:ext cx="2754753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物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＞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砝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游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994559" y="1863365"/>
            <a:ext cx="715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）砝码缺损：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</p:txBody>
      </p:sp>
      <p:sp>
        <p:nvSpPr>
          <p:cNvPr id="6" name="Rectangle 12" title=""/>
          <p:cNvSpPr>
            <a:spLocks noChangeArrowheads="1"/>
          </p:cNvSpPr>
          <p:nvPr/>
        </p:nvSpPr>
        <p:spPr bwMode="auto">
          <a:xfrm>
            <a:off x="2973570" y="2248127"/>
            <a:ext cx="2754753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物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＜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砝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游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994559" y="2817929"/>
            <a:ext cx="715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3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）游码未归零（原来示数为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  <a:sym typeface="System" charset="0"/>
              </a:rPr>
              <a:t>m</a:t>
            </a:r>
            <a:r>
              <a:rPr lang="en-US" altLang="zh-CN" sz="2400" b="1" baseline="-25000">
                <a:latin typeface="+mj-lt"/>
                <a:ea typeface="黑体" panose="02010609060101010101" pitchFamily="49" charset="-122"/>
                <a:sym typeface="System" charset="0"/>
              </a:rPr>
              <a:t>0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）：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2895644" y="3298170"/>
            <a:ext cx="2737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物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砝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+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游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-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en-US" altLang="zh-CN" sz="2400" b="1" baseline="-25000">
                <a:solidFill>
                  <a:srgbClr val="FF0000"/>
                </a:solidFill>
                <a:latin typeface="+mj-lt"/>
                <a:ea typeface="+mj-ea"/>
              </a:rPr>
              <a:t>0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994559" y="3796986"/>
            <a:ext cx="715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  <a:sym typeface="System" charset="0"/>
              </a:rPr>
              <a:t>4</a:t>
            </a:r>
            <a:r>
              <a:rPr lang="zh-CN" altLang="en-US" sz="2400" b="1">
                <a:latin typeface="+mj-lt"/>
                <a:ea typeface="黑体" panose="02010609060101010101" pitchFamily="49" charset="-122"/>
                <a:sym typeface="System" charset="0"/>
              </a:rPr>
              <a:t>）右物左码：</a:t>
            </a:r>
            <a:endParaRPr lang="en-US" altLang="zh-CN" sz="2400" b="1">
              <a:latin typeface="+mj-lt"/>
              <a:ea typeface="黑体" panose="02010609060101010101" pitchFamily="49" charset="-122"/>
              <a:sym typeface="System" charset="0"/>
            </a:endParaRPr>
          </a:p>
        </p:txBody>
      </p:sp>
      <p:sp>
        <p:nvSpPr>
          <p:cNvPr id="10" name="Rectangle 12" title=""/>
          <p:cNvSpPr>
            <a:spLocks noChangeArrowheads="1"/>
          </p:cNvSpPr>
          <p:nvPr/>
        </p:nvSpPr>
        <p:spPr bwMode="auto">
          <a:xfrm>
            <a:off x="3093730" y="4200560"/>
            <a:ext cx="2754753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物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砝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-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+mj-ea"/>
              </a:rPr>
              <a:t>游</a:t>
            </a:r>
            <a:endParaRPr lang="zh-CN" altLang="en-US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455829" y="317800"/>
            <a:ext cx="803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4.</a:t>
            </a:r>
            <a:r>
              <a:rPr lang="zh-CN" altLang="en-US" sz="2400" b="1">
                <a:latin typeface="+mj-lt"/>
                <a:ea typeface="+mj-ea"/>
              </a:rPr>
              <a:t>天平误差分析</a:t>
            </a:r>
            <a:endParaRPr lang="zh-CN" altLang="en-US" sz="2400" b="1">
              <a:solidFill>
                <a:srgbClr val="11111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TFmYzMxYzE1NGFjZjA3YzNlZjRkZGVhNjQyYmRkOTYifQ==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283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Times New Roman</vt:lpstr>
      <vt:lpstr>黑体</vt:lpstr>
      <vt:lpstr>宋体</vt:lpstr>
      <vt:lpstr>等线 Light</vt:lpstr>
      <vt:lpstr>等线</vt:lpstr>
      <vt:lpstr>System</vt:lpstr>
      <vt:lpstr>楷体</vt:lpstr>
      <vt:lpstr>Wingdings</vt:lpstr>
      <vt:lpstr>微软雅黑</vt:lpstr>
      <vt:lpstr>times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2024-08-07T15:29:19Z</cp:lastPrinted>
  <dcterms:created xsi:type="dcterms:W3CDTF">2024-08-07T15:29:19Z</dcterms:created>
  <dcterms:modified xsi:type="dcterms:W3CDTF">2024-08-07T07:29:19Z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