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94" r:id="rId3"/>
    <p:sldId id="302" r:id="rId4"/>
    <p:sldId id="295" r:id="rId5"/>
    <p:sldId id="296" r:id="rId6"/>
    <p:sldId id="303" r:id="rId7"/>
    <p:sldId id="297" r:id="rId8"/>
    <p:sldId id="307" r:id="rId9"/>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152">
          <p15:clr>
            <a:srgbClr val="A4A3A4"/>
          </p15:clr>
        </p15:guide>
        <p15:guide id="2" pos="91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99"/>
    <a:srgbClr val="FF5050"/>
    <a:srgbClr val="0066CC"/>
    <a:srgbClr val="FF0000"/>
    <a:srgbClr val="990033"/>
    <a:srgbClr val="CC0000"/>
    <a:srgbClr val="F9B277"/>
    <a:srgbClr val="FFFF99"/>
    <a:srgbClr val="3D8F95"/>
    <a:srgbClr val="BBE0E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377" autoAdjust="0"/>
    <p:restoredTop sz="94620" autoAdjust="0"/>
  </p:normalViewPr>
  <p:slideViewPr>
    <p:cSldViewPr>
      <p:cViewPr varScale="1">
        <p:scale>
          <a:sx n="81" d="100"/>
          <a:sy n="81" d="100"/>
        </p:scale>
        <p:origin x="1146" y="72"/>
      </p:cViewPr>
      <p:guideLst>
        <p:guide orient="horz" pos="1152"/>
        <p:guide pos="91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a:defRPr/>
            </a:pPr>
            <a:fld id="{8FE14D49-2BB3-4CCF-A8A3-681DF1E74968}" type="datetimeFigureOut">
              <a:rPr lang="zh-CN" altLang="en-US" smtClean="0"/>
              <a:t>2016/9/30</a:t>
            </a:fld>
            <a:endParaRPr lang="zh-CN" altLang="en-US"/>
          </a:p>
        </p:txBody>
      </p:sp>
      <p:sp>
        <p:nvSpPr>
          <p:cNvPr id="5" name="页脚占位符 4"/>
          <p:cNvSpPr>
            <a:spLocks noGrp="1"/>
          </p:cNvSpPr>
          <p:nvPr>
            <p:ph type="ftr" sz="quarter" idx="11"/>
          </p:nvPr>
        </p:nvSpPr>
        <p:spPr/>
        <p:txBody>
          <a:bodyPr/>
          <a:lstStyle/>
          <a:p>
            <a:pPr>
              <a:defRPr/>
            </a:pPr>
            <a:endParaRPr lang="zh-CN" altLang="en-US"/>
          </a:p>
        </p:txBody>
      </p:sp>
      <p:sp>
        <p:nvSpPr>
          <p:cNvPr id="6" name="灯片编号占位符 5"/>
          <p:cNvSpPr>
            <a:spLocks noGrp="1"/>
          </p:cNvSpPr>
          <p:nvPr>
            <p:ph type="sldNum" sz="quarter" idx="12"/>
          </p:nvPr>
        </p:nvSpPr>
        <p:spPr/>
        <p:txBody>
          <a:bodyPr/>
          <a:lstStyle/>
          <a:p>
            <a:pPr>
              <a:defRPr/>
            </a:pPr>
            <a:fld id="{E9A3E638-0BED-47DE-9511-DDB53E47D2EA}"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a:defRPr/>
            </a:pPr>
            <a:fld id="{4113AFDD-225D-4013-92EF-C7CD6FDC78DD}" type="datetimeFigureOut">
              <a:rPr lang="zh-CN" altLang="en-US" smtClean="0"/>
              <a:t>2016/9/30</a:t>
            </a:fld>
            <a:endParaRPr lang="zh-CN" altLang="en-US"/>
          </a:p>
        </p:txBody>
      </p:sp>
      <p:sp>
        <p:nvSpPr>
          <p:cNvPr id="5" name="页脚占位符 4"/>
          <p:cNvSpPr>
            <a:spLocks noGrp="1"/>
          </p:cNvSpPr>
          <p:nvPr>
            <p:ph type="ftr" sz="quarter" idx="11"/>
          </p:nvPr>
        </p:nvSpPr>
        <p:spPr/>
        <p:txBody>
          <a:bodyPr/>
          <a:lstStyle/>
          <a:p>
            <a:pPr>
              <a:defRPr/>
            </a:pPr>
            <a:endParaRPr lang="zh-CN" altLang="en-US"/>
          </a:p>
        </p:txBody>
      </p:sp>
      <p:sp>
        <p:nvSpPr>
          <p:cNvPr id="6" name="灯片编号占位符 5"/>
          <p:cNvSpPr>
            <a:spLocks noGrp="1"/>
          </p:cNvSpPr>
          <p:nvPr>
            <p:ph type="sldNum" sz="quarter" idx="12"/>
          </p:nvPr>
        </p:nvSpPr>
        <p:spPr/>
        <p:txBody>
          <a:bodyPr/>
          <a:lstStyle/>
          <a:p>
            <a:pPr>
              <a:defRPr/>
            </a:pPr>
            <a:fld id="{22EDAE69-2BB8-416C-AF0B-CD120ADA2FEC}"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365125"/>
            <a:ext cx="5800725"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a:defRPr/>
            </a:pPr>
            <a:fld id="{39740C44-6B6C-4EE5-8A94-4E1C3EA17521}" type="datetimeFigureOut">
              <a:rPr lang="zh-CN" altLang="en-US" smtClean="0"/>
              <a:t>2016/9/30</a:t>
            </a:fld>
            <a:endParaRPr lang="zh-CN" altLang="en-US"/>
          </a:p>
        </p:txBody>
      </p:sp>
      <p:sp>
        <p:nvSpPr>
          <p:cNvPr id="5" name="页脚占位符 4"/>
          <p:cNvSpPr>
            <a:spLocks noGrp="1"/>
          </p:cNvSpPr>
          <p:nvPr>
            <p:ph type="ftr" sz="quarter" idx="11"/>
          </p:nvPr>
        </p:nvSpPr>
        <p:spPr/>
        <p:txBody>
          <a:bodyPr/>
          <a:lstStyle/>
          <a:p>
            <a:pPr>
              <a:defRPr/>
            </a:pPr>
            <a:endParaRPr lang="zh-CN" altLang="en-US"/>
          </a:p>
        </p:txBody>
      </p:sp>
      <p:sp>
        <p:nvSpPr>
          <p:cNvPr id="6" name="灯片编号占位符 5"/>
          <p:cNvSpPr>
            <a:spLocks noGrp="1"/>
          </p:cNvSpPr>
          <p:nvPr>
            <p:ph type="sldNum" sz="quarter" idx="12"/>
          </p:nvPr>
        </p:nvSpPr>
        <p:spPr/>
        <p:txBody>
          <a:bodyPr/>
          <a:lstStyle/>
          <a:p>
            <a:pPr>
              <a:defRPr/>
            </a:pPr>
            <a:fld id="{A1290A70-EDB0-46B8-9546-4E25D43A407E}"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a:defRPr/>
            </a:pPr>
            <a:fld id="{BC4E5E7B-0F74-41E7-80CF-6BB931832E47}" type="datetimeFigureOut">
              <a:rPr lang="zh-CN" altLang="en-US" smtClean="0"/>
              <a:t>2016/9/30</a:t>
            </a:fld>
            <a:endParaRPr lang="zh-CN" altLang="en-US"/>
          </a:p>
        </p:txBody>
      </p:sp>
      <p:sp>
        <p:nvSpPr>
          <p:cNvPr id="5" name="页脚占位符 4"/>
          <p:cNvSpPr>
            <a:spLocks noGrp="1"/>
          </p:cNvSpPr>
          <p:nvPr>
            <p:ph type="ftr" sz="quarter" idx="11"/>
          </p:nvPr>
        </p:nvSpPr>
        <p:spPr/>
        <p:txBody>
          <a:bodyPr/>
          <a:lstStyle/>
          <a:p>
            <a:pPr>
              <a:defRPr/>
            </a:pPr>
            <a:endParaRPr lang="zh-CN" altLang="en-US"/>
          </a:p>
        </p:txBody>
      </p:sp>
      <p:sp>
        <p:nvSpPr>
          <p:cNvPr id="6" name="灯片编号占位符 5"/>
          <p:cNvSpPr>
            <a:spLocks noGrp="1"/>
          </p:cNvSpPr>
          <p:nvPr>
            <p:ph type="sldNum" sz="quarter" idx="12"/>
          </p:nvPr>
        </p:nvSpPr>
        <p:spPr/>
        <p:txBody>
          <a:bodyPr/>
          <a:lstStyle/>
          <a:p>
            <a:pPr>
              <a:defRPr/>
            </a:pPr>
            <a:fld id="{0F7E0E81-8635-4032-98B7-C86DC39FECF2}"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9"/>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a:defRPr/>
            </a:pPr>
            <a:fld id="{9D1F1915-BA57-4DD1-85BA-C3DC3946007D}" type="datetimeFigureOut">
              <a:rPr lang="zh-CN" altLang="en-US" smtClean="0"/>
              <a:t>2016/9/30</a:t>
            </a:fld>
            <a:endParaRPr lang="zh-CN" altLang="en-US"/>
          </a:p>
        </p:txBody>
      </p:sp>
      <p:sp>
        <p:nvSpPr>
          <p:cNvPr id="5" name="页脚占位符 4"/>
          <p:cNvSpPr>
            <a:spLocks noGrp="1"/>
          </p:cNvSpPr>
          <p:nvPr>
            <p:ph type="ftr" sz="quarter" idx="11"/>
          </p:nvPr>
        </p:nvSpPr>
        <p:spPr/>
        <p:txBody>
          <a:bodyPr/>
          <a:lstStyle/>
          <a:p>
            <a:pPr>
              <a:defRPr/>
            </a:pPr>
            <a:endParaRPr lang="zh-CN" altLang="en-US"/>
          </a:p>
        </p:txBody>
      </p:sp>
      <p:sp>
        <p:nvSpPr>
          <p:cNvPr id="6" name="灯片编号占位符 5"/>
          <p:cNvSpPr>
            <a:spLocks noGrp="1"/>
          </p:cNvSpPr>
          <p:nvPr>
            <p:ph type="sldNum" sz="quarter" idx="12"/>
          </p:nvPr>
        </p:nvSpPr>
        <p:spPr/>
        <p:txBody>
          <a:bodyPr/>
          <a:lstStyle/>
          <a:p>
            <a:pPr>
              <a:defRPr/>
            </a:pPr>
            <a:fld id="{FDDCB3F8-70ED-49B6-9A1D-67C1DB8077C5}"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291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a:defRPr/>
            </a:pPr>
            <a:fld id="{64CED483-D577-44FE-8919-C1664AC65813}" type="datetimeFigureOut">
              <a:rPr lang="zh-CN" altLang="en-US" smtClean="0"/>
              <a:t>2016/9/30</a:t>
            </a:fld>
            <a:endParaRPr lang="zh-CN" altLang="en-US"/>
          </a:p>
        </p:txBody>
      </p:sp>
      <p:sp>
        <p:nvSpPr>
          <p:cNvPr id="6" name="页脚占位符 5"/>
          <p:cNvSpPr>
            <a:spLocks noGrp="1"/>
          </p:cNvSpPr>
          <p:nvPr>
            <p:ph type="ftr" sz="quarter" idx="11"/>
          </p:nvPr>
        </p:nvSpPr>
        <p:spPr/>
        <p:txBody>
          <a:bodyPr/>
          <a:lstStyle/>
          <a:p>
            <a:pPr>
              <a:defRPr/>
            </a:pPr>
            <a:endParaRPr lang="zh-CN" altLang="en-US"/>
          </a:p>
        </p:txBody>
      </p:sp>
      <p:sp>
        <p:nvSpPr>
          <p:cNvPr id="7" name="灯片编号占位符 6"/>
          <p:cNvSpPr>
            <a:spLocks noGrp="1"/>
          </p:cNvSpPr>
          <p:nvPr>
            <p:ph type="sldNum" sz="quarter" idx="12"/>
          </p:nvPr>
        </p:nvSpPr>
        <p:spPr/>
        <p:txBody>
          <a:bodyPr/>
          <a:lstStyle/>
          <a:p>
            <a:pPr>
              <a:defRPr/>
            </a:pPr>
            <a:fld id="{18DF3F42-8F8D-4562-B98E-AEE731F11805}"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6"/>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629842" y="2505075"/>
            <a:ext cx="3868340"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2505075"/>
            <a:ext cx="3887391"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a:defRPr/>
            </a:pPr>
            <a:fld id="{6D9BC80B-C08A-4451-9C61-69E21AD29E72}" type="datetimeFigureOut">
              <a:rPr lang="zh-CN" altLang="en-US" smtClean="0"/>
              <a:t>2016/9/30</a:t>
            </a:fld>
            <a:endParaRPr lang="zh-CN" altLang="en-US"/>
          </a:p>
        </p:txBody>
      </p:sp>
      <p:sp>
        <p:nvSpPr>
          <p:cNvPr id="8" name="页脚占位符 7"/>
          <p:cNvSpPr>
            <a:spLocks noGrp="1"/>
          </p:cNvSpPr>
          <p:nvPr>
            <p:ph type="ftr" sz="quarter" idx="11"/>
          </p:nvPr>
        </p:nvSpPr>
        <p:spPr/>
        <p:txBody>
          <a:bodyPr/>
          <a:lstStyle/>
          <a:p>
            <a:pPr>
              <a:defRPr/>
            </a:pPr>
            <a:endParaRPr lang="zh-CN" altLang="en-US"/>
          </a:p>
        </p:txBody>
      </p:sp>
      <p:sp>
        <p:nvSpPr>
          <p:cNvPr id="9" name="灯片编号占位符 8"/>
          <p:cNvSpPr>
            <a:spLocks noGrp="1"/>
          </p:cNvSpPr>
          <p:nvPr>
            <p:ph type="sldNum" sz="quarter" idx="12"/>
          </p:nvPr>
        </p:nvSpPr>
        <p:spPr/>
        <p:txBody>
          <a:bodyPr/>
          <a:lstStyle/>
          <a:p>
            <a:pPr>
              <a:defRPr/>
            </a:pPr>
            <a:fld id="{AA6117BC-E026-4FA3-85D5-8224AC5555B1}"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fld id="{837331FF-05CD-48ED-9C56-1E8FCCB76405}" type="datetimeFigureOut">
              <a:rPr lang="zh-CN" altLang="en-US" smtClean="0"/>
              <a:t>2016/9/30</a:t>
            </a:fld>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7192FF4C-1F4B-4CCF-8240-438E5D6DE1EE}"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a:defRPr/>
            </a:pPr>
            <a:fld id="{F111C389-7916-4688-86C4-F7509F85DD17}" type="datetimeFigureOut">
              <a:rPr lang="zh-CN" altLang="en-US" smtClean="0"/>
              <a:t>2016/9/30</a:t>
            </a:fld>
            <a:endParaRPr lang="zh-CN" altLang="en-US"/>
          </a:p>
        </p:txBody>
      </p:sp>
      <p:sp>
        <p:nvSpPr>
          <p:cNvPr id="3" name="页脚占位符 2"/>
          <p:cNvSpPr>
            <a:spLocks noGrp="1"/>
          </p:cNvSpPr>
          <p:nvPr>
            <p:ph type="ftr" sz="quarter" idx="11"/>
          </p:nvPr>
        </p:nvSpPr>
        <p:spPr/>
        <p:txBody>
          <a:bodyPr/>
          <a:lstStyle/>
          <a:p>
            <a:pPr>
              <a:defRPr/>
            </a:pPr>
            <a:endParaRPr lang="zh-CN" altLang="en-US"/>
          </a:p>
        </p:txBody>
      </p:sp>
      <p:sp>
        <p:nvSpPr>
          <p:cNvPr id="4" name="灯片编号占位符 3"/>
          <p:cNvSpPr>
            <a:spLocks noGrp="1"/>
          </p:cNvSpPr>
          <p:nvPr>
            <p:ph type="sldNum" sz="quarter" idx="12"/>
          </p:nvPr>
        </p:nvSpPr>
        <p:spPr/>
        <p:txBody>
          <a:bodyPr/>
          <a:lstStyle/>
          <a:p>
            <a:pPr>
              <a:defRPr/>
            </a:pPr>
            <a:fld id="{B5A02E75-D600-43E3-B00B-0AC88D6DCC88}"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a:defRPr/>
            </a:pPr>
            <a:fld id="{D1913EC9-D6AB-436C-A113-D9426AA24E31}" type="datetimeFigureOut">
              <a:rPr lang="zh-CN" altLang="en-US" smtClean="0"/>
              <a:t>2016/9/30</a:t>
            </a:fld>
            <a:endParaRPr lang="zh-CN" altLang="en-US"/>
          </a:p>
        </p:txBody>
      </p:sp>
      <p:sp>
        <p:nvSpPr>
          <p:cNvPr id="6" name="页脚占位符 5"/>
          <p:cNvSpPr>
            <a:spLocks noGrp="1"/>
          </p:cNvSpPr>
          <p:nvPr>
            <p:ph type="ftr" sz="quarter" idx="11"/>
          </p:nvPr>
        </p:nvSpPr>
        <p:spPr/>
        <p:txBody>
          <a:bodyPr/>
          <a:lstStyle/>
          <a:p>
            <a:pPr>
              <a:defRPr/>
            </a:pPr>
            <a:endParaRPr lang="zh-CN" altLang="en-US"/>
          </a:p>
        </p:txBody>
      </p:sp>
      <p:sp>
        <p:nvSpPr>
          <p:cNvPr id="7" name="灯片编号占位符 6"/>
          <p:cNvSpPr>
            <a:spLocks noGrp="1"/>
          </p:cNvSpPr>
          <p:nvPr>
            <p:ph type="sldNum" sz="quarter" idx="12"/>
          </p:nvPr>
        </p:nvSpPr>
        <p:spPr/>
        <p:txBody>
          <a:bodyPr/>
          <a:lstStyle/>
          <a:p>
            <a:pPr>
              <a:defRPr/>
            </a:pPr>
            <a:fld id="{AEA894CC-8207-492C-BBB6-DE44EE9458B0}"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a:defRPr/>
            </a:pPr>
            <a:fld id="{8E1744EC-48D1-4F4B-AC1C-327CD8E3CF37}" type="datetimeFigureOut">
              <a:rPr lang="zh-CN" altLang="en-US" smtClean="0"/>
              <a:t>2016/9/30</a:t>
            </a:fld>
            <a:endParaRPr lang="zh-CN" altLang="en-US"/>
          </a:p>
        </p:txBody>
      </p:sp>
      <p:sp>
        <p:nvSpPr>
          <p:cNvPr id="6" name="页脚占位符 5"/>
          <p:cNvSpPr>
            <a:spLocks noGrp="1"/>
          </p:cNvSpPr>
          <p:nvPr>
            <p:ph type="ftr" sz="quarter" idx="11"/>
          </p:nvPr>
        </p:nvSpPr>
        <p:spPr/>
        <p:txBody>
          <a:bodyPr/>
          <a:lstStyle/>
          <a:p>
            <a:pPr>
              <a:defRPr/>
            </a:pPr>
            <a:endParaRPr lang="zh-CN" altLang="en-US"/>
          </a:p>
        </p:txBody>
      </p:sp>
      <p:sp>
        <p:nvSpPr>
          <p:cNvPr id="7" name="灯片编号占位符 6"/>
          <p:cNvSpPr>
            <a:spLocks noGrp="1"/>
          </p:cNvSpPr>
          <p:nvPr>
            <p:ph type="sldNum" sz="quarter" idx="12"/>
          </p:nvPr>
        </p:nvSpPr>
        <p:spPr/>
        <p:txBody>
          <a:bodyPr/>
          <a:lstStyle/>
          <a:p>
            <a:pPr>
              <a:defRPr/>
            </a:pPr>
            <a:fld id="{B020B68B-1A98-4E3E-B0DB-BC7AE1D27A49}"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a:defRPr/>
            </a:pPr>
            <a:fld id="{39740C44-6B6C-4EE5-8A94-4E1C3EA17521}" type="datetimeFigureOut">
              <a:rPr lang="zh-CN" altLang="en-US" smtClean="0"/>
              <a:t>2016/9/30</a:t>
            </a:fld>
            <a:endParaRPr lang="zh-CN" altLang="en-US"/>
          </a:p>
        </p:txBody>
      </p:sp>
      <p:sp>
        <p:nvSpPr>
          <p:cNvPr id="5" name="页脚占位符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pPr>
              <a:defRPr/>
            </a:pPr>
            <a:endParaRPr lang="zh-CN" altLang="en-US"/>
          </a:p>
        </p:txBody>
      </p:sp>
      <p:sp>
        <p:nvSpPr>
          <p:cNvPr id="6" name="灯片编号占位符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a:defRPr/>
            </a:pPr>
            <a:fld id="{A1290A70-EDB0-46B8-9546-4E25D43A407E}"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file:///C:\Users\Administrator\Desktop\&#27773;&#21270;&#21644;&#28082;&#21270;\&#26032;&#22855;&#21507;&#27861;&#65306;&#28903;&#19981;&#28866;&#30340;&#8220;&#32440;&#28779;&#38149;&#8221;%5b&#27719;&#35828;&#22825;&#19979;%5d%20&#26631;&#28165;_&#26631;&#28165;_clip(1)_&#33258;&#23450;&#20041;&#36716;&#30721;_480x320.AVI" TargetMode="External"/><Relationship Id="rId1" Type="http://schemas.microsoft.com/office/2007/relationships/media" Target="file:///C:\Users\Administrator\Desktop\&#27773;&#21270;&#21644;&#28082;&#21270;\&#26032;&#22855;&#21507;&#27861;&#65306;&#28903;&#19981;&#28866;&#30340;&#8220;&#32440;&#28779;&#38149;&#8221;%5b&#27719;&#35828;&#22825;&#19979;%5d%20&#26631;&#28165;_&#26631;&#28165;_clip(1)_&#33258;&#23450;&#20041;&#36716;&#30721;_480x320.AVI" TargetMode="Externa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6" name="TextBox 5"/>
          <p:cNvSpPr txBox="1">
            <a:spLocks noChangeArrowheads="1"/>
          </p:cNvSpPr>
          <p:nvPr/>
        </p:nvSpPr>
        <p:spPr bwMode="auto">
          <a:xfrm>
            <a:off x="1503363" y="1484313"/>
            <a:ext cx="5732462" cy="1005840"/>
          </a:xfrm>
          <a:prstGeom prst="rect">
            <a:avLst/>
          </a:prstGeom>
          <a:noFill/>
          <a:ln w="9525">
            <a:noFill/>
            <a:miter lim="800000"/>
          </a:ln>
        </p:spPr>
        <p:txBody>
          <a:bodyPr>
            <a:spAutoFit/>
          </a:bodyPr>
          <a:lstStyle/>
          <a:p>
            <a:r>
              <a:rPr lang="zh-CN" altLang="en-US" sz="6000" b="1">
                <a:latin typeface="黑体" panose="02010609060101010101" pitchFamily="2" charset="-122"/>
                <a:ea typeface="黑体" panose="02010609060101010101" pitchFamily="2" charset="-122"/>
              </a:rPr>
              <a:t>汽化和液化</a:t>
            </a:r>
          </a:p>
        </p:txBody>
      </p:sp>
      <p:pic>
        <p:nvPicPr>
          <p:cNvPr id="2051" name="Picture 5" descr="E:\李燃\教师教学用书\人民教育电子音像出版社 社标字.png"/>
          <p:cNvPicPr>
            <a:picLocks noChangeAspect="1" noChangeArrowheads="1"/>
          </p:cNvPicPr>
          <p:nvPr/>
        </p:nvPicPr>
        <p:blipFill>
          <a:blip r:embed="rId3" cstate="print"/>
          <a:srcRect/>
          <a:stretch>
            <a:fillRect/>
          </a:stretch>
        </p:blipFill>
        <p:spPr bwMode="auto">
          <a:xfrm>
            <a:off x="6750050" y="6253163"/>
            <a:ext cx="2173288" cy="477837"/>
          </a:xfrm>
          <a:prstGeom prst="rect">
            <a:avLst/>
          </a:prstGeom>
          <a:noFill/>
          <a:ln w="9525">
            <a:noFill/>
            <a:miter lim="800000"/>
            <a:headEnd/>
            <a:tailEnd/>
          </a:ln>
        </p:spPr>
      </p:pic>
      <p:sp>
        <p:nvSpPr>
          <p:cNvPr id="2054" name="TextBox 3"/>
          <p:cNvSpPr txBox="1">
            <a:spLocks noChangeArrowheads="1"/>
          </p:cNvSpPr>
          <p:nvPr/>
        </p:nvSpPr>
        <p:spPr bwMode="auto">
          <a:xfrm>
            <a:off x="161925" y="376238"/>
            <a:ext cx="7069138" cy="396875"/>
          </a:xfrm>
          <a:prstGeom prst="rect">
            <a:avLst/>
          </a:prstGeom>
          <a:noFill/>
          <a:ln w="9525">
            <a:noFill/>
            <a:miter lim="800000"/>
          </a:ln>
        </p:spPr>
        <p:txBody>
          <a:bodyPr>
            <a:spAutoFit/>
          </a:bodyPr>
          <a:lstStyle/>
          <a:p>
            <a:r>
              <a:rPr kumimoji="1" lang="zh-CN" altLang="en-US" sz="2000" b="1">
                <a:solidFill>
                  <a:srgbClr val="111111"/>
                </a:solidFill>
                <a:latin typeface="宋体" panose="02010600030101010101" pitchFamily="2" charset="-122"/>
              </a:rPr>
              <a:t>义务教育教科书  物理  八年级  上册</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标题 1"/>
          <p:cNvSpPr>
            <a:spLocks noGrp="1"/>
          </p:cNvSpPr>
          <p:nvPr>
            <p:ph type="ctrTitle"/>
          </p:nvPr>
        </p:nvSpPr>
        <p:spPr/>
        <p:txBody>
          <a:bodyPr anchor="b"/>
          <a:lstStyle/>
          <a:p>
            <a:pPr defTabSz="685800"/>
            <a:endParaRPr lang="zh-CN" altLang="en-US" kern="1200">
              <a:latin typeface="+mj-lt"/>
              <a:ea typeface="+mj-ea"/>
              <a:cs typeface="+mj-cs"/>
            </a:endParaRPr>
          </a:p>
        </p:txBody>
      </p:sp>
      <p:sp>
        <p:nvSpPr>
          <p:cNvPr id="4098" name="副标题 2"/>
          <p:cNvSpPr>
            <a:spLocks noGrp="1"/>
          </p:cNvSpPr>
          <p:nvPr>
            <p:ph type="subTitle" idx="1"/>
          </p:nvPr>
        </p:nvSpPr>
        <p:spPr/>
        <p:txBody>
          <a:bodyPr anchor="t"/>
          <a:lstStyle/>
          <a:p>
            <a:pPr defTabSz="685800">
              <a:buFont typeface="Arial" panose="020B0604020202020204" pitchFamily="34" charset="0"/>
              <a:buNone/>
            </a:pPr>
            <a:endParaRPr lang="zh-CN" altLang="en-US" kern="1200">
              <a:latin typeface="+mn-lt"/>
              <a:ea typeface="+mn-ea"/>
              <a:cs typeface="+mn-cs"/>
            </a:endParaRPr>
          </a:p>
        </p:txBody>
      </p:sp>
      <p:pic>
        <p:nvPicPr>
          <p:cNvPr id="3" name="新奇吃法：烧不烂的“纸火锅”[汇说天下] 标清_标清_clip(1)_自定义转码_480x320">
            <a:hlinkClick r:id="" action="ppaction://media"/>
          </p:cNvPr>
          <p:cNvPicPr/>
          <p:nvPr>
            <a:videoFile r:link="rId2"/>
            <p:extLst>
              <p:ext uri="{DAA4B4D4-6D71-4841-9C94-3DE7FCFB9230}">
                <p14:media xmlns:p14="http://schemas.microsoft.com/office/powerpoint/2010/main" r:link="rId1"/>
              </p:ext>
            </p:extLst>
          </p:nvPr>
        </p:nvPicPr>
        <p:blipFill>
          <a:blip r:embed="rId4"/>
          <a:stretch>
            <a:fillRect/>
          </a:stretch>
        </p:blipFill>
        <p:spPr>
          <a:xfrm>
            <a:off x="320675" y="414338"/>
            <a:ext cx="8105775" cy="5699125"/>
          </a:xfrm>
          <a:prstGeom prst="rect">
            <a:avLst/>
          </a:prstGeom>
          <a:noFill/>
          <a:ln w="9525">
            <a:noFill/>
          </a:ln>
        </p:spPr>
      </p:pic>
    </p:spTree>
  </p:cSld>
  <p:clrMapOvr>
    <a:masterClrMapping/>
  </p:clrMapOvr>
  <p:timing>
    <p:tnLst>
      <p:par>
        <p:cTn id="1" dur="indefinite" restart="never" nodeType="tmRoot">
          <p:childTnLst>
            <p:video>
              <p:cMediaNode>
                <p:cTn id="2" fill="hold" display="1">
                  <p:stCondLst>
                    <p:cond delay="indefinite"/>
                  </p:stCondLst>
                  <p:endCondLst>
                    <p:cond evt="onNext" delay="0">
                      <p:tgtEl>
                        <p:sldTgt/>
                      </p:tgtEl>
                    </p:cond>
                    <p:cond evt="onPrev" delay="0">
                      <p:tgtEl>
                        <p:sldTgt/>
                      </p:tgtEl>
                    </p:cond>
                  </p:endCondLst>
                </p:cTn>
                <p:tgtEl>
                  <p:spTgt spid="3"/>
                </p:tgtEl>
              </p:cMediaNode>
            </p:video>
            <p:seq concurrent="1" nextAc="seek">
              <p:cTn id="3" restart="whenNotActive" fill="hold" evtFilter="cancelBubble" nodeType="interactiveSeq">
                <p:stCondLst>
                  <p:cond evt="onClick" delay="0">
                    <p:tgtEl>
                      <p:spTgt spid="3"/>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togglePause">
                                      <p:cBhvr>
                                        <p:cTn id="7"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Text Box 2"/>
          <p:cNvSpPr txBox="1"/>
          <p:nvPr/>
        </p:nvSpPr>
        <p:spPr>
          <a:xfrm>
            <a:off x="990600" y="1766888"/>
            <a:ext cx="6248400" cy="2286000"/>
          </a:xfrm>
          <a:prstGeom prst="rect">
            <a:avLst/>
          </a:prstGeom>
          <a:noFill/>
          <a:ln w="9525">
            <a:noFill/>
          </a:ln>
        </p:spPr>
        <p:txBody>
          <a:bodyPr anchor="t">
            <a:spAutoFit/>
          </a:bodyPr>
          <a:lstStyle/>
          <a:p>
            <a:pPr lvl="0" indent="0">
              <a:spcBef>
                <a:spcPct val="50000"/>
              </a:spcBef>
            </a:pPr>
            <a:r>
              <a:rPr lang="zh-CN" altLang="en-US" sz="4400" b="1" dirty="0">
                <a:solidFill>
                  <a:srgbClr val="FF3399"/>
                </a:solidFill>
                <a:latin typeface="隶书" panose="02010509060101010101" pitchFamily="49" charset="-122"/>
                <a:ea typeface="隶书" panose="02010509060101010101" pitchFamily="49" charset="-122"/>
              </a:rPr>
              <a:t>实验目的</a:t>
            </a:r>
            <a:r>
              <a:rPr lang="en-US" altLang="zh-CN" sz="4400" b="1" dirty="0">
                <a:solidFill>
                  <a:srgbClr val="FF3399"/>
                </a:solidFill>
                <a:latin typeface="Times New Roman" panose="02020603050405020304" pitchFamily="18" charset="0"/>
                <a:ea typeface="幼圆" panose="02010509060101010101" pitchFamily="49" charset="-122"/>
              </a:rPr>
              <a:t>:</a:t>
            </a:r>
          </a:p>
          <a:p>
            <a:pPr lvl="0" indent="0">
              <a:spcBef>
                <a:spcPct val="50000"/>
              </a:spcBef>
            </a:pPr>
            <a:r>
              <a:rPr lang="en-US" altLang="zh-CN" sz="4000" b="1" dirty="0">
                <a:latin typeface="Times New Roman" panose="02020603050405020304" pitchFamily="18" charset="0"/>
                <a:ea typeface="黑体" panose="02010609060101010101" pitchFamily="2" charset="-122"/>
              </a:rPr>
              <a:t>        </a:t>
            </a:r>
            <a:r>
              <a:rPr lang="zh-CN" altLang="en-US" sz="4000" b="1" dirty="0">
                <a:latin typeface="宋体" panose="02010600030101010101" pitchFamily="2" charset="-122"/>
                <a:ea typeface="宋体" panose="02010600030101010101" pitchFamily="2" charset="-122"/>
              </a:rPr>
              <a:t>观察水沸腾时的现象和水沸腾时的温度情况</a:t>
            </a:r>
          </a:p>
        </p:txBody>
      </p:sp>
      <p:sp>
        <p:nvSpPr>
          <p:cNvPr id="5122" name="AutoShape 7"/>
          <p:cNvSpPr/>
          <p:nvPr/>
        </p:nvSpPr>
        <p:spPr>
          <a:xfrm>
            <a:off x="684213" y="908050"/>
            <a:ext cx="457200" cy="1066800"/>
          </a:xfrm>
          <a:prstGeom prst="sun">
            <a:avLst>
              <a:gd name="adj" fmla="val 46875"/>
            </a:avLst>
          </a:prstGeom>
          <a:solidFill>
            <a:schemeClr val="accent1"/>
          </a:solidFill>
          <a:ln w="9525" cap="flat" cmpd="sng">
            <a:solidFill>
              <a:srgbClr val="FFCC00"/>
            </a:solidFill>
            <a:prstDash val="solid"/>
            <a:miter/>
            <a:headEnd type="none" w="med" len="med"/>
            <a:tailEnd type="none" w="med" len="med"/>
          </a:ln>
        </p:spPr>
        <p:txBody>
          <a:bodyPr wrap="none" anchor="ctr"/>
          <a:lstStyle/>
          <a:p>
            <a:pPr lvl="0" indent="0"/>
            <a:endParaRPr lang="zh-CN" altLang="en-US" sz="2400" dirty="0">
              <a:latin typeface="Verdana" panose="020B0604030504040204" pitchFamily="34" charset="0"/>
              <a:ea typeface="宋体" panose="02010600030101010101" pitchFamily="2" charset="-122"/>
            </a:endParaRPr>
          </a:p>
        </p:txBody>
      </p:sp>
      <p:sp>
        <p:nvSpPr>
          <p:cNvPr id="5123" name="AutoShape 8"/>
          <p:cNvSpPr/>
          <p:nvPr/>
        </p:nvSpPr>
        <p:spPr>
          <a:xfrm>
            <a:off x="7451725" y="1773238"/>
            <a:ext cx="457200" cy="1066800"/>
          </a:xfrm>
          <a:prstGeom prst="sun">
            <a:avLst>
              <a:gd name="adj" fmla="val 46875"/>
            </a:avLst>
          </a:prstGeom>
          <a:solidFill>
            <a:schemeClr val="accent1"/>
          </a:solidFill>
          <a:ln w="9525" cap="flat" cmpd="sng">
            <a:solidFill>
              <a:srgbClr val="FF6600"/>
            </a:solidFill>
            <a:prstDash val="solid"/>
            <a:miter/>
            <a:headEnd type="none" w="med" len="med"/>
            <a:tailEnd type="none" w="med" len="med"/>
          </a:ln>
        </p:spPr>
        <p:txBody>
          <a:bodyPr wrap="none" anchor="ctr"/>
          <a:lstStyle/>
          <a:p>
            <a:pPr lvl="0" indent="0"/>
            <a:endParaRPr lang="zh-CN" altLang="en-US" sz="2400" dirty="0">
              <a:latin typeface="Verdana" panose="020B0604030504040204" pitchFamily="34" charset="0"/>
              <a:ea typeface="宋体" panose="02010600030101010101" pitchFamily="2" charset="-122"/>
            </a:endParaRPr>
          </a:p>
        </p:txBody>
      </p:sp>
      <p:sp>
        <p:nvSpPr>
          <p:cNvPr id="5124" name="文本框 1"/>
          <p:cNvSpPr txBox="1"/>
          <p:nvPr/>
        </p:nvSpPr>
        <p:spPr>
          <a:xfrm>
            <a:off x="76200" y="404813"/>
            <a:ext cx="8991600" cy="822960"/>
          </a:xfrm>
          <a:prstGeom prst="rect">
            <a:avLst/>
          </a:prstGeom>
          <a:noFill/>
          <a:ln w="9525">
            <a:noFill/>
          </a:ln>
        </p:spPr>
        <p:txBody>
          <a:bodyPr wrap="square" anchor="t">
            <a:spAutoFit/>
          </a:bodyPr>
          <a:lstStyle/>
          <a:p>
            <a:pPr lvl="0" indent="0"/>
            <a:r>
              <a:rPr lang="zh-CN" altLang="en-US" sz="4800" b="1" dirty="0">
                <a:solidFill>
                  <a:srgbClr val="FF0000"/>
                </a:solidFill>
                <a:latin typeface="Arial" panose="020B0604020202020204" pitchFamily="34" charset="0"/>
                <a:ea typeface="宋体" panose="02010600030101010101" pitchFamily="2" charset="-122"/>
                <a:sym typeface="宋体" panose="02010600030101010101" pitchFamily="2" charset="-122"/>
              </a:rPr>
              <a:t>实验    </a:t>
            </a:r>
            <a:r>
              <a:rPr lang="zh-CN" altLang="en-US" sz="4800" b="1" dirty="0" smtClean="0">
                <a:latin typeface="Arial" panose="020B0604020202020204" pitchFamily="34" charset="0"/>
                <a:ea typeface="宋体" panose="02010600030101010101" pitchFamily="2" charset="-122"/>
                <a:sym typeface="宋体" panose="02010600030101010101" pitchFamily="2" charset="-122"/>
              </a:rPr>
              <a:t>探究水沸腾</a:t>
            </a:r>
            <a:r>
              <a:rPr lang="zh-CN" altLang="en-US" sz="4800" b="1" dirty="0" smtClean="0">
                <a:sym typeface="宋体" panose="02010600030101010101" pitchFamily="2" charset="-122"/>
              </a:rPr>
              <a:t>时的特点</a:t>
            </a:r>
            <a:endParaRPr lang="zh-CN" altLang="en-US" sz="4800" b="1" dirty="0">
              <a:latin typeface="Arial" panose="020B0604020202020204" pitchFamily="34" charset="0"/>
              <a:ea typeface="宋体" panose="02010600030101010101" pitchFamily="2" charset="-122"/>
              <a:sym typeface="宋体" panose="02010600030101010101" pitchFamily="2"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169"/>
                                        </p:tgtEl>
                                        <p:attrNameLst>
                                          <p:attrName>style.visibility</p:attrName>
                                        </p:attrNameLst>
                                      </p:cBhvr>
                                      <p:to>
                                        <p:strVal val="visible"/>
                                      </p:to>
                                    </p:set>
                                    <p:animEffect transition="in" filter="blinds(horizontal)">
                                      <p:cBhvr>
                                        <p:cTn id="7" dur="500"/>
                                        <p:tgtEl>
                                          <p:spTgt spid="71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99" name="Text Box 15"/>
          <p:cNvSpPr txBox="1"/>
          <p:nvPr/>
        </p:nvSpPr>
        <p:spPr>
          <a:xfrm>
            <a:off x="315913" y="412750"/>
            <a:ext cx="4953000" cy="1006475"/>
          </a:xfrm>
          <a:prstGeom prst="rect">
            <a:avLst/>
          </a:prstGeom>
          <a:noFill/>
          <a:ln w="9525">
            <a:noFill/>
          </a:ln>
        </p:spPr>
        <p:txBody>
          <a:bodyPr anchor="t">
            <a:spAutoFit/>
          </a:bodyPr>
          <a:lstStyle/>
          <a:p>
            <a:pPr lvl="0" indent="0">
              <a:spcBef>
                <a:spcPct val="50000"/>
              </a:spcBef>
            </a:pPr>
            <a:r>
              <a:rPr lang="zh-CN" altLang="en-US" sz="6000" b="1" dirty="0">
                <a:solidFill>
                  <a:srgbClr val="FF3399"/>
                </a:solidFill>
                <a:latin typeface="隶书" panose="02010509060101010101" pitchFamily="49" charset="-122"/>
                <a:ea typeface="隶书" panose="02010509060101010101" pitchFamily="49" charset="-122"/>
              </a:rPr>
              <a:t>观察现象</a:t>
            </a:r>
            <a:r>
              <a:rPr lang="en-US" altLang="zh-CN" sz="6000" b="1" dirty="0">
                <a:solidFill>
                  <a:srgbClr val="D60093"/>
                </a:solidFill>
                <a:latin typeface="隶书" panose="02010509060101010101" pitchFamily="49" charset="-122"/>
                <a:ea typeface="隶书" panose="02010509060101010101" pitchFamily="49" charset="-122"/>
              </a:rPr>
              <a:t>:</a:t>
            </a:r>
          </a:p>
        </p:txBody>
      </p:sp>
      <p:sp>
        <p:nvSpPr>
          <p:cNvPr id="16415" name="Text Box 31"/>
          <p:cNvSpPr txBox="1"/>
          <p:nvPr/>
        </p:nvSpPr>
        <p:spPr>
          <a:xfrm>
            <a:off x="50800" y="1419225"/>
            <a:ext cx="9042400" cy="4479925"/>
          </a:xfrm>
          <a:prstGeom prst="rect">
            <a:avLst/>
          </a:prstGeom>
          <a:noFill/>
          <a:ln w="9525">
            <a:noFill/>
          </a:ln>
        </p:spPr>
        <p:txBody>
          <a:bodyPr wrap="square" anchor="t">
            <a:spAutoFit/>
          </a:bodyPr>
          <a:lstStyle/>
          <a:p>
            <a:pPr lvl="0" indent="0"/>
            <a:r>
              <a:rPr lang="en-US" altLang="zh-CN" sz="3600" b="1" dirty="0">
                <a:latin typeface="宋体" panose="02010600030101010101" pitchFamily="2" charset="-122"/>
                <a:ea typeface="宋体" panose="02010600030101010101" pitchFamily="2" charset="-122"/>
              </a:rPr>
              <a:t>1.</a:t>
            </a:r>
            <a:r>
              <a:rPr lang="zh-CN" altLang="en-US" sz="3600" b="1" dirty="0">
                <a:latin typeface="宋体" panose="02010600030101010101" pitchFamily="2" charset="-122"/>
                <a:ea typeface="宋体" panose="02010600030101010101" pitchFamily="2" charset="-122"/>
              </a:rPr>
              <a:t>注意观察沸腾前和沸腾时气泡产生的部位以及运动过程中大小的变化</a:t>
            </a:r>
            <a:endParaRPr lang="zh-CN" altLang="en-US" sz="3200" b="1" dirty="0">
              <a:latin typeface="宋体" panose="02010600030101010101" pitchFamily="2" charset="-122"/>
              <a:ea typeface="宋体" panose="02010600030101010101" pitchFamily="2" charset="-122"/>
            </a:endParaRPr>
          </a:p>
          <a:p>
            <a:pPr lvl="0" indent="0"/>
            <a:endParaRPr lang="zh-CN" altLang="en-US" sz="2800" b="1" dirty="0">
              <a:latin typeface="宋体" panose="02010600030101010101" pitchFamily="2" charset="-122"/>
              <a:ea typeface="宋体" panose="02010600030101010101" pitchFamily="2" charset="-122"/>
            </a:endParaRPr>
          </a:p>
          <a:p>
            <a:pPr lvl="0" indent="0"/>
            <a:r>
              <a:rPr lang="en-US" altLang="zh-CN" sz="3600" b="1" dirty="0">
                <a:latin typeface="宋体" panose="02010600030101010101" pitchFamily="2" charset="-122"/>
                <a:ea typeface="宋体" panose="02010600030101010101" pitchFamily="2" charset="-122"/>
                <a:sym typeface="宋体" panose="02010600030101010101" pitchFamily="2" charset="-122"/>
              </a:rPr>
              <a:t>2.</a:t>
            </a:r>
            <a:r>
              <a:rPr lang="zh-CN" altLang="en-US" sz="3600" b="1" dirty="0">
                <a:latin typeface="宋体" panose="02010600030101010101" pitchFamily="2" charset="-122"/>
                <a:ea typeface="宋体" panose="02010600030101010101" pitchFamily="2" charset="-122"/>
                <a:sym typeface="宋体" panose="02010600030101010101" pitchFamily="2" charset="-122"/>
              </a:rPr>
              <a:t>注意观察沸腾前和沸腾时</a:t>
            </a:r>
            <a:r>
              <a:rPr lang="zh-CN" altLang="en-US" sz="3600" b="1" dirty="0">
                <a:latin typeface="宋体" panose="02010600030101010101" pitchFamily="2" charset="-122"/>
                <a:ea typeface="宋体" panose="02010600030101010101" pitchFamily="2" charset="-122"/>
              </a:rPr>
              <a:t>温度的变化，并做好记录。（当水温接近</a:t>
            </a:r>
            <a:r>
              <a:rPr lang="en-US" altLang="zh-CN" sz="3600" b="1" dirty="0">
                <a:latin typeface="宋体" panose="02010600030101010101" pitchFamily="2" charset="-122"/>
                <a:ea typeface="宋体" panose="02010600030101010101" pitchFamily="2" charset="-122"/>
              </a:rPr>
              <a:t>90℃</a:t>
            </a:r>
            <a:r>
              <a:rPr lang="zh-CN" altLang="en-US" sz="3600" b="1" dirty="0">
                <a:latin typeface="宋体" panose="02010600030101010101" pitchFamily="2" charset="-122"/>
                <a:ea typeface="宋体" panose="02010600030101010101" pitchFamily="2" charset="-122"/>
              </a:rPr>
              <a:t>时每隔</a:t>
            </a:r>
            <a:r>
              <a:rPr lang="en-US" altLang="zh-CN" sz="3600" b="1" dirty="0">
                <a:latin typeface="宋体" panose="02010600030101010101" pitchFamily="2" charset="-122"/>
                <a:ea typeface="宋体" panose="02010600030101010101" pitchFamily="2" charset="-122"/>
              </a:rPr>
              <a:t>0.5</a:t>
            </a:r>
            <a:r>
              <a:rPr lang="zh-CN" altLang="en-US" sz="3600" b="1" dirty="0">
                <a:latin typeface="宋体" panose="02010600030101010101" pitchFamily="2" charset="-122"/>
                <a:ea typeface="宋体" panose="02010600030101010101" pitchFamily="2" charset="-122"/>
              </a:rPr>
              <a:t>分钟记录一次温度，水沸腾后再记录</a:t>
            </a:r>
            <a:r>
              <a:rPr lang="en-US" altLang="zh-CN" sz="3600" b="1" dirty="0">
                <a:latin typeface="宋体" panose="02010600030101010101" pitchFamily="2" charset="-122"/>
                <a:ea typeface="宋体" panose="02010600030101010101" pitchFamily="2" charset="-122"/>
              </a:rPr>
              <a:t>2</a:t>
            </a:r>
            <a:r>
              <a:rPr lang="zh-CN" altLang="en-US" sz="3600" b="1" dirty="0">
                <a:latin typeface="宋体" panose="02010600030101010101" pitchFamily="2" charset="-122"/>
                <a:ea typeface="宋体" panose="02010600030101010101" pitchFamily="2" charset="-122"/>
              </a:rPr>
              <a:t>分钟）</a:t>
            </a:r>
          </a:p>
          <a:p>
            <a:pPr lvl="0" indent="0"/>
            <a:endParaRPr lang="en-US" altLang="zh-CN" sz="4000" b="1" dirty="0">
              <a:latin typeface="宋体" panose="02010600030101010101" pitchFamily="2" charset="-122"/>
              <a:ea typeface="宋体" panose="02010600030101010101" pitchFamily="2" charset="-122"/>
              <a:sym typeface="宋体" panose="02010600030101010101" pitchFamily="2" charset="-122"/>
            </a:endParaRPr>
          </a:p>
          <a:p>
            <a:pPr lvl="0" indent="0"/>
            <a:endParaRPr lang="en-US" altLang="zh-CN" sz="4000" b="1" dirty="0">
              <a:latin typeface="Verdana" panose="020B0604030504040204" pitchFamily="34" charset="0"/>
              <a:ea typeface="宋体" panose="02010600030101010101" pitchFamily="2" charset="-122"/>
            </a:endParaRPr>
          </a:p>
        </p:txBody>
      </p:sp>
      <p:sp>
        <p:nvSpPr>
          <p:cNvPr id="6147" name="AutoShape 32"/>
          <p:cNvSpPr/>
          <p:nvPr/>
        </p:nvSpPr>
        <p:spPr>
          <a:xfrm>
            <a:off x="7596188" y="260350"/>
            <a:ext cx="457200" cy="1066800"/>
          </a:xfrm>
          <a:prstGeom prst="sun">
            <a:avLst>
              <a:gd name="adj" fmla="val 46875"/>
            </a:avLst>
          </a:prstGeom>
          <a:solidFill>
            <a:schemeClr val="accent1"/>
          </a:solidFill>
          <a:ln w="9525" cap="flat" cmpd="sng">
            <a:solidFill>
              <a:srgbClr val="FFCC00"/>
            </a:solidFill>
            <a:prstDash val="solid"/>
            <a:miter/>
            <a:headEnd type="none" w="med" len="med"/>
            <a:tailEnd type="none" w="med" len="med"/>
          </a:ln>
        </p:spPr>
        <p:txBody>
          <a:bodyPr wrap="none" anchor="ctr"/>
          <a:lstStyle/>
          <a:p>
            <a:pPr lvl="0" indent="0"/>
            <a:endParaRPr lang="zh-CN" altLang="en-US" sz="2400" dirty="0">
              <a:latin typeface="Verdana" panose="020B0604030504040204" pitchFamily="34" charset="0"/>
              <a:ea typeface="宋体" panose="02010600030101010101" pitchFamily="2" charset="-122"/>
            </a:endParaRPr>
          </a:p>
        </p:txBody>
      </p:sp>
      <p:sp>
        <p:nvSpPr>
          <p:cNvPr id="6148" name="AutoShape 33"/>
          <p:cNvSpPr/>
          <p:nvPr/>
        </p:nvSpPr>
        <p:spPr>
          <a:xfrm>
            <a:off x="8435975" y="3860800"/>
            <a:ext cx="457200" cy="1066800"/>
          </a:xfrm>
          <a:prstGeom prst="sun">
            <a:avLst>
              <a:gd name="adj" fmla="val 46875"/>
            </a:avLst>
          </a:prstGeom>
          <a:solidFill>
            <a:schemeClr val="accent1"/>
          </a:solidFill>
          <a:ln w="9525" cap="flat" cmpd="sng">
            <a:solidFill>
              <a:srgbClr val="FF0000"/>
            </a:solidFill>
            <a:prstDash val="solid"/>
            <a:miter/>
            <a:headEnd type="none" w="med" len="med"/>
            <a:tailEnd type="none" w="med" len="med"/>
          </a:ln>
        </p:spPr>
        <p:txBody>
          <a:bodyPr wrap="none" anchor="ctr"/>
          <a:lstStyle/>
          <a:p>
            <a:pPr lvl="0" indent="0"/>
            <a:endParaRPr lang="zh-CN" altLang="en-US" sz="2400" dirty="0">
              <a:latin typeface="Verdana" panose="020B0604030504040204" pitchFamily="34" charset="0"/>
              <a:ea typeface="宋体" panose="02010600030101010101" pitchFamily="2"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39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 presetClass="entr" presetSubtype="10" fill="hold" grpId="0" nodeType="clickEffect">
                                  <p:stCondLst>
                                    <p:cond delay="0"/>
                                  </p:stCondLst>
                                  <p:childTnLst>
                                    <p:set>
                                      <p:cBhvr>
                                        <p:cTn id="10" dur="1" fill="hold">
                                          <p:stCondLst>
                                            <p:cond delay="0"/>
                                          </p:stCondLst>
                                        </p:cTn>
                                        <p:tgtEl>
                                          <p:spTgt spid="16415"/>
                                        </p:tgtEl>
                                        <p:attrNameLst>
                                          <p:attrName>style.visibility</p:attrName>
                                        </p:attrNameLst>
                                      </p:cBhvr>
                                      <p:to>
                                        <p:strVal val="visible"/>
                                      </p:to>
                                    </p:set>
                                    <p:animEffect transition="in" filter="checkerboard(across)">
                                      <p:cBhvr>
                                        <p:cTn id="11" dur="500"/>
                                        <p:tgtEl>
                                          <p:spTgt spid="164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99" grpId="0"/>
      <p:bldP spid="1641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69" name="Group 5"/>
          <p:cNvGrpSpPr/>
          <p:nvPr/>
        </p:nvGrpSpPr>
        <p:grpSpPr>
          <a:xfrm rot="10747862" flipV="1">
            <a:off x="710565" y="2045335"/>
            <a:ext cx="3891280" cy="3649345"/>
            <a:chOff x="-139" y="0"/>
            <a:chExt cx="1670" cy="2202"/>
          </a:xfrm>
        </p:grpSpPr>
        <p:sp>
          <p:nvSpPr>
            <p:cNvPr id="7170" name="Rectangle 6" descr="横虚线"/>
            <p:cNvSpPr/>
            <p:nvPr/>
          </p:nvSpPr>
          <p:spPr>
            <a:xfrm>
              <a:off x="32" y="0"/>
              <a:ext cx="1499" cy="1820"/>
            </a:xfrm>
            <a:prstGeom prst="rect">
              <a:avLst/>
            </a:prstGeom>
            <a:blipFill rotWithShape="0">
              <a:blip r:embed="rId2"/>
            </a:blipFill>
            <a:ln w="9525">
              <a:noFill/>
            </a:ln>
          </p:spPr>
          <p:txBody>
            <a:bodyPr wrap="none" anchor="ctr"/>
            <a:lstStyle/>
            <a:p>
              <a:pPr lvl="0" indent="0" defTabSz="914400" fontAlgn="ctr">
                <a:buFont typeface="Arial" panose="020B0604020202020204" pitchFamily="34" charset="0"/>
                <a:buNone/>
              </a:pPr>
              <a:endParaRPr lang="zh-CN" altLang="zh-CN" sz="1400" dirty="0">
                <a:solidFill>
                  <a:srgbClr val="008000"/>
                </a:solidFill>
                <a:latin typeface="Arial" panose="020B0604020202020204" pitchFamily="34" charset="0"/>
                <a:ea typeface="黑体" panose="02010609060101010101" pitchFamily="2" charset="-122"/>
              </a:endParaRPr>
            </a:p>
          </p:txBody>
        </p:sp>
        <p:grpSp>
          <p:nvGrpSpPr>
            <p:cNvPr id="7171" name="Group 7"/>
            <p:cNvGrpSpPr/>
            <p:nvPr/>
          </p:nvGrpSpPr>
          <p:grpSpPr>
            <a:xfrm>
              <a:off x="235" y="96"/>
              <a:ext cx="1008" cy="1773"/>
              <a:chOff x="0" y="0"/>
              <a:chExt cx="1008" cy="1773"/>
            </a:xfrm>
          </p:grpSpPr>
          <p:grpSp>
            <p:nvGrpSpPr>
              <p:cNvPr id="7172" name="Group 8"/>
              <p:cNvGrpSpPr/>
              <p:nvPr/>
            </p:nvGrpSpPr>
            <p:grpSpPr>
              <a:xfrm>
                <a:off x="0" y="0"/>
                <a:ext cx="1008" cy="1488"/>
                <a:chOff x="0" y="0"/>
                <a:chExt cx="1008" cy="1488"/>
              </a:xfrm>
            </p:grpSpPr>
            <p:sp>
              <p:nvSpPr>
                <p:cNvPr id="7173" name="Oval 9"/>
                <p:cNvSpPr/>
                <p:nvPr/>
              </p:nvSpPr>
              <p:spPr>
                <a:xfrm rot="-10392956">
                  <a:off x="720" y="1200"/>
                  <a:ext cx="288" cy="288"/>
                </a:xfrm>
                <a:prstGeom prst="ellipse">
                  <a:avLst/>
                </a:prstGeom>
                <a:solidFill>
                  <a:schemeClr val="bg1"/>
                </a:solidFill>
                <a:ln w="9525" cap="flat" cmpd="sng">
                  <a:solidFill>
                    <a:schemeClr val="tx1"/>
                  </a:solidFill>
                  <a:prstDash val="solid"/>
                  <a:round/>
                  <a:headEnd type="none" w="med" len="med"/>
                  <a:tailEnd type="none" w="med" len="med"/>
                </a:ln>
              </p:spPr>
              <p:txBody>
                <a:bodyPr rot="10800000" wrap="none" anchor="ctr"/>
                <a:lstStyle/>
                <a:p>
                  <a:pPr lvl="0" indent="0" defTabSz="914400" fontAlgn="ctr">
                    <a:buFont typeface="Arial" panose="020B0604020202020204" pitchFamily="34" charset="0"/>
                    <a:buNone/>
                  </a:pPr>
                  <a:endParaRPr lang="zh-CN" altLang="zh-CN" sz="1400" dirty="0">
                    <a:solidFill>
                      <a:srgbClr val="008000"/>
                    </a:solidFill>
                    <a:latin typeface="Arial" panose="020B0604020202020204" pitchFamily="34" charset="0"/>
                    <a:ea typeface="黑体" panose="02010609060101010101" pitchFamily="2" charset="-122"/>
                  </a:endParaRPr>
                </a:p>
              </p:txBody>
            </p:sp>
            <p:sp>
              <p:nvSpPr>
                <p:cNvPr id="7174" name="Oval 10"/>
                <p:cNvSpPr/>
                <p:nvPr/>
              </p:nvSpPr>
              <p:spPr>
                <a:xfrm rot="-10392956">
                  <a:off x="92" y="960"/>
                  <a:ext cx="288" cy="288"/>
                </a:xfrm>
                <a:prstGeom prst="ellipse">
                  <a:avLst/>
                </a:prstGeom>
                <a:solidFill>
                  <a:schemeClr val="bg1"/>
                </a:solidFill>
                <a:ln w="9525" cap="flat" cmpd="sng">
                  <a:solidFill>
                    <a:schemeClr val="tx1"/>
                  </a:solidFill>
                  <a:prstDash val="solid"/>
                  <a:round/>
                  <a:headEnd type="none" w="med" len="med"/>
                  <a:tailEnd type="none" w="med" len="med"/>
                </a:ln>
              </p:spPr>
              <p:txBody>
                <a:bodyPr rot="10800000" wrap="none" anchor="ctr"/>
                <a:lstStyle/>
                <a:p>
                  <a:pPr lvl="0" indent="0" defTabSz="914400" fontAlgn="ctr">
                    <a:buFont typeface="Arial" panose="020B0604020202020204" pitchFamily="34" charset="0"/>
                    <a:buNone/>
                  </a:pPr>
                  <a:endParaRPr lang="zh-CN" altLang="zh-CN" sz="1400" dirty="0">
                    <a:solidFill>
                      <a:srgbClr val="008000"/>
                    </a:solidFill>
                    <a:latin typeface="Arial" panose="020B0604020202020204" pitchFamily="34" charset="0"/>
                    <a:ea typeface="黑体" panose="02010609060101010101" pitchFamily="2" charset="-122"/>
                  </a:endParaRPr>
                </a:p>
              </p:txBody>
            </p:sp>
            <p:sp>
              <p:nvSpPr>
                <p:cNvPr id="7175" name="Oval 11"/>
                <p:cNvSpPr/>
                <p:nvPr/>
              </p:nvSpPr>
              <p:spPr>
                <a:xfrm rot="-10392956">
                  <a:off x="528" y="790"/>
                  <a:ext cx="192" cy="192"/>
                </a:xfrm>
                <a:prstGeom prst="ellipse">
                  <a:avLst/>
                </a:prstGeom>
                <a:solidFill>
                  <a:schemeClr val="bg1"/>
                </a:solidFill>
                <a:ln w="9525" cap="flat" cmpd="sng">
                  <a:solidFill>
                    <a:schemeClr val="tx1"/>
                  </a:solidFill>
                  <a:prstDash val="solid"/>
                  <a:round/>
                  <a:headEnd type="none" w="med" len="med"/>
                  <a:tailEnd type="none" w="med" len="med"/>
                </a:ln>
              </p:spPr>
              <p:txBody>
                <a:bodyPr rot="10800000" wrap="none" anchor="ctr"/>
                <a:lstStyle/>
                <a:p>
                  <a:pPr lvl="0" indent="0" defTabSz="914400" fontAlgn="ctr">
                    <a:buFont typeface="Arial" panose="020B0604020202020204" pitchFamily="34" charset="0"/>
                    <a:buNone/>
                  </a:pPr>
                  <a:endParaRPr lang="zh-CN" altLang="zh-CN" sz="1400" dirty="0">
                    <a:solidFill>
                      <a:srgbClr val="008000"/>
                    </a:solidFill>
                    <a:latin typeface="Arial" panose="020B0604020202020204" pitchFamily="34" charset="0"/>
                    <a:ea typeface="黑体" panose="02010609060101010101" pitchFamily="2" charset="-122"/>
                  </a:endParaRPr>
                </a:p>
              </p:txBody>
            </p:sp>
            <p:sp>
              <p:nvSpPr>
                <p:cNvPr id="7176" name="Oval 12"/>
                <p:cNvSpPr/>
                <p:nvPr/>
              </p:nvSpPr>
              <p:spPr>
                <a:xfrm rot="-10392956">
                  <a:off x="0" y="432"/>
                  <a:ext cx="192" cy="192"/>
                </a:xfrm>
                <a:prstGeom prst="ellipse">
                  <a:avLst/>
                </a:prstGeom>
                <a:solidFill>
                  <a:schemeClr val="bg1"/>
                </a:solidFill>
                <a:ln w="9525" cap="flat" cmpd="sng">
                  <a:solidFill>
                    <a:schemeClr val="tx1"/>
                  </a:solidFill>
                  <a:prstDash val="solid"/>
                  <a:round/>
                  <a:headEnd type="none" w="med" len="med"/>
                  <a:tailEnd type="none" w="med" len="med"/>
                </a:ln>
              </p:spPr>
              <p:txBody>
                <a:bodyPr rot="10800000" wrap="none" anchor="ctr"/>
                <a:lstStyle/>
                <a:p>
                  <a:pPr lvl="0" indent="0" defTabSz="914400" fontAlgn="ctr">
                    <a:buFont typeface="Arial" panose="020B0604020202020204" pitchFamily="34" charset="0"/>
                    <a:buNone/>
                  </a:pPr>
                  <a:endParaRPr lang="zh-CN" altLang="zh-CN" sz="1400" dirty="0">
                    <a:solidFill>
                      <a:srgbClr val="008000"/>
                    </a:solidFill>
                    <a:latin typeface="Arial" panose="020B0604020202020204" pitchFamily="34" charset="0"/>
                    <a:ea typeface="黑体" panose="02010609060101010101" pitchFamily="2" charset="-122"/>
                  </a:endParaRPr>
                </a:p>
              </p:txBody>
            </p:sp>
            <p:sp>
              <p:nvSpPr>
                <p:cNvPr id="7177" name="Oval 13"/>
                <p:cNvSpPr/>
                <p:nvPr/>
              </p:nvSpPr>
              <p:spPr>
                <a:xfrm rot="-10392956">
                  <a:off x="432" y="400"/>
                  <a:ext cx="144" cy="144"/>
                </a:xfrm>
                <a:prstGeom prst="ellipse">
                  <a:avLst/>
                </a:prstGeom>
                <a:solidFill>
                  <a:schemeClr val="bg1"/>
                </a:solidFill>
                <a:ln w="9525" cap="flat" cmpd="sng">
                  <a:solidFill>
                    <a:schemeClr val="tx1"/>
                  </a:solidFill>
                  <a:prstDash val="solid"/>
                  <a:round/>
                  <a:headEnd type="none" w="med" len="med"/>
                  <a:tailEnd type="none" w="med" len="med"/>
                </a:ln>
              </p:spPr>
              <p:txBody>
                <a:bodyPr rot="10800000" wrap="none" anchor="ctr"/>
                <a:lstStyle/>
                <a:p>
                  <a:pPr lvl="0" indent="0" defTabSz="914400" fontAlgn="ctr">
                    <a:buFont typeface="Arial" panose="020B0604020202020204" pitchFamily="34" charset="0"/>
                    <a:buNone/>
                  </a:pPr>
                  <a:endParaRPr lang="zh-CN" altLang="zh-CN" sz="1400" dirty="0">
                    <a:solidFill>
                      <a:srgbClr val="008000"/>
                    </a:solidFill>
                    <a:latin typeface="Arial" panose="020B0604020202020204" pitchFamily="34" charset="0"/>
                    <a:ea typeface="黑体" panose="02010609060101010101" pitchFamily="2" charset="-122"/>
                  </a:endParaRPr>
                </a:p>
              </p:txBody>
            </p:sp>
            <p:sp>
              <p:nvSpPr>
                <p:cNvPr id="7178" name="Oval 14"/>
                <p:cNvSpPr/>
                <p:nvPr/>
              </p:nvSpPr>
              <p:spPr>
                <a:xfrm rot="-10392956">
                  <a:off x="0" y="0"/>
                  <a:ext cx="96" cy="96"/>
                </a:xfrm>
                <a:prstGeom prst="ellipse">
                  <a:avLst/>
                </a:prstGeom>
                <a:solidFill>
                  <a:schemeClr val="bg1"/>
                </a:solidFill>
                <a:ln w="9525" cap="flat" cmpd="sng">
                  <a:solidFill>
                    <a:schemeClr val="tx1"/>
                  </a:solidFill>
                  <a:prstDash val="solid"/>
                  <a:round/>
                  <a:headEnd type="none" w="med" len="med"/>
                  <a:tailEnd type="none" w="med" len="med"/>
                </a:ln>
              </p:spPr>
              <p:txBody>
                <a:bodyPr rot="10800000" wrap="none" anchor="ctr"/>
                <a:lstStyle/>
                <a:p>
                  <a:pPr lvl="0" indent="0" defTabSz="914400" fontAlgn="ctr">
                    <a:buFont typeface="Arial" panose="020B0604020202020204" pitchFamily="34" charset="0"/>
                    <a:buNone/>
                  </a:pPr>
                  <a:endParaRPr lang="zh-CN" altLang="zh-CN" sz="1400" dirty="0">
                    <a:solidFill>
                      <a:srgbClr val="008000"/>
                    </a:solidFill>
                    <a:latin typeface="Arial" panose="020B0604020202020204" pitchFamily="34" charset="0"/>
                    <a:ea typeface="黑体" panose="02010609060101010101" pitchFamily="2" charset="-122"/>
                  </a:endParaRPr>
                </a:p>
              </p:txBody>
            </p:sp>
            <p:sp>
              <p:nvSpPr>
                <p:cNvPr id="7179" name="Oval 15"/>
                <p:cNvSpPr/>
                <p:nvPr/>
              </p:nvSpPr>
              <p:spPr>
                <a:xfrm rot="-10392956">
                  <a:off x="432" y="100"/>
                  <a:ext cx="96" cy="96"/>
                </a:xfrm>
                <a:prstGeom prst="ellipse">
                  <a:avLst/>
                </a:prstGeom>
                <a:solidFill>
                  <a:schemeClr val="bg1"/>
                </a:solidFill>
                <a:ln w="9525" cap="flat" cmpd="sng">
                  <a:solidFill>
                    <a:schemeClr val="tx1"/>
                  </a:solidFill>
                  <a:prstDash val="solid"/>
                  <a:round/>
                  <a:headEnd type="none" w="med" len="med"/>
                  <a:tailEnd type="none" w="med" len="med"/>
                </a:ln>
              </p:spPr>
              <p:txBody>
                <a:bodyPr rot="10800000" wrap="none" anchor="ctr"/>
                <a:lstStyle/>
                <a:p>
                  <a:pPr lvl="0" indent="0" defTabSz="914400" fontAlgn="ctr">
                    <a:buFont typeface="Arial" panose="020B0604020202020204" pitchFamily="34" charset="0"/>
                    <a:buNone/>
                  </a:pPr>
                  <a:endParaRPr lang="zh-CN" altLang="zh-CN" sz="1400" dirty="0">
                    <a:solidFill>
                      <a:srgbClr val="008000"/>
                    </a:solidFill>
                    <a:latin typeface="Arial" panose="020B0604020202020204" pitchFamily="34" charset="0"/>
                    <a:ea typeface="黑体" panose="02010609060101010101" pitchFamily="2" charset="-122"/>
                  </a:endParaRPr>
                </a:p>
              </p:txBody>
            </p:sp>
          </p:grpSp>
          <p:sp>
            <p:nvSpPr>
              <p:cNvPr id="7180" name="Oval 16"/>
              <p:cNvSpPr/>
              <p:nvPr/>
            </p:nvSpPr>
            <p:spPr>
              <a:xfrm rot="-10392956">
                <a:off x="192" y="1440"/>
                <a:ext cx="383" cy="333"/>
              </a:xfrm>
              <a:prstGeom prst="ellipse">
                <a:avLst/>
              </a:prstGeom>
              <a:solidFill>
                <a:schemeClr val="bg1"/>
              </a:solidFill>
              <a:ln w="9525" cap="flat" cmpd="sng">
                <a:solidFill>
                  <a:schemeClr val="tx1"/>
                </a:solidFill>
                <a:prstDash val="solid"/>
                <a:round/>
                <a:headEnd type="none" w="med" len="med"/>
                <a:tailEnd type="none" w="med" len="med"/>
              </a:ln>
            </p:spPr>
            <p:txBody>
              <a:bodyPr rot="10800000" wrap="none" anchor="ctr"/>
              <a:lstStyle/>
              <a:p>
                <a:pPr lvl="0" indent="0" defTabSz="914400" fontAlgn="ctr">
                  <a:buFont typeface="Arial" panose="020B0604020202020204" pitchFamily="34" charset="0"/>
                  <a:buNone/>
                </a:pPr>
                <a:endParaRPr lang="zh-CN" altLang="zh-CN" sz="1400" dirty="0">
                  <a:solidFill>
                    <a:srgbClr val="008000"/>
                  </a:solidFill>
                  <a:latin typeface="Arial" panose="020B0604020202020204" pitchFamily="34" charset="0"/>
                  <a:ea typeface="黑体" panose="02010609060101010101" pitchFamily="2" charset="-122"/>
                </a:endParaRPr>
              </a:p>
            </p:txBody>
          </p:sp>
        </p:grpSp>
        <p:sp>
          <p:nvSpPr>
            <p:cNvPr id="7181" name="Text Box 17"/>
            <p:cNvSpPr txBox="1"/>
            <p:nvPr/>
          </p:nvSpPr>
          <p:spPr>
            <a:xfrm>
              <a:off x="-139" y="1924"/>
              <a:ext cx="1248" cy="278"/>
            </a:xfrm>
            <a:prstGeom prst="rect">
              <a:avLst/>
            </a:prstGeom>
            <a:noFill/>
            <a:ln w="9525">
              <a:noFill/>
            </a:ln>
          </p:spPr>
          <p:txBody>
            <a:bodyPr anchor="t">
              <a:spAutoFit/>
            </a:bodyPr>
            <a:lstStyle/>
            <a:p>
              <a:pPr lvl="0" indent="0" defTabSz="914400">
                <a:spcBef>
                  <a:spcPct val="50000"/>
                </a:spcBef>
                <a:buFont typeface="Arial" panose="020B0604020202020204" pitchFamily="34" charset="0"/>
                <a:buNone/>
              </a:pPr>
              <a:endParaRPr lang="zh-CN" altLang="zh-CN" sz="2400" dirty="0">
                <a:latin typeface="Times New Roman" panose="02020603050405020304" pitchFamily="18" charset="0"/>
                <a:ea typeface="黑体" panose="02010609060101010101" pitchFamily="2" charset="-122"/>
              </a:endParaRPr>
            </a:p>
          </p:txBody>
        </p:sp>
      </p:grpSp>
      <p:grpSp>
        <p:nvGrpSpPr>
          <p:cNvPr id="7182" name="Group 51"/>
          <p:cNvGrpSpPr/>
          <p:nvPr/>
        </p:nvGrpSpPr>
        <p:grpSpPr>
          <a:xfrm>
            <a:off x="4509770" y="2021840"/>
            <a:ext cx="4449445" cy="3608070"/>
            <a:chOff x="0" y="0"/>
            <a:chExt cx="1920" cy="2208"/>
          </a:xfrm>
        </p:grpSpPr>
        <p:sp>
          <p:nvSpPr>
            <p:cNvPr id="7183" name="Rectangle 19" descr="横虚线"/>
            <p:cNvSpPr/>
            <p:nvPr/>
          </p:nvSpPr>
          <p:spPr>
            <a:xfrm>
              <a:off x="0" y="0"/>
              <a:ext cx="1536" cy="1872"/>
            </a:xfrm>
            <a:prstGeom prst="rect">
              <a:avLst/>
            </a:prstGeom>
            <a:blipFill rotWithShape="0">
              <a:blip r:embed="rId2"/>
            </a:blipFill>
            <a:ln w="9525">
              <a:noFill/>
            </a:ln>
          </p:spPr>
          <p:txBody>
            <a:bodyPr wrap="none" anchor="ctr"/>
            <a:lstStyle/>
            <a:p>
              <a:pPr lvl="0" indent="0" defTabSz="914400" fontAlgn="ctr">
                <a:buFont typeface="Arial" panose="020B0604020202020204" pitchFamily="34" charset="0"/>
                <a:buNone/>
              </a:pPr>
              <a:endParaRPr lang="zh-CN" altLang="zh-CN" sz="1400" dirty="0">
                <a:solidFill>
                  <a:srgbClr val="008000"/>
                </a:solidFill>
                <a:latin typeface="Arial" panose="020B0604020202020204" pitchFamily="34" charset="0"/>
                <a:ea typeface="黑体" panose="02010609060101010101" pitchFamily="2" charset="-122"/>
              </a:endParaRPr>
            </a:p>
          </p:txBody>
        </p:sp>
        <p:grpSp>
          <p:nvGrpSpPr>
            <p:cNvPr id="7184" name="Group 43"/>
            <p:cNvGrpSpPr/>
            <p:nvPr/>
          </p:nvGrpSpPr>
          <p:grpSpPr>
            <a:xfrm>
              <a:off x="144" y="96"/>
              <a:ext cx="1008" cy="1680"/>
              <a:chOff x="0" y="0"/>
              <a:chExt cx="1008" cy="1680"/>
            </a:xfrm>
          </p:grpSpPr>
          <p:sp>
            <p:nvSpPr>
              <p:cNvPr id="7185" name="Oval 21"/>
              <p:cNvSpPr/>
              <p:nvPr/>
            </p:nvSpPr>
            <p:spPr>
              <a:xfrm>
                <a:off x="0" y="0"/>
                <a:ext cx="288" cy="288"/>
              </a:xfrm>
              <a:prstGeom prst="ellipse">
                <a:avLst/>
              </a:prstGeom>
              <a:solidFill>
                <a:schemeClr val="bg1"/>
              </a:solidFill>
              <a:ln w="9525" cap="flat" cmpd="sng">
                <a:solidFill>
                  <a:schemeClr val="tx1"/>
                </a:solidFill>
                <a:prstDash val="solid"/>
                <a:round/>
                <a:headEnd type="none" w="med" len="med"/>
                <a:tailEnd type="none" w="med" len="med"/>
              </a:ln>
            </p:spPr>
            <p:txBody>
              <a:bodyPr wrap="none" anchor="ctr"/>
              <a:lstStyle/>
              <a:p>
                <a:pPr lvl="0" indent="0" defTabSz="914400" fontAlgn="ctr">
                  <a:buFont typeface="Arial" panose="020B0604020202020204" pitchFamily="34" charset="0"/>
                  <a:buNone/>
                </a:pPr>
                <a:endParaRPr lang="zh-CN" altLang="zh-CN" sz="1400" dirty="0">
                  <a:solidFill>
                    <a:srgbClr val="008000"/>
                  </a:solidFill>
                  <a:latin typeface="Arial" panose="020B0604020202020204" pitchFamily="34" charset="0"/>
                  <a:ea typeface="黑体" panose="02010609060101010101" pitchFamily="2" charset="-122"/>
                </a:endParaRPr>
              </a:p>
            </p:txBody>
          </p:sp>
          <p:sp>
            <p:nvSpPr>
              <p:cNvPr id="7186" name="Oval 23"/>
              <p:cNvSpPr/>
              <p:nvPr/>
            </p:nvSpPr>
            <p:spPr>
              <a:xfrm>
                <a:off x="624" y="144"/>
                <a:ext cx="288" cy="288"/>
              </a:xfrm>
              <a:prstGeom prst="ellipse">
                <a:avLst/>
              </a:prstGeom>
              <a:solidFill>
                <a:schemeClr val="bg1"/>
              </a:solidFill>
              <a:ln w="9525" cap="flat" cmpd="sng">
                <a:solidFill>
                  <a:schemeClr val="tx1"/>
                </a:solidFill>
                <a:prstDash val="solid"/>
                <a:round/>
                <a:headEnd type="none" w="med" len="med"/>
                <a:tailEnd type="none" w="med" len="med"/>
              </a:ln>
            </p:spPr>
            <p:txBody>
              <a:bodyPr wrap="none" anchor="ctr"/>
              <a:lstStyle/>
              <a:p>
                <a:pPr lvl="0" indent="0" defTabSz="914400" fontAlgn="ctr">
                  <a:buFont typeface="Arial" panose="020B0604020202020204" pitchFamily="34" charset="0"/>
                  <a:buNone/>
                </a:pPr>
                <a:endParaRPr lang="zh-CN" altLang="zh-CN" sz="1400" dirty="0">
                  <a:solidFill>
                    <a:srgbClr val="008000"/>
                  </a:solidFill>
                  <a:latin typeface="Arial" panose="020B0604020202020204" pitchFamily="34" charset="0"/>
                  <a:ea typeface="黑体" panose="02010609060101010101" pitchFamily="2" charset="-122"/>
                </a:endParaRPr>
              </a:p>
            </p:txBody>
          </p:sp>
          <p:sp>
            <p:nvSpPr>
              <p:cNvPr id="7187" name="Oval 25"/>
              <p:cNvSpPr/>
              <p:nvPr/>
            </p:nvSpPr>
            <p:spPr>
              <a:xfrm>
                <a:off x="192" y="624"/>
                <a:ext cx="192" cy="192"/>
              </a:xfrm>
              <a:prstGeom prst="ellipse">
                <a:avLst/>
              </a:prstGeom>
              <a:solidFill>
                <a:schemeClr val="bg1"/>
              </a:solidFill>
              <a:ln w="9525" cap="flat" cmpd="sng">
                <a:solidFill>
                  <a:schemeClr val="tx1"/>
                </a:solidFill>
                <a:prstDash val="solid"/>
                <a:round/>
                <a:headEnd type="none" w="med" len="med"/>
                <a:tailEnd type="none" w="med" len="med"/>
              </a:ln>
            </p:spPr>
            <p:txBody>
              <a:bodyPr wrap="none" anchor="ctr"/>
              <a:lstStyle/>
              <a:p>
                <a:pPr lvl="0" indent="0" defTabSz="914400" fontAlgn="ctr">
                  <a:buFont typeface="Arial" panose="020B0604020202020204" pitchFamily="34" charset="0"/>
                  <a:buNone/>
                </a:pPr>
                <a:endParaRPr lang="zh-CN" altLang="zh-CN" sz="1400" dirty="0">
                  <a:solidFill>
                    <a:srgbClr val="008000"/>
                  </a:solidFill>
                  <a:latin typeface="Arial" panose="020B0604020202020204" pitchFamily="34" charset="0"/>
                  <a:ea typeface="黑体" panose="02010609060101010101" pitchFamily="2" charset="-122"/>
                </a:endParaRPr>
              </a:p>
            </p:txBody>
          </p:sp>
          <p:sp>
            <p:nvSpPr>
              <p:cNvPr id="7188" name="Oval 26"/>
              <p:cNvSpPr/>
              <p:nvPr/>
            </p:nvSpPr>
            <p:spPr>
              <a:xfrm>
                <a:off x="720" y="672"/>
                <a:ext cx="192" cy="192"/>
              </a:xfrm>
              <a:prstGeom prst="ellipse">
                <a:avLst/>
              </a:prstGeom>
              <a:solidFill>
                <a:schemeClr val="bg1"/>
              </a:solidFill>
              <a:ln w="9525" cap="flat" cmpd="sng">
                <a:solidFill>
                  <a:schemeClr val="tx1"/>
                </a:solidFill>
                <a:prstDash val="solid"/>
                <a:round/>
                <a:headEnd type="none" w="med" len="med"/>
                <a:tailEnd type="none" w="med" len="med"/>
              </a:ln>
            </p:spPr>
            <p:txBody>
              <a:bodyPr wrap="none" anchor="ctr"/>
              <a:lstStyle/>
              <a:p>
                <a:pPr lvl="0" indent="0" defTabSz="914400" fontAlgn="ctr">
                  <a:buFont typeface="Arial" panose="020B0604020202020204" pitchFamily="34" charset="0"/>
                  <a:buNone/>
                </a:pPr>
                <a:endParaRPr lang="zh-CN" altLang="zh-CN" sz="1400" dirty="0">
                  <a:solidFill>
                    <a:srgbClr val="008000"/>
                  </a:solidFill>
                  <a:latin typeface="Arial" panose="020B0604020202020204" pitchFamily="34" charset="0"/>
                  <a:ea typeface="黑体" panose="02010609060101010101" pitchFamily="2" charset="-122"/>
                </a:endParaRPr>
              </a:p>
            </p:txBody>
          </p:sp>
          <p:sp>
            <p:nvSpPr>
              <p:cNvPr id="7189" name="Oval 27"/>
              <p:cNvSpPr/>
              <p:nvPr/>
            </p:nvSpPr>
            <p:spPr>
              <a:xfrm>
                <a:off x="288" y="1056"/>
                <a:ext cx="144" cy="144"/>
              </a:xfrm>
              <a:prstGeom prst="ellipse">
                <a:avLst/>
              </a:prstGeom>
              <a:solidFill>
                <a:schemeClr val="bg1"/>
              </a:solidFill>
              <a:ln w="9525" cap="flat" cmpd="sng">
                <a:solidFill>
                  <a:schemeClr val="tx1"/>
                </a:solidFill>
                <a:prstDash val="solid"/>
                <a:round/>
                <a:headEnd type="none" w="med" len="med"/>
                <a:tailEnd type="none" w="med" len="med"/>
              </a:ln>
            </p:spPr>
            <p:txBody>
              <a:bodyPr wrap="none" anchor="ctr"/>
              <a:lstStyle/>
              <a:p>
                <a:pPr lvl="0" indent="0" defTabSz="914400" fontAlgn="ctr">
                  <a:buFont typeface="Arial" panose="020B0604020202020204" pitchFamily="34" charset="0"/>
                  <a:buNone/>
                </a:pPr>
                <a:endParaRPr lang="zh-CN" altLang="zh-CN" sz="1400" dirty="0">
                  <a:solidFill>
                    <a:srgbClr val="008000"/>
                  </a:solidFill>
                  <a:latin typeface="Arial" panose="020B0604020202020204" pitchFamily="34" charset="0"/>
                  <a:ea typeface="黑体" panose="02010609060101010101" pitchFamily="2" charset="-122"/>
                </a:endParaRPr>
              </a:p>
            </p:txBody>
          </p:sp>
          <p:sp>
            <p:nvSpPr>
              <p:cNvPr id="7190" name="Oval 28"/>
              <p:cNvSpPr/>
              <p:nvPr/>
            </p:nvSpPr>
            <p:spPr>
              <a:xfrm>
                <a:off x="864" y="1104"/>
                <a:ext cx="96" cy="96"/>
              </a:xfrm>
              <a:prstGeom prst="ellipse">
                <a:avLst/>
              </a:prstGeom>
              <a:solidFill>
                <a:schemeClr val="bg1"/>
              </a:solidFill>
              <a:ln w="9525" cap="flat" cmpd="sng">
                <a:solidFill>
                  <a:schemeClr val="tx1"/>
                </a:solidFill>
                <a:prstDash val="solid"/>
                <a:round/>
                <a:headEnd type="none" w="med" len="med"/>
                <a:tailEnd type="none" w="med" len="med"/>
              </a:ln>
            </p:spPr>
            <p:txBody>
              <a:bodyPr wrap="none" anchor="ctr"/>
              <a:lstStyle/>
              <a:p>
                <a:pPr lvl="0" indent="0" defTabSz="914400" fontAlgn="ctr">
                  <a:buFont typeface="Arial" panose="020B0604020202020204" pitchFamily="34" charset="0"/>
                  <a:buNone/>
                </a:pPr>
                <a:endParaRPr lang="zh-CN" altLang="zh-CN" sz="1400" dirty="0">
                  <a:solidFill>
                    <a:srgbClr val="008000"/>
                  </a:solidFill>
                  <a:latin typeface="Arial" panose="020B0604020202020204" pitchFamily="34" charset="0"/>
                  <a:ea typeface="黑体" panose="02010609060101010101" pitchFamily="2" charset="-122"/>
                </a:endParaRPr>
              </a:p>
            </p:txBody>
          </p:sp>
          <p:sp>
            <p:nvSpPr>
              <p:cNvPr id="7191" name="Oval 29"/>
              <p:cNvSpPr/>
              <p:nvPr/>
            </p:nvSpPr>
            <p:spPr>
              <a:xfrm>
                <a:off x="960" y="1488"/>
                <a:ext cx="48" cy="48"/>
              </a:xfrm>
              <a:prstGeom prst="ellipse">
                <a:avLst/>
              </a:prstGeom>
              <a:solidFill>
                <a:schemeClr val="bg1"/>
              </a:solidFill>
              <a:ln w="9525" cap="flat" cmpd="sng">
                <a:solidFill>
                  <a:schemeClr val="tx1"/>
                </a:solidFill>
                <a:prstDash val="solid"/>
                <a:round/>
                <a:headEnd type="none" w="med" len="med"/>
                <a:tailEnd type="none" w="med" len="med"/>
              </a:ln>
            </p:spPr>
            <p:txBody>
              <a:bodyPr wrap="none" anchor="ctr"/>
              <a:lstStyle/>
              <a:p>
                <a:pPr lvl="0" indent="0" defTabSz="914400" fontAlgn="ctr">
                  <a:buFont typeface="Arial" panose="020B0604020202020204" pitchFamily="34" charset="0"/>
                  <a:buNone/>
                </a:pPr>
                <a:endParaRPr lang="zh-CN" altLang="zh-CN" sz="1400" dirty="0">
                  <a:solidFill>
                    <a:srgbClr val="008000"/>
                  </a:solidFill>
                  <a:latin typeface="Arial" panose="020B0604020202020204" pitchFamily="34" charset="0"/>
                  <a:ea typeface="黑体" panose="02010609060101010101" pitchFamily="2" charset="-122"/>
                </a:endParaRPr>
              </a:p>
            </p:txBody>
          </p:sp>
          <p:sp>
            <p:nvSpPr>
              <p:cNvPr id="7192" name="Oval 30"/>
              <p:cNvSpPr/>
              <p:nvPr/>
            </p:nvSpPr>
            <p:spPr>
              <a:xfrm>
                <a:off x="432" y="1392"/>
                <a:ext cx="96" cy="96"/>
              </a:xfrm>
              <a:prstGeom prst="ellipse">
                <a:avLst/>
              </a:prstGeom>
              <a:solidFill>
                <a:schemeClr val="bg1"/>
              </a:solidFill>
              <a:ln w="9525" cap="flat" cmpd="sng">
                <a:solidFill>
                  <a:schemeClr val="tx1"/>
                </a:solidFill>
                <a:prstDash val="solid"/>
                <a:round/>
                <a:headEnd type="none" w="med" len="med"/>
                <a:tailEnd type="none" w="med" len="med"/>
              </a:ln>
            </p:spPr>
            <p:txBody>
              <a:bodyPr wrap="none" anchor="ctr"/>
              <a:lstStyle/>
              <a:p>
                <a:pPr lvl="0" indent="0" defTabSz="914400" fontAlgn="ctr">
                  <a:buFont typeface="Arial" panose="020B0604020202020204" pitchFamily="34" charset="0"/>
                  <a:buNone/>
                </a:pPr>
                <a:endParaRPr lang="zh-CN" altLang="zh-CN" sz="1400" dirty="0">
                  <a:solidFill>
                    <a:srgbClr val="008000"/>
                  </a:solidFill>
                  <a:latin typeface="Arial" panose="020B0604020202020204" pitchFamily="34" charset="0"/>
                  <a:ea typeface="黑体" panose="02010609060101010101" pitchFamily="2" charset="-122"/>
                </a:endParaRPr>
              </a:p>
            </p:txBody>
          </p:sp>
          <p:sp>
            <p:nvSpPr>
              <p:cNvPr id="7193" name="Oval 31"/>
              <p:cNvSpPr/>
              <p:nvPr/>
            </p:nvSpPr>
            <p:spPr>
              <a:xfrm>
                <a:off x="576" y="1632"/>
                <a:ext cx="48" cy="48"/>
              </a:xfrm>
              <a:prstGeom prst="ellipse">
                <a:avLst/>
              </a:prstGeom>
              <a:solidFill>
                <a:schemeClr val="bg1"/>
              </a:solidFill>
              <a:ln w="9525" cap="flat" cmpd="sng">
                <a:solidFill>
                  <a:schemeClr val="tx1"/>
                </a:solidFill>
                <a:prstDash val="solid"/>
                <a:round/>
                <a:headEnd type="none" w="med" len="med"/>
                <a:tailEnd type="none" w="med" len="med"/>
              </a:ln>
            </p:spPr>
            <p:txBody>
              <a:bodyPr wrap="none" anchor="ctr"/>
              <a:lstStyle/>
              <a:p>
                <a:pPr lvl="0" indent="0" defTabSz="914400" fontAlgn="ctr">
                  <a:buFont typeface="Arial" panose="020B0604020202020204" pitchFamily="34" charset="0"/>
                  <a:buNone/>
                </a:pPr>
                <a:endParaRPr lang="zh-CN" altLang="zh-CN" sz="1400" dirty="0">
                  <a:solidFill>
                    <a:srgbClr val="008000"/>
                  </a:solidFill>
                  <a:latin typeface="Arial" panose="020B0604020202020204" pitchFamily="34" charset="0"/>
                  <a:ea typeface="黑体" panose="02010609060101010101" pitchFamily="2" charset="-122"/>
                </a:endParaRPr>
              </a:p>
            </p:txBody>
          </p:sp>
        </p:grpSp>
        <p:sp>
          <p:nvSpPr>
            <p:cNvPr id="7194" name="Oval 38"/>
            <p:cNvSpPr/>
            <p:nvPr/>
          </p:nvSpPr>
          <p:spPr>
            <a:xfrm>
              <a:off x="1200" y="1776"/>
              <a:ext cx="48" cy="48"/>
            </a:xfrm>
            <a:prstGeom prst="ellipse">
              <a:avLst/>
            </a:prstGeom>
            <a:solidFill>
              <a:schemeClr val="bg1"/>
            </a:solidFill>
            <a:ln w="9525" cap="flat" cmpd="sng">
              <a:solidFill>
                <a:schemeClr val="tx1"/>
              </a:solidFill>
              <a:prstDash val="solid"/>
              <a:round/>
              <a:headEnd type="none" w="med" len="med"/>
              <a:tailEnd type="none" w="med" len="med"/>
            </a:ln>
          </p:spPr>
          <p:txBody>
            <a:bodyPr wrap="none" anchor="ctr"/>
            <a:lstStyle/>
            <a:p>
              <a:pPr lvl="0" indent="0" defTabSz="914400" fontAlgn="ctr">
                <a:buFont typeface="Arial" panose="020B0604020202020204" pitchFamily="34" charset="0"/>
                <a:buNone/>
              </a:pPr>
              <a:endParaRPr lang="zh-CN" altLang="zh-CN" sz="1400" dirty="0">
                <a:solidFill>
                  <a:srgbClr val="008000"/>
                </a:solidFill>
                <a:latin typeface="Arial" panose="020B0604020202020204" pitchFamily="34" charset="0"/>
                <a:ea typeface="黑体" panose="02010609060101010101" pitchFamily="2" charset="-122"/>
              </a:endParaRPr>
            </a:p>
          </p:txBody>
        </p:sp>
        <p:sp>
          <p:nvSpPr>
            <p:cNvPr id="7195" name="Text Box 47"/>
            <p:cNvSpPr txBox="1"/>
            <p:nvPr/>
          </p:nvSpPr>
          <p:spPr>
            <a:xfrm>
              <a:off x="432" y="1920"/>
              <a:ext cx="1488" cy="288"/>
            </a:xfrm>
            <a:prstGeom prst="rect">
              <a:avLst/>
            </a:prstGeom>
            <a:noFill/>
            <a:ln w="9525">
              <a:noFill/>
            </a:ln>
          </p:spPr>
          <p:txBody>
            <a:bodyPr anchor="t">
              <a:spAutoFit/>
            </a:bodyPr>
            <a:lstStyle/>
            <a:p>
              <a:pPr lvl="0" indent="0" defTabSz="914400">
                <a:spcBef>
                  <a:spcPct val="50000"/>
                </a:spcBef>
                <a:buFont typeface="Arial" panose="020B0604020202020204" pitchFamily="34" charset="0"/>
                <a:buNone/>
              </a:pPr>
              <a:endParaRPr lang="zh-CN" altLang="zh-CN" sz="2400" dirty="0">
                <a:latin typeface="Times New Roman" panose="02020603050405020304" pitchFamily="18" charset="0"/>
                <a:ea typeface="黑体" panose="02010609060101010101" pitchFamily="2" charset="-122"/>
              </a:endParaRPr>
            </a:p>
          </p:txBody>
        </p:sp>
      </p:grpSp>
      <p:sp>
        <p:nvSpPr>
          <p:cNvPr id="7196" name="Rectangle 31"/>
          <p:cNvSpPr/>
          <p:nvPr/>
        </p:nvSpPr>
        <p:spPr>
          <a:xfrm>
            <a:off x="850265" y="720090"/>
            <a:ext cx="7442835" cy="777240"/>
          </a:xfrm>
          <a:prstGeom prst="rect">
            <a:avLst/>
          </a:prstGeom>
          <a:noFill/>
          <a:ln w="9525">
            <a:noFill/>
          </a:ln>
        </p:spPr>
        <p:txBody>
          <a:bodyPr wrap="square" anchor="t">
            <a:spAutoFit/>
          </a:bodyPr>
          <a:lstStyle/>
          <a:p>
            <a:pPr lvl="0" indent="0" defTabSz="914400" eaLnBrk="0" hangingPunct="0">
              <a:lnSpc>
                <a:spcPct val="125000"/>
              </a:lnSpc>
              <a:buFont typeface="Arial" panose="020B0604020202020204" pitchFamily="34" charset="0"/>
              <a:buNone/>
            </a:pPr>
            <a:r>
              <a:rPr lang="zh-CN" altLang="zh-CN" sz="3600" b="1" dirty="0">
                <a:latin typeface="宋体" panose="02010600030101010101" pitchFamily="2" charset="-122"/>
              </a:rPr>
              <a:t>沸腾前后水中气泡的变化情况</a:t>
            </a:r>
          </a:p>
        </p:txBody>
      </p:sp>
      <p:sp>
        <p:nvSpPr>
          <p:cNvPr id="2" name="矩形 1"/>
          <p:cNvSpPr/>
          <p:nvPr/>
        </p:nvSpPr>
        <p:spPr>
          <a:xfrm>
            <a:off x="1361123" y="5966460"/>
            <a:ext cx="1574800" cy="646113"/>
          </a:xfrm>
          <a:prstGeom prst="rect">
            <a:avLst/>
          </a:prstGeom>
        </p:spPr>
        <p:txBody>
          <a:bodyPr wrap="none">
            <a:spAutoFit/>
          </a:body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zh-CN" altLang="zh-CN" sz="3600" b="1" i="0" u="none" strike="noStrike" kern="1200" cap="none" spc="0" normalizeH="0" baseline="0" noProof="0" dirty="0">
                <a:ln>
                  <a:noFill/>
                </a:ln>
                <a:solidFill>
                  <a:srgbClr val="FF0000"/>
                </a:solidFill>
                <a:effectLst/>
                <a:uLnTx/>
                <a:uFillTx/>
                <a:latin typeface="+mn-ea"/>
                <a:ea typeface="+mn-ea"/>
                <a:cs typeface="+mn-cs"/>
              </a:rPr>
              <a:t>沸腾</a:t>
            </a:r>
            <a:r>
              <a:rPr kumimoji="0" lang="zh-CN" altLang="en-US" sz="3600" b="1" i="0" u="none" strike="noStrike" kern="1200" cap="none" spc="0" normalizeH="0" baseline="0" noProof="0" dirty="0">
                <a:ln>
                  <a:noFill/>
                </a:ln>
                <a:solidFill>
                  <a:srgbClr val="FF0000"/>
                </a:solidFill>
                <a:effectLst/>
                <a:uLnTx/>
                <a:uFillTx/>
                <a:latin typeface="+mn-ea"/>
                <a:ea typeface="+mn-ea"/>
                <a:cs typeface="+mn-cs"/>
              </a:rPr>
              <a:t>前</a:t>
            </a:r>
            <a:endParaRPr kumimoji="0" lang="zh-CN" altLang="zh-CN" sz="3600" b="1" i="0" u="none" strike="noStrike" kern="1200" cap="none" spc="0" normalizeH="0" baseline="0" noProof="0" dirty="0">
              <a:ln>
                <a:noFill/>
              </a:ln>
              <a:solidFill>
                <a:srgbClr val="FF0000"/>
              </a:solidFill>
              <a:effectLst/>
              <a:uLnTx/>
              <a:uFillTx/>
              <a:latin typeface="+mn-ea"/>
              <a:ea typeface="+mn-ea"/>
              <a:cs typeface="+mn-cs"/>
            </a:endParaRPr>
          </a:p>
        </p:txBody>
      </p:sp>
      <p:sp>
        <p:nvSpPr>
          <p:cNvPr id="3" name="矩形 2"/>
          <p:cNvSpPr/>
          <p:nvPr/>
        </p:nvSpPr>
        <p:spPr>
          <a:xfrm>
            <a:off x="5499735" y="5966143"/>
            <a:ext cx="1568450" cy="646113"/>
          </a:xfrm>
          <a:prstGeom prst="rect">
            <a:avLst/>
          </a:prstGeom>
        </p:spPr>
        <p:txBody>
          <a:bodyPr wrap="none">
            <a:spAutoFit/>
          </a:body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zh-CN" altLang="zh-CN" sz="3600" b="1" i="0" u="none" strike="noStrike" kern="1200" cap="none" spc="0" normalizeH="0" baseline="0" noProof="0" dirty="0">
                <a:ln>
                  <a:noFill/>
                </a:ln>
                <a:solidFill>
                  <a:srgbClr val="FF0000"/>
                </a:solidFill>
                <a:effectLst/>
                <a:uLnTx/>
                <a:uFillTx/>
                <a:latin typeface="+mn-ea"/>
                <a:ea typeface="+mn-ea"/>
                <a:cs typeface="+mn-cs"/>
              </a:rPr>
              <a:t>沸腾时</a:t>
            </a:r>
          </a:p>
        </p:txBody>
      </p:sp>
      <p:sp>
        <p:nvSpPr>
          <p:cNvPr id="4" name="文本框 3"/>
          <p:cNvSpPr txBox="1"/>
          <p:nvPr/>
        </p:nvSpPr>
        <p:spPr>
          <a:xfrm>
            <a:off x="1714500" y="5204460"/>
            <a:ext cx="5057140" cy="762000"/>
          </a:xfrm>
          <a:prstGeom prst="rect">
            <a:avLst/>
          </a:prstGeom>
          <a:noFill/>
        </p:spPr>
        <p:txBody>
          <a:bodyPr wrap="none" rtlCol="0" anchor="t">
            <a:spAutoFit/>
          </a:bodyPr>
          <a:lstStyle/>
          <a:p>
            <a:r>
              <a:rPr lang="zh-CN" altLang="en-US" sz="4400" b="1"/>
              <a:t>甲  </a:t>
            </a:r>
            <a:r>
              <a:rPr lang="zh-CN" altLang="en-US" b="1"/>
              <a:t>                                          </a:t>
            </a:r>
            <a:r>
              <a:rPr lang="zh-CN" altLang="en-US" sz="4400" b="1"/>
              <a:t>     乙</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3" name="Picture 2"/>
          <p:cNvPicPr>
            <a:picLocks noChangeAspect="1"/>
          </p:cNvPicPr>
          <p:nvPr/>
        </p:nvPicPr>
        <p:blipFill>
          <a:blip r:embed="rId2"/>
          <a:stretch>
            <a:fillRect/>
          </a:stretch>
        </p:blipFill>
        <p:spPr>
          <a:xfrm>
            <a:off x="2610485" y="1412875"/>
            <a:ext cx="5424170" cy="3997325"/>
          </a:xfrm>
          <a:prstGeom prst="rect">
            <a:avLst/>
          </a:prstGeom>
          <a:noFill/>
          <a:ln w="9525">
            <a:noFill/>
          </a:ln>
        </p:spPr>
      </p:pic>
      <p:sp>
        <p:nvSpPr>
          <p:cNvPr id="8194" name="Freeform 3"/>
          <p:cNvSpPr/>
          <p:nvPr/>
        </p:nvSpPr>
        <p:spPr>
          <a:xfrm>
            <a:off x="3429635" y="3462655"/>
            <a:ext cx="3086581" cy="1470660"/>
          </a:xfrm>
          <a:custGeom>
            <a:avLst/>
            <a:gdLst/>
            <a:ahLst/>
            <a:cxnLst>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1520" h="1225">
                <a:moveTo>
                  <a:pt x="0" y="1225"/>
                </a:moveTo>
                <a:cubicBezTo>
                  <a:pt x="100" y="962"/>
                  <a:pt x="200" y="699"/>
                  <a:pt x="272" y="544"/>
                </a:cubicBezTo>
                <a:cubicBezTo>
                  <a:pt x="344" y="389"/>
                  <a:pt x="382" y="378"/>
                  <a:pt x="431" y="295"/>
                </a:cubicBezTo>
                <a:cubicBezTo>
                  <a:pt x="480" y="212"/>
                  <a:pt x="488" y="90"/>
                  <a:pt x="567" y="45"/>
                </a:cubicBezTo>
                <a:cubicBezTo>
                  <a:pt x="646" y="0"/>
                  <a:pt x="790" y="27"/>
                  <a:pt x="907" y="23"/>
                </a:cubicBezTo>
                <a:cubicBezTo>
                  <a:pt x="1024" y="19"/>
                  <a:pt x="1187" y="23"/>
                  <a:pt x="1270" y="23"/>
                </a:cubicBezTo>
                <a:cubicBezTo>
                  <a:pt x="1353" y="23"/>
                  <a:pt x="1364" y="23"/>
                  <a:pt x="1406" y="23"/>
                </a:cubicBezTo>
                <a:cubicBezTo>
                  <a:pt x="1448" y="23"/>
                  <a:pt x="1494" y="23"/>
                  <a:pt x="1520" y="23"/>
                </a:cubicBezTo>
              </a:path>
            </a:pathLst>
          </a:custGeom>
          <a:noFill/>
          <a:ln w="28575" cap="flat" cmpd="sng">
            <a:solidFill>
              <a:srgbClr val="CC0000"/>
            </a:solidFill>
            <a:prstDash val="solid"/>
            <a:bevel/>
            <a:headEnd type="none" w="med" len="med"/>
            <a:tailEnd type="none" w="med" len="med"/>
          </a:ln>
        </p:spPr>
        <p:txBody>
          <a:bodyPr/>
          <a:lstStyle/>
          <a:p>
            <a:endParaRPr lang="zh-CN" altLang="en-US"/>
          </a:p>
        </p:txBody>
      </p:sp>
      <p:sp>
        <p:nvSpPr>
          <p:cNvPr id="11268" name="Rectangle 9"/>
          <p:cNvSpPr/>
          <p:nvPr/>
        </p:nvSpPr>
        <p:spPr>
          <a:xfrm>
            <a:off x="183515" y="5410200"/>
            <a:ext cx="8830945" cy="1463040"/>
          </a:xfrm>
          <a:prstGeom prst="rect">
            <a:avLst/>
          </a:prstGeom>
          <a:noFill/>
          <a:ln w="9525">
            <a:noFill/>
          </a:ln>
        </p:spPr>
        <p:txBody>
          <a:bodyPr wrap="square" anchor="t">
            <a:spAutoFit/>
          </a:bodyPr>
          <a:lstStyle/>
          <a:p>
            <a:pPr lvl="0" indent="0" defTabSz="914400" eaLnBrk="0" hangingPunct="0">
              <a:lnSpc>
                <a:spcPct val="125000"/>
              </a:lnSpc>
              <a:buFont typeface="Arial" panose="020B0604020202020204" pitchFamily="34" charset="0"/>
              <a:buNone/>
            </a:pPr>
            <a:r>
              <a:rPr lang="zh-CN" altLang="zh-CN" sz="3600" b="1" dirty="0">
                <a:latin typeface="宋体" panose="02010600030101010101" pitchFamily="2" charset="-122"/>
              </a:rPr>
              <a:t>液体沸腾的条件：（</a:t>
            </a:r>
            <a:r>
              <a:rPr lang="en-US" altLang="zh-CN" sz="3600" b="1" dirty="0">
                <a:latin typeface="宋体" panose="02010600030101010101" pitchFamily="2" charset="-122"/>
              </a:rPr>
              <a:t>1</a:t>
            </a:r>
            <a:r>
              <a:rPr lang="zh-CN" altLang="zh-CN" sz="3600" b="1" dirty="0">
                <a:latin typeface="宋体" panose="02010600030101010101" pitchFamily="2" charset="-122"/>
              </a:rPr>
              <a:t>）</a:t>
            </a:r>
            <a:r>
              <a:rPr lang="zh-CN" altLang="zh-CN" sz="3600" b="1" dirty="0">
                <a:solidFill>
                  <a:srgbClr val="FF0000"/>
                </a:solidFill>
                <a:latin typeface="宋体" panose="02010600030101010101" pitchFamily="2" charset="-122"/>
              </a:rPr>
              <a:t>温度达到沸点</a:t>
            </a:r>
            <a:r>
              <a:rPr lang="zh-CN" altLang="zh-CN" sz="3600" b="1" dirty="0">
                <a:latin typeface="宋体" panose="02010600030101010101" pitchFamily="2" charset="-122"/>
              </a:rPr>
              <a:t>，</a:t>
            </a:r>
          </a:p>
          <a:p>
            <a:pPr lvl="0" indent="0" defTabSz="914400" eaLnBrk="0" hangingPunct="0">
              <a:lnSpc>
                <a:spcPct val="125000"/>
              </a:lnSpc>
              <a:buFont typeface="Arial" panose="020B0604020202020204" pitchFamily="34" charset="0"/>
              <a:buNone/>
            </a:pPr>
            <a:r>
              <a:rPr lang="zh-CN" altLang="zh-CN" sz="3600" b="1" dirty="0">
                <a:latin typeface="宋体" panose="02010600030101010101" pitchFamily="2" charset="-122"/>
              </a:rPr>
              <a:t>                （</a:t>
            </a:r>
            <a:r>
              <a:rPr lang="en-US" altLang="zh-CN" sz="3600" b="1" dirty="0">
                <a:latin typeface="宋体" panose="02010600030101010101" pitchFamily="2" charset="-122"/>
              </a:rPr>
              <a:t>2</a:t>
            </a:r>
            <a:r>
              <a:rPr lang="zh-CN" altLang="zh-CN" sz="3600" b="1" dirty="0">
                <a:latin typeface="宋体" panose="02010600030101010101" pitchFamily="2" charset="-122"/>
              </a:rPr>
              <a:t>）</a:t>
            </a:r>
            <a:r>
              <a:rPr lang="zh-CN" altLang="zh-CN" sz="3600" b="1" dirty="0">
                <a:solidFill>
                  <a:srgbClr val="FF0000"/>
                </a:solidFill>
                <a:latin typeface="宋体" panose="02010600030101010101" pitchFamily="2" charset="-122"/>
              </a:rPr>
              <a:t>继续吸热</a:t>
            </a:r>
            <a:r>
              <a:rPr lang="zh-CN" altLang="zh-CN" sz="3600" b="1" dirty="0">
                <a:latin typeface="宋体" panose="02010600030101010101" pitchFamily="2" charset="-122"/>
              </a:rPr>
              <a:t>。</a:t>
            </a:r>
          </a:p>
        </p:txBody>
      </p:sp>
      <p:sp>
        <p:nvSpPr>
          <p:cNvPr id="8196" name="Rectangle 10"/>
          <p:cNvSpPr/>
          <p:nvPr/>
        </p:nvSpPr>
        <p:spPr>
          <a:xfrm>
            <a:off x="183515" y="171450"/>
            <a:ext cx="7203440" cy="853440"/>
          </a:xfrm>
          <a:prstGeom prst="rect">
            <a:avLst/>
          </a:prstGeom>
          <a:noFill/>
          <a:ln w="9525">
            <a:noFill/>
          </a:ln>
        </p:spPr>
        <p:txBody>
          <a:bodyPr wrap="square" anchor="t">
            <a:spAutoFit/>
          </a:bodyPr>
          <a:lstStyle/>
          <a:p>
            <a:pPr lvl="0" indent="0" defTabSz="914400" eaLnBrk="0" hangingPunct="0">
              <a:lnSpc>
                <a:spcPct val="125000"/>
              </a:lnSpc>
              <a:buFont typeface="Arial" panose="020B0604020202020204" pitchFamily="34" charset="0"/>
              <a:buNone/>
            </a:pPr>
            <a:r>
              <a:rPr lang="zh-CN" altLang="zh-CN" sz="4000" b="1" dirty="0">
                <a:latin typeface="宋体" panose="02010600030101010101" pitchFamily="2" charset="-122"/>
              </a:rPr>
              <a:t>沸腾前后温度的变化规律：</a:t>
            </a:r>
          </a:p>
        </p:txBody>
      </p:sp>
      <p:sp>
        <p:nvSpPr>
          <p:cNvPr id="11270" name="AutoShape 13"/>
          <p:cNvSpPr/>
          <p:nvPr/>
        </p:nvSpPr>
        <p:spPr>
          <a:xfrm>
            <a:off x="38100" y="2578100"/>
            <a:ext cx="3023870" cy="1871980"/>
          </a:xfrm>
          <a:prstGeom prst="wedgeEllipseCallout">
            <a:avLst>
              <a:gd name="adj1" fmla="val 82759"/>
              <a:gd name="adj2" fmla="val 25576"/>
            </a:avLst>
          </a:prstGeom>
          <a:noFill/>
          <a:ln w="9525" cap="flat" cmpd="sng">
            <a:solidFill>
              <a:schemeClr val="tx1"/>
            </a:solidFill>
            <a:prstDash val="solid"/>
            <a:miter/>
            <a:headEnd type="none" w="med" len="med"/>
            <a:tailEnd type="none" w="med" len="med"/>
          </a:ln>
        </p:spPr>
        <p:txBody>
          <a:bodyPr anchor="t"/>
          <a:lstStyle/>
          <a:p>
            <a:pPr lvl="0" indent="0" algn="ctr" defTabSz="914400">
              <a:buFont typeface="Arial" panose="020B0604020202020204" pitchFamily="34" charset="0"/>
              <a:buNone/>
            </a:pPr>
            <a:r>
              <a:rPr lang="zh-CN" altLang="zh-CN" sz="3600" dirty="0">
                <a:latin typeface="Arial" panose="020B0604020202020204" pitchFamily="34" charset="0"/>
                <a:ea typeface="黑体" panose="02010609060101010101" pitchFamily="2" charset="-122"/>
              </a:rPr>
              <a:t>沸腾前，水</a:t>
            </a:r>
            <a:r>
              <a:rPr lang="zh-CN" altLang="zh-CN" sz="3600" b="1" dirty="0">
                <a:solidFill>
                  <a:srgbClr val="FF0000"/>
                </a:solidFill>
                <a:latin typeface="Arial" panose="020B0604020202020204" pitchFamily="34" charset="0"/>
                <a:ea typeface="黑体" panose="02010609060101010101" pitchFamily="2" charset="-122"/>
              </a:rPr>
              <a:t>吸热温度升高</a:t>
            </a:r>
            <a:r>
              <a:rPr lang="zh-CN" altLang="zh-CN" sz="3600" dirty="0">
                <a:latin typeface="Arial" panose="020B0604020202020204" pitchFamily="34" charset="0"/>
                <a:ea typeface="黑体" panose="02010609060101010101" pitchFamily="2" charset="-122"/>
              </a:rPr>
              <a:t>。</a:t>
            </a:r>
          </a:p>
        </p:txBody>
      </p:sp>
      <p:sp>
        <p:nvSpPr>
          <p:cNvPr id="11271" name="AutoShape 15"/>
          <p:cNvSpPr/>
          <p:nvPr/>
        </p:nvSpPr>
        <p:spPr>
          <a:xfrm>
            <a:off x="4787900" y="1024890"/>
            <a:ext cx="3160395" cy="1584325"/>
          </a:xfrm>
          <a:prstGeom prst="wedgeEllipseCallout">
            <a:avLst>
              <a:gd name="adj1" fmla="val -24878"/>
              <a:gd name="adj2" fmla="val 104431"/>
            </a:avLst>
          </a:prstGeom>
          <a:noFill/>
          <a:ln w="9525" cap="flat" cmpd="sng">
            <a:solidFill>
              <a:schemeClr val="tx1"/>
            </a:solidFill>
            <a:prstDash val="solid"/>
            <a:miter/>
            <a:headEnd type="none" w="med" len="med"/>
            <a:tailEnd type="none" w="med" len="med"/>
          </a:ln>
        </p:spPr>
        <p:txBody>
          <a:bodyPr anchor="t"/>
          <a:lstStyle/>
          <a:p>
            <a:pPr lvl="0" indent="0" algn="ctr" defTabSz="914400">
              <a:buFont typeface="Arial" panose="020B0604020202020204" pitchFamily="34" charset="0"/>
              <a:buNone/>
            </a:pPr>
            <a:r>
              <a:rPr lang="zh-CN" altLang="zh-CN" sz="3600" dirty="0">
                <a:latin typeface="Arial" panose="020B0604020202020204" pitchFamily="34" charset="0"/>
                <a:ea typeface="黑体" panose="02010609060101010101" pitchFamily="2" charset="-122"/>
              </a:rPr>
              <a:t>沸腾时吸热，</a:t>
            </a:r>
            <a:r>
              <a:rPr lang="zh-CN" altLang="zh-CN" sz="3600" b="1" dirty="0">
                <a:solidFill>
                  <a:srgbClr val="FF0000"/>
                </a:solidFill>
                <a:latin typeface="Arial" panose="020B0604020202020204" pitchFamily="34" charset="0"/>
                <a:ea typeface="黑体" panose="02010609060101010101" pitchFamily="2" charset="-122"/>
              </a:rPr>
              <a:t>温度保持不变</a:t>
            </a:r>
          </a:p>
        </p:txBody>
      </p:sp>
      <p:sp>
        <p:nvSpPr>
          <p:cNvPr id="8199" name="Rectangle 18"/>
          <p:cNvSpPr/>
          <p:nvPr/>
        </p:nvSpPr>
        <p:spPr>
          <a:xfrm>
            <a:off x="-2360612" y="2211388"/>
            <a:ext cx="412750" cy="366712"/>
          </a:xfrm>
          <a:prstGeom prst="rect">
            <a:avLst/>
          </a:prstGeom>
          <a:noFill/>
          <a:ln w="9525">
            <a:noFill/>
          </a:ln>
        </p:spPr>
        <p:txBody>
          <a:bodyPr wrap="none" anchor="t">
            <a:spAutoFit/>
          </a:bodyPr>
          <a:lstStyle/>
          <a:p>
            <a:pPr lvl="0" indent="0" defTabSz="914400">
              <a:buFont typeface="Arial" panose="020B0604020202020204" pitchFamily="34" charset="0"/>
              <a:buNone/>
            </a:pPr>
            <a:r>
              <a:rPr lang="zh-CN" altLang="zh-CN" dirty="0">
                <a:latin typeface="Arial" panose="020B0604020202020204" pitchFamily="34" charset="0"/>
                <a:ea typeface="黑体" panose="02010609060101010101" pitchFamily="2"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193"/>
                                        </p:tgtEl>
                                        <p:attrNameLst>
                                          <p:attrName>style.visibility</p:attrName>
                                        </p:attrNameLst>
                                      </p:cBhvr>
                                      <p:to>
                                        <p:strVal val="visible"/>
                                      </p:to>
                                    </p:set>
                                    <p:animEffect transition="in" filter="blinds(horizontal)">
                                      <p:cBhvr>
                                        <p:cTn id="7" dur="500"/>
                                        <p:tgtEl>
                                          <p:spTgt spid="819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194"/>
                                        </p:tgtEl>
                                        <p:attrNameLst>
                                          <p:attrName>style.visibility</p:attrName>
                                        </p:attrNameLst>
                                      </p:cBhvr>
                                      <p:to>
                                        <p:strVal val="visible"/>
                                      </p:to>
                                    </p:set>
                                    <p:animEffect transition="in" filter="blinds(horizontal)">
                                      <p:cBhvr>
                                        <p:cTn id="12" dur="500"/>
                                        <p:tgtEl>
                                          <p:spTgt spid="819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270"/>
                                        </p:tgtEl>
                                        <p:attrNameLst>
                                          <p:attrName>style.visibility</p:attrName>
                                        </p:attrNameLst>
                                      </p:cBhvr>
                                      <p:to>
                                        <p:strVal val="visible"/>
                                      </p:to>
                                    </p:set>
                                    <p:animEffect transition="in" filter="fade">
                                      <p:cBhvr>
                                        <p:cTn id="17" dur="500"/>
                                        <p:tgtEl>
                                          <p:spTgt spid="1127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1271"/>
                                        </p:tgtEl>
                                        <p:attrNameLst>
                                          <p:attrName>style.visibility</p:attrName>
                                        </p:attrNameLst>
                                      </p:cBhvr>
                                      <p:to>
                                        <p:strVal val="visible"/>
                                      </p:to>
                                    </p:set>
                                    <p:animEffect transition="in" filter="fade">
                                      <p:cBhvr>
                                        <p:cTn id="22" dur="500"/>
                                        <p:tgtEl>
                                          <p:spTgt spid="1127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1268"/>
                                        </p:tgtEl>
                                        <p:attrNameLst>
                                          <p:attrName>style.visibility</p:attrName>
                                        </p:attrNameLst>
                                      </p:cBhvr>
                                      <p:to>
                                        <p:strVal val="visible"/>
                                      </p:to>
                                    </p:set>
                                    <p:animEffect transition="in" filter="fade">
                                      <p:cBhvr>
                                        <p:cTn id="27" dur="500"/>
                                        <p:tgtEl>
                                          <p:spTgt spid="112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bldLvl="0" animBg="1"/>
      <p:bldP spid="11268" grpId="0"/>
      <p:bldP spid="11270" grpId="0" bldLvl="0" animBg="1"/>
      <p:bldP spid="11271"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7" name="图片 1" descr="10088265_050426[1]"/>
          <p:cNvPicPr>
            <a:picLocks noChangeAspect="1"/>
          </p:cNvPicPr>
          <p:nvPr/>
        </p:nvPicPr>
        <p:blipFill>
          <a:blip r:embed="rId2"/>
          <a:stretch>
            <a:fillRect/>
          </a:stretch>
        </p:blipFill>
        <p:spPr>
          <a:xfrm>
            <a:off x="673100" y="1019175"/>
            <a:ext cx="5081588" cy="4891088"/>
          </a:xfrm>
          <a:prstGeom prst="rect">
            <a:avLst/>
          </a:prstGeom>
          <a:noFill/>
          <a:ln w="9525">
            <a:noFill/>
          </a:ln>
        </p:spPr>
      </p:pic>
      <p:sp>
        <p:nvSpPr>
          <p:cNvPr id="9218" name="文本框 2"/>
          <p:cNvSpPr txBox="1"/>
          <p:nvPr/>
        </p:nvSpPr>
        <p:spPr>
          <a:xfrm>
            <a:off x="3350260" y="73660"/>
            <a:ext cx="2271776" cy="923330"/>
          </a:xfrm>
          <a:prstGeom prst="rect">
            <a:avLst/>
          </a:prstGeom>
          <a:noFill/>
          <a:ln w="9525">
            <a:noFill/>
          </a:ln>
        </p:spPr>
        <p:txBody>
          <a:bodyPr wrap="none" anchor="t">
            <a:spAutoFit/>
          </a:bodyPr>
          <a:lstStyle/>
          <a:p>
            <a:pPr lvl="0" indent="0"/>
            <a:r>
              <a:rPr lang="zh-CN" altLang="en-US" sz="5400" b="1" dirty="0" smtClean="0">
                <a:solidFill>
                  <a:srgbClr val="FF0000"/>
                </a:solidFill>
                <a:latin typeface="Arial" panose="020B0604020202020204" pitchFamily="34" charset="0"/>
                <a:ea typeface="宋体" panose="02010600030101010101" pitchFamily="2" charset="-122"/>
              </a:rPr>
              <a:t>议一议</a:t>
            </a:r>
            <a:endParaRPr lang="zh-CN" altLang="en-US" sz="5400" b="1" dirty="0">
              <a:solidFill>
                <a:srgbClr val="FF0000"/>
              </a:solidFill>
              <a:latin typeface="Arial" panose="020B0604020202020204" pitchFamily="34" charset="0"/>
              <a:ea typeface="宋体" panose="02010600030101010101" pitchFamily="2" charset="-122"/>
            </a:endParaRPr>
          </a:p>
        </p:txBody>
      </p:sp>
      <p:sp>
        <p:nvSpPr>
          <p:cNvPr id="9219" name="文本框 3"/>
          <p:cNvSpPr txBox="1"/>
          <p:nvPr/>
        </p:nvSpPr>
        <p:spPr>
          <a:xfrm>
            <a:off x="5754688" y="1019175"/>
            <a:ext cx="3201987" cy="3382963"/>
          </a:xfrm>
          <a:prstGeom prst="rect">
            <a:avLst/>
          </a:prstGeom>
          <a:noFill/>
          <a:ln w="9525">
            <a:noFill/>
          </a:ln>
        </p:spPr>
        <p:txBody>
          <a:bodyPr wrap="square" anchor="t">
            <a:spAutoFit/>
          </a:bodyPr>
          <a:lstStyle/>
          <a:p>
            <a:pPr lvl="0" indent="0"/>
            <a:r>
              <a:rPr lang="zh-CN" altLang="en-US" sz="3600" b="1">
                <a:latin typeface="Arial" panose="020B0604020202020204" pitchFamily="34" charset="0"/>
                <a:ea typeface="宋体" panose="02010600030101010101" pitchFamily="2" charset="-122"/>
              </a:rPr>
              <a:t>纸的着火点大约是</a:t>
            </a:r>
            <a:r>
              <a:rPr lang="en-US" altLang="zh-CN" sz="3600" b="1">
                <a:latin typeface="Arial" panose="020B0604020202020204" pitchFamily="34" charset="0"/>
                <a:ea typeface="宋体" panose="02010600030101010101" pitchFamily="2" charset="-122"/>
              </a:rPr>
              <a:t>183</a:t>
            </a:r>
            <a:r>
              <a:rPr lang="zh-CN" altLang="en-US" sz="3600" b="1" dirty="0">
                <a:latin typeface="Times New Roman" panose="02020603050405020304" pitchFamily="18" charset="0"/>
                <a:ea typeface="宋体" panose="02010600030101010101" pitchFamily="2" charset="-122"/>
              </a:rPr>
              <a:t>℃</a:t>
            </a:r>
            <a:r>
              <a:rPr lang="en-US" altLang="zh-CN" sz="3600" b="1" dirty="0">
                <a:latin typeface="Times New Roman" panose="02020603050405020304" pitchFamily="18" charset="0"/>
                <a:ea typeface="宋体" panose="02010600030101010101" pitchFamily="2" charset="-122"/>
              </a:rPr>
              <a:t>,</a:t>
            </a:r>
          </a:p>
          <a:p>
            <a:pPr lvl="0" indent="0"/>
            <a:r>
              <a:rPr lang="zh-CN" altLang="en-US" sz="3600" b="1">
                <a:latin typeface="Arial" panose="020B0604020202020204" pitchFamily="34" charset="0"/>
                <a:ea typeface="宋体" panose="02010600030101010101" pitchFamily="2" charset="-122"/>
              </a:rPr>
              <a:t>火焰的温度大约</a:t>
            </a:r>
            <a:r>
              <a:rPr lang="en-US" altLang="zh-CN" sz="3600" b="1">
                <a:latin typeface="Arial" panose="020B0604020202020204" pitchFamily="34" charset="0"/>
                <a:ea typeface="宋体" panose="02010600030101010101" pitchFamily="2" charset="-122"/>
              </a:rPr>
              <a:t>500</a:t>
            </a:r>
            <a:r>
              <a:rPr lang="zh-CN" altLang="en-US" sz="3600" b="1" dirty="0">
                <a:latin typeface="Times New Roman" panose="02020603050405020304" pitchFamily="18" charset="0"/>
                <a:ea typeface="宋体" panose="02010600030101010101" pitchFamily="2" charset="-122"/>
              </a:rPr>
              <a:t>℃。</a:t>
            </a:r>
            <a:r>
              <a:rPr lang="zh-CN" altLang="en-US" sz="3600" b="1">
                <a:latin typeface="Arial" panose="020B0604020202020204" pitchFamily="34" charset="0"/>
                <a:ea typeface="宋体" panose="02010600030101010101" pitchFamily="2" charset="-122"/>
              </a:rPr>
              <a:t>请分析纸锅为什么不会燃烧？</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47115" y="391160"/>
            <a:ext cx="6581140" cy="1325880"/>
          </a:xfrm>
        </p:spPr>
        <p:txBody>
          <a:bodyPr/>
          <a:lstStyle/>
          <a:p>
            <a:r>
              <a:rPr lang="en-US" altLang="zh-CN" sz="5400" b="1" dirty="0">
                <a:solidFill>
                  <a:srgbClr val="FF0000"/>
                </a:solidFill>
              </a:rPr>
              <a:t>              </a:t>
            </a:r>
            <a:r>
              <a:rPr lang="zh-CN" altLang="en-US" sz="5400" b="1" dirty="0" smtClean="0">
                <a:solidFill>
                  <a:srgbClr val="FF0000"/>
                </a:solidFill>
              </a:rPr>
              <a:t>想一想</a:t>
            </a:r>
            <a:endParaRPr lang="zh-CN" altLang="en-US" sz="5400" b="1" dirty="0">
              <a:solidFill>
                <a:srgbClr val="FF0000"/>
              </a:solidFill>
            </a:endParaRPr>
          </a:p>
        </p:txBody>
      </p:sp>
      <p:sp>
        <p:nvSpPr>
          <p:cNvPr id="3" name="文本框 2"/>
          <p:cNvSpPr txBox="1"/>
          <p:nvPr/>
        </p:nvSpPr>
        <p:spPr>
          <a:xfrm>
            <a:off x="467544" y="1733064"/>
            <a:ext cx="8076133" cy="3416320"/>
          </a:xfrm>
          <a:prstGeom prst="rect">
            <a:avLst/>
          </a:prstGeom>
          <a:noFill/>
        </p:spPr>
        <p:txBody>
          <a:bodyPr wrap="square" rtlCol="0" anchor="t">
            <a:spAutoFit/>
          </a:bodyPr>
          <a:lstStyle/>
          <a:p>
            <a:r>
              <a:rPr lang="en-US" altLang="zh-CN" sz="3600" b="1" dirty="0"/>
              <a:t>       </a:t>
            </a:r>
            <a:r>
              <a:rPr lang="zh-CN" altLang="en-US" sz="3600" b="1" dirty="0"/>
              <a:t>小红发现妈妈煮鸡蛋时，是先用</a:t>
            </a:r>
            <a:r>
              <a:rPr lang="zh-CN" altLang="en-US" sz="3600" b="1" dirty="0" smtClean="0"/>
              <a:t>大</a:t>
            </a:r>
            <a:endParaRPr lang="en-US" altLang="zh-CN" sz="3600" b="1" dirty="0"/>
          </a:p>
          <a:p>
            <a:r>
              <a:rPr lang="zh-CN" altLang="en-US" sz="3600" b="1" dirty="0" smtClean="0"/>
              <a:t>火将水</a:t>
            </a:r>
            <a:r>
              <a:rPr lang="zh-CN" altLang="en-US" sz="3600" b="1" dirty="0"/>
              <a:t>烧开，然后改用小火直到鸡蛋变熟</a:t>
            </a:r>
            <a:r>
              <a:rPr lang="zh-CN" altLang="en-US" sz="3600" b="1" dirty="0" smtClean="0"/>
              <a:t>。小</a:t>
            </a:r>
            <a:r>
              <a:rPr lang="zh-CN" altLang="en-US" sz="3600" b="1" dirty="0"/>
              <a:t>红觉得如果一直用大火煮鸡蛋，</a:t>
            </a:r>
            <a:r>
              <a:rPr lang="zh-CN" altLang="en-US" sz="3600" b="1" dirty="0" smtClean="0"/>
              <a:t>鸡蛋熟</a:t>
            </a:r>
            <a:r>
              <a:rPr lang="zh-CN" altLang="en-US" sz="3600" b="1" dirty="0"/>
              <a:t>的会更快些，她向妈妈提出了自己</a:t>
            </a:r>
            <a:r>
              <a:rPr lang="zh-CN" altLang="en-US" sz="3600" b="1" dirty="0" smtClean="0"/>
              <a:t>的建议</a:t>
            </a:r>
            <a:r>
              <a:rPr lang="zh-CN" altLang="en-US" sz="3600" b="1" dirty="0"/>
              <a:t>。你觉得她的方法可行吗？试</a:t>
            </a:r>
            <a:r>
              <a:rPr lang="zh-CN" altLang="en-US" sz="3600" b="1" dirty="0" smtClean="0"/>
              <a:t>说明理由</a:t>
            </a:r>
            <a:r>
              <a:rPr lang="zh-CN" altLang="en-US" sz="3600" b="1" dirty="0"/>
              <a:t>。</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116</TotalTime>
  <Words>243</Words>
  <Application>Microsoft Office PowerPoint</Application>
  <PresentationFormat>全屏显示(4:3)</PresentationFormat>
  <Paragraphs>25</Paragraphs>
  <Slides>8</Slides>
  <Notes>0</Notes>
  <HiddenSlides>0</HiddenSlides>
  <MMClips>1</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8</vt:i4>
      </vt:variant>
    </vt:vector>
  </HeadingPairs>
  <TitlesOfParts>
    <vt:vector size="18" baseType="lpstr">
      <vt:lpstr>黑体</vt:lpstr>
      <vt:lpstr>隶书</vt:lpstr>
      <vt:lpstr>宋体</vt:lpstr>
      <vt:lpstr>幼圆</vt:lpstr>
      <vt:lpstr>Arial</vt:lpstr>
      <vt:lpstr>Calibri</vt:lpstr>
      <vt:lpstr>Calibri Light</vt:lpstr>
      <vt:lpstr>Times New Roman</vt:lpstr>
      <vt:lpstr>Verdana</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想一想</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zzw</dc:creator>
  <cp:lastModifiedBy>admin</cp:lastModifiedBy>
  <cp:revision>153</cp:revision>
  <dcterms:created xsi:type="dcterms:W3CDTF">2012-04-02T08:15:00Z</dcterms:created>
  <dcterms:modified xsi:type="dcterms:W3CDTF">2016-09-30T09:05:59Z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2052-10.1.0.5975</vt:lpwstr>
  </property>
</Properties>
</file>