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docx" ContentType="application/vnd.openxmlformats-officedocument.wordprocessingml.document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80" r:id="rId3"/>
    <p:sldId id="295" r:id="rId4"/>
    <p:sldId id="351" r:id="rId5"/>
    <p:sldId id="315" r:id="rId6"/>
    <p:sldId id="305" r:id="rId7"/>
    <p:sldId id="307" r:id="rId8"/>
    <p:sldId id="349" r:id="rId9"/>
    <p:sldId id="303" r:id="rId10"/>
    <p:sldId id="354" r:id="rId11"/>
    <p:sldId id="341" r:id="rId12"/>
    <p:sldId id="353" r:id="rId13"/>
    <p:sldId id="361" r:id="rId14"/>
    <p:sldId id="355" r:id="rId15"/>
    <p:sldId id="362" r:id="rId16"/>
    <p:sldId id="356" r:id="rId17"/>
    <p:sldId id="357" r:id="rId18"/>
    <p:sldId id="363" r:id="rId19"/>
    <p:sldId id="364" r:id="rId20"/>
    <p:sldId id="365" r:id="rId21"/>
    <p:sldId id="342" r:id="rId22"/>
    <p:sldId id="366" r:id="rId23"/>
    <p:sldId id="358" r:id="rId24"/>
    <p:sldId id="367" r:id="rId25"/>
    <p:sldId id="352" r:id="rId26"/>
    <p:sldId id="369" r:id="rId27"/>
    <p:sldId id="370" r:id="rId28"/>
    <p:sldId id="322" r:id="rId29"/>
    <p:sldId id="323" r:id="rId30"/>
    <p:sldId id="345" r:id="rId31"/>
    <p:sldId id="346" r:id="rId32"/>
    <p:sldId id="359" r:id="rId33"/>
    <p:sldId id="368" r:id="rId34"/>
    <p:sldId id="360" r:id="rId35"/>
    <p:sldId id="328" r:id="rId36"/>
  </p:sldIdLst>
  <p:sldSz cx="9144000" cy="5143500" type="screen16x9"/>
  <p:notesSz cx="9942195" cy="676084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FA096"/>
    <a:srgbClr val="006762"/>
    <a:srgbClr val="6FB52F"/>
    <a:srgbClr val="99CA6C"/>
    <a:srgbClr val="316A2C"/>
    <a:srgbClr val="5AB430"/>
    <a:srgbClr val="B18147"/>
    <a:srgbClr val="7F4E21"/>
    <a:srgbClr val="A50021"/>
    <a:srgbClr val="A2714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9960" autoAdjust="0"/>
    <p:restoredTop sz="94660"/>
  </p:normalViewPr>
  <p:slideViewPr>
    <p:cSldViewPr snapToGrid="0">
      <p:cViewPr varScale="1">
        <p:scale>
          <a:sx n="66" d="100"/>
          <a:sy n="66" d="100"/>
        </p:scale>
        <p:origin x="-102" y="-134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9" Type="http://schemas.openxmlformats.org/officeDocument/2006/relationships/tableStyles" Target="tableStyles.xml"/><Relationship Id="rId38" Type="http://schemas.openxmlformats.org/officeDocument/2006/relationships/viewProps" Target="viewProps.xml"/><Relationship Id="rId37" Type="http://schemas.openxmlformats.org/officeDocument/2006/relationships/presProps" Target="presProps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image" Target="../media/image4.emf"/></Relationships>
</file>

<file path=ppt/drawings/_rels/vmlDrawing10.vml.rels><?xml version="1.0" encoding="UTF-8" standalone="yes"?>
<Relationships xmlns="http://schemas.openxmlformats.org/package/2006/relationships"><Relationship Id="rId2" Type="http://schemas.openxmlformats.org/officeDocument/2006/relationships/image" Target="../media/image20.emf"/><Relationship Id="rId1" Type="http://schemas.openxmlformats.org/officeDocument/2006/relationships/image" Target="../media/image19.emf"/></Relationships>
</file>

<file path=ppt/drawings/_rels/vmlDrawing1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2.emf"/><Relationship Id="rId1" Type="http://schemas.openxmlformats.org/officeDocument/2006/relationships/image" Target="../media/image21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emf"/></Relationships>
</file>

<file path=ppt/drawings/_rels/vmlDrawing17.vml.rels><?xml version="1.0" encoding="UTF-8" standalone="yes"?>
<Relationships xmlns="http://schemas.openxmlformats.org/package/2006/relationships"><Relationship Id="rId4" Type="http://schemas.openxmlformats.org/officeDocument/2006/relationships/image" Target="../media/image34.emf"/><Relationship Id="rId3" Type="http://schemas.openxmlformats.org/officeDocument/2006/relationships/image" Target="../media/image33.emf"/><Relationship Id="rId2" Type="http://schemas.openxmlformats.org/officeDocument/2006/relationships/image" Target="../media/image32.emf"/><Relationship Id="rId1" Type="http://schemas.openxmlformats.org/officeDocument/2006/relationships/image" Target="../media/image31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502412" y="1941211"/>
            <a:ext cx="8139178" cy="674375"/>
          </a:xfrm>
        </p:spPr>
        <p:txBody>
          <a:bodyPr lIns="101600" tIns="38100" rIns="25400" bIns="38100" anchor="t" anchorCtr="0">
            <a:noAutofit/>
          </a:bodyPr>
          <a:lstStyle>
            <a:lvl1pPr algn="ctr">
              <a:defRPr sz="4050" b="0" spc="6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502412" y="2674620"/>
            <a:ext cx="8139178" cy="713238"/>
          </a:xfrm>
        </p:spPr>
        <p:txBody>
          <a:bodyPr lIns="101600" tIns="38100" rIns="76200" bIns="3810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1800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B1AA9239-D668-474B-AEC1-AED18A126247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3D5D4752-0CE7-4497-9789-8CD18D74C97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502448" y="714381"/>
            <a:ext cx="8139178" cy="3780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502412" y="1941211"/>
            <a:ext cx="8139178" cy="674375"/>
          </a:xfrm>
        </p:spPr>
        <p:txBody>
          <a:bodyPr vert="horz" lIns="101600" tIns="38100" rIns="25400" bIns="38100" rtlCol="0" anchor="t" anchorCtr="0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4050" b="0" i="0" u="none" strike="noStrike" kern="1200" cap="none" spc="600" normalizeH="0" baseline="0" noProof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楷体" panose="02010609060101010101" charset="-122"/>
                <a:ea typeface="楷体" panose="0201060906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02412" y="324000"/>
            <a:ext cx="8139178" cy="486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1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502412" y="972000"/>
            <a:ext cx="8139178" cy="3781016"/>
          </a:xfrm>
        </p:spPr>
        <p:txBody>
          <a:bodyPr vert="horz" lIns="101600" tIns="0" rIns="82550" bIns="0"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B1AA9239-D668-474B-AEC1-AED18A12624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3D5D4752-0CE7-4497-9789-8CD18D74C97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02448" y="2856548"/>
            <a:ext cx="8139178" cy="468634"/>
          </a:xfrm>
        </p:spPr>
        <p:txBody>
          <a:bodyPr lIns="101600" tIns="38100" rIns="63500" bIns="38100" anchor="t" anchorCtr="0">
            <a:noAutofit/>
          </a:bodyPr>
          <a:lstStyle>
            <a:lvl1pPr>
              <a:defRPr sz="2700" b="0" u="none" strike="noStrike" kern="1200" cap="none" spc="300" normalizeH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楷体" panose="02010609060101010101" charset="-122"/>
                <a:ea typeface="楷体" panose="02010609060101010101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502444" y="3383756"/>
            <a:ext cx="8139178" cy="808489"/>
          </a:xfrm>
        </p:spPr>
        <p:txBody>
          <a:bodyPr lIns="101600" tIns="38100" rIns="76200" bIns="38100">
            <a:noAutofit/>
          </a:bodyPr>
          <a:lstStyle>
            <a:lvl1pPr marL="0" indent="0" eaLnBrk="1" fontAlgn="auto" latinLnBrk="0" hangingPunct="1">
              <a:buNone/>
              <a:defRPr kumimoji="0" lang="zh-CN" altLang="en-US" sz="21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02412" y="324000"/>
            <a:ext cx="8139178" cy="486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1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502448" y="972000"/>
            <a:ext cx="3962432" cy="3780000"/>
          </a:xfrm>
        </p:spPr>
        <p:txBody>
          <a:bodyPr vert="horz" lIns="101600" tIns="0" rIns="82550" bIns="0"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679158" y="972000"/>
            <a:ext cx="3962432" cy="3780000"/>
          </a:xfrm>
        </p:spPr>
        <p:txBody>
          <a:bodyPr>
            <a:noAutofit/>
          </a:bodyPr>
          <a:lstStyle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02412" y="324000"/>
            <a:ext cx="8139178" cy="486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1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502448" y="972000"/>
            <a:ext cx="3962432" cy="285752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1500" b="1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502444" y="1341782"/>
            <a:ext cx="3962400" cy="3414176"/>
          </a:xfrm>
        </p:spPr>
        <p:txBody>
          <a:bodyPr vert="horz" lIns="101600" tIns="0" rIns="82550" bIns="0"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4676813" y="972000"/>
            <a:ext cx="3962432" cy="285752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15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4676813" y="1341782"/>
            <a:ext cx="3962432" cy="3414176"/>
          </a:xfrm>
        </p:spPr>
        <p:txBody>
          <a:bodyPr vert="horz" lIns="101600" tIns="0" rIns="82550" bIns="0"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1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502448" y="972000"/>
            <a:ext cx="3962432" cy="3780000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4679194" y="972000"/>
            <a:ext cx="3962432" cy="3780000"/>
          </a:xfrm>
        </p:spPr>
        <p:txBody>
          <a:bodyPr vert="horz" lIns="101600" tIns="0" rIns="82550" bIns="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7928351" y="714381"/>
            <a:ext cx="713238" cy="4041680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502444" y="714375"/>
            <a:ext cx="7371076" cy="4041680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1.xml"/><Relationship Id="rId16" Type="http://schemas.openxmlformats.org/officeDocument/2006/relationships/tags" Target="../tags/tag60.xml"/><Relationship Id="rId15" Type="http://schemas.openxmlformats.org/officeDocument/2006/relationships/tags" Target="../tags/tag59.xml"/><Relationship Id="rId14" Type="http://schemas.openxmlformats.org/officeDocument/2006/relationships/tags" Target="../tags/tag58.xml"/><Relationship Id="rId13" Type="http://schemas.openxmlformats.org/officeDocument/2006/relationships/tags" Target="../tags/tag57.xml"/><Relationship Id="rId12" Type="http://schemas.openxmlformats.org/officeDocument/2006/relationships/tags" Target="../tags/tag56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502412" y="324000"/>
            <a:ext cx="8139178" cy="486000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502412" y="972000"/>
            <a:ext cx="8139178" cy="378000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59807" y="4762375"/>
            <a:ext cx="2025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AA9239-D668-474B-AEC1-AED18A12624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3087000" y="4762375"/>
            <a:ext cx="2970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6457950" y="4762375"/>
            <a:ext cx="2025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5D4752-0CE7-4497-9789-8CD18D74C975}" type="slidenum">
              <a:rPr lang="zh-CN" altLang="en-US" smtClean="0"/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17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100" b="1" u="none" strike="noStrike" kern="1200" cap="none" spc="200" normalizeH="0">
          <a:solidFill>
            <a:schemeClr val="tx1"/>
          </a:solidFill>
          <a:uFillTx/>
          <a:latin typeface="华文楷体" panose="02010600040101010101" charset="-122"/>
          <a:ea typeface="华文楷体" panose="02010600040101010101" charset="-122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800" u="none" strike="noStrike" kern="1200" cap="none" spc="150" normalizeH="0" baseline="0">
          <a:solidFill>
            <a:schemeClr val="tx1"/>
          </a:solidFill>
          <a:uFillTx/>
          <a:latin typeface="宋体" panose="02010600030101010101" pitchFamily="2" charset="-122"/>
          <a:ea typeface="宋体" panose="02010600030101010101" pitchFamily="2" charset="-122"/>
          <a:cs typeface="+mn-cs"/>
        </a:defRPr>
      </a:lvl1pPr>
      <a:lvl2pPr marL="5143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207135" algn="l"/>
        </a:tabLst>
        <a:defRPr sz="1800" u="none" strike="noStrike" kern="1200" cap="none" spc="150" normalizeH="0" baseline="0">
          <a:solidFill>
            <a:schemeClr val="tx1"/>
          </a:solidFill>
          <a:uFillTx/>
          <a:latin typeface="宋体" panose="02010600030101010101" pitchFamily="2" charset="-122"/>
          <a:ea typeface="宋体" panose="02010600030101010101" pitchFamily="2" charset="-122"/>
          <a:cs typeface="+mn-cs"/>
        </a:defRPr>
      </a:lvl2pPr>
      <a:lvl3pPr marL="8572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800" u="none" strike="noStrike" kern="1200" cap="none" spc="150" normalizeH="0" baseline="0">
          <a:solidFill>
            <a:schemeClr val="tx1"/>
          </a:solidFill>
          <a:uFillTx/>
          <a:latin typeface="宋体" panose="02010600030101010101" pitchFamily="2" charset="-122"/>
          <a:ea typeface="宋体" panose="02010600030101010101" pitchFamily="2" charset="-122"/>
          <a:cs typeface="+mn-cs"/>
        </a:defRPr>
      </a:lvl3pPr>
      <a:lvl4pPr marL="12001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800" u="none" strike="noStrike" kern="1200" cap="none" spc="150" normalizeH="0" baseline="0">
          <a:solidFill>
            <a:schemeClr val="tx1"/>
          </a:solidFill>
          <a:uFillTx/>
          <a:latin typeface="宋体" panose="02010600030101010101" pitchFamily="2" charset="-122"/>
          <a:ea typeface="宋体" panose="02010600030101010101" pitchFamily="2" charset="-122"/>
          <a:cs typeface="+mn-cs"/>
        </a:defRPr>
      </a:lvl4pPr>
      <a:lvl5pPr marL="15430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800" u="none" strike="noStrike" kern="1200" cap="none" spc="150" normalizeH="0" baseline="0">
          <a:solidFill>
            <a:schemeClr val="tx1"/>
          </a:solidFill>
          <a:uFillTx/>
          <a:latin typeface="宋体" panose="02010600030101010101" pitchFamily="2" charset="-122"/>
          <a:ea typeface="宋体" panose="02010600030101010101" pitchFamily="2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4.v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1.emf"/><Relationship Id="rId2" Type="http://schemas.openxmlformats.org/officeDocument/2006/relationships/package" Target="../embeddings/Document5.docx"/><Relationship Id="rId1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5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2.emf"/><Relationship Id="rId1" Type="http://schemas.openxmlformats.org/officeDocument/2006/relationships/package" Target="../embeddings/Document6.docx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6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3.emf"/><Relationship Id="rId1" Type="http://schemas.openxmlformats.org/officeDocument/2006/relationships/package" Target="../embeddings/Document7.docx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jpe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7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5.emf"/><Relationship Id="rId1" Type="http://schemas.openxmlformats.org/officeDocument/2006/relationships/package" Target="../embeddings/Document8.docx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jpe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8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7.emf"/><Relationship Id="rId1" Type="http://schemas.openxmlformats.org/officeDocument/2006/relationships/package" Target="../embeddings/Document9.docx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9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8.emf"/><Relationship Id="rId1" Type="http://schemas.openxmlformats.org/officeDocument/2006/relationships/package" Target="../embeddings/Document10.docx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0.v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0.emf"/><Relationship Id="rId3" Type="http://schemas.openxmlformats.org/officeDocument/2006/relationships/package" Target="../embeddings/Document12.docx"/><Relationship Id="rId2" Type="http://schemas.openxmlformats.org/officeDocument/2006/relationships/image" Target="../media/image19.emf"/><Relationship Id="rId1" Type="http://schemas.openxmlformats.org/officeDocument/2006/relationships/package" Target="../embeddings/Document11.docx"/></Relationships>
</file>

<file path=ppt/slides/_rels/slide19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1.v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2.emf"/><Relationship Id="rId3" Type="http://schemas.openxmlformats.org/officeDocument/2006/relationships/package" Target="../embeddings/Document14.docx"/><Relationship Id="rId2" Type="http://schemas.openxmlformats.org/officeDocument/2006/relationships/image" Target="../media/image21.emf"/><Relationship Id="rId1" Type="http://schemas.openxmlformats.org/officeDocument/2006/relationships/package" Target="../embeddings/Document13.docx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3.jpe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2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4.emf"/><Relationship Id="rId1" Type="http://schemas.openxmlformats.org/officeDocument/2006/relationships/package" Target="../embeddings/Document15.docx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5.jpe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3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6.emf"/><Relationship Id="rId1" Type="http://schemas.openxmlformats.org/officeDocument/2006/relationships/package" Target="../embeddings/Document16.docx"/></Relationships>
</file>

<file path=ppt/slides/_rels/slide24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4.v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8.emf"/><Relationship Id="rId2" Type="http://schemas.openxmlformats.org/officeDocument/2006/relationships/package" Target="../embeddings/Document17.docx"/><Relationship Id="rId1" Type="http://schemas.openxmlformats.org/officeDocument/2006/relationships/image" Target="../media/image27.jpeg"/></Relationships>
</file>

<file path=ppt/slides/_rels/slide25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5.v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9.emf"/><Relationship Id="rId2" Type="http://schemas.openxmlformats.org/officeDocument/2006/relationships/package" Target="../embeddings/Document18.docx"/><Relationship Id="rId1" Type="http://schemas.openxmlformats.org/officeDocument/2006/relationships/image" Target="../media/image27.jpeg"/></Relationships>
</file>

<file path=ppt/slides/_rels/slide26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6.v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0.emf"/><Relationship Id="rId2" Type="http://schemas.openxmlformats.org/officeDocument/2006/relationships/package" Target="../embeddings/Document19.docx"/><Relationship Id="rId1" Type="http://schemas.openxmlformats.org/officeDocument/2006/relationships/image" Target="../media/image27.jpeg"/></Relationships>
</file>

<file path=ppt/slides/_rels/slide2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34.emf"/><Relationship Id="rId7" Type="http://schemas.openxmlformats.org/officeDocument/2006/relationships/package" Target="../embeddings/Document23.docx"/><Relationship Id="rId6" Type="http://schemas.openxmlformats.org/officeDocument/2006/relationships/image" Target="../media/image33.emf"/><Relationship Id="rId5" Type="http://schemas.openxmlformats.org/officeDocument/2006/relationships/package" Target="../embeddings/Document22.docx"/><Relationship Id="rId4" Type="http://schemas.openxmlformats.org/officeDocument/2006/relationships/image" Target="../media/image32.emf"/><Relationship Id="rId3" Type="http://schemas.openxmlformats.org/officeDocument/2006/relationships/package" Target="../embeddings/Document21.docx"/><Relationship Id="rId2" Type="http://schemas.openxmlformats.org/officeDocument/2006/relationships/image" Target="../media/image31.emf"/><Relationship Id="rId10" Type="http://schemas.openxmlformats.org/officeDocument/2006/relationships/vmlDrawing" Target="../drawings/vmlDrawing17.vml"/><Relationship Id="rId1" Type="http://schemas.openxmlformats.org/officeDocument/2006/relationships/package" Target="../embeddings/Document20.docx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8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5.emf"/><Relationship Id="rId1" Type="http://schemas.openxmlformats.org/officeDocument/2006/relationships/package" Target="../embeddings/Document24.docx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6.jpe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9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7.emf"/><Relationship Id="rId1" Type="http://schemas.openxmlformats.org/officeDocument/2006/relationships/package" Target="../embeddings/Document25.docx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0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8.emf"/><Relationship Id="rId1" Type="http://schemas.openxmlformats.org/officeDocument/2006/relationships/package" Target="../embeddings/Document26.docx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.v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5.emf"/><Relationship Id="rId3" Type="http://schemas.openxmlformats.org/officeDocument/2006/relationships/package" Target="../embeddings/Document2.docx"/><Relationship Id="rId2" Type="http://schemas.openxmlformats.org/officeDocument/2006/relationships/image" Target="../media/image4.emf"/><Relationship Id="rId1" Type="http://schemas.openxmlformats.org/officeDocument/2006/relationships/package" Target="../embeddings/Document1.docx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emf"/><Relationship Id="rId1" Type="http://schemas.openxmlformats.org/officeDocument/2006/relationships/package" Target="../embeddings/Document3.docx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3.v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9.emf"/><Relationship Id="rId2" Type="http://schemas.openxmlformats.org/officeDocument/2006/relationships/package" Target="../embeddings/Document4.docx"/><Relationship Id="rId1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" y="1263377"/>
            <a:ext cx="9143999" cy="2555629"/>
          </a:xfrm>
          <a:prstGeom prst="rect">
            <a:avLst/>
          </a:prstGeom>
          <a:solidFill>
            <a:srgbClr val="0FA0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426527" y="1727983"/>
            <a:ext cx="8406064" cy="1477328"/>
            <a:chOff x="497304" y="2256383"/>
            <a:chExt cx="8406064" cy="1477328"/>
          </a:xfrm>
        </p:grpSpPr>
        <p:sp>
          <p:nvSpPr>
            <p:cNvPr id="5" name="文本框 5"/>
            <p:cNvSpPr txBox="1"/>
            <p:nvPr/>
          </p:nvSpPr>
          <p:spPr>
            <a:xfrm>
              <a:off x="497304" y="2256383"/>
              <a:ext cx="8406064" cy="14773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 </a:t>
              </a:r>
              <a:r>
                <a:rPr lang="en-US" altLang="zh-CN" sz="32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10 </a:t>
              </a:r>
              <a:r>
                <a:rPr lang="zh-CN" altLang="en-US" sz="3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课时</a:t>
              </a:r>
              <a:endPara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lnSpc>
                  <a:spcPct val="150000"/>
                </a:lnSpc>
                <a:defRPr/>
              </a:pPr>
              <a:r>
                <a:rPr lang="zh-CN" altLang="en-US" sz="28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功　功率　机械效率</a:t>
              </a:r>
              <a:endPara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7" name="直接连接符 6"/>
            <p:cNvCxnSpPr/>
            <p:nvPr/>
          </p:nvCxnSpPr>
          <p:spPr>
            <a:xfrm>
              <a:off x="1191125" y="3029180"/>
              <a:ext cx="6950243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文本框 5"/>
          <p:cNvSpPr txBox="1"/>
          <p:nvPr/>
        </p:nvSpPr>
        <p:spPr>
          <a:xfrm>
            <a:off x="6903862" y="861797"/>
            <a:ext cx="192873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spc="100" dirty="0" smtClean="0">
                <a:solidFill>
                  <a:schemeClr val="tx1">
                    <a:lumMod val="65000"/>
                    <a:lumOff val="35000"/>
                    <a:alpha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第一篇　教材复习</a:t>
            </a:r>
            <a:endParaRPr lang="zh-CN" altLang="en-US" sz="1600" spc="100" dirty="0">
              <a:solidFill>
                <a:schemeClr val="tx1">
                  <a:lumMod val="65000"/>
                  <a:lumOff val="35000"/>
                  <a:alpha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17"/>
          <p:cNvSpPr txBox="1">
            <a:spLocks noChangeArrowheads="1"/>
          </p:cNvSpPr>
          <p:nvPr/>
        </p:nvSpPr>
        <p:spPr bwMode="auto">
          <a:xfrm>
            <a:off x="823087" y="341542"/>
            <a:ext cx="3919910" cy="4980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36000" tIns="0" rIns="36000" bIns="3600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2000" b="1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r>
              <a:rPr lang="zh-CN" altLang="en-US" sz="2000" b="1" dirty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2000" b="1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功率、功率的测量与计算</a:t>
            </a:r>
            <a:endParaRPr lang="zh-CN" altLang="en-US" sz="2000" b="1" dirty="0">
              <a:solidFill>
                <a:srgbClr val="0FA09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10"/>
          <p:cNvSpPr txBox="1"/>
          <p:nvPr/>
        </p:nvSpPr>
        <p:spPr>
          <a:xfrm>
            <a:off x="85294" y="352265"/>
            <a:ext cx="288147" cy="1926807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考点梳理 夯实基础</a:t>
            </a:r>
            <a:endParaRPr lang="zh-CN" altLang="en-US" sz="1400" spc="3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6"/>
          <p:cNvGrpSpPr/>
          <p:nvPr/>
        </p:nvGrpSpPr>
        <p:grpSpPr>
          <a:xfrm>
            <a:off x="1188" y="2836806"/>
            <a:ext cx="428625" cy="1928489"/>
            <a:chOff x="-7792" y="350584"/>
            <a:chExt cx="428625" cy="1893852"/>
          </a:xfrm>
        </p:grpSpPr>
        <p:sp>
          <p:nvSpPr>
            <p:cNvPr id="12" name="矩形 11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3" name="文本框 10"/>
            <p:cNvSpPr txBox="1"/>
            <p:nvPr/>
          </p:nvSpPr>
          <p:spPr>
            <a:xfrm>
              <a:off x="85300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考向探究 逐个击破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816866" y="785091"/>
            <a:ext cx="7902261" cy="3812188"/>
            <a:chOff x="816866" y="785091"/>
            <a:chExt cx="7902261" cy="3812188"/>
          </a:xfrm>
        </p:grpSpPr>
        <p:sp>
          <p:nvSpPr>
            <p:cNvPr id="19" name="文本框 18"/>
            <p:cNvSpPr txBox="1">
              <a:spLocks noChangeArrowheads="1"/>
            </p:cNvSpPr>
            <p:nvPr/>
          </p:nvSpPr>
          <p:spPr bwMode="auto">
            <a:xfrm>
              <a:off x="816866" y="785091"/>
              <a:ext cx="7902261" cy="381218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36000" tIns="36000" rIns="36000" bIns="36000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en-US" b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3.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 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学习了功率的知识后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林红和爷爷一起做“估测上楼时的功率”的活动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如图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10-3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所示。</a:t>
              </a:r>
              <a:endParaRPr lang="en-US" altLang="zh-CN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endParaRPr lang="en-US" altLang="zh-CN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endParaRPr lang="en-US" altLang="zh-CN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endParaRPr lang="en-US" altLang="zh-CN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图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10-3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(1)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她需要的测量工具分别是：测量上楼时间</a:t>
              </a:r>
              <a:r>
                <a:rPr lang="en-US" i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t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的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停表、上楼高度</a:t>
              </a:r>
              <a:r>
                <a:rPr lang="en-US" i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h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的</a:t>
              </a:r>
              <a:r>
                <a:rPr lang="zh-CN" altLang="en-US" u="sng" dirty="0" smtClean="0">
                  <a:solidFill>
                    <a:srgbClr val="000000"/>
                  </a:solidFill>
                  <a:uFill>
                    <a:solidFill>
                      <a:srgbClr val="000000"/>
                    </a:solidFill>
                  </a:u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　　　　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和人体质量</a:t>
              </a:r>
              <a:r>
                <a:rPr lang="en-US" i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m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的</a:t>
              </a:r>
              <a:r>
                <a:rPr lang="zh-CN" altLang="en-US" u="sng" dirty="0" smtClean="0">
                  <a:solidFill>
                    <a:srgbClr val="000000"/>
                  </a:solidFill>
                  <a:uFill>
                    <a:solidFill>
                      <a:srgbClr val="000000"/>
                    </a:solidFill>
                  </a:u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　　　　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。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 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(2)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利用所测物理量计算功率的表达式是</a:t>
              </a:r>
              <a:r>
                <a:rPr lang="en-US" i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P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=</a:t>
              </a:r>
              <a:r>
                <a:rPr lang="zh-CN" altLang="en-US" u="sng" dirty="0" smtClean="0">
                  <a:solidFill>
                    <a:srgbClr val="000000"/>
                  </a:solidFill>
                  <a:uFill>
                    <a:solidFill>
                      <a:srgbClr val="000000"/>
                    </a:solidFill>
                  </a:u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　　　　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。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 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</p:txBody>
        </p:sp>
        <p:pic>
          <p:nvPicPr>
            <p:cNvPr id="8" name="18ZX96.EPS" descr="id:2147501817;FounderCES"/>
            <p:cNvPicPr/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4158271" y="1546858"/>
              <a:ext cx="1235766" cy="1263136"/>
            </a:xfrm>
            <a:prstGeom prst="rect">
              <a:avLst/>
            </a:prstGeom>
          </p:spPr>
        </p:pic>
      </p:grpSp>
      <p:sp>
        <p:nvSpPr>
          <p:cNvPr id="11" name="矩形 10"/>
          <p:cNvSpPr/>
          <p:nvPr/>
        </p:nvSpPr>
        <p:spPr>
          <a:xfrm>
            <a:off x="7681586" y="3284248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米尺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2333588" y="3723615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磅秤</a:t>
            </a:r>
            <a:endParaRPr lang="zh-CN" altLang="en-US" dirty="0"/>
          </a:p>
        </p:txBody>
      </p:sp>
      <p:graphicFrame>
        <p:nvGraphicFramePr>
          <p:cNvPr id="37890" name="Object 2"/>
          <p:cNvGraphicFramePr>
            <a:graphicFrameLocks noChangeAspect="1"/>
          </p:cNvGraphicFramePr>
          <p:nvPr/>
        </p:nvGraphicFramePr>
        <p:xfrm>
          <a:off x="5244380" y="3931084"/>
          <a:ext cx="655707" cy="51430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7" name="文档" r:id="rId2" imgW="760095" imgH="593725" progId="Word.Document.12">
                  <p:embed/>
                </p:oleObj>
              </mc:Choice>
              <mc:Fallback>
                <p:oleObj name="文档" r:id="rId2" imgW="760095" imgH="593725" progId="Word.Document.12">
                  <p:embed/>
                  <p:pic>
                    <p:nvPicPr>
                      <p:cNvPr id="0" name="图片 4096"/>
                      <p:cNvPicPr>
                        <a:picLocks noChangeAspect="1"/>
                      </p:cNvPicPr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5244380" y="3931084"/>
                        <a:ext cx="655707" cy="514307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7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/>
          <p:cNvSpPr txBox="1">
            <a:spLocks noChangeArrowheads="1"/>
          </p:cNvSpPr>
          <p:nvPr/>
        </p:nvSpPr>
        <p:spPr bwMode="auto">
          <a:xfrm>
            <a:off x="816866" y="314036"/>
            <a:ext cx="7878247" cy="8547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36000" tIns="36000" rIns="36000" bIns="36000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(3)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测得林红的质量是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50 kg,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她从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1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楼爬上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3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楼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用了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20 s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的时间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每层楼高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3 m,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则林红上楼的功率是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　　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W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。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(</a:t>
            </a:r>
            <a:r>
              <a:rPr lang="en-US" i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g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取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10 N/kg) 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  <p:sp>
        <p:nvSpPr>
          <p:cNvPr id="9" name="文本框 10"/>
          <p:cNvSpPr txBox="1"/>
          <p:nvPr/>
        </p:nvSpPr>
        <p:spPr>
          <a:xfrm>
            <a:off x="85294" y="352265"/>
            <a:ext cx="288147" cy="1926807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考点梳理 夯实基础</a:t>
            </a:r>
            <a:endParaRPr lang="zh-CN" altLang="en-US" sz="1400" spc="3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6"/>
          <p:cNvGrpSpPr/>
          <p:nvPr/>
        </p:nvGrpSpPr>
        <p:grpSpPr>
          <a:xfrm>
            <a:off x="1188" y="2836806"/>
            <a:ext cx="428625" cy="1928489"/>
            <a:chOff x="-7792" y="350584"/>
            <a:chExt cx="428625" cy="1893852"/>
          </a:xfrm>
        </p:grpSpPr>
        <p:sp>
          <p:nvSpPr>
            <p:cNvPr id="14" name="矩形 13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" name="文本框 10"/>
            <p:cNvSpPr txBox="1"/>
            <p:nvPr/>
          </p:nvSpPr>
          <p:spPr>
            <a:xfrm>
              <a:off x="85300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考向探究 逐个击破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2850049" y="813007"/>
            <a:ext cx="6126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150</a:t>
            </a:r>
            <a:endParaRPr lang="zh-CN" altLang="en-US" dirty="0"/>
          </a:p>
        </p:txBody>
      </p:sp>
      <p:grpSp>
        <p:nvGrpSpPr>
          <p:cNvPr id="17" name="组合 16"/>
          <p:cNvGrpSpPr/>
          <p:nvPr/>
        </p:nvGrpSpPr>
        <p:grpSpPr>
          <a:xfrm>
            <a:off x="803563" y="1349375"/>
            <a:ext cx="7995373" cy="1185863"/>
            <a:chOff x="803563" y="1349375"/>
            <a:chExt cx="7995373" cy="1185863"/>
          </a:xfrm>
        </p:grpSpPr>
        <p:sp>
          <p:nvSpPr>
            <p:cNvPr id="13" name="矩形 12"/>
            <p:cNvSpPr/>
            <p:nvPr/>
          </p:nvSpPr>
          <p:spPr>
            <a:xfrm>
              <a:off x="803563" y="1376218"/>
              <a:ext cx="7906328" cy="1145309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aphicFrame>
          <p:nvGraphicFramePr>
            <p:cNvPr id="36868" name="Object 4"/>
            <p:cNvGraphicFramePr>
              <a:graphicFrameLocks noChangeAspect="1"/>
            </p:cNvGraphicFramePr>
            <p:nvPr/>
          </p:nvGraphicFramePr>
          <p:xfrm>
            <a:off x="867786" y="1349375"/>
            <a:ext cx="7931150" cy="118586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121" name="文档" r:id="rId1" imgW="7954010" imgH="1210310" progId="Word.Document.12">
                    <p:embed/>
                  </p:oleObj>
                </mc:Choice>
                <mc:Fallback>
                  <p:oleObj name="文档" r:id="rId1" imgW="7954010" imgH="1210310" progId="Word.Document.12">
                    <p:embed/>
                    <p:pic>
                      <p:nvPicPr>
                        <p:cNvPr id="0" name="图片 5120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867786" y="1349375"/>
                          <a:ext cx="7931150" cy="1185863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/>
          <p:cNvSpPr txBox="1">
            <a:spLocks noChangeArrowheads="1"/>
          </p:cNvSpPr>
          <p:nvPr/>
        </p:nvSpPr>
        <p:spPr bwMode="auto">
          <a:xfrm>
            <a:off x="816866" y="314036"/>
            <a:ext cx="7878247" cy="131919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36000" tIns="36000" rIns="36000" bIns="36000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(4)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林红要和爷爷比赛看谁先从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1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楼上到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6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楼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于是两人同时开始向上爬楼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结果林红先到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6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楼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爷爷后到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6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楼。已知林红的体重比爷爷的体重小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他俩做的功多的是</a:t>
            </a:r>
            <a:endParaRPr lang="en-US" altLang="zh-CN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　　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功率大的是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　   　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。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(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均选填“林红”“爷爷”或“无法确定”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) </a:t>
            </a:r>
            <a:endParaRPr lang="zh-CN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  <p:sp>
        <p:nvSpPr>
          <p:cNvPr id="9" name="文本框 10"/>
          <p:cNvSpPr txBox="1"/>
          <p:nvPr/>
        </p:nvSpPr>
        <p:spPr>
          <a:xfrm>
            <a:off x="85294" y="352265"/>
            <a:ext cx="288147" cy="1926807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考点梳理 夯实基础</a:t>
            </a:r>
            <a:endParaRPr lang="zh-CN" altLang="en-US" sz="1400" spc="3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6"/>
          <p:cNvGrpSpPr/>
          <p:nvPr/>
        </p:nvGrpSpPr>
        <p:grpSpPr>
          <a:xfrm>
            <a:off x="1188" y="2836806"/>
            <a:ext cx="428625" cy="1928489"/>
            <a:chOff x="-7792" y="350584"/>
            <a:chExt cx="428625" cy="1893852"/>
          </a:xfrm>
        </p:grpSpPr>
        <p:sp>
          <p:nvSpPr>
            <p:cNvPr id="14" name="矩形 13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" name="文本框 10"/>
            <p:cNvSpPr txBox="1"/>
            <p:nvPr/>
          </p:nvSpPr>
          <p:spPr>
            <a:xfrm>
              <a:off x="85300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考向探究 逐个击破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0" name="矩形 9"/>
          <p:cNvSpPr/>
          <p:nvPr/>
        </p:nvSpPr>
        <p:spPr>
          <a:xfrm>
            <a:off x="948133" y="1201222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爷爷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2980498" y="1182606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无法确定</a:t>
            </a:r>
            <a:endParaRPr lang="zh-CN" altLang="en-US" dirty="0"/>
          </a:p>
        </p:txBody>
      </p:sp>
      <p:grpSp>
        <p:nvGrpSpPr>
          <p:cNvPr id="18" name="组合 17"/>
          <p:cNvGrpSpPr/>
          <p:nvPr/>
        </p:nvGrpSpPr>
        <p:grpSpPr>
          <a:xfrm>
            <a:off x="840509" y="1754909"/>
            <a:ext cx="7995517" cy="1814946"/>
            <a:chOff x="840509" y="1754909"/>
            <a:chExt cx="7995517" cy="1814946"/>
          </a:xfrm>
        </p:grpSpPr>
        <p:sp>
          <p:nvSpPr>
            <p:cNvPr id="13" name="矩形 12"/>
            <p:cNvSpPr/>
            <p:nvPr/>
          </p:nvSpPr>
          <p:spPr>
            <a:xfrm>
              <a:off x="840509" y="1754909"/>
              <a:ext cx="7906328" cy="168101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aphicFrame>
          <p:nvGraphicFramePr>
            <p:cNvPr id="17" name="Object 4"/>
            <p:cNvGraphicFramePr>
              <a:graphicFrameLocks noChangeAspect="1"/>
            </p:cNvGraphicFramePr>
            <p:nvPr/>
          </p:nvGraphicFramePr>
          <p:xfrm>
            <a:off x="904876" y="1895043"/>
            <a:ext cx="7931150" cy="167481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145" name="文档" r:id="rId1" imgW="7952740" imgH="1687195" progId="Word.Document.12">
                    <p:embed/>
                  </p:oleObj>
                </mc:Choice>
                <mc:Fallback>
                  <p:oleObj name="文档" r:id="rId1" imgW="7952740" imgH="1687195" progId="Word.Document.12">
                    <p:embed/>
                    <p:pic>
                      <p:nvPicPr>
                        <p:cNvPr id="0" name="图片 6144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904876" y="1895043"/>
                          <a:ext cx="7931150" cy="1674812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/>
          <p:cNvSpPr txBox="1">
            <a:spLocks noChangeArrowheads="1"/>
          </p:cNvSpPr>
          <p:nvPr/>
        </p:nvSpPr>
        <p:spPr bwMode="auto">
          <a:xfrm>
            <a:off x="816866" y="314036"/>
            <a:ext cx="7878247" cy="298119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36000" tIns="36000" rIns="36000" bIns="36000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4.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 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如图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10-4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所示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林红同学用该装置在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20 s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内将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80 N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的水桶提升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3 m,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拉力</a:t>
            </a:r>
            <a:r>
              <a:rPr lang="en-US" i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F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为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50 N,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则拉力的功率为</a:t>
            </a:r>
            <a:r>
              <a:rPr lang="en-US" i="1" u="sng" kern="100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           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W;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若不计绳重和摩擦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则动滑轮的重力为</a:t>
            </a:r>
            <a:r>
              <a:rPr lang="en-US" i="1" u="sng" kern="100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           </a:t>
            </a:r>
            <a:endParaRPr lang="en-US" i="1" u="sng" kern="100" dirty="0" smtClean="0">
              <a:solidFill>
                <a:srgbClr val="000000"/>
              </a:solidFill>
              <a:uFill>
                <a:solidFill>
                  <a:srgbClr val="000000"/>
                </a:solidFill>
              </a:u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N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。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 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endParaRPr 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endParaRPr 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 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图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10-4</a:t>
            </a:r>
            <a:endParaRPr lang="zh-CN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  <p:sp>
        <p:nvSpPr>
          <p:cNvPr id="9" name="文本框 10"/>
          <p:cNvSpPr txBox="1"/>
          <p:nvPr/>
        </p:nvSpPr>
        <p:spPr>
          <a:xfrm>
            <a:off x="85294" y="352265"/>
            <a:ext cx="288147" cy="1926807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考点梳理 夯实基础</a:t>
            </a:r>
            <a:endParaRPr lang="zh-CN" altLang="en-US" sz="1400" spc="3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6"/>
          <p:cNvGrpSpPr/>
          <p:nvPr/>
        </p:nvGrpSpPr>
        <p:grpSpPr>
          <a:xfrm>
            <a:off x="1188" y="2836806"/>
            <a:ext cx="428625" cy="1928489"/>
            <a:chOff x="-7792" y="350584"/>
            <a:chExt cx="428625" cy="1893852"/>
          </a:xfrm>
        </p:grpSpPr>
        <p:sp>
          <p:nvSpPr>
            <p:cNvPr id="14" name="矩形 13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" name="文本框 10"/>
            <p:cNvSpPr txBox="1"/>
            <p:nvPr/>
          </p:nvSpPr>
          <p:spPr>
            <a:xfrm>
              <a:off x="85300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考向探究 逐个击破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7" name="20JX71.EPS" descr="id:2147501824;FounderCES"/>
          <p:cNvPicPr/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09247" y="1421765"/>
            <a:ext cx="561515" cy="1309851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3206845" y="785730"/>
            <a:ext cx="4700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15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7880445" y="804059"/>
            <a:ext cx="4700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20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10"/>
          <p:cNvSpPr txBox="1"/>
          <p:nvPr/>
        </p:nvSpPr>
        <p:spPr>
          <a:xfrm>
            <a:off x="85294" y="352265"/>
            <a:ext cx="288147" cy="1926807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考点梳理 夯实基础</a:t>
            </a:r>
            <a:endParaRPr lang="zh-CN" altLang="en-US" sz="1400" spc="3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6"/>
          <p:cNvGrpSpPr/>
          <p:nvPr/>
        </p:nvGrpSpPr>
        <p:grpSpPr>
          <a:xfrm>
            <a:off x="1188" y="2836806"/>
            <a:ext cx="428625" cy="1928489"/>
            <a:chOff x="-7792" y="350584"/>
            <a:chExt cx="428625" cy="1893852"/>
          </a:xfrm>
        </p:grpSpPr>
        <p:sp>
          <p:nvSpPr>
            <p:cNvPr id="14" name="矩形 13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" name="文本框 10"/>
            <p:cNvSpPr txBox="1"/>
            <p:nvPr/>
          </p:nvSpPr>
          <p:spPr>
            <a:xfrm>
              <a:off x="85300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考向探究 逐个击破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803564" y="397163"/>
            <a:ext cx="7985991" cy="2724727"/>
            <a:chOff x="840509" y="397163"/>
            <a:chExt cx="7985991" cy="2724727"/>
          </a:xfrm>
        </p:grpSpPr>
        <p:sp>
          <p:nvSpPr>
            <p:cNvPr id="13" name="矩形 12"/>
            <p:cNvSpPr/>
            <p:nvPr/>
          </p:nvSpPr>
          <p:spPr>
            <a:xfrm>
              <a:off x="840509" y="397163"/>
              <a:ext cx="7980218" cy="272472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aphicFrame>
          <p:nvGraphicFramePr>
            <p:cNvPr id="52228" name="Object 4"/>
            <p:cNvGraphicFramePr>
              <a:graphicFrameLocks noChangeAspect="1"/>
            </p:cNvGraphicFramePr>
            <p:nvPr/>
          </p:nvGraphicFramePr>
          <p:xfrm>
            <a:off x="904875" y="544657"/>
            <a:ext cx="7921625" cy="238918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169" name="文档" r:id="rId1" imgW="7937500" imgH="2399665" progId="Word.Document.12">
                    <p:embed/>
                  </p:oleObj>
                </mc:Choice>
                <mc:Fallback>
                  <p:oleObj name="文档" r:id="rId1" imgW="7937500" imgH="2399665" progId="Word.Document.12">
                    <p:embed/>
                    <p:pic>
                      <p:nvPicPr>
                        <p:cNvPr id="0" name="图片 7168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904875" y="544657"/>
                          <a:ext cx="7921625" cy="2389188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/>
          <p:cNvSpPr txBox="1">
            <a:spLocks noChangeArrowheads="1"/>
          </p:cNvSpPr>
          <p:nvPr/>
        </p:nvSpPr>
        <p:spPr bwMode="auto">
          <a:xfrm>
            <a:off x="816866" y="314036"/>
            <a:ext cx="7878247" cy="298119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36000" tIns="36000" rIns="36000" bIns="36000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5. 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如图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10-5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所示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小勇在同一水平路面上先后以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1 m/s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和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1.5 m/s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的速度两次推同一木箱沿直线匀速运动了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5 m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的路程。其中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第一次推箱子的力为</a:t>
            </a:r>
            <a:r>
              <a:rPr lang="en-US" i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F</a:t>
            </a:r>
            <a:r>
              <a:rPr lang="en-US" baseline="-25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1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所做功的功率为</a:t>
            </a:r>
            <a:r>
              <a:rPr lang="en-US" i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P</a:t>
            </a:r>
            <a:r>
              <a:rPr lang="en-US" baseline="-25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1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第二次的推力为</a:t>
            </a:r>
            <a:r>
              <a:rPr lang="en-US" i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F</a:t>
            </a:r>
            <a:r>
              <a:rPr lang="en-US" baseline="-25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2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功率为</a:t>
            </a:r>
            <a:r>
              <a:rPr lang="en-US" i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P</a:t>
            </a:r>
            <a:r>
              <a:rPr lang="en-US" baseline="-25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2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则</a:t>
            </a:r>
            <a:r>
              <a:rPr lang="en-US" i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F</a:t>
            </a:r>
            <a:r>
              <a:rPr lang="en-US" baseline="-25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1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</a:t>
            </a:r>
            <a:r>
              <a:rPr lang="zh-CN" altLang="en-US" i="1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</a:t>
            </a:r>
            <a:r>
              <a:rPr lang="en-US" i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F</a:t>
            </a:r>
            <a:r>
              <a:rPr lang="en-US" baseline="-25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2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、</a:t>
            </a:r>
            <a:r>
              <a:rPr lang="en-US" i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P</a:t>
            </a:r>
            <a:r>
              <a:rPr lang="en-US" baseline="-25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1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</a:t>
            </a:r>
            <a:r>
              <a:rPr lang="zh-CN" altLang="en-US" i="1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</a:t>
            </a:r>
            <a:r>
              <a:rPr lang="en-US" i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P</a:t>
            </a:r>
            <a:r>
              <a:rPr lang="en-US" baseline="-25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2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。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(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均选填“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&gt;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”“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=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”或“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&lt;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”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) </a:t>
            </a:r>
            <a:endParaRPr 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图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10-5</a:t>
            </a:r>
            <a:endParaRPr lang="zh-CN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  <p:sp>
        <p:nvSpPr>
          <p:cNvPr id="9" name="文本框 10"/>
          <p:cNvSpPr txBox="1"/>
          <p:nvPr/>
        </p:nvSpPr>
        <p:spPr>
          <a:xfrm>
            <a:off x="85294" y="352265"/>
            <a:ext cx="288147" cy="1926807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考点梳理 夯实基础</a:t>
            </a:r>
            <a:endParaRPr lang="zh-CN" altLang="en-US" sz="1400" spc="3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6"/>
          <p:cNvGrpSpPr/>
          <p:nvPr/>
        </p:nvGrpSpPr>
        <p:grpSpPr>
          <a:xfrm>
            <a:off x="1188" y="2836806"/>
            <a:ext cx="428625" cy="1928489"/>
            <a:chOff x="-7792" y="350584"/>
            <a:chExt cx="428625" cy="1893852"/>
          </a:xfrm>
        </p:grpSpPr>
        <p:sp>
          <p:nvSpPr>
            <p:cNvPr id="14" name="矩形 13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" name="文本框 10"/>
            <p:cNvSpPr txBox="1"/>
            <p:nvPr/>
          </p:nvSpPr>
          <p:spPr>
            <a:xfrm>
              <a:off x="85300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考向探究 逐个击破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7" name="18ZX97.EPS" descr="id:2147501831;FounderCES"/>
          <p:cNvPicPr/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84428" y="1923239"/>
            <a:ext cx="1621206" cy="856907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5487599" y="1192274"/>
            <a:ext cx="360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cs typeface="Times New Roman" panose="02020603050405020304"/>
              </a:rPr>
              <a:t>=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6845922" y="1211613"/>
            <a:ext cx="360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cs typeface="Times New Roman" panose="02020603050405020304"/>
              </a:rPr>
              <a:t>&lt;</a:t>
            </a:r>
            <a:endParaRPr lang="zh-CN" alt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10"/>
          <p:cNvSpPr txBox="1"/>
          <p:nvPr/>
        </p:nvSpPr>
        <p:spPr>
          <a:xfrm>
            <a:off x="85294" y="352265"/>
            <a:ext cx="288147" cy="1926807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考点梳理 夯实基础</a:t>
            </a:r>
            <a:endParaRPr lang="zh-CN" altLang="en-US" sz="1400" spc="3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6"/>
          <p:cNvGrpSpPr/>
          <p:nvPr/>
        </p:nvGrpSpPr>
        <p:grpSpPr>
          <a:xfrm>
            <a:off x="1188" y="2836806"/>
            <a:ext cx="428625" cy="1928489"/>
            <a:chOff x="-7792" y="350584"/>
            <a:chExt cx="428625" cy="1893852"/>
          </a:xfrm>
        </p:grpSpPr>
        <p:sp>
          <p:nvSpPr>
            <p:cNvPr id="14" name="矩形 13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" name="文本框 10"/>
            <p:cNvSpPr txBox="1"/>
            <p:nvPr/>
          </p:nvSpPr>
          <p:spPr>
            <a:xfrm>
              <a:off x="85300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考向探究 逐个击破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aphicFrame>
        <p:nvGraphicFramePr>
          <p:cNvPr id="33794" name="Object 2"/>
          <p:cNvGraphicFramePr>
            <a:graphicFrameLocks noChangeAspect="1"/>
          </p:cNvGraphicFramePr>
          <p:nvPr/>
        </p:nvGraphicFramePr>
        <p:xfrm>
          <a:off x="841375" y="371475"/>
          <a:ext cx="7813675" cy="4100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3" name="文档" r:id="rId1" imgW="7819390" imgH="4110355" progId="Word.Document.12">
                  <p:embed/>
                </p:oleObj>
              </mc:Choice>
              <mc:Fallback>
                <p:oleObj name="文档" r:id="rId1" imgW="7819390" imgH="4110355" progId="Word.Document.12">
                  <p:embed/>
                  <p:pic>
                    <p:nvPicPr>
                      <p:cNvPr id="0" name="图片 8192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841375" y="371475"/>
                        <a:ext cx="7813675" cy="4100513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10"/>
          <p:cNvSpPr txBox="1"/>
          <p:nvPr/>
        </p:nvSpPr>
        <p:spPr>
          <a:xfrm>
            <a:off x="85294" y="352265"/>
            <a:ext cx="288147" cy="1926807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考点梳理 夯实基础</a:t>
            </a:r>
            <a:endParaRPr lang="zh-CN" altLang="en-US" sz="1400" spc="3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6"/>
          <p:cNvGrpSpPr/>
          <p:nvPr/>
        </p:nvGrpSpPr>
        <p:grpSpPr>
          <a:xfrm>
            <a:off x="1188" y="2836806"/>
            <a:ext cx="428625" cy="1928489"/>
            <a:chOff x="-7792" y="350584"/>
            <a:chExt cx="428625" cy="1893852"/>
          </a:xfrm>
        </p:grpSpPr>
        <p:sp>
          <p:nvSpPr>
            <p:cNvPr id="14" name="矩形 13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" name="文本框 10"/>
            <p:cNvSpPr txBox="1"/>
            <p:nvPr/>
          </p:nvSpPr>
          <p:spPr>
            <a:xfrm>
              <a:off x="85300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考向探究 逐个击破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aphicFrame>
        <p:nvGraphicFramePr>
          <p:cNvPr id="53252" name="Object 4"/>
          <p:cNvGraphicFramePr>
            <a:graphicFrameLocks noChangeAspect="1"/>
          </p:cNvGraphicFramePr>
          <p:nvPr/>
        </p:nvGraphicFramePr>
        <p:xfrm>
          <a:off x="877888" y="388938"/>
          <a:ext cx="7804150" cy="2970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17" name="文档" r:id="rId1" imgW="7826375" imgH="2988310" progId="Word.Document.12">
                  <p:embed/>
                </p:oleObj>
              </mc:Choice>
              <mc:Fallback>
                <p:oleObj name="文档" r:id="rId1" imgW="7826375" imgH="2988310" progId="Word.Document.12">
                  <p:embed/>
                  <p:pic>
                    <p:nvPicPr>
                      <p:cNvPr id="0" name="图片 9216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877888" y="388938"/>
                        <a:ext cx="7804150" cy="2970212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10"/>
          <p:cNvSpPr txBox="1"/>
          <p:nvPr/>
        </p:nvSpPr>
        <p:spPr>
          <a:xfrm>
            <a:off x="85294" y="352265"/>
            <a:ext cx="288147" cy="1926807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考点梳理 夯实基础</a:t>
            </a:r>
            <a:endParaRPr lang="zh-CN" altLang="en-US" sz="1400" spc="3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6"/>
          <p:cNvGrpSpPr/>
          <p:nvPr/>
        </p:nvGrpSpPr>
        <p:grpSpPr>
          <a:xfrm>
            <a:off x="1188" y="2836806"/>
            <a:ext cx="428625" cy="1928489"/>
            <a:chOff x="-7792" y="350584"/>
            <a:chExt cx="428625" cy="1893852"/>
          </a:xfrm>
        </p:grpSpPr>
        <p:sp>
          <p:nvSpPr>
            <p:cNvPr id="14" name="矩形 13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" name="文本框 10"/>
            <p:cNvSpPr txBox="1"/>
            <p:nvPr/>
          </p:nvSpPr>
          <p:spPr>
            <a:xfrm>
              <a:off x="85300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考向探究 逐个击破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aphicFrame>
        <p:nvGraphicFramePr>
          <p:cNvPr id="54276" name="Object 4"/>
          <p:cNvGraphicFramePr>
            <a:graphicFrameLocks noChangeAspect="1"/>
          </p:cNvGraphicFramePr>
          <p:nvPr/>
        </p:nvGraphicFramePr>
        <p:xfrm>
          <a:off x="835025" y="392113"/>
          <a:ext cx="7827963" cy="2584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1" name="文档" r:id="rId1" imgW="7830185" imgH="2584450" progId="Word.Document.12">
                  <p:embed/>
                </p:oleObj>
              </mc:Choice>
              <mc:Fallback>
                <p:oleObj name="文档" r:id="rId1" imgW="7830185" imgH="2584450" progId="Word.Document.12">
                  <p:embed/>
                  <p:pic>
                    <p:nvPicPr>
                      <p:cNvPr id="0" name="图片 10240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835025" y="392113"/>
                        <a:ext cx="7827963" cy="25844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4277" name="Object 5"/>
          <p:cNvGraphicFramePr>
            <a:graphicFrameLocks noChangeAspect="1"/>
          </p:cNvGraphicFramePr>
          <p:nvPr/>
        </p:nvGraphicFramePr>
        <p:xfrm>
          <a:off x="891164" y="3053917"/>
          <a:ext cx="6310312" cy="993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2" name="文档" r:id="rId3" imgW="6320155" imgH="999490" progId="Word.Document.12">
                  <p:embed/>
                </p:oleObj>
              </mc:Choice>
              <mc:Fallback>
                <p:oleObj name="文档" r:id="rId3" imgW="6320155" imgH="999490" progId="Word.Document.12">
                  <p:embed/>
                  <p:pic>
                    <p:nvPicPr>
                      <p:cNvPr id="0" name="图片 10241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91164" y="3053917"/>
                        <a:ext cx="6310312" cy="99377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4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10"/>
          <p:cNvSpPr txBox="1"/>
          <p:nvPr/>
        </p:nvSpPr>
        <p:spPr>
          <a:xfrm>
            <a:off x="85294" y="352265"/>
            <a:ext cx="288147" cy="1926807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考点梳理 夯实基础</a:t>
            </a:r>
            <a:endParaRPr lang="zh-CN" altLang="en-US" sz="1400" spc="3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6"/>
          <p:cNvGrpSpPr/>
          <p:nvPr/>
        </p:nvGrpSpPr>
        <p:grpSpPr>
          <a:xfrm>
            <a:off x="1188" y="2836806"/>
            <a:ext cx="428625" cy="1928489"/>
            <a:chOff x="-7792" y="350584"/>
            <a:chExt cx="428625" cy="1893852"/>
          </a:xfrm>
        </p:grpSpPr>
        <p:sp>
          <p:nvSpPr>
            <p:cNvPr id="14" name="矩形 13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" name="文本框 10"/>
            <p:cNvSpPr txBox="1"/>
            <p:nvPr/>
          </p:nvSpPr>
          <p:spPr>
            <a:xfrm>
              <a:off x="85300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考向探究 逐个击破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aphicFrame>
        <p:nvGraphicFramePr>
          <p:cNvPr id="55300" name="Object 4"/>
          <p:cNvGraphicFramePr>
            <a:graphicFrameLocks noChangeAspect="1"/>
          </p:cNvGraphicFramePr>
          <p:nvPr/>
        </p:nvGraphicFramePr>
        <p:xfrm>
          <a:off x="835025" y="390525"/>
          <a:ext cx="7827963" cy="3179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5" name="文档" r:id="rId1" imgW="7830185" imgH="3181985" progId="Word.Document.12">
                  <p:embed/>
                </p:oleObj>
              </mc:Choice>
              <mc:Fallback>
                <p:oleObj name="文档" r:id="rId1" imgW="7830185" imgH="3181985" progId="Word.Document.12">
                  <p:embed/>
                  <p:pic>
                    <p:nvPicPr>
                      <p:cNvPr id="0" name="图片 11264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835025" y="390525"/>
                        <a:ext cx="7827963" cy="3179763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5301" name="Object 5"/>
          <p:cNvGraphicFramePr>
            <a:graphicFrameLocks noChangeAspect="1"/>
          </p:cNvGraphicFramePr>
          <p:nvPr/>
        </p:nvGraphicFramePr>
        <p:xfrm>
          <a:off x="904876" y="3500582"/>
          <a:ext cx="5395913" cy="1185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6" name="文档" r:id="rId3" imgW="5401310" imgH="1188720" progId="Word.Document.12">
                  <p:embed/>
                </p:oleObj>
              </mc:Choice>
              <mc:Fallback>
                <p:oleObj name="文档" r:id="rId3" imgW="5401310" imgH="1188720" progId="Word.Document.12">
                  <p:embed/>
                  <p:pic>
                    <p:nvPicPr>
                      <p:cNvPr id="0" name="图片 11265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904876" y="3500582"/>
                        <a:ext cx="5395913" cy="1185863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5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-7792" y="350583"/>
            <a:ext cx="428625" cy="1928489"/>
            <a:chOff x="-7792" y="350584"/>
            <a:chExt cx="428625" cy="1893852"/>
          </a:xfrm>
        </p:grpSpPr>
        <p:sp>
          <p:nvSpPr>
            <p:cNvPr id="11" name="矩形 10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文本框 10"/>
            <p:cNvSpPr txBox="1"/>
            <p:nvPr/>
          </p:nvSpPr>
          <p:spPr>
            <a:xfrm>
              <a:off x="85304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考点梳理 夯实基础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9" name="文本框 10"/>
          <p:cNvSpPr txBox="1"/>
          <p:nvPr/>
        </p:nvSpPr>
        <p:spPr>
          <a:xfrm>
            <a:off x="85303" y="2819416"/>
            <a:ext cx="288147" cy="192680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考向探究 逐个击破</a:t>
            </a:r>
            <a:endParaRPr lang="zh-CN" altLang="en-US" sz="1400" spc="3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14"/>
          <p:cNvSpPr txBox="1">
            <a:spLocks noChangeArrowheads="1"/>
          </p:cNvSpPr>
          <p:nvPr/>
        </p:nvSpPr>
        <p:spPr bwMode="auto">
          <a:xfrm>
            <a:off x="812466" y="352237"/>
            <a:ext cx="1355105" cy="5343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36000" tIns="36000" rIns="36000" bIns="3600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2000" b="1" dirty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考点一　</a:t>
            </a:r>
            <a:r>
              <a:rPr lang="zh-CN" altLang="en-US" sz="2000" b="1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功</a:t>
            </a:r>
            <a:endParaRPr lang="zh-CN" altLang="en-US" sz="2000" b="1" dirty="0">
              <a:solidFill>
                <a:srgbClr val="0FA09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18"/>
          <p:cNvSpPr txBox="1">
            <a:spLocks noChangeArrowheads="1"/>
          </p:cNvSpPr>
          <p:nvPr/>
        </p:nvSpPr>
        <p:spPr bwMode="auto">
          <a:xfrm>
            <a:off x="816866" y="818195"/>
            <a:ext cx="7910039" cy="1270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36000" tIns="36000" rIns="36000" bIns="36000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1. </a:t>
            </a:r>
            <a:r>
              <a:rPr lang="zh-CN" alt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功：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如果一个力作用在物体上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物体在这个力的方向上通过了一段距离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我们就说这个力做了功。力学中的功包含两个必要因素：一是作用在物体上的</a:t>
            </a:r>
            <a:endParaRPr lang="en-US" altLang="zh-CN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　　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二是物体在力的方向上通过的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　　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。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 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100928" y="1695298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力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4910100" y="1685917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距离</a:t>
            </a:r>
            <a:endParaRPr lang="zh-CN" altLang="en-US" dirty="0"/>
          </a:p>
        </p:txBody>
      </p:sp>
    </p:spTree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17"/>
          <p:cNvSpPr txBox="1">
            <a:spLocks noChangeArrowheads="1"/>
          </p:cNvSpPr>
          <p:nvPr/>
        </p:nvSpPr>
        <p:spPr bwMode="auto">
          <a:xfrm>
            <a:off x="823087" y="341542"/>
            <a:ext cx="2124547" cy="4980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36000" tIns="0" rIns="36000" bIns="3600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2000" b="1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探究三</a:t>
            </a:r>
            <a:r>
              <a:rPr lang="zh-CN" altLang="en-US" sz="2000" b="1" dirty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2000" b="1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机械效率</a:t>
            </a:r>
            <a:endParaRPr lang="zh-CN" altLang="en-US" sz="2000" b="1" dirty="0">
              <a:solidFill>
                <a:srgbClr val="0FA09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10"/>
          <p:cNvSpPr txBox="1"/>
          <p:nvPr/>
        </p:nvSpPr>
        <p:spPr>
          <a:xfrm>
            <a:off x="85294" y="352265"/>
            <a:ext cx="288147" cy="1926807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考点梳理 夯实基础</a:t>
            </a:r>
            <a:endParaRPr lang="zh-CN" altLang="en-US" sz="1400" spc="3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6"/>
          <p:cNvGrpSpPr/>
          <p:nvPr/>
        </p:nvGrpSpPr>
        <p:grpSpPr>
          <a:xfrm>
            <a:off x="1188" y="2836806"/>
            <a:ext cx="428625" cy="1928489"/>
            <a:chOff x="-7792" y="350584"/>
            <a:chExt cx="428625" cy="1893852"/>
          </a:xfrm>
        </p:grpSpPr>
        <p:sp>
          <p:nvSpPr>
            <p:cNvPr id="12" name="矩形 11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3" name="文本框 10"/>
            <p:cNvSpPr txBox="1"/>
            <p:nvPr/>
          </p:nvSpPr>
          <p:spPr>
            <a:xfrm>
              <a:off x="85300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考向探究 逐个击破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816866" y="731521"/>
            <a:ext cx="7883789" cy="3396690"/>
            <a:chOff x="816866" y="731521"/>
            <a:chExt cx="7883789" cy="3396690"/>
          </a:xfrm>
        </p:grpSpPr>
        <p:sp>
          <p:nvSpPr>
            <p:cNvPr id="19" name="文本框 18"/>
            <p:cNvSpPr txBox="1">
              <a:spLocks noChangeArrowheads="1"/>
            </p:cNvSpPr>
            <p:nvPr/>
          </p:nvSpPr>
          <p:spPr bwMode="auto">
            <a:xfrm>
              <a:off x="816866" y="731521"/>
              <a:ext cx="7883789" cy="339669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36000" tIns="36000" rIns="36000" bIns="36000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en-US" b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7. </a:t>
              </a:r>
              <a:r>
                <a:rPr lang="en-US" dirty="0" smtClean="0">
                  <a:solidFill>
                    <a:srgbClr val="0FA09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[2018</a:t>
              </a:r>
              <a:r>
                <a:rPr lang="en-US" altLang="zh-CN" dirty="0" smtClean="0">
                  <a:solidFill>
                    <a:srgbClr val="0FA09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·</a:t>
              </a:r>
              <a:r>
                <a:rPr lang="zh-CN" altLang="en-US" dirty="0" smtClean="0">
                  <a:solidFill>
                    <a:srgbClr val="0FA09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巴中</a:t>
              </a:r>
              <a:r>
                <a:rPr lang="en-US" dirty="0" smtClean="0">
                  <a:solidFill>
                    <a:srgbClr val="0FA09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] 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如图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10-7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所示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用滑轮组将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30 kg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的物体匀速提高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 m,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拉力</a:t>
              </a:r>
              <a:r>
                <a:rPr lang="en-US" i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F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为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200 N,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则有用功为</a:t>
              </a:r>
              <a:r>
                <a:rPr lang="zh-CN" altLang="en-US" u="sng" dirty="0" smtClean="0">
                  <a:solidFill>
                    <a:srgbClr val="000000"/>
                  </a:solidFill>
                  <a:uFill>
                    <a:solidFill>
                      <a:srgbClr val="000000"/>
                    </a:solidFill>
                  </a:u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　　　　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J,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滑轮组的机械效率为</a:t>
              </a:r>
              <a:r>
                <a:rPr lang="zh-CN" altLang="en-US" u="sng" dirty="0" smtClean="0">
                  <a:solidFill>
                    <a:srgbClr val="000000"/>
                  </a:solidFill>
                  <a:uFill>
                    <a:solidFill>
                      <a:srgbClr val="000000"/>
                    </a:solidFill>
                  </a:u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　　　　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。若增加所提物体的重力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则滑轮组机械效率</a:t>
              </a:r>
              <a:r>
                <a:rPr lang="zh-CN" altLang="en-US" u="sng" dirty="0" smtClean="0">
                  <a:solidFill>
                    <a:srgbClr val="000000"/>
                  </a:solidFill>
                  <a:uFill>
                    <a:solidFill>
                      <a:srgbClr val="000000"/>
                    </a:solidFill>
                  </a:u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　　　　 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(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选填“变小”“变大”或“不变”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)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。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(</a:t>
              </a:r>
              <a:r>
                <a:rPr lang="en-US" i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g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取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10 N/kg,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不计绳重和摩擦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) 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 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endParaRPr lang="en-US" altLang="zh-CN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endParaRPr lang="en-US" altLang="zh-CN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图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10-7</a:t>
              </a:r>
              <a:endParaRPr lang="zh-CN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</p:txBody>
        </p:sp>
        <p:pic>
          <p:nvPicPr>
            <p:cNvPr id="8" name="20JX72.EPS" descr="id:2147501852;FounderCES"/>
            <p:cNvPicPr/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533436" y="2344940"/>
              <a:ext cx="481909" cy="1297671"/>
            </a:xfrm>
            <a:prstGeom prst="rect">
              <a:avLst/>
            </a:prstGeom>
          </p:spPr>
        </p:pic>
      </p:grpSp>
      <p:sp>
        <p:nvSpPr>
          <p:cNvPr id="11" name="矩形 10"/>
          <p:cNvSpPr/>
          <p:nvPr/>
        </p:nvSpPr>
        <p:spPr>
          <a:xfrm>
            <a:off x="2886128" y="1210603"/>
            <a:ext cx="6126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300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5916534" y="1219839"/>
            <a:ext cx="68480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75%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3618308" y="1607767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变大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4" grpId="0"/>
      <p:bldP spid="1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10"/>
          <p:cNvSpPr txBox="1"/>
          <p:nvPr/>
        </p:nvSpPr>
        <p:spPr>
          <a:xfrm>
            <a:off x="85294" y="352265"/>
            <a:ext cx="288147" cy="1926807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考点梳理 夯实基础</a:t>
            </a:r>
            <a:endParaRPr lang="zh-CN" altLang="en-US" sz="1400" spc="3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6"/>
          <p:cNvGrpSpPr/>
          <p:nvPr/>
        </p:nvGrpSpPr>
        <p:grpSpPr>
          <a:xfrm>
            <a:off x="1188" y="2836806"/>
            <a:ext cx="428625" cy="1928489"/>
            <a:chOff x="-7792" y="350584"/>
            <a:chExt cx="428625" cy="1893852"/>
          </a:xfrm>
        </p:grpSpPr>
        <p:sp>
          <p:nvSpPr>
            <p:cNvPr id="14" name="矩形 13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" name="文本框 10"/>
            <p:cNvSpPr txBox="1"/>
            <p:nvPr/>
          </p:nvSpPr>
          <p:spPr>
            <a:xfrm>
              <a:off x="85300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考向探究 逐个击破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803564" y="397163"/>
            <a:ext cx="7996238" cy="3426692"/>
            <a:chOff x="803564" y="397163"/>
            <a:chExt cx="7996238" cy="3426692"/>
          </a:xfrm>
        </p:grpSpPr>
        <p:sp>
          <p:nvSpPr>
            <p:cNvPr id="13" name="矩形 12"/>
            <p:cNvSpPr/>
            <p:nvPr/>
          </p:nvSpPr>
          <p:spPr>
            <a:xfrm>
              <a:off x="803564" y="397163"/>
              <a:ext cx="7980218" cy="342669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aphicFrame>
          <p:nvGraphicFramePr>
            <p:cNvPr id="56324" name="Object 4"/>
            <p:cNvGraphicFramePr>
              <a:graphicFrameLocks noChangeAspect="1"/>
            </p:cNvGraphicFramePr>
            <p:nvPr/>
          </p:nvGraphicFramePr>
          <p:xfrm>
            <a:off x="844839" y="500206"/>
            <a:ext cx="7954963" cy="317976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2289" name="文档" r:id="rId1" imgW="7928610" imgH="3171825" progId="Word.Document.12">
                    <p:embed/>
                  </p:oleObj>
                </mc:Choice>
                <mc:Fallback>
                  <p:oleObj name="文档" r:id="rId1" imgW="7928610" imgH="3171825" progId="Word.Document.12">
                    <p:embed/>
                    <p:pic>
                      <p:nvPicPr>
                        <p:cNvPr id="0" name="图片 12288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844839" y="500206"/>
                          <a:ext cx="7954963" cy="3179763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10"/>
          <p:cNvSpPr txBox="1"/>
          <p:nvPr/>
        </p:nvSpPr>
        <p:spPr>
          <a:xfrm>
            <a:off x="85294" y="352265"/>
            <a:ext cx="288147" cy="1926807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考点梳理 夯实基础</a:t>
            </a:r>
            <a:endParaRPr lang="zh-CN" altLang="en-US" sz="1400" spc="3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6"/>
          <p:cNvGrpSpPr/>
          <p:nvPr/>
        </p:nvGrpSpPr>
        <p:grpSpPr>
          <a:xfrm>
            <a:off x="1188" y="2836806"/>
            <a:ext cx="428625" cy="1928489"/>
            <a:chOff x="-7792" y="350584"/>
            <a:chExt cx="428625" cy="1893852"/>
          </a:xfrm>
        </p:grpSpPr>
        <p:sp>
          <p:nvSpPr>
            <p:cNvPr id="14" name="矩形 13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" name="文本框 10"/>
            <p:cNvSpPr txBox="1"/>
            <p:nvPr/>
          </p:nvSpPr>
          <p:spPr>
            <a:xfrm>
              <a:off x="85300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考向探究 逐个击破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816866" y="314036"/>
            <a:ext cx="7939207" cy="2981192"/>
            <a:chOff x="816866" y="314036"/>
            <a:chExt cx="7939207" cy="2981192"/>
          </a:xfrm>
        </p:grpSpPr>
        <p:sp>
          <p:nvSpPr>
            <p:cNvPr id="19" name="文本框 18"/>
            <p:cNvSpPr txBox="1">
              <a:spLocks noChangeArrowheads="1"/>
            </p:cNvSpPr>
            <p:nvPr/>
          </p:nvSpPr>
          <p:spPr bwMode="auto">
            <a:xfrm>
              <a:off x="816866" y="314036"/>
              <a:ext cx="7939207" cy="298119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36000" tIns="36000" rIns="36000" bIns="36000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en-US" b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8. 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用如图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10-8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所示滑轮组拉着重为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30 N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的物体</a:t>
              </a:r>
              <a:r>
                <a:rPr lang="en-US" i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A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在水平地面上匀速前进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0.2 m,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则绳子自由端移动的距离为</a:t>
              </a:r>
              <a:r>
                <a:rPr lang="zh-CN" altLang="en-US" u="sng" dirty="0" smtClean="0">
                  <a:solidFill>
                    <a:srgbClr val="000000"/>
                  </a:solidFill>
                  <a:uFill>
                    <a:solidFill>
                      <a:srgbClr val="000000"/>
                    </a:solidFill>
                  </a:u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　　　　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m;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若物体</a:t>
              </a:r>
              <a:r>
                <a:rPr lang="en-US" i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A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与地面的摩擦力为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9 N,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则拉力所做的有用功是</a:t>
              </a:r>
              <a:r>
                <a:rPr lang="zh-CN" altLang="en-US" u="sng" dirty="0" smtClean="0">
                  <a:solidFill>
                    <a:srgbClr val="000000"/>
                  </a:solidFill>
                  <a:uFill>
                    <a:solidFill>
                      <a:srgbClr val="000000"/>
                    </a:solidFill>
                  </a:u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　　　　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J;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若绳子自由端的拉力</a:t>
              </a:r>
              <a:r>
                <a:rPr lang="en-US" i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F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=4 N,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则该滑轮组的机械效率为</a:t>
              </a:r>
              <a:r>
                <a:rPr lang="zh-CN" altLang="en-US" u="sng" dirty="0" smtClean="0">
                  <a:solidFill>
                    <a:srgbClr val="000000"/>
                  </a:solidFill>
                  <a:uFill>
                    <a:solidFill>
                      <a:srgbClr val="000000"/>
                    </a:solidFill>
                  </a:u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　　　　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。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 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 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 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图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10-8</a:t>
              </a:r>
              <a:endParaRPr lang="zh-CN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</p:txBody>
        </p:sp>
        <p:pic>
          <p:nvPicPr>
            <p:cNvPr id="7" name="20JX73.EPS" descr="id:2147501859;FounderCES"/>
            <p:cNvPicPr/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951146" y="2125865"/>
              <a:ext cx="1594002" cy="589626"/>
            </a:xfrm>
            <a:prstGeom prst="rect">
              <a:avLst/>
            </a:prstGeom>
          </p:spPr>
        </p:pic>
      </p:grpSp>
      <p:sp>
        <p:nvSpPr>
          <p:cNvPr id="10" name="矩形 9"/>
          <p:cNvSpPr/>
          <p:nvPr/>
        </p:nvSpPr>
        <p:spPr>
          <a:xfrm>
            <a:off x="3755874" y="822964"/>
            <a:ext cx="5357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0.6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2620090" y="1210603"/>
            <a:ext cx="5357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1.8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1159661" y="1617004"/>
            <a:ext cx="68480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75%</a:t>
            </a:r>
            <a:endParaRPr lang="en-US" altLang="zh-CN" dirty="0" smtClean="0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10"/>
          <p:cNvSpPr txBox="1"/>
          <p:nvPr/>
        </p:nvSpPr>
        <p:spPr>
          <a:xfrm>
            <a:off x="85294" y="352265"/>
            <a:ext cx="288147" cy="1926807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考点梳理 夯实基础</a:t>
            </a:r>
            <a:endParaRPr lang="zh-CN" altLang="en-US" sz="1400" spc="3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6"/>
          <p:cNvGrpSpPr/>
          <p:nvPr/>
        </p:nvGrpSpPr>
        <p:grpSpPr>
          <a:xfrm>
            <a:off x="1188" y="2836806"/>
            <a:ext cx="428625" cy="1928489"/>
            <a:chOff x="-7792" y="350584"/>
            <a:chExt cx="428625" cy="1893852"/>
          </a:xfrm>
        </p:grpSpPr>
        <p:sp>
          <p:nvSpPr>
            <p:cNvPr id="14" name="矩形 13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" name="文本框 10"/>
            <p:cNvSpPr txBox="1"/>
            <p:nvPr/>
          </p:nvSpPr>
          <p:spPr>
            <a:xfrm>
              <a:off x="85300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考向探究 逐个击破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803564" y="397163"/>
            <a:ext cx="7980218" cy="2198255"/>
            <a:chOff x="803564" y="397163"/>
            <a:chExt cx="7980218" cy="2198255"/>
          </a:xfrm>
        </p:grpSpPr>
        <p:sp>
          <p:nvSpPr>
            <p:cNvPr id="13" name="矩形 12"/>
            <p:cNvSpPr/>
            <p:nvPr/>
          </p:nvSpPr>
          <p:spPr>
            <a:xfrm>
              <a:off x="803564" y="397163"/>
              <a:ext cx="7980218" cy="219825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aphicFrame>
          <p:nvGraphicFramePr>
            <p:cNvPr id="57348" name="Object 4"/>
            <p:cNvGraphicFramePr>
              <a:graphicFrameLocks noChangeAspect="1"/>
            </p:cNvGraphicFramePr>
            <p:nvPr/>
          </p:nvGraphicFramePr>
          <p:xfrm>
            <a:off x="844550" y="534988"/>
            <a:ext cx="7881938" cy="19875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3313" name="文档" r:id="rId1" imgW="7883525" imgH="1988820" progId="Word.Document.12">
                    <p:embed/>
                  </p:oleObj>
                </mc:Choice>
                <mc:Fallback>
                  <p:oleObj name="文档" r:id="rId1" imgW="7883525" imgH="1988820" progId="Word.Document.12">
                    <p:embed/>
                    <p:pic>
                      <p:nvPicPr>
                        <p:cNvPr id="0" name="图片 13312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844550" y="534988"/>
                          <a:ext cx="7881938" cy="1987550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/>
          <p:cNvSpPr txBox="1">
            <a:spLocks noChangeArrowheads="1"/>
          </p:cNvSpPr>
          <p:nvPr/>
        </p:nvSpPr>
        <p:spPr bwMode="auto">
          <a:xfrm>
            <a:off x="816866" y="314036"/>
            <a:ext cx="7878247" cy="131919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36000" tIns="36000" rIns="36000" bIns="36000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9. </a:t>
            </a:r>
            <a:r>
              <a:rPr lang="en-US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[2018</a:t>
            </a:r>
            <a:r>
              <a:rPr lang="en-US" altLang="zh-CN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·</a:t>
            </a:r>
            <a:r>
              <a:rPr lang="zh-CN" altLang="en-US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宜春模拟</a:t>
            </a:r>
            <a:r>
              <a:rPr lang="en-US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]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 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如图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10-9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所示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工人用平行于斜面向上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500 N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的推力将重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800 N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的物体匀速推上高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1.5 m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的车厢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所用的斜面长是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3 m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。求：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(1)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推力做的功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。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  <p:sp>
        <p:nvSpPr>
          <p:cNvPr id="9" name="文本框 10"/>
          <p:cNvSpPr txBox="1"/>
          <p:nvPr/>
        </p:nvSpPr>
        <p:spPr>
          <a:xfrm>
            <a:off x="85294" y="352265"/>
            <a:ext cx="288147" cy="1926807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考点梳理 夯实基础</a:t>
            </a:r>
            <a:endParaRPr lang="zh-CN" altLang="en-US" sz="1400" spc="3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6"/>
          <p:cNvGrpSpPr/>
          <p:nvPr/>
        </p:nvGrpSpPr>
        <p:grpSpPr>
          <a:xfrm>
            <a:off x="1188" y="2836806"/>
            <a:ext cx="428625" cy="1928489"/>
            <a:chOff x="-7792" y="350584"/>
            <a:chExt cx="428625" cy="1893852"/>
          </a:xfrm>
        </p:grpSpPr>
        <p:sp>
          <p:nvSpPr>
            <p:cNvPr id="14" name="矩形 13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" name="文本框 10"/>
            <p:cNvSpPr txBox="1"/>
            <p:nvPr/>
          </p:nvSpPr>
          <p:spPr>
            <a:xfrm>
              <a:off x="85300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考向探究 逐个击破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6701499" y="1424881"/>
            <a:ext cx="1493451" cy="1365162"/>
            <a:chOff x="6701499" y="1424881"/>
            <a:chExt cx="1493451" cy="1365162"/>
          </a:xfrm>
        </p:grpSpPr>
        <p:pic>
          <p:nvPicPr>
            <p:cNvPr id="7" name="A75.EPS" descr="id:2147501866;FounderCES"/>
            <p:cNvPicPr/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701499" y="1424881"/>
              <a:ext cx="1493451" cy="893446"/>
            </a:xfrm>
            <a:prstGeom prst="rect">
              <a:avLst/>
            </a:prstGeom>
          </p:spPr>
        </p:pic>
        <p:sp>
          <p:nvSpPr>
            <p:cNvPr id="8" name="矩形 7"/>
            <p:cNvSpPr/>
            <p:nvPr/>
          </p:nvSpPr>
          <p:spPr>
            <a:xfrm>
              <a:off x="7027951" y="2420711"/>
              <a:ext cx="91884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图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10-9</a:t>
              </a:r>
              <a:endParaRPr lang="zh-CN" altLang="en-US" dirty="0"/>
            </a:p>
          </p:txBody>
        </p:sp>
      </p:grpSp>
      <p:graphicFrame>
        <p:nvGraphicFramePr>
          <p:cNvPr id="43009" name="Object 1"/>
          <p:cNvGraphicFramePr>
            <a:graphicFrameLocks noChangeAspect="1"/>
          </p:cNvGraphicFramePr>
          <p:nvPr/>
        </p:nvGraphicFramePr>
        <p:xfrm>
          <a:off x="860425" y="2843213"/>
          <a:ext cx="5821363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37" name="文档" r:id="rId2" imgW="5888990" imgH="478790" progId="Word.Document.12">
                  <p:embed/>
                </p:oleObj>
              </mc:Choice>
              <mc:Fallback>
                <p:oleObj name="文档" r:id="rId2" imgW="5888990" imgH="478790" progId="Word.Document.12">
                  <p:embed/>
                  <p:pic>
                    <p:nvPicPr>
                      <p:cNvPr id="0" name="图片 14336"/>
                      <p:cNvPicPr>
                        <a:picLocks noChangeAspect="1"/>
                      </p:cNvPicPr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860425" y="2843213"/>
                        <a:ext cx="5821363" cy="4699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30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/>
          <p:cNvSpPr txBox="1">
            <a:spLocks noChangeArrowheads="1"/>
          </p:cNvSpPr>
          <p:nvPr/>
        </p:nvSpPr>
        <p:spPr bwMode="auto">
          <a:xfrm>
            <a:off x="816866" y="314036"/>
            <a:ext cx="7878247" cy="131919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36000" tIns="36000" rIns="36000" bIns="36000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9. </a:t>
            </a:r>
            <a:r>
              <a:rPr lang="en-US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[2018</a:t>
            </a:r>
            <a:r>
              <a:rPr lang="en-US" altLang="zh-CN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·</a:t>
            </a:r>
            <a:r>
              <a:rPr lang="zh-CN" altLang="en-US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宜春模拟</a:t>
            </a:r>
            <a:r>
              <a:rPr lang="en-US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]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 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如图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10-9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所示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工人用平行于斜面向上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500 N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的推力将重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800 N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的物体匀速推上高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1.5 m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的车厢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所用的斜面长是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3 m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。求：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(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2)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斜面的机械效率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。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  <p:sp>
        <p:nvSpPr>
          <p:cNvPr id="9" name="文本框 10"/>
          <p:cNvSpPr txBox="1"/>
          <p:nvPr/>
        </p:nvSpPr>
        <p:spPr>
          <a:xfrm>
            <a:off x="85294" y="352265"/>
            <a:ext cx="288147" cy="1926807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考点梳理 夯实基础</a:t>
            </a:r>
            <a:endParaRPr lang="zh-CN" altLang="en-US" sz="1400" spc="3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6"/>
          <p:cNvGrpSpPr/>
          <p:nvPr/>
        </p:nvGrpSpPr>
        <p:grpSpPr>
          <a:xfrm>
            <a:off x="1188" y="2836806"/>
            <a:ext cx="428625" cy="1928489"/>
            <a:chOff x="-7792" y="350584"/>
            <a:chExt cx="428625" cy="1893852"/>
          </a:xfrm>
        </p:grpSpPr>
        <p:sp>
          <p:nvSpPr>
            <p:cNvPr id="14" name="矩形 13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" name="文本框 10"/>
            <p:cNvSpPr txBox="1"/>
            <p:nvPr/>
          </p:nvSpPr>
          <p:spPr>
            <a:xfrm>
              <a:off x="85300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考向探究 逐个击破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" name="组合 9"/>
          <p:cNvGrpSpPr/>
          <p:nvPr/>
        </p:nvGrpSpPr>
        <p:grpSpPr>
          <a:xfrm>
            <a:off x="6701499" y="1424881"/>
            <a:ext cx="1493451" cy="1365162"/>
            <a:chOff x="6701499" y="1424881"/>
            <a:chExt cx="1493451" cy="1365162"/>
          </a:xfrm>
        </p:grpSpPr>
        <p:pic>
          <p:nvPicPr>
            <p:cNvPr id="7" name="A75.EPS" descr="id:2147501866;FounderCES"/>
            <p:cNvPicPr/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701499" y="1424881"/>
              <a:ext cx="1493451" cy="893446"/>
            </a:xfrm>
            <a:prstGeom prst="rect">
              <a:avLst/>
            </a:prstGeom>
          </p:spPr>
        </p:pic>
        <p:sp>
          <p:nvSpPr>
            <p:cNvPr id="8" name="矩形 7"/>
            <p:cNvSpPr/>
            <p:nvPr/>
          </p:nvSpPr>
          <p:spPr>
            <a:xfrm>
              <a:off x="7027951" y="2420711"/>
              <a:ext cx="91884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图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10-9</a:t>
              </a:r>
              <a:endParaRPr lang="zh-CN" altLang="en-US" dirty="0"/>
            </a:p>
          </p:txBody>
        </p:sp>
      </p:grpSp>
      <p:graphicFrame>
        <p:nvGraphicFramePr>
          <p:cNvPr id="43010" name="Object 2"/>
          <p:cNvGraphicFramePr>
            <a:graphicFrameLocks noChangeAspect="1"/>
          </p:cNvGraphicFramePr>
          <p:nvPr/>
        </p:nvGraphicFramePr>
        <p:xfrm>
          <a:off x="884196" y="2978686"/>
          <a:ext cx="5821362" cy="1203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1" name="文档" r:id="rId2" imgW="5888990" imgH="1223645" progId="Word.Document.12">
                  <p:embed/>
                </p:oleObj>
              </mc:Choice>
              <mc:Fallback>
                <p:oleObj name="文档" r:id="rId2" imgW="5888990" imgH="1223645" progId="Word.Document.12">
                  <p:embed/>
                  <p:pic>
                    <p:nvPicPr>
                      <p:cNvPr id="0" name="Object 2"/>
                      <p:cNvPicPr>
                        <a:picLocks noChangeAspect="1"/>
                      </p:cNvPicPr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884196" y="2978686"/>
                        <a:ext cx="5821362" cy="120332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3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/>
          <p:cNvSpPr txBox="1">
            <a:spLocks noChangeArrowheads="1"/>
          </p:cNvSpPr>
          <p:nvPr/>
        </p:nvSpPr>
        <p:spPr bwMode="auto">
          <a:xfrm>
            <a:off x="816866" y="314036"/>
            <a:ext cx="7878247" cy="17346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36000" tIns="36000" rIns="36000" bIns="36000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9. </a:t>
            </a:r>
            <a:r>
              <a:rPr lang="en-US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[2018</a:t>
            </a:r>
            <a:r>
              <a:rPr lang="en-US" altLang="zh-CN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·</a:t>
            </a:r>
            <a:r>
              <a:rPr lang="zh-CN" altLang="en-US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宜春模拟</a:t>
            </a:r>
            <a:r>
              <a:rPr lang="en-US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]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 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如图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10-9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所示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工人用平行于斜面向上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500 N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的推力将重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800 N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的物体匀速推上高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1.5 m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的车厢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所用的斜面长是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3 m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。求：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(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3)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若想增大此斜面的机械效率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可采取什么方法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?</a:t>
            </a:r>
            <a:endParaRPr 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(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答出一种方法即可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)</a:t>
            </a:r>
            <a:endParaRPr lang="zh-CN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  <p:sp>
        <p:nvSpPr>
          <p:cNvPr id="9" name="文本框 10"/>
          <p:cNvSpPr txBox="1"/>
          <p:nvPr/>
        </p:nvSpPr>
        <p:spPr>
          <a:xfrm>
            <a:off x="85294" y="352265"/>
            <a:ext cx="288147" cy="1926807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考点梳理 夯实基础</a:t>
            </a:r>
            <a:endParaRPr lang="zh-CN" altLang="en-US" sz="1400" spc="3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6"/>
          <p:cNvGrpSpPr/>
          <p:nvPr/>
        </p:nvGrpSpPr>
        <p:grpSpPr>
          <a:xfrm>
            <a:off x="1188" y="2836806"/>
            <a:ext cx="428625" cy="1928489"/>
            <a:chOff x="-7792" y="350584"/>
            <a:chExt cx="428625" cy="1893852"/>
          </a:xfrm>
        </p:grpSpPr>
        <p:sp>
          <p:nvSpPr>
            <p:cNvPr id="14" name="矩形 13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" name="文本框 10"/>
            <p:cNvSpPr txBox="1"/>
            <p:nvPr/>
          </p:nvSpPr>
          <p:spPr>
            <a:xfrm>
              <a:off x="85300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考向探究 逐个击破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" name="组合 9"/>
          <p:cNvGrpSpPr/>
          <p:nvPr/>
        </p:nvGrpSpPr>
        <p:grpSpPr>
          <a:xfrm>
            <a:off x="6701499" y="1424881"/>
            <a:ext cx="1493451" cy="1365162"/>
            <a:chOff x="6701499" y="1424881"/>
            <a:chExt cx="1493451" cy="1365162"/>
          </a:xfrm>
        </p:grpSpPr>
        <p:pic>
          <p:nvPicPr>
            <p:cNvPr id="7" name="A75.EPS" descr="id:2147501866;FounderCES"/>
            <p:cNvPicPr/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701499" y="1424881"/>
              <a:ext cx="1493451" cy="893446"/>
            </a:xfrm>
            <a:prstGeom prst="rect">
              <a:avLst/>
            </a:prstGeom>
          </p:spPr>
        </p:pic>
        <p:sp>
          <p:nvSpPr>
            <p:cNvPr id="8" name="矩形 7"/>
            <p:cNvSpPr/>
            <p:nvPr/>
          </p:nvSpPr>
          <p:spPr>
            <a:xfrm>
              <a:off x="7027951" y="2420711"/>
              <a:ext cx="91884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图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10-9</a:t>
              </a:r>
              <a:endParaRPr lang="zh-CN" altLang="en-US" dirty="0"/>
            </a:p>
          </p:txBody>
        </p:sp>
      </p:grpSp>
      <p:graphicFrame>
        <p:nvGraphicFramePr>
          <p:cNvPr id="43011" name="Object 3"/>
          <p:cNvGraphicFramePr>
            <a:graphicFrameLocks noChangeAspect="1"/>
          </p:cNvGraphicFramePr>
          <p:nvPr/>
        </p:nvGraphicFramePr>
        <p:xfrm>
          <a:off x="874713" y="2542143"/>
          <a:ext cx="5838825" cy="479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85" name="文档" r:id="rId2" imgW="5910580" imgH="487045" progId="Word.Document.12">
                  <p:embed/>
                </p:oleObj>
              </mc:Choice>
              <mc:Fallback>
                <p:oleObj name="文档" r:id="rId2" imgW="5910580" imgH="487045" progId="Word.Document.12">
                  <p:embed/>
                  <p:pic>
                    <p:nvPicPr>
                      <p:cNvPr id="0" name="Object 3"/>
                      <p:cNvPicPr>
                        <a:picLocks noChangeAspect="1"/>
                      </p:cNvPicPr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874713" y="2542143"/>
                        <a:ext cx="5838825" cy="47942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30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-7792" y="350583"/>
            <a:ext cx="428625" cy="1928489"/>
            <a:chOff x="-7792" y="350584"/>
            <a:chExt cx="428625" cy="1893852"/>
          </a:xfrm>
        </p:grpSpPr>
        <p:sp>
          <p:nvSpPr>
            <p:cNvPr id="11" name="矩形 10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文本框 10"/>
            <p:cNvSpPr txBox="1"/>
            <p:nvPr/>
          </p:nvSpPr>
          <p:spPr>
            <a:xfrm>
              <a:off x="85294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实验突破 素养提升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0" name="文本框 14"/>
          <p:cNvSpPr txBox="1">
            <a:spLocks noChangeArrowheads="1"/>
          </p:cNvSpPr>
          <p:nvPr/>
        </p:nvSpPr>
        <p:spPr bwMode="auto">
          <a:xfrm>
            <a:off x="812466" y="352237"/>
            <a:ext cx="3406949" cy="5343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36000" tIns="36000" rIns="36000" bIns="3600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2000" b="1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突破</a:t>
            </a:r>
            <a:r>
              <a:rPr lang="zh-CN" altLang="en-US" sz="2000" b="1" dirty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2000" b="1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测量滑轮组的机械效率</a:t>
            </a:r>
            <a:endParaRPr lang="zh-CN" altLang="en-US" sz="2000" b="1" dirty="0">
              <a:solidFill>
                <a:srgbClr val="0FA09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812467" y="903382"/>
            <a:ext cx="7730284" cy="1270916"/>
            <a:chOff x="812467" y="903382"/>
            <a:chExt cx="7730284" cy="1270916"/>
          </a:xfrm>
        </p:grpSpPr>
        <p:sp>
          <p:nvSpPr>
            <p:cNvPr id="9" name="文本框 14"/>
            <p:cNvSpPr txBox="1">
              <a:spLocks noChangeArrowheads="1"/>
            </p:cNvSpPr>
            <p:nvPr/>
          </p:nvSpPr>
          <p:spPr bwMode="auto">
            <a:xfrm>
              <a:off x="812467" y="903382"/>
              <a:ext cx="7730284" cy="4392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36000" tIns="36000" rIns="36000" bIns="3600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en-US" altLang="zh-CN" b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【</a:t>
              </a:r>
              <a:r>
                <a:rPr lang="zh-CN" altLang="en-US" b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实验原理</a:t>
              </a:r>
              <a:r>
                <a:rPr lang="en-US" altLang="zh-CN" b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】</a:t>
              </a:r>
              <a:endParaRPr lang="en-US" altLang="zh-CN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</p:txBody>
        </p:sp>
        <p:graphicFrame>
          <p:nvGraphicFramePr>
            <p:cNvPr id="10241" name="Object 1"/>
            <p:cNvGraphicFramePr>
              <a:graphicFrameLocks noChangeAspect="1"/>
            </p:cNvGraphicFramePr>
            <p:nvPr/>
          </p:nvGraphicFramePr>
          <p:xfrm>
            <a:off x="961881" y="1378961"/>
            <a:ext cx="5299075" cy="79533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7409" name="文档" r:id="rId1" imgW="5274310" imgH="793115" progId="Word.Document.12">
                    <p:embed/>
                  </p:oleObj>
                </mc:Choice>
                <mc:Fallback>
                  <p:oleObj name="文档" r:id="rId1" imgW="5274310" imgH="793115" progId="Word.Document.12">
                    <p:embed/>
                    <p:pic>
                      <p:nvPicPr>
                        <p:cNvPr id="0" name="图片 17408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961881" y="1378961"/>
                          <a:ext cx="5299075" cy="795337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10244" name="Object 4"/>
          <p:cNvGraphicFramePr>
            <a:graphicFrameLocks noChangeAspect="1"/>
          </p:cNvGraphicFramePr>
          <p:nvPr/>
        </p:nvGraphicFramePr>
        <p:xfrm>
          <a:off x="833438" y="2146300"/>
          <a:ext cx="7902575" cy="868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10" name="文档" r:id="rId3" imgW="7952105" imgH="887095" progId="Word.Document.12">
                  <p:embed/>
                </p:oleObj>
              </mc:Choice>
              <mc:Fallback>
                <p:oleObj name="文档" r:id="rId3" imgW="7952105" imgH="887095" progId="Word.Document.12">
                  <p:embed/>
                  <p:pic>
                    <p:nvPicPr>
                      <p:cNvPr id="0" name="图片 17409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33438" y="2146300"/>
                        <a:ext cx="7902575" cy="868363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45" name="Object 5"/>
          <p:cNvGraphicFramePr>
            <a:graphicFrameLocks noChangeAspect="1"/>
          </p:cNvGraphicFramePr>
          <p:nvPr/>
        </p:nvGraphicFramePr>
        <p:xfrm>
          <a:off x="856962" y="2925618"/>
          <a:ext cx="7902575" cy="1023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11" name="文档" r:id="rId5" imgW="7934325" imgH="1037590" progId="Word.Document.12">
                  <p:embed/>
                </p:oleObj>
              </mc:Choice>
              <mc:Fallback>
                <p:oleObj name="文档" r:id="rId5" imgW="7934325" imgH="1037590" progId="Word.Document.12">
                  <p:embed/>
                  <p:pic>
                    <p:nvPicPr>
                      <p:cNvPr id="0" name="图片 17410"/>
                      <p:cNvPicPr>
                        <a:picLocks noChangeAspect="1"/>
                      </p:cNvPicPr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56962" y="2925618"/>
                        <a:ext cx="7902575" cy="1023938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46" name="Object 6"/>
          <p:cNvGraphicFramePr>
            <a:graphicFrameLocks noChangeAspect="1"/>
          </p:cNvGraphicFramePr>
          <p:nvPr/>
        </p:nvGraphicFramePr>
        <p:xfrm>
          <a:off x="838488" y="3904672"/>
          <a:ext cx="7848600" cy="788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12" name="文档" r:id="rId7" imgW="7870190" imgH="796925" progId="Word.Document.12">
                  <p:embed/>
                </p:oleObj>
              </mc:Choice>
              <mc:Fallback>
                <p:oleObj name="文档" r:id="rId7" imgW="7870190" imgH="796925" progId="Word.Document.12">
                  <p:embed/>
                  <p:pic>
                    <p:nvPicPr>
                      <p:cNvPr id="0" name="图片 17411"/>
                      <p:cNvPicPr>
                        <a:picLocks noChangeAspect="1"/>
                      </p:cNvPicPr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838488" y="3904672"/>
                        <a:ext cx="7848600" cy="788988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-7792" y="350583"/>
            <a:ext cx="428625" cy="1928489"/>
            <a:chOff x="-7792" y="350584"/>
            <a:chExt cx="428625" cy="1893852"/>
          </a:xfrm>
        </p:grpSpPr>
        <p:sp>
          <p:nvSpPr>
            <p:cNvPr id="11" name="矩形 10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文本框 10"/>
            <p:cNvSpPr txBox="1"/>
            <p:nvPr/>
          </p:nvSpPr>
          <p:spPr>
            <a:xfrm>
              <a:off x="85294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实验突破 素养提升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aphicFrame>
        <p:nvGraphicFramePr>
          <p:cNvPr id="9217" name="Object 1"/>
          <p:cNvGraphicFramePr>
            <a:graphicFrameLocks noChangeAspect="1"/>
          </p:cNvGraphicFramePr>
          <p:nvPr/>
        </p:nvGraphicFramePr>
        <p:xfrm>
          <a:off x="860425" y="442913"/>
          <a:ext cx="7848600" cy="154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33" name="文档" r:id="rId1" imgW="7858125" imgH="1588135" progId="Word.Document.12">
                  <p:embed/>
                </p:oleObj>
              </mc:Choice>
              <mc:Fallback>
                <p:oleObj name="文档" r:id="rId1" imgW="7858125" imgH="1588135" progId="Word.Document.12">
                  <p:embed/>
                  <p:pic>
                    <p:nvPicPr>
                      <p:cNvPr id="0" name="图片 18432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860425" y="442913"/>
                        <a:ext cx="7848600" cy="15494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905163" y="1968615"/>
          <a:ext cx="7795489" cy="2331720"/>
        </p:xfrm>
        <a:graphic>
          <a:graphicData uri="http://schemas.openxmlformats.org/drawingml/2006/table">
            <a:tbl>
              <a:tblPr/>
              <a:tblGrid>
                <a:gridCol w="563418"/>
                <a:gridCol w="1033153"/>
                <a:gridCol w="1033153"/>
                <a:gridCol w="1033153"/>
                <a:gridCol w="1033153"/>
                <a:gridCol w="1033153"/>
                <a:gridCol w="1033153"/>
                <a:gridCol w="1033153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实验</a:t>
                      </a:r>
                      <a:endParaRPr lang="zh-CN" sz="1700" kern="100" dirty="0" smtClean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次数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钩</a:t>
                      </a:r>
                      <a:r>
                        <a:rPr lang="zh-CN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码所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受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的</a:t>
                      </a:r>
                      <a:r>
                        <a:rPr lang="zh-CN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重力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700" i="1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G</a:t>
                      </a: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/N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提升高度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700" i="1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h</a:t>
                      </a: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/m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有用功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700" i="1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W</a:t>
                      </a:r>
                      <a:r>
                        <a:rPr lang="zh-CN" sz="1700" kern="100" baseline="-250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有</a:t>
                      </a: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/J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拉力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700" i="1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F</a:t>
                      </a: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/N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绳</a:t>
                      </a:r>
                      <a:r>
                        <a:rPr lang="zh-CN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端移动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的</a:t>
                      </a:r>
                      <a:r>
                        <a:rPr lang="zh-CN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距离</a:t>
                      </a:r>
                      <a:r>
                        <a:rPr lang="en-US" sz="1700" i="1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s</a:t>
                      </a: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/m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总功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700" i="1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W</a:t>
                      </a:r>
                      <a:r>
                        <a:rPr lang="zh-CN" sz="1700" kern="100" baseline="-250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总</a:t>
                      </a: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/J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机械效率</a:t>
                      </a:r>
                      <a:endParaRPr lang="zh-CN" sz="1700" kern="100" dirty="0" smtClean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700" i="1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η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7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1</a:t>
                      </a:r>
                      <a:endParaRPr lang="zh-CN" sz="170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170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170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170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170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170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170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7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2</a:t>
                      </a:r>
                      <a:endParaRPr lang="zh-CN" sz="170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170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170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170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170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170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170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7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3</a:t>
                      </a:r>
                      <a:endParaRPr lang="zh-CN" sz="170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170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170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170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170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170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170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-7792" y="350583"/>
            <a:ext cx="428625" cy="1928489"/>
            <a:chOff x="-7792" y="350584"/>
            <a:chExt cx="428625" cy="1893852"/>
          </a:xfrm>
        </p:grpSpPr>
        <p:sp>
          <p:nvSpPr>
            <p:cNvPr id="11" name="矩形 10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文本框 10"/>
            <p:cNvSpPr txBox="1"/>
            <p:nvPr/>
          </p:nvSpPr>
          <p:spPr>
            <a:xfrm>
              <a:off x="85294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实验突破 素养提升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" name="文本框 14"/>
          <p:cNvSpPr txBox="1">
            <a:spLocks noChangeArrowheads="1"/>
          </p:cNvSpPr>
          <p:nvPr/>
        </p:nvSpPr>
        <p:spPr bwMode="auto">
          <a:xfrm>
            <a:off x="812467" y="332510"/>
            <a:ext cx="7888188" cy="33966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36000" tIns="36000" rIns="36000" bIns="3600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5. </a:t>
            </a:r>
            <a:r>
              <a:rPr lang="zh-CN" alt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实验结论：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同一滑轮组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提升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物体越重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机械效率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越高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;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不同滑轮组提升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同一重物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动滑轮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越轻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(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个数少或质量小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),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机械效率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越高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。滑轮组的机械效率与提升物体的高度和速度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绳子的段数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省、费力情况均无关。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【</a:t>
            </a:r>
            <a:r>
              <a:rPr lang="zh-CN" alt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交流、反思与评估</a:t>
            </a:r>
            <a:r>
              <a:rPr lang="en-US" altLang="zh-CN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】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6. </a:t>
            </a:r>
            <a:r>
              <a:rPr lang="zh-CN" alt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影响滑轮组机械效率的因素：</a:t>
            </a:r>
            <a:r>
              <a:rPr 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①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提升物体的重力</a:t>
            </a:r>
            <a:r>
              <a:rPr 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;②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动滑轮的重力</a:t>
            </a:r>
            <a:r>
              <a:rPr 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;③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绳重、摩擦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。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7. </a:t>
            </a:r>
            <a:r>
              <a:rPr lang="zh-CN" alt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提高滑轮组机械效率的方法：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①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增加提升物体的重力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;②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减小动滑轮的重力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;③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减小绳重和摩擦等。</a:t>
            </a:r>
            <a:endParaRPr lang="zh-CN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-7792" y="350583"/>
            <a:ext cx="428625" cy="1928489"/>
            <a:chOff x="-7792" y="350584"/>
            <a:chExt cx="428625" cy="1893852"/>
          </a:xfrm>
        </p:grpSpPr>
        <p:sp>
          <p:nvSpPr>
            <p:cNvPr id="11" name="矩形 10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文本框 10"/>
            <p:cNvSpPr txBox="1"/>
            <p:nvPr/>
          </p:nvSpPr>
          <p:spPr>
            <a:xfrm>
              <a:off x="85304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考点梳理 夯实基础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9" name="文本框 10"/>
          <p:cNvSpPr txBox="1"/>
          <p:nvPr/>
        </p:nvSpPr>
        <p:spPr>
          <a:xfrm>
            <a:off x="85303" y="2819416"/>
            <a:ext cx="288147" cy="192680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考向探究 逐个击破</a:t>
            </a:r>
            <a:endParaRPr lang="zh-CN" altLang="en-US" sz="1400" spc="3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18"/>
          <p:cNvSpPr txBox="1">
            <a:spLocks noChangeArrowheads="1"/>
          </p:cNvSpPr>
          <p:nvPr/>
        </p:nvSpPr>
        <p:spPr bwMode="auto">
          <a:xfrm>
            <a:off x="816866" y="314036"/>
            <a:ext cx="7910039" cy="488201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  <a:miter lim="800000"/>
          </a:ln>
        </p:spPr>
        <p:txBody>
          <a:bodyPr wrap="square" lIns="36000" tIns="36000" rIns="36000" bIns="36000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en-US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</a:t>
            </a:r>
            <a:r>
              <a:rPr lang="zh-CN" altLang="en-US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点拨</a:t>
            </a:r>
            <a:r>
              <a:rPr lang="en-US" altLang="en-US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 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不做功的三种情况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(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其他情况都做功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)</a:t>
            </a:r>
            <a:endParaRPr lang="zh-CN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  <p:graphicFrame>
        <p:nvGraphicFramePr>
          <p:cNvPr id="9" name="表格 8"/>
          <p:cNvGraphicFramePr>
            <a:graphicFrameLocks noGrp="1"/>
          </p:cNvGraphicFramePr>
          <p:nvPr/>
        </p:nvGraphicFramePr>
        <p:xfrm>
          <a:off x="878139" y="865758"/>
          <a:ext cx="7822516" cy="3172345"/>
        </p:xfrm>
        <a:graphic>
          <a:graphicData uri="http://schemas.openxmlformats.org/drawingml/2006/table">
            <a:tbl>
              <a:tblPr/>
              <a:tblGrid>
                <a:gridCol w="812116"/>
                <a:gridCol w="2336800"/>
                <a:gridCol w="2336800"/>
                <a:gridCol w="2336800"/>
              </a:tblGrid>
              <a:tr h="117590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示意图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170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401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特点</a:t>
                      </a:r>
                      <a:endParaRPr lang="zh-CN" sz="170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i="1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</a:t>
                      </a:r>
                      <a:r>
                        <a:rPr lang="zh-CN" sz="17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物体在水平方向不受力</a:t>
                      </a:r>
                      <a:r>
                        <a:rPr lang="en-US" sz="17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7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因惯性而动</a:t>
                      </a:r>
                      <a:endParaRPr lang="zh-CN" sz="170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5852" marR="65852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i="1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物体受力</a:t>
                      </a: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但静止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i="1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有力有距离</a:t>
                      </a: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但力的</a:t>
                      </a:r>
                      <a:r>
                        <a:rPr lang="zh-CN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方</a:t>
                      </a:r>
                      <a:endParaRPr lang="en-US" altLang="zh-CN" sz="1700" kern="100" dirty="0" smtClean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 </a:t>
                      </a:r>
                      <a:r>
                        <a:rPr lang="zh-CN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向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与距离的方向垂直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1920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举例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i="1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</a:t>
                      </a:r>
                      <a:r>
                        <a:rPr lang="zh-CN" sz="17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踢出去的足球</a:t>
                      </a:r>
                      <a:endParaRPr lang="zh-CN" sz="170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5852" marR="65852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i="1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推而未动</a:t>
                      </a: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搬而未起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i="1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人提水桶水平前进</a:t>
                      </a: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提</a:t>
                      </a:r>
                      <a:endParaRPr lang="en-US" altLang="zh-CN" sz="1700" kern="100" dirty="0" smtClean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 </a:t>
                      </a:r>
                      <a:r>
                        <a:rPr lang="zh-CN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水桶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的力和水桶的</a:t>
                      </a:r>
                      <a:r>
                        <a:rPr lang="zh-CN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重力</a:t>
                      </a:r>
                      <a:endParaRPr lang="en-US" altLang="zh-CN" sz="1700" kern="100" dirty="0" smtClean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 </a:t>
                      </a:r>
                      <a:r>
                        <a:rPr lang="zh-CN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不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做功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pSp>
        <p:nvGrpSpPr>
          <p:cNvPr id="12" name="组合 11"/>
          <p:cNvGrpSpPr/>
          <p:nvPr/>
        </p:nvGrpSpPr>
        <p:grpSpPr>
          <a:xfrm>
            <a:off x="2244437" y="942111"/>
            <a:ext cx="5911726" cy="942109"/>
            <a:chOff x="2244437" y="942111"/>
            <a:chExt cx="5911726" cy="942109"/>
          </a:xfrm>
        </p:grpSpPr>
        <p:pic>
          <p:nvPicPr>
            <p:cNvPr id="25603" name="20JX67.EPS"/>
            <p:cNvPicPr>
              <a:picLocks noChangeAspect="1" noChangeArrowheads="1"/>
            </p:cNvPicPr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244437" y="1006765"/>
              <a:ext cx="942109" cy="833998"/>
            </a:xfrm>
            <a:prstGeom prst="rect">
              <a:avLst/>
            </a:prstGeom>
            <a:noFill/>
          </p:spPr>
        </p:pic>
        <p:pic>
          <p:nvPicPr>
            <p:cNvPr id="25602" name="20JX68.EPS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525819" y="1237674"/>
              <a:ext cx="1359108" cy="571443"/>
            </a:xfrm>
            <a:prstGeom prst="rect">
              <a:avLst/>
            </a:prstGeom>
            <a:noFill/>
          </p:spPr>
        </p:pic>
        <p:pic>
          <p:nvPicPr>
            <p:cNvPr id="25601" name="20JX69.EPS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075054" y="942111"/>
              <a:ext cx="1081109" cy="942109"/>
            </a:xfrm>
            <a:prstGeom prst="rect">
              <a:avLst/>
            </a:prstGeom>
            <a:noFill/>
          </p:spPr>
        </p:pic>
      </p:grp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-7792" y="350583"/>
            <a:ext cx="428625" cy="1928489"/>
            <a:chOff x="-7792" y="350584"/>
            <a:chExt cx="428625" cy="1893852"/>
          </a:xfrm>
        </p:grpSpPr>
        <p:sp>
          <p:nvSpPr>
            <p:cNvPr id="11" name="矩形 10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文本框 10"/>
            <p:cNvSpPr txBox="1"/>
            <p:nvPr/>
          </p:nvSpPr>
          <p:spPr>
            <a:xfrm>
              <a:off x="85294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实验突破 素养提升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812467" y="332510"/>
            <a:ext cx="7851242" cy="4227687"/>
            <a:chOff x="812467" y="332510"/>
            <a:chExt cx="7851242" cy="4227687"/>
          </a:xfrm>
        </p:grpSpPr>
        <p:sp>
          <p:nvSpPr>
            <p:cNvPr id="9" name="文本框 14"/>
            <p:cNvSpPr txBox="1">
              <a:spLocks noChangeArrowheads="1"/>
            </p:cNvSpPr>
            <p:nvPr/>
          </p:nvSpPr>
          <p:spPr bwMode="auto">
            <a:xfrm>
              <a:off x="812467" y="332510"/>
              <a:ext cx="7851242" cy="42276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36000" tIns="36000" rIns="36000" bIns="3600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zh-CN" altLang="en-US" b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例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 某小组在“测量滑轮组的机械效率”的实验中得到的数据如下表所示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实验装置如图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10-10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所示。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 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endPara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 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图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10-10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(1)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实验中应沿竖直方向</a:t>
              </a:r>
              <a:r>
                <a:rPr lang="zh-CN" altLang="en-US" u="sng" dirty="0" smtClean="0">
                  <a:solidFill>
                    <a:srgbClr val="000000"/>
                  </a:solidFill>
                  <a:uFill>
                    <a:solidFill>
                      <a:srgbClr val="000000"/>
                    </a:solidFill>
                  </a:u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　　　　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缓慢拉动弹簧测力计。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 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(2)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某同学发现实验过程中边拉动边读数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弹簧测力计示数不稳定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应该静止读数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你认为他的想法</a:t>
              </a:r>
              <a:r>
                <a:rPr lang="zh-CN" altLang="en-US" u="sng" dirty="0" smtClean="0">
                  <a:solidFill>
                    <a:srgbClr val="000000"/>
                  </a:solidFill>
                  <a:uFill>
                    <a:solidFill>
                      <a:srgbClr val="000000"/>
                    </a:solidFill>
                  </a:u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　　     　　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(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选填“正确”或“不正确”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),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因为他没有考虑到</a:t>
              </a:r>
              <a:endParaRPr lang="en-US" altLang="zh-CN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zh-CN" altLang="en-US" u="sng" dirty="0" smtClean="0">
                  <a:solidFill>
                    <a:srgbClr val="000000"/>
                  </a:solidFill>
                  <a:uFill>
                    <a:solidFill>
                      <a:srgbClr val="000000"/>
                    </a:solidFill>
                  </a:u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　　　　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对滑轮组机械效率的影响。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 </a:t>
              </a:r>
              <a:endParaRPr lang="zh-CN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</p:txBody>
        </p:sp>
        <p:pic>
          <p:nvPicPr>
            <p:cNvPr id="6" name="A76.EPS" descr="id:2147501909;FounderCES"/>
            <p:cNvPicPr/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798684" y="980843"/>
              <a:ext cx="1863711" cy="1439086"/>
            </a:xfrm>
            <a:prstGeom prst="rect">
              <a:avLst/>
            </a:prstGeom>
          </p:spPr>
        </p:pic>
      </p:grpSp>
      <p:sp>
        <p:nvSpPr>
          <p:cNvPr id="10" name="矩形 9"/>
          <p:cNvSpPr/>
          <p:nvPr/>
        </p:nvSpPr>
        <p:spPr>
          <a:xfrm>
            <a:off x="3321734" y="2829895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匀速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2606243" y="3671723"/>
            <a:ext cx="8771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不正确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966606" y="4063609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摩擦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  <p:bldP spid="1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-7792" y="350583"/>
            <a:ext cx="428625" cy="1928489"/>
            <a:chOff x="-7792" y="350584"/>
            <a:chExt cx="428625" cy="1893852"/>
          </a:xfrm>
        </p:grpSpPr>
        <p:sp>
          <p:nvSpPr>
            <p:cNvPr id="11" name="矩形 10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文本框 10"/>
            <p:cNvSpPr txBox="1"/>
            <p:nvPr/>
          </p:nvSpPr>
          <p:spPr>
            <a:xfrm>
              <a:off x="85294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实验突破 素养提升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" name="文本框 14"/>
          <p:cNvSpPr txBox="1">
            <a:spLocks noChangeArrowheads="1"/>
          </p:cNvSpPr>
          <p:nvPr/>
        </p:nvSpPr>
        <p:spPr bwMode="auto">
          <a:xfrm>
            <a:off x="812467" y="332510"/>
            <a:ext cx="7860478" cy="4227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36000" tIns="36000" rIns="36000" bIns="3600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(3)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用图丁装置进行实验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得出表中第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4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次实验数据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请将表中的两个数据填写完整。</a:t>
            </a:r>
            <a:endParaRPr lang="en-US" altLang="zh-CN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(4)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通过比较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　　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(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填实验次数的序号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)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两次实验数据得出结论：使用同一滑轮组提升同一重物时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滑轮组的机械效率与绳子段数无关。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 </a:t>
            </a:r>
            <a:endParaRPr lang="zh-CN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864523" y="1208001"/>
          <a:ext cx="7799186" cy="2331720"/>
        </p:xfrm>
        <a:graphic>
          <a:graphicData uri="http://schemas.openxmlformats.org/drawingml/2006/table">
            <a:tbl>
              <a:tblPr/>
              <a:tblGrid>
                <a:gridCol w="788786"/>
                <a:gridCol w="1402080"/>
                <a:gridCol w="1402080"/>
                <a:gridCol w="1402080"/>
                <a:gridCol w="1402080"/>
                <a:gridCol w="1402080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实验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次数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钩码重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量</a:t>
                      </a:r>
                      <a:r>
                        <a:rPr lang="en-US" sz="1700" i="1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G</a:t>
                      </a: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/N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钩码上升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高度</a:t>
                      </a:r>
                      <a:r>
                        <a:rPr lang="en-US" sz="1700" i="1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h</a:t>
                      </a: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/m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绳端拉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力</a:t>
                      </a:r>
                      <a:r>
                        <a:rPr lang="en-US" sz="1700" i="1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F</a:t>
                      </a: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/N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绳端移动</a:t>
                      </a:r>
                      <a:endParaRPr lang="zh-CN" sz="170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距离</a:t>
                      </a:r>
                      <a:r>
                        <a:rPr lang="en-US" sz="1700" i="1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s</a:t>
                      </a:r>
                      <a:r>
                        <a:rPr lang="en-US" sz="17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/m</a:t>
                      </a:r>
                      <a:endParaRPr lang="zh-CN" sz="170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滑轮组</a:t>
                      </a:r>
                      <a:endParaRPr lang="zh-CN" sz="170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机械效率</a:t>
                      </a:r>
                      <a:endParaRPr lang="zh-CN" sz="170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7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1</a:t>
                      </a:r>
                      <a:endParaRPr lang="zh-CN" sz="170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7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4</a:t>
                      </a:r>
                      <a:endParaRPr lang="zh-CN" sz="170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7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0.1</a:t>
                      </a:r>
                      <a:endParaRPr lang="zh-CN" sz="170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2.7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0.2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74.1%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7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2</a:t>
                      </a:r>
                      <a:endParaRPr lang="zh-CN" sz="170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7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4</a:t>
                      </a:r>
                      <a:endParaRPr lang="zh-CN" sz="170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7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0.1</a:t>
                      </a:r>
                      <a:endParaRPr lang="zh-CN" sz="170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7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1.8</a:t>
                      </a:r>
                      <a:endParaRPr lang="zh-CN" sz="170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7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0.3</a:t>
                      </a:r>
                      <a:endParaRPr lang="zh-CN" sz="170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74.1%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7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3</a:t>
                      </a:r>
                      <a:endParaRPr lang="zh-CN" sz="170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7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8</a:t>
                      </a:r>
                      <a:endParaRPr lang="zh-CN" sz="170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7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0.1</a:t>
                      </a:r>
                      <a:endParaRPr lang="zh-CN" sz="170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7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3.1</a:t>
                      </a:r>
                      <a:endParaRPr lang="zh-CN" sz="170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7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0.3</a:t>
                      </a:r>
                      <a:endParaRPr lang="zh-CN" sz="170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86%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7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4</a:t>
                      </a:r>
                      <a:endParaRPr lang="zh-CN" sz="170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7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8</a:t>
                      </a:r>
                      <a:endParaRPr lang="zh-CN" sz="170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7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0.1</a:t>
                      </a:r>
                      <a:endParaRPr lang="zh-CN" sz="170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7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2.5</a:t>
                      </a:r>
                      <a:endParaRPr lang="zh-CN" sz="170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u="sng" kern="10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　</a:t>
                      </a:r>
                      <a:r>
                        <a:rPr lang="zh-CN" sz="1700" i="1" u="sng" kern="10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</a:t>
                      </a:r>
                      <a:r>
                        <a:rPr lang="en-US" sz="1700" i="1" u="sng" kern="10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 </a:t>
                      </a:r>
                      <a:endParaRPr lang="zh-CN" sz="170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u="sng" kern="100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　</a:t>
                      </a:r>
                      <a:r>
                        <a:rPr lang="zh-CN" sz="1700" i="1" u="sng" kern="100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</a:t>
                      </a:r>
                      <a:r>
                        <a:rPr lang="en-US" sz="1700" i="1" u="sng" kern="100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 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矩形 7"/>
          <p:cNvSpPr/>
          <p:nvPr/>
        </p:nvSpPr>
        <p:spPr>
          <a:xfrm>
            <a:off x="6287359" y="3158836"/>
            <a:ext cx="535724" cy="3539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7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0.4</a:t>
            </a:r>
            <a:endParaRPr lang="zh-CN" altLang="en-US" sz="1700" dirty="0"/>
          </a:p>
        </p:txBody>
      </p:sp>
      <p:sp>
        <p:nvSpPr>
          <p:cNvPr id="10" name="矩形 9"/>
          <p:cNvSpPr/>
          <p:nvPr/>
        </p:nvSpPr>
        <p:spPr>
          <a:xfrm>
            <a:off x="7625694" y="3196565"/>
            <a:ext cx="657552" cy="3539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7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80%</a:t>
            </a:r>
            <a:endParaRPr lang="zh-CN" altLang="en-US" sz="1700" dirty="0"/>
          </a:p>
        </p:txBody>
      </p:sp>
      <p:sp>
        <p:nvSpPr>
          <p:cNvPr id="12" name="矩形 11"/>
          <p:cNvSpPr/>
          <p:nvPr/>
        </p:nvSpPr>
        <p:spPr>
          <a:xfrm>
            <a:off x="2153997" y="3671558"/>
            <a:ext cx="70083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、</a:t>
            </a:r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10"/>
          <p:cNvGrpSpPr/>
          <p:nvPr/>
        </p:nvGrpSpPr>
        <p:grpSpPr>
          <a:xfrm>
            <a:off x="803564" y="397163"/>
            <a:ext cx="7980218" cy="2613892"/>
            <a:chOff x="803564" y="397163"/>
            <a:chExt cx="7980218" cy="2613892"/>
          </a:xfrm>
        </p:grpSpPr>
        <p:sp>
          <p:nvSpPr>
            <p:cNvPr id="13" name="矩形 12"/>
            <p:cNvSpPr/>
            <p:nvPr/>
          </p:nvSpPr>
          <p:spPr>
            <a:xfrm>
              <a:off x="803564" y="397163"/>
              <a:ext cx="7980218" cy="261389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aphicFrame>
          <p:nvGraphicFramePr>
            <p:cNvPr id="57348" name="Object 4"/>
            <p:cNvGraphicFramePr>
              <a:graphicFrameLocks noChangeAspect="1"/>
            </p:cNvGraphicFramePr>
            <p:nvPr/>
          </p:nvGraphicFramePr>
          <p:xfrm>
            <a:off x="841375" y="533400"/>
            <a:ext cx="7867650" cy="24447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9457" name="文档" r:id="rId1" imgW="7883525" imgH="2458085" progId="Word.Document.12">
                    <p:embed/>
                  </p:oleObj>
                </mc:Choice>
                <mc:Fallback>
                  <p:oleObj name="文档" r:id="rId1" imgW="7883525" imgH="2458085" progId="Word.Document.12">
                    <p:embed/>
                    <p:pic>
                      <p:nvPicPr>
                        <p:cNvPr id="0" name="图片 19456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841375" y="533400"/>
                          <a:ext cx="7867650" cy="2444750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0" name="组合 9"/>
          <p:cNvGrpSpPr/>
          <p:nvPr/>
        </p:nvGrpSpPr>
        <p:grpSpPr>
          <a:xfrm>
            <a:off x="-7792" y="350583"/>
            <a:ext cx="428625" cy="1928489"/>
            <a:chOff x="-7792" y="350584"/>
            <a:chExt cx="428625" cy="1893852"/>
          </a:xfrm>
        </p:grpSpPr>
        <p:sp>
          <p:nvSpPr>
            <p:cNvPr id="11" name="矩形 10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2" name="文本框 10"/>
            <p:cNvSpPr txBox="1"/>
            <p:nvPr/>
          </p:nvSpPr>
          <p:spPr>
            <a:xfrm>
              <a:off x="85294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实验突破 素养提升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-7792" y="350583"/>
            <a:ext cx="428625" cy="1928489"/>
            <a:chOff x="-7792" y="350584"/>
            <a:chExt cx="428625" cy="1893852"/>
          </a:xfrm>
        </p:grpSpPr>
        <p:sp>
          <p:nvSpPr>
            <p:cNvPr id="11" name="矩形 10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文本框 10"/>
            <p:cNvSpPr txBox="1"/>
            <p:nvPr/>
          </p:nvSpPr>
          <p:spPr>
            <a:xfrm>
              <a:off x="85294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实验突破 素养提升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" name="文本框 14"/>
          <p:cNvSpPr txBox="1">
            <a:spLocks noChangeArrowheads="1"/>
          </p:cNvSpPr>
          <p:nvPr/>
        </p:nvSpPr>
        <p:spPr bwMode="auto">
          <a:xfrm>
            <a:off x="812467" y="332510"/>
            <a:ext cx="7851242" cy="3812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36000" tIns="36000" rIns="36000" bIns="3600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(5)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通过比较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　　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(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填实验次数的序号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)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两次实验数据得出结论：同一滑轮组提升重物时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物重越大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滑轮组的机械效率越高。</a:t>
            </a:r>
            <a:endParaRPr lang="en-US" altLang="zh-CN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 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(6)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通过比较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3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、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4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两次实验数据可得出结论：</a:t>
            </a:r>
            <a:r>
              <a:rPr lang="en-US" i="1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                                                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en-US" i="1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                                                                                                            </a:t>
            </a:r>
            <a:r>
              <a:rPr lang="en-US" i="1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  </a:t>
            </a:r>
            <a:endParaRPr lang="en-US" i="1" u="sng" dirty="0" smtClean="0">
              <a:solidFill>
                <a:srgbClr val="000000"/>
              </a:solidFill>
              <a:uFill>
                <a:solidFill>
                  <a:srgbClr val="000000"/>
                </a:solidFill>
              </a:u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i="1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                                         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。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 </a:t>
            </a:r>
            <a:endParaRPr lang="zh-CN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149607" y="406606"/>
            <a:ext cx="70083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、</a:t>
            </a:r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</a:t>
            </a:r>
            <a:endParaRPr lang="zh-CN" alt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40509" y="1320800"/>
            <a:ext cx="7795491" cy="131919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[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解析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](5)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研究同一滑轮组提升重物时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机械效率与物重的关系时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要控制滑轮个数相同、绳子的段数相同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只改变重物的重力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故通过比较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2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、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3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两次实验数据得出结论： 同一滑轮组提升重物时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物重越大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滑轮组的机械效率越高。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89709" y="2761672"/>
            <a:ext cx="7809346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                                                                   不同滑轮组提升相同重物时</a:t>
            </a:r>
            <a:r>
              <a:rPr 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动滑轮越轻</a:t>
            </a:r>
            <a:r>
              <a:rPr 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滑轮组的机械效率越高</a:t>
            </a:r>
            <a:r>
              <a:rPr 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(</a:t>
            </a: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或不同滑轮组提升相同重物时</a:t>
            </a:r>
            <a:r>
              <a:rPr 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动滑轮越重</a:t>
            </a:r>
            <a:r>
              <a:rPr 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滑轮组的机械效率越低</a:t>
            </a:r>
            <a:r>
              <a:rPr 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)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 animBg="1"/>
      <p:bldP spid="13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-7792" y="350583"/>
            <a:ext cx="428625" cy="1928489"/>
            <a:chOff x="-7792" y="350584"/>
            <a:chExt cx="428625" cy="1893852"/>
          </a:xfrm>
        </p:grpSpPr>
        <p:sp>
          <p:nvSpPr>
            <p:cNvPr id="10" name="矩形 9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85294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实验突破 素养提升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" name="文本框 18"/>
          <p:cNvSpPr txBox="1">
            <a:spLocks noChangeArrowheads="1"/>
          </p:cNvSpPr>
          <p:nvPr/>
        </p:nvSpPr>
        <p:spPr bwMode="auto">
          <a:xfrm>
            <a:off x="816866" y="606829"/>
            <a:ext cx="7885975" cy="17346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36000" tIns="36000" rIns="36000" bIns="36000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(7)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根据表中数据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能否得出“滑轮组的机械效率与所挂钩码重量有关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钩码越重其效率越高”的结论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?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　　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(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选填“能”或“不能”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);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请简要说明理由：</a:t>
            </a:r>
            <a:r>
              <a:rPr lang="zh-CN" altLang="en-US" i="1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</a:t>
            </a:r>
            <a:r>
              <a:rPr lang="en-US" i="1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 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en-US" i="1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                                                                                                           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。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 </a:t>
            </a:r>
            <a:endParaRPr lang="zh-CN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89348" y="175364"/>
            <a:ext cx="7665929" cy="439278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 </a:t>
            </a:r>
            <a:r>
              <a:rPr lang="zh-CN" altLang="en-US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实验拓展 </a:t>
            </a:r>
            <a:r>
              <a:rPr lang="en-US" altLang="zh-CN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endParaRPr lang="zh-CN" altLang="en-US" dirty="0">
              <a:solidFill>
                <a:srgbClr val="0FA09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175813" y="1084756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ea typeface="微软雅黑" panose="020B0503020204020204" pitchFamily="34" charset="-122"/>
                <a:cs typeface="Times New Roman" panose="02020603050405020304"/>
              </a:rPr>
              <a:t>不能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817418" y="1491203"/>
            <a:ext cx="686723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ea typeface="微软雅黑" panose="020B0503020204020204" pitchFamily="34" charset="-122"/>
                <a:cs typeface="Times New Roman" panose="02020603050405020304"/>
              </a:rPr>
              <a:t>滑轮组的机械效率跟对钩码做的有用功及对滑轮做的额外功都有关</a:t>
            </a:r>
            <a:endParaRPr lang="zh-CN" altLang="en-US" dirty="0"/>
          </a:p>
        </p:txBody>
      </p:sp>
      <p:grpSp>
        <p:nvGrpSpPr>
          <p:cNvPr id="12" name="组合 10"/>
          <p:cNvGrpSpPr/>
          <p:nvPr/>
        </p:nvGrpSpPr>
        <p:grpSpPr>
          <a:xfrm>
            <a:off x="905164" y="2041234"/>
            <a:ext cx="7823200" cy="1856511"/>
            <a:chOff x="840510" y="397163"/>
            <a:chExt cx="7823200" cy="1856511"/>
          </a:xfrm>
        </p:grpSpPr>
        <p:sp>
          <p:nvSpPr>
            <p:cNvPr id="13" name="矩形 12"/>
            <p:cNvSpPr/>
            <p:nvPr/>
          </p:nvSpPr>
          <p:spPr>
            <a:xfrm>
              <a:off x="840510" y="397163"/>
              <a:ext cx="7823200" cy="1856511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aphicFrame>
          <p:nvGraphicFramePr>
            <p:cNvPr id="14" name="Object 4"/>
            <p:cNvGraphicFramePr>
              <a:graphicFrameLocks noChangeAspect="1"/>
            </p:cNvGraphicFramePr>
            <p:nvPr/>
          </p:nvGraphicFramePr>
          <p:xfrm>
            <a:off x="914112" y="474664"/>
            <a:ext cx="7705725" cy="167481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481" name="文档" r:id="rId1" imgW="7719695" imgH="1681480" progId="Word.Document.12">
                    <p:embed/>
                  </p:oleObj>
                </mc:Choice>
                <mc:Fallback>
                  <p:oleObj name="文档" r:id="rId1" imgW="7719695" imgH="1681480" progId="Word.Document.12">
                    <p:embed/>
                    <p:pic>
                      <p:nvPicPr>
                        <p:cNvPr id="0" name="图片 20480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914112" y="474664"/>
                          <a:ext cx="7705725" cy="1674812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-7792" y="350583"/>
            <a:ext cx="428625" cy="1928489"/>
            <a:chOff x="-7792" y="350584"/>
            <a:chExt cx="428625" cy="1893852"/>
          </a:xfrm>
        </p:grpSpPr>
        <p:sp>
          <p:nvSpPr>
            <p:cNvPr id="11" name="矩形 10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文本框 10"/>
            <p:cNvSpPr txBox="1"/>
            <p:nvPr/>
          </p:nvSpPr>
          <p:spPr>
            <a:xfrm>
              <a:off x="85304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考点梳理 夯实基础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9" name="文本框 10"/>
          <p:cNvSpPr txBox="1"/>
          <p:nvPr/>
        </p:nvSpPr>
        <p:spPr>
          <a:xfrm>
            <a:off x="85303" y="2819416"/>
            <a:ext cx="288147" cy="192680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考向探究 逐个击破</a:t>
            </a:r>
            <a:endParaRPr lang="zh-CN" altLang="en-US" sz="1400" spc="3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18"/>
          <p:cNvSpPr txBox="1">
            <a:spLocks noChangeArrowheads="1"/>
          </p:cNvSpPr>
          <p:nvPr/>
        </p:nvSpPr>
        <p:spPr bwMode="auto">
          <a:xfrm>
            <a:off x="816866" y="340822"/>
            <a:ext cx="7910039" cy="210127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36000" tIns="36000" rIns="36000" bIns="36000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2. </a:t>
            </a:r>
            <a:r>
              <a:rPr lang="zh-CN" alt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功的计算：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力学中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功等于力与物体在力的方向上移动距离的乘积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公式为</a:t>
            </a:r>
            <a:r>
              <a:rPr lang="en-US" i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W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=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　　</a:t>
            </a:r>
            <a:r>
              <a:rPr lang="zh-CN" altLang="en-US" i="1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en-US" i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F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的单位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N,</a:t>
            </a:r>
            <a:r>
              <a:rPr lang="en-US" i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s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的单位</a:t>
            </a:r>
            <a:r>
              <a:rPr lang="en-US" dirty="0" err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m,</a:t>
            </a:r>
            <a:r>
              <a:rPr lang="en-US" i="1" dirty="0" err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W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的单位是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J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。计算时注意</a:t>
            </a:r>
            <a:r>
              <a:rPr lang="en-US" i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F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、</a:t>
            </a:r>
            <a:r>
              <a:rPr lang="en-US" i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s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同体、同时、同向。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 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3. </a:t>
            </a:r>
            <a:r>
              <a:rPr lang="zh-CN" alt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功的常见值：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①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把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2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个鸡蛋举高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1 m,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做的功大约是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1 J;②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将地上物理课本捡起放到桌上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做功约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2 J;③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一名中学生从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1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楼到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3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楼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重力做功约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3000 J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。</a:t>
            </a:r>
            <a:endParaRPr lang="zh-CN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520046" y="822820"/>
            <a:ext cx="4267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i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Fs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8"/>
          <p:cNvSpPr txBox="1">
            <a:spLocks noChangeArrowheads="1"/>
          </p:cNvSpPr>
          <p:nvPr/>
        </p:nvSpPr>
        <p:spPr bwMode="auto">
          <a:xfrm>
            <a:off x="816866" y="818195"/>
            <a:ext cx="7910039" cy="17346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36000" tIns="36000" rIns="36000" bIns="36000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1. </a:t>
            </a:r>
            <a:r>
              <a:rPr lang="zh-CN" alt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定义：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　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与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    　　 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之比叫功率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它在数值上等于单位时间内做的功。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2. </a:t>
            </a:r>
            <a:r>
              <a:rPr lang="zh-CN" alt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物理意义：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表示做功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　　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的物理量。</a:t>
            </a:r>
            <a:endParaRPr lang="en-US" altLang="zh-CN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(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注意：用</a:t>
            </a:r>
            <a:r>
              <a:rPr lang="en-US" i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P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=</a:t>
            </a:r>
            <a:r>
              <a:rPr lang="en-US" i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Fv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计算时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物体要做匀速直线运动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)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。</a:t>
            </a:r>
            <a:endParaRPr lang="en-US" altLang="zh-CN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  <p:graphicFrame>
        <p:nvGraphicFramePr>
          <p:cNvPr id="21510" name="Object 6"/>
          <p:cNvGraphicFramePr>
            <a:graphicFrameLocks noChangeAspect="1"/>
          </p:cNvGraphicFramePr>
          <p:nvPr/>
        </p:nvGraphicFramePr>
        <p:xfrm>
          <a:off x="850900" y="1566863"/>
          <a:ext cx="6926263" cy="642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文档" r:id="rId1" imgW="6938645" imgH="643890" progId="Word.Document.12">
                  <p:embed/>
                </p:oleObj>
              </mc:Choice>
              <mc:Fallback>
                <p:oleObj name="文档" r:id="rId1" imgW="6938645" imgH="643890" progId="Word.Document.12">
                  <p:embed/>
                  <p:pic>
                    <p:nvPicPr>
                      <p:cNvPr id="0" name="图片 1024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850900" y="1566863"/>
                        <a:ext cx="6926263" cy="642937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" name="组合 9"/>
          <p:cNvGrpSpPr/>
          <p:nvPr/>
        </p:nvGrpSpPr>
        <p:grpSpPr>
          <a:xfrm>
            <a:off x="-7792" y="350583"/>
            <a:ext cx="428625" cy="1928489"/>
            <a:chOff x="-7792" y="350584"/>
            <a:chExt cx="428625" cy="1893852"/>
          </a:xfrm>
        </p:grpSpPr>
        <p:sp>
          <p:nvSpPr>
            <p:cNvPr id="11" name="矩形 10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文本框 10"/>
            <p:cNvSpPr txBox="1"/>
            <p:nvPr/>
          </p:nvSpPr>
          <p:spPr>
            <a:xfrm>
              <a:off x="85304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考点梳理 夯实基础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9" name="文本框 10"/>
          <p:cNvSpPr txBox="1"/>
          <p:nvPr/>
        </p:nvSpPr>
        <p:spPr>
          <a:xfrm>
            <a:off x="85303" y="2819416"/>
            <a:ext cx="288147" cy="192680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考向探究 逐个击破</a:t>
            </a:r>
            <a:endParaRPr lang="zh-CN" altLang="en-US" sz="1400" spc="3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14"/>
          <p:cNvSpPr txBox="1">
            <a:spLocks noChangeArrowheads="1"/>
          </p:cNvSpPr>
          <p:nvPr/>
        </p:nvSpPr>
        <p:spPr bwMode="auto">
          <a:xfrm>
            <a:off x="812466" y="352237"/>
            <a:ext cx="1611586" cy="5343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36000" tIns="36000" rIns="36000" bIns="3600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2000" b="1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考点二</a:t>
            </a:r>
            <a:r>
              <a:rPr lang="zh-CN" altLang="en-US" sz="2000" b="1" dirty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2000" b="1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功率</a:t>
            </a:r>
            <a:endParaRPr lang="zh-CN" altLang="en-US" sz="2000" b="1" dirty="0">
              <a:solidFill>
                <a:srgbClr val="0FA09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923542" y="887042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功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2796060" y="868218"/>
            <a:ext cx="11079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做功时间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3313364" y="1284495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快慢</a:t>
            </a:r>
            <a:endParaRPr lang="zh-CN" altLang="en-US" dirty="0"/>
          </a:p>
        </p:txBody>
      </p:sp>
      <p:graphicFrame>
        <p:nvGraphicFramePr>
          <p:cNvPr id="21508" name="Object 4"/>
          <p:cNvGraphicFramePr>
            <a:graphicFrameLocks noChangeAspect="1"/>
          </p:cNvGraphicFramePr>
          <p:nvPr/>
        </p:nvGraphicFramePr>
        <p:xfrm>
          <a:off x="2276384" y="1580643"/>
          <a:ext cx="503070" cy="431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文档" r:id="rId3" imgW="695325" imgH="591185" progId="Word.Document.12">
                  <p:embed/>
                </p:oleObj>
              </mc:Choice>
              <mc:Fallback>
                <p:oleObj name="文档" r:id="rId3" imgW="695325" imgH="591185" progId="Word.Document.12">
                  <p:embed/>
                  <p:pic>
                    <p:nvPicPr>
                      <p:cNvPr id="0" name="图片 1025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276384" y="1580643"/>
                        <a:ext cx="503070" cy="431037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矩形 14"/>
          <p:cNvSpPr/>
          <p:nvPr/>
        </p:nvSpPr>
        <p:spPr>
          <a:xfrm>
            <a:off x="6579757" y="1675884"/>
            <a:ext cx="44595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i="1" dirty="0" smtClean="0">
                <a:solidFill>
                  <a:srgbClr val="C00000"/>
                </a:solidFill>
                <a:latin typeface="微软雅黑" panose="020B0503020204020204" pitchFamily="34" charset="-122"/>
                <a:cs typeface="Times New Roman" panose="02020603050405020304"/>
              </a:rPr>
              <a:t>Fv</a:t>
            </a:r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822957" y="2619789"/>
            <a:ext cx="7842739" cy="92333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en-US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</a:t>
            </a:r>
            <a:r>
              <a:rPr lang="zh-CN" altLang="en-US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点拨</a:t>
            </a:r>
            <a:r>
              <a:rPr lang="en-US" altLang="en-US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 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做功多不一定做功快</a:t>
            </a:r>
            <a:r>
              <a:rPr lang="en-US" altLang="zh-CN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做功快不一定做功多。只有在做功时间相同时</a:t>
            </a:r>
            <a:r>
              <a:rPr lang="en-US" altLang="zh-CN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做功多的才做功快。</a:t>
            </a:r>
            <a:endParaRPr lang="zh-CN" altLang="en-US" sz="1050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  <p:bldP spid="14" grpId="0"/>
      <p:bldP spid="15" grpId="0"/>
      <p:bldP spid="1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-7792" y="350583"/>
            <a:ext cx="428625" cy="1928489"/>
            <a:chOff x="-7792" y="350584"/>
            <a:chExt cx="428625" cy="1893852"/>
          </a:xfrm>
        </p:grpSpPr>
        <p:sp>
          <p:nvSpPr>
            <p:cNvPr id="11" name="矩形 10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文本框 10"/>
            <p:cNvSpPr txBox="1"/>
            <p:nvPr/>
          </p:nvSpPr>
          <p:spPr>
            <a:xfrm>
              <a:off x="85304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考点梳理 夯实基础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9" name="文本框 10"/>
          <p:cNvSpPr txBox="1"/>
          <p:nvPr/>
        </p:nvSpPr>
        <p:spPr>
          <a:xfrm>
            <a:off x="85303" y="2819416"/>
            <a:ext cx="288147" cy="192680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考向探究 逐个击破</a:t>
            </a:r>
            <a:endParaRPr lang="zh-CN" altLang="en-US" sz="1400" spc="3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14"/>
          <p:cNvSpPr txBox="1">
            <a:spLocks noChangeArrowheads="1"/>
          </p:cNvSpPr>
          <p:nvPr/>
        </p:nvSpPr>
        <p:spPr bwMode="auto">
          <a:xfrm>
            <a:off x="812466" y="352237"/>
            <a:ext cx="2124547" cy="5343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36000" tIns="36000" rIns="36000" bIns="3600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2000" b="1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考点三</a:t>
            </a:r>
            <a:r>
              <a:rPr lang="zh-CN" altLang="en-US" sz="2000" b="1" dirty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2000" b="1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机械效率</a:t>
            </a:r>
            <a:endParaRPr lang="zh-CN" altLang="en-US" sz="2000" b="1" dirty="0">
              <a:solidFill>
                <a:srgbClr val="0FA09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8"/>
          <p:cNvSpPr txBox="1">
            <a:spLocks noChangeArrowheads="1"/>
          </p:cNvSpPr>
          <p:nvPr/>
        </p:nvSpPr>
        <p:spPr bwMode="auto">
          <a:xfrm>
            <a:off x="816866" y="818195"/>
            <a:ext cx="7910039" cy="43927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36000" tIns="36000" rIns="36000" bIns="36000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cs typeface="Times New Roman" panose="02020603050405020304"/>
              </a:rPr>
              <a:t>1. </a:t>
            </a:r>
            <a:r>
              <a:rPr lang="zh-CN" altLang="en-US" b="1" dirty="0" smtClean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/>
              </a:rPr>
              <a:t>三种功</a:t>
            </a:r>
            <a:endParaRPr lang="zh-CN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  <p:graphicFrame>
        <p:nvGraphicFramePr>
          <p:cNvPr id="9" name="表格 8"/>
          <p:cNvGraphicFramePr>
            <a:graphicFrameLocks noGrp="1"/>
          </p:cNvGraphicFramePr>
          <p:nvPr/>
        </p:nvGraphicFramePr>
        <p:xfrm>
          <a:off x="877455" y="1304521"/>
          <a:ext cx="7823200" cy="2720340"/>
        </p:xfrm>
        <a:graphic>
          <a:graphicData uri="http://schemas.openxmlformats.org/drawingml/2006/table">
            <a:tbl>
              <a:tblPr/>
              <a:tblGrid>
                <a:gridCol w="988290"/>
                <a:gridCol w="3509819"/>
                <a:gridCol w="3325091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三种功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概念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计算方法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有用功</a:t>
                      </a:r>
                      <a:endParaRPr lang="zh-CN" sz="170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i="1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</a:t>
                      </a:r>
                      <a:r>
                        <a:rPr lang="zh-CN" sz="17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无论是否使用机械</a:t>
                      </a:r>
                      <a:r>
                        <a:rPr lang="en-US" sz="17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7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必须要做的功</a:t>
                      </a:r>
                      <a:endParaRPr lang="zh-CN" sz="170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i="1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</a:t>
                      </a:r>
                      <a:r>
                        <a:rPr lang="en-US" sz="1700" i="1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W</a:t>
                      </a:r>
                      <a:r>
                        <a:rPr lang="zh-CN" sz="1700" kern="100" baseline="-250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有</a:t>
                      </a:r>
                      <a:r>
                        <a:rPr lang="en-US" sz="17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=</a:t>
                      </a:r>
                      <a:r>
                        <a:rPr lang="en-US" sz="1700" i="1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G</a:t>
                      </a:r>
                      <a:r>
                        <a:rPr lang="zh-CN" sz="1700" kern="100" baseline="-250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物</a:t>
                      </a:r>
                      <a:r>
                        <a:rPr lang="en-US" sz="1700" i="1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h</a:t>
                      </a:r>
                      <a:r>
                        <a:rPr lang="en-US" sz="17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endParaRPr lang="zh-CN" sz="170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i="1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</a:t>
                      </a:r>
                      <a:r>
                        <a:rPr lang="en-US" sz="1700" i="1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W</a:t>
                      </a:r>
                      <a:r>
                        <a:rPr lang="zh-CN" sz="1700" kern="100" baseline="-250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有</a:t>
                      </a:r>
                      <a:r>
                        <a:rPr lang="en-US" sz="17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=</a:t>
                      </a:r>
                      <a:r>
                        <a:rPr lang="en-US" sz="1700" i="1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fs</a:t>
                      </a:r>
                      <a:r>
                        <a:rPr lang="zh-CN" sz="1700" kern="100" baseline="-250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物</a:t>
                      </a:r>
                      <a:endParaRPr lang="zh-CN" sz="170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额外功</a:t>
                      </a:r>
                      <a:endParaRPr lang="zh-CN" sz="170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i="1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</a:t>
                      </a:r>
                      <a:r>
                        <a:rPr lang="zh-CN" sz="17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使用机械时</a:t>
                      </a:r>
                      <a:r>
                        <a:rPr lang="en-US" sz="17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7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我们不需要但又不得不做的功</a:t>
                      </a:r>
                      <a:endParaRPr lang="zh-CN" sz="170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i="1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</a:t>
                      </a:r>
                      <a:r>
                        <a:rPr lang="en-US" sz="1700" i="1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W</a:t>
                      </a:r>
                      <a:r>
                        <a:rPr lang="zh-CN" sz="1700" kern="100" baseline="-250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额</a:t>
                      </a: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=</a:t>
                      </a:r>
                      <a:r>
                        <a:rPr lang="en-US" sz="1700" i="1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G</a:t>
                      </a:r>
                      <a:r>
                        <a:rPr lang="zh-CN" sz="1700" kern="100" baseline="-250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动</a:t>
                      </a:r>
                      <a:r>
                        <a:rPr lang="en-US" sz="1700" i="1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h</a:t>
                      </a: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(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忽略摩擦和绳重</a:t>
                      </a: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),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i="1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</a:t>
                      </a:r>
                      <a:r>
                        <a:rPr lang="en-US" sz="1700" i="1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W</a:t>
                      </a:r>
                      <a:r>
                        <a:rPr lang="zh-CN" sz="1700" kern="100" baseline="-250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额</a:t>
                      </a: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=</a:t>
                      </a:r>
                      <a:r>
                        <a:rPr lang="en-US" sz="1700" i="1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W</a:t>
                      </a:r>
                      <a:r>
                        <a:rPr lang="zh-CN" sz="1700" kern="100" baseline="-250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总</a:t>
                      </a:r>
                      <a:r>
                        <a:rPr lang="en-US" sz="1700" i="1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-W</a:t>
                      </a:r>
                      <a:r>
                        <a:rPr lang="zh-CN" sz="1700" kern="100" baseline="-250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有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总功</a:t>
                      </a:r>
                      <a:endParaRPr lang="zh-CN" sz="170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i="1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</a:t>
                      </a:r>
                      <a:r>
                        <a:rPr lang="zh-CN" sz="17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有用功和额外功</a:t>
                      </a:r>
                      <a:r>
                        <a:rPr lang="zh-CN" sz="1700" u="sng" kern="10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　</a:t>
                      </a:r>
                      <a:r>
                        <a:rPr lang="zh-CN" sz="1700" i="1" u="sng" kern="10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</a:t>
                      </a:r>
                      <a:r>
                        <a:rPr lang="en-US" sz="1700" i="1" u="sng" kern="10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 </a:t>
                      </a:r>
                      <a:endParaRPr lang="zh-CN" sz="170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i="1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</a:t>
                      </a:r>
                      <a:r>
                        <a:rPr lang="en-US" sz="1700" i="1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W</a:t>
                      </a:r>
                      <a:r>
                        <a:rPr lang="zh-CN" sz="1700" kern="100" baseline="-250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总</a:t>
                      </a: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=</a:t>
                      </a:r>
                      <a:r>
                        <a:rPr lang="zh-CN" sz="1700" u="sng" kern="100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　</a:t>
                      </a:r>
                      <a:r>
                        <a:rPr lang="en-US" altLang="zh-CN" sz="1700" u="sng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        </a:t>
                      </a:r>
                      <a:r>
                        <a:rPr lang="zh-CN" sz="1700" u="sng" kern="100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　</a:t>
                      </a: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; 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i="1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</a:t>
                      </a:r>
                      <a:r>
                        <a:rPr lang="en-US" sz="1700" i="1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W</a:t>
                      </a:r>
                      <a:r>
                        <a:rPr lang="zh-CN" sz="1700" kern="100" baseline="-250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总</a:t>
                      </a: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=</a:t>
                      </a:r>
                      <a:r>
                        <a:rPr lang="en-US" sz="1700" i="1" kern="100" dirty="0" err="1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Fs</a:t>
                      </a:r>
                      <a:r>
                        <a:rPr lang="en-US" sz="1700" kern="100" dirty="0" err="1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en-US" sz="1700" i="1" kern="100" dirty="0" err="1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W</a:t>
                      </a:r>
                      <a:r>
                        <a:rPr lang="zh-CN" sz="1700" kern="100" baseline="-250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总</a:t>
                      </a: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=</a:t>
                      </a:r>
                      <a:r>
                        <a:rPr lang="en-US" sz="1700" i="1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Pt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2" name="矩形 11"/>
          <p:cNvSpPr/>
          <p:nvPr/>
        </p:nvSpPr>
        <p:spPr>
          <a:xfrm>
            <a:off x="3676736" y="3435602"/>
            <a:ext cx="620683" cy="3539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7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之和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6155628" y="3201621"/>
            <a:ext cx="1111202" cy="3539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700" b="1" i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W</a:t>
            </a:r>
            <a:r>
              <a:rPr lang="zh-CN" altLang="en-US" sz="1700" b="1" baseline="-250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有</a:t>
            </a:r>
            <a:r>
              <a:rPr lang="en-US" sz="17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+</a:t>
            </a:r>
            <a:r>
              <a:rPr lang="en-US" sz="1700" b="1" i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W</a:t>
            </a:r>
            <a:r>
              <a:rPr lang="zh-CN" altLang="en-US" sz="1700" b="1" baseline="-250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额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-7792" y="350583"/>
            <a:ext cx="428625" cy="1928489"/>
            <a:chOff x="-7792" y="350584"/>
            <a:chExt cx="428625" cy="1893852"/>
          </a:xfrm>
        </p:grpSpPr>
        <p:sp>
          <p:nvSpPr>
            <p:cNvPr id="11" name="矩形 10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文本框 10"/>
            <p:cNvSpPr txBox="1"/>
            <p:nvPr/>
          </p:nvSpPr>
          <p:spPr>
            <a:xfrm>
              <a:off x="85304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考点梳理 夯实基础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9" name="文本框 10"/>
          <p:cNvSpPr txBox="1"/>
          <p:nvPr/>
        </p:nvSpPr>
        <p:spPr>
          <a:xfrm>
            <a:off x="85303" y="2819416"/>
            <a:ext cx="288147" cy="192680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考向探究 逐个击破</a:t>
            </a:r>
            <a:endParaRPr lang="zh-CN" altLang="en-US" sz="1400" spc="3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18"/>
          <p:cNvSpPr txBox="1">
            <a:spLocks noChangeArrowheads="1"/>
          </p:cNvSpPr>
          <p:nvPr/>
        </p:nvSpPr>
        <p:spPr bwMode="auto">
          <a:xfrm>
            <a:off x="816866" y="340822"/>
            <a:ext cx="7910039" cy="43927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36000" tIns="36000" rIns="36000" bIns="36000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cs typeface="Times New Roman" panose="02020603050405020304"/>
              </a:rPr>
              <a:t>2. </a:t>
            </a:r>
            <a:r>
              <a:rPr lang="zh-CN" altLang="en-US" b="1" dirty="0" smtClean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/>
              </a:rPr>
              <a:t>机械效率</a:t>
            </a:r>
            <a:endParaRPr lang="zh-CN" altLang="en-US" sz="1050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877455" y="838546"/>
          <a:ext cx="7767781" cy="3234690"/>
        </p:xfrm>
        <a:graphic>
          <a:graphicData uri="http://schemas.openxmlformats.org/drawingml/2006/table">
            <a:tbl>
              <a:tblPr/>
              <a:tblGrid>
                <a:gridCol w="803563"/>
                <a:gridCol w="6964218"/>
              </a:tblGrid>
              <a:tr h="72239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定义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i="1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</a:t>
                      </a:r>
                      <a:r>
                        <a:rPr lang="zh-CN" sz="17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有用功跟总功的</a:t>
                      </a:r>
                      <a:r>
                        <a:rPr lang="zh-CN" sz="1700" u="sng" kern="10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　　　</a:t>
                      </a:r>
                      <a:r>
                        <a:rPr lang="en-US" sz="17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7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用符号</a:t>
                      </a:r>
                      <a:r>
                        <a:rPr lang="zh-CN" sz="1700" u="sng" kern="10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　　　</a:t>
                      </a:r>
                      <a:r>
                        <a:rPr lang="zh-CN" sz="17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表示</a:t>
                      </a:r>
                      <a:r>
                        <a:rPr lang="en-US" sz="17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 </a:t>
                      </a:r>
                      <a:endParaRPr lang="zh-CN" sz="170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1120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公式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</a:t>
                      </a:r>
                      <a:r>
                        <a:rPr lang="zh-CN" sz="1700" u="sng" kern="100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　　</a:t>
                      </a:r>
                      <a:r>
                        <a:rPr lang="en-US" altLang="zh-CN" sz="1700" u="sng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  </a:t>
                      </a:r>
                      <a:r>
                        <a:rPr lang="en-US" sz="1700" i="1" u="sng" kern="100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 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9592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说明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i="1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</a:t>
                      </a:r>
                      <a:r>
                        <a:rPr lang="zh-CN" sz="17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机械效率是一个比值</a:t>
                      </a:r>
                      <a:r>
                        <a:rPr lang="en-US" sz="17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7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通常用百分数表示</a:t>
                      </a:r>
                      <a:r>
                        <a:rPr lang="en-US" sz="17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7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由于有用功总</a:t>
                      </a:r>
                      <a:r>
                        <a:rPr lang="zh-CN" sz="1700" u="sng" kern="10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　　　</a:t>
                      </a:r>
                      <a:r>
                        <a:rPr lang="zh-CN" sz="17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总功</a:t>
                      </a:r>
                      <a:r>
                        <a:rPr lang="en-US" sz="17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7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故机械效率总</a:t>
                      </a:r>
                      <a:r>
                        <a:rPr lang="zh-CN" sz="1700" u="sng" kern="10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　　　</a:t>
                      </a:r>
                      <a:r>
                        <a:rPr lang="en-US" sz="1700" i="1" u="sng" kern="10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 </a:t>
                      </a:r>
                      <a:endParaRPr lang="zh-CN" sz="170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0516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提高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方法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i="1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</a:t>
                      </a: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①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对于滑轮组：增大物重</a:t>
                      </a: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减小</a:t>
                      </a:r>
                      <a:r>
                        <a:rPr lang="zh-CN" sz="1700" u="sng" kern="100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　　　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的自重</a:t>
                      </a: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减小摩擦</a:t>
                      </a: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;②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对于斜面：增大倾角</a:t>
                      </a: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减小摩擦</a:t>
                      </a: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 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9" name="矩形 8"/>
          <p:cNvSpPr/>
          <p:nvPr/>
        </p:nvSpPr>
        <p:spPr>
          <a:xfrm>
            <a:off x="3608639" y="1043915"/>
            <a:ext cx="620683" cy="3539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7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比值</a:t>
            </a:r>
            <a:endParaRPr lang="zh-CN" altLang="en-US" sz="1700" dirty="0"/>
          </a:p>
        </p:txBody>
      </p:sp>
      <p:sp>
        <p:nvSpPr>
          <p:cNvPr id="12" name="矩形 11"/>
          <p:cNvSpPr/>
          <p:nvPr/>
        </p:nvSpPr>
        <p:spPr>
          <a:xfrm>
            <a:off x="5325077" y="1016783"/>
            <a:ext cx="327334" cy="3539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700" b="1" i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η</a:t>
            </a:r>
            <a:endParaRPr lang="zh-CN" altLang="en-US" sz="1700" dirty="0"/>
          </a:p>
        </p:txBody>
      </p:sp>
      <p:graphicFrame>
        <p:nvGraphicFramePr>
          <p:cNvPr id="40961" name="Object 1"/>
          <p:cNvGraphicFramePr>
            <a:graphicFrameLocks noChangeAspect="1"/>
          </p:cNvGraphicFramePr>
          <p:nvPr/>
        </p:nvGraphicFramePr>
        <p:xfrm>
          <a:off x="2063519" y="1538866"/>
          <a:ext cx="627996" cy="5572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" name="文档" r:id="rId1" imgW="895985" imgH="794385" progId="Word.Document.12">
                  <p:embed/>
                </p:oleObj>
              </mc:Choice>
              <mc:Fallback>
                <p:oleObj name="文档" r:id="rId1" imgW="895985" imgH="794385" progId="Word.Document.12">
                  <p:embed/>
                  <p:pic>
                    <p:nvPicPr>
                      <p:cNvPr id="0" name="图片 2048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063519" y="1538866"/>
                        <a:ext cx="627996" cy="55722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矩形 12"/>
          <p:cNvSpPr/>
          <p:nvPr/>
        </p:nvSpPr>
        <p:spPr>
          <a:xfrm>
            <a:off x="7103139" y="2355236"/>
            <a:ext cx="620683" cy="3539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7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小于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3064609" y="2742880"/>
            <a:ext cx="755335" cy="3539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7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小于</a:t>
            </a:r>
            <a:r>
              <a:rPr lang="en-US" altLang="zh-CN" sz="17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1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4852165" y="3268336"/>
            <a:ext cx="838691" cy="3539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7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动滑轮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09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  <p:bldP spid="13" grpId="0"/>
      <p:bldP spid="14" grpId="0"/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17"/>
          <p:cNvSpPr txBox="1">
            <a:spLocks noChangeArrowheads="1"/>
          </p:cNvSpPr>
          <p:nvPr/>
        </p:nvSpPr>
        <p:spPr bwMode="auto">
          <a:xfrm>
            <a:off x="823087" y="341542"/>
            <a:ext cx="2637508" cy="4980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36000" tIns="0" rIns="36000" bIns="3600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2000" b="1" dirty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　</a:t>
            </a:r>
            <a:r>
              <a:rPr lang="zh-CN" altLang="en-US" sz="2000" b="1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功、功的计算</a:t>
            </a:r>
            <a:endParaRPr lang="zh-CN" altLang="en-US" sz="2000" b="1" dirty="0">
              <a:solidFill>
                <a:srgbClr val="0FA09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10"/>
          <p:cNvSpPr txBox="1"/>
          <p:nvPr/>
        </p:nvSpPr>
        <p:spPr>
          <a:xfrm>
            <a:off x="85294" y="352265"/>
            <a:ext cx="288147" cy="1926807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考点梳理 夯实基础</a:t>
            </a:r>
            <a:endParaRPr lang="zh-CN" altLang="en-US" sz="1400" spc="3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" name="组合 6"/>
          <p:cNvGrpSpPr/>
          <p:nvPr/>
        </p:nvGrpSpPr>
        <p:grpSpPr>
          <a:xfrm>
            <a:off x="1188" y="2836806"/>
            <a:ext cx="428625" cy="1928489"/>
            <a:chOff x="-7792" y="350584"/>
            <a:chExt cx="428625" cy="1893852"/>
          </a:xfrm>
        </p:grpSpPr>
        <p:sp>
          <p:nvSpPr>
            <p:cNvPr id="12" name="矩形 11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3" name="文本框 10"/>
            <p:cNvSpPr txBox="1"/>
            <p:nvPr/>
          </p:nvSpPr>
          <p:spPr>
            <a:xfrm>
              <a:off x="85300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考向探究 逐个击破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816868" y="785091"/>
            <a:ext cx="4041460" cy="3812188"/>
            <a:chOff x="816868" y="785091"/>
            <a:chExt cx="4041460" cy="3812188"/>
          </a:xfrm>
        </p:grpSpPr>
        <p:sp>
          <p:nvSpPr>
            <p:cNvPr id="19" name="文本框 18"/>
            <p:cNvSpPr txBox="1">
              <a:spLocks noChangeArrowheads="1"/>
            </p:cNvSpPr>
            <p:nvPr/>
          </p:nvSpPr>
          <p:spPr bwMode="auto">
            <a:xfrm>
              <a:off x="816868" y="785091"/>
              <a:ext cx="4041460" cy="381218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36000" tIns="36000" rIns="36000" bIns="36000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en-US" b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1. 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如图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10-1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所示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斜面长度为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0.2 m,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高度为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0.1 m,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重为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10 N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的小球</a:t>
              </a:r>
              <a:r>
                <a:rPr lang="en-US" i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A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从斜面滚下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则重力做功为</a:t>
              </a:r>
              <a:r>
                <a:rPr lang="zh-CN" altLang="en-US" u="sng" dirty="0" smtClean="0">
                  <a:solidFill>
                    <a:srgbClr val="000000"/>
                  </a:solidFill>
                  <a:uFill>
                    <a:solidFill>
                      <a:srgbClr val="000000"/>
                    </a:solidFill>
                  </a:u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　　 　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J,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若斜面对小球的支 持力为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6 N,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则支持力对小球做功为</a:t>
              </a:r>
              <a:endParaRPr lang="en-US" altLang="zh-CN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zh-CN" altLang="en-US" u="sng" dirty="0" smtClean="0">
                  <a:solidFill>
                    <a:srgbClr val="000000"/>
                  </a:solidFill>
                  <a:uFill>
                    <a:solidFill>
                      <a:srgbClr val="000000"/>
                    </a:solidFill>
                  </a:u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　　 　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J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。若小球在水平面上运动了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0.5 m,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则重力做功为</a:t>
              </a:r>
              <a:r>
                <a:rPr lang="zh-CN" altLang="en-US" u="sng" dirty="0" smtClean="0">
                  <a:solidFill>
                    <a:srgbClr val="000000"/>
                  </a:solidFill>
                  <a:uFill>
                    <a:solidFill>
                      <a:srgbClr val="000000"/>
                    </a:solidFill>
                  </a:u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　　 　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J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。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 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 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 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图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10-1</a:t>
              </a:r>
              <a:endParaRPr lang="zh-CN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</p:txBody>
        </p:sp>
        <p:pic>
          <p:nvPicPr>
            <p:cNvPr id="8" name="20JX70.EPS" descr="id:2147501789;FounderCES"/>
            <p:cNvPicPr/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571396" y="3389746"/>
              <a:ext cx="2589424" cy="662250"/>
            </a:xfrm>
            <a:prstGeom prst="rect">
              <a:avLst/>
            </a:prstGeom>
          </p:spPr>
        </p:pic>
      </p:grpSp>
      <p:sp>
        <p:nvSpPr>
          <p:cNvPr id="14" name="矩形 13"/>
          <p:cNvSpPr/>
          <p:nvPr/>
        </p:nvSpPr>
        <p:spPr>
          <a:xfrm>
            <a:off x="2724862" y="1700852"/>
            <a:ext cx="32733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1043988" y="2513074"/>
            <a:ext cx="32733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0</a:t>
            </a:r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2705090" y="2919763"/>
            <a:ext cx="32733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0</a:t>
            </a:r>
            <a:endParaRPr lang="zh-CN" altLang="en-US" dirty="0"/>
          </a:p>
        </p:txBody>
      </p:sp>
      <p:sp>
        <p:nvSpPr>
          <p:cNvPr id="18" name="TextBox 17"/>
          <p:cNvSpPr txBox="1"/>
          <p:nvPr/>
        </p:nvSpPr>
        <p:spPr>
          <a:xfrm>
            <a:off x="5061527" y="803564"/>
            <a:ext cx="3629891" cy="381218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[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解析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]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小球</a:t>
            </a:r>
            <a:r>
              <a:rPr lang="en-US" i="1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A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从斜面滚下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重力做功为</a:t>
            </a:r>
            <a:r>
              <a:rPr lang="en-US" i="1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W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=</a:t>
            </a:r>
            <a:r>
              <a:rPr lang="en-US" i="1" dirty="0" err="1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Gh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=10 N×0.1 m=1 J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。斜面对小球的支持力的方向与斜面垂直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而小球在支持力的方向上没有移动距离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因此支持力对小球做功为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0 J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。小球在水平面运动时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重力的方向与水平面垂直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而小球在重力的方向上没有移动距离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因此重力对小球做功为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0 J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10"/>
          <p:cNvSpPr txBox="1"/>
          <p:nvPr/>
        </p:nvSpPr>
        <p:spPr>
          <a:xfrm>
            <a:off x="85294" y="352265"/>
            <a:ext cx="288147" cy="1926807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考点梳理 夯实基础</a:t>
            </a:r>
            <a:endParaRPr lang="zh-CN" altLang="en-US" sz="1400" spc="3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6"/>
          <p:cNvGrpSpPr/>
          <p:nvPr/>
        </p:nvGrpSpPr>
        <p:grpSpPr>
          <a:xfrm>
            <a:off x="1188" y="2836806"/>
            <a:ext cx="428625" cy="1928489"/>
            <a:chOff x="-7792" y="350584"/>
            <a:chExt cx="428625" cy="1893852"/>
          </a:xfrm>
        </p:grpSpPr>
        <p:sp>
          <p:nvSpPr>
            <p:cNvPr id="14" name="矩形 13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" name="文本框 10"/>
            <p:cNvSpPr txBox="1"/>
            <p:nvPr/>
          </p:nvSpPr>
          <p:spPr>
            <a:xfrm>
              <a:off x="85300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考向探究 逐个击破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816866" y="314036"/>
            <a:ext cx="7878247" cy="2565693"/>
            <a:chOff x="816866" y="314036"/>
            <a:chExt cx="7878247" cy="2565693"/>
          </a:xfrm>
        </p:grpSpPr>
        <p:sp>
          <p:nvSpPr>
            <p:cNvPr id="19" name="文本框 18"/>
            <p:cNvSpPr txBox="1">
              <a:spLocks noChangeArrowheads="1"/>
            </p:cNvSpPr>
            <p:nvPr/>
          </p:nvSpPr>
          <p:spPr bwMode="auto">
            <a:xfrm>
              <a:off x="816866" y="314036"/>
              <a:ext cx="7878247" cy="256569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36000" tIns="36000" rIns="36000" bIns="36000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en-US" b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2. 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如图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10-2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所示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物体重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2000 N,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当它沿水平地面匀速运动时所受的阻力</a:t>
              </a:r>
              <a:r>
                <a:rPr lang="en-US" i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f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为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240 N,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若不计滑轮的重与摩擦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使物体以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 m/s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的速度匀速前进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经过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10 s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时间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拉力的大小</a:t>
              </a:r>
              <a:r>
                <a:rPr lang="en-US" i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F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=</a:t>
              </a:r>
              <a:r>
                <a:rPr lang="zh-CN" altLang="en-US" u="sng" dirty="0" smtClean="0">
                  <a:solidFill>
                    <a:srgbClr val="000000"/>
                  </a:solidFill>
                  <a:uFill>
                    <a:solidFill>
                      <a:srgbClr val="000000"/>
                    </a:solidFill>
                  </a:u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　　　　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N,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拉力做的功是</a:t>
              </a:r>
              <a:r>
                <a:rPr lang="zh-CN" altLang="en-US" u="sng" dirty="0" smtClean="0">
                  <a:solidFill>
                    <a:srgbClr val="000000"/>
                  </a:solidFill>
                  <a:uFill>
                    <a:solidFill>
                      <a:srgbClr val="000000"/>
                    </a:solidFill>
                  </a:u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　　　　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J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。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 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 </a:t>
              </a:r>
              <a:endPara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图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10-2</a:t>
              </a:r>
              <a:endParaRPr lang="zh-CN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</p:txBody>
        </p:sp>
        <p:pic>
          <p:nvPicPr>
            <p:cNvPr id="7" name="18ZX94.EPS" descr="id:2147501803;FounderCES"/>
            <p:cNvPicPr/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872631" y="1690254"/>
              <a:ext cx="1906320" cy="677776"/>
            </a:xfrm>
            <a:prstGeom prst="rect">
              <a:avLst/>
            </a:prstGeom>
          </p:spPr>
        </p:pic>
      </p:grpSp>
      <p:sp>
        <p:nvSpPr>
          <p:cNvPr id="10" name="矩形 9"/>
          <p:cNvSpPr/>
          <p:nvPr/>
        </p:nvSpPr>
        <p:spPr>
          <a:xfrm>
            <a:off x="2496077" y="1183472"/>
            <a:ext cx="4700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80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4892544" y="1202234"/>
            <a:ext cx="75533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2400</a:t>
            </a:r>
            <a:endParaRPr lang="zh-CN" altLang="en-US" dirty="0"/>
          </a:p>
        </p:txBody>
      </p:sp>
      <p:grpSp>
        <p:nvGrpSpPr>
          <p:cNvPr id="13" name="组合 9"/>
          <p:cNvGrpSpPr/>
          <p:nvPr/>
        </p:nvGrpSpPr>
        <p:grpSpPr>
          <a:xfrm>
            <a:off x="775854" y="2949864"/>
            <a:ext cx="7906328" cy="1709738"/>
            <a:chOff x="831273" y="345210"/>
            <a:chExt cx="7906328" cy="1709738"/>
          </a:xfrm>
        </p:grpSpPr>
        <p:sp>
          <p:nvSpPr>
            <p:cNvPr id="16" name="矩形 15"/>
            <p:cNvSpPr/>
            <p:nvPr/>
          </p:nvSpPr>
          <p:spPr>
            <a:xfrm>
              <a:off x="831273" y="350982"/>
              <a:ext cx="7906328" cy="166254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aphicFrame>
          <p:nvGraphicFramePr>
            <p:cNvPr id="17" name="Object 3"/>
            <p:cNvGraphicFramePr>
              <a:graphicFrameLocks noChangeAspect="1"/>
            </p:cNvGraphicFramePr>
            <p:nvPr/>
          </p:nvGraphicFramePr>
          <p:xfrm>
            <a:off x="961016" y="345210"/>
            <a:ext cx="7686675" cy="170973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73" name="文档" r:id="rId2" imgW="8355965" imgH="1859280" progId="Word.Document.12">
                    <p:embed/>
                  </p:oleObj>
                </mc:Choice>
                <mc:Fallback>
                  <p:oleObj name="文档" r:id="rId2" imgW="8355965" imgH="1859280" progId="Word.Document.12">
                    <p:embed/>
                    <p:pic>
                      <p:nvPicPr>
                        <p:cNvPr id="0" name="图片 3072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3"/>
                        <a:stretch>
                          <a:fillRect/>
                        </a:stretch>
                      </p:blipFill>
                      <p:spPr>
                        <a:xfrm>
                          <a:off x="961016" y="345210"/>
                          <a:ext cx="7686675" cy="1709738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TEMPLATE_THUMBS_INDEX" val="1、2、3、6、8、10、11、12、15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23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4398</Words>
  <Application>WPS 演示</Application>
  <PresentationFormat>全屏显示(16:9)</PresentationFormat>
  <Paragraphs>510</Paragraphs>
  <Slides>34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26</vt:i4>
      </vt:variant>
      <vt:variant>
        <vt:lpstr>幻灯片标题</vt:lpstr>
      </vt:variant>
      <vt:variant>
        <vt:i4>34</vt:i4>
      </vt:variant>
    </vt:vector>
  </HeadingPairs>
  <TitlesOfParts>
    <vt:vector size="70" baseType="lpstr">
      <vt:lpstr>Arial</vt:lpstr>
      <vt:lpstr>宋体</vt:lpstr>
      <vt:lpstr>Wingdings</vt:lpstr>
      <vt:lpstr>微软雅黑</vt:lpstr>
      <vt:lpstr>Calibri</vt:lpstr>
      <vt:lpstr>Times New Roman</vt:lpstr>
      <vt:lpstr>Times New Roman</vt:lpstr>
      <vt:lpstr>华文楷体</vt:lpstr>
      <vt:lpstr>楷体</vt:lpstr>
      <vt:lpstr>123</vt:lpstr>
      <vt:lpstr>Word.Document.12</vt:lpstr>
      <vt:lpstr>Word.Document.12</vt:lpstr>
      <vt:lpstr>Word.Document.12</vt:lpstr>
      <vt:lpstr>Word.Document.12</vt:lpstr>
      <vt:lpstr>Word.Document.12</vt:lpstr>
      <vt:lpstr>Word.Document.12</vt:lpstr>
      <vt:lpstr>Word.Document.12</vt:lpstr>
      <vt:lpstr>Word.Document.12</vt:lpstr>
      <vt:lpstr>Word.Document.12</vt:lpstr>
      <vt:lpstr>Word.Document.12</vt:lpstr>
      <vt:lpstr>Word.Document.12</vt:lpstr>
      <vt:lpstr>Word.Document.12</vt:lpstr>
      <vt:lpstr>Word.Document.12</vt:lpstr>
      <vt:lpstr>Word.Document.12</vt:lpstr>
      <vt:lpstr>Word.Document.12</vt:lpstr>
      <vt:lpstr>Word.Document.12</vt:lpstr>
      <vt:lpstr>Word.Document.12</vt:lpstr>
      <vt:lpstr>Word.Document.12</vt:lpstr>
      <vt:lpstr>Word.Document.12</vt:lpstr>
      <vt:lpstr>Word.Document.12</vt:lpstr>
      <vt:lpstr>Word.Document.12</vt:lpstr>
      <vt:lpstr>Word.Document.12</vt:lpstr>
      <vt:lpstr>Word.Document.12</vt:lpstr>
      <vt:lpstr>Word.Document.12</vt:lpstr>
      <vt:lpstr>Word.Document.12</vt:lpstr>
      <vt:lpstr>Word.Document.12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Printed>2019-07-27T07:43:00Z</cp:lastPrinted>
  <dcterms:created xsi:type="dcterms:W3CDTF">2018-08-24T06:22:00Z</dcterms:created>
  <dcterms:modified xsi:type="dcterms:W3CDTF">2020-02-10T18:48:36Z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2052-11.3.0.8775</vt:lpwstr>
  </property>
</Properties>
</file>