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69" r:id="rId6"/>
    <p:sldId id="259" r:id="rId7"/>
    <p:sldId id="260" r:id="rId8"/>
    <p:sldId id="261" r:id="rId9"/>
    <p:sldId id="270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0.jpeg"/><Relationship Id="rId2" Type="http://schemas.openxmlformats.org/officeDocument/2006/relationships/hyperlink" Target="&#26085;&#39135;.m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t.hexun.com/2008-03-01/104152302.html" TargetMode="Externa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07&#23567;&#23380;&#25104;&#20687;.swf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png"/><Relationship Id="rId12" Type="http://schemas.openxmlformats.org/officeDocument/2006/relationships/image" Target="../media/image26.jpeg"/><Relationship Id="rId2" Type="http://schemas.openxmlformats.org/officeDocument/2006/relationships/hyperlink" Target="&#23567;&#23380;&#25104;&#20687;&#20108;_clip.fl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06&#23567;&#23380;&#25104;&#20687;.avi" TargetMode="External"/><Relationship Id="rId11" Type="http://schemas.openxmlformats.org/officeDocument/2006/relationships/hyperlink" Target="3-&#35270;&#39057;-12-&#26641;&#33643;&#19979;&#30340;&#20809;&#26001;.flv" TargetMode="External"/><Relationship Id="rId5" Type="http://schemas.openxmlformats.org/officeDocument/2006/relationships/image" Target="../media/image22.png"/><Relationship Id="rId10" Type="http://schemas.openxmlformats.org/officeDocument/2006/relationships/image" Target="../media/image25.emf"/><Relationship Id="rId4" Type="http://schemas.openxmlformats.org/officeDocument/2006/relationships/hyperlink" Target="3-&#35270;&#39057;-11-&#23567;&#23380;&#25104;&#20687;.flv" TargetMode="External"/><Relationship Id="rId9" Type="http://schemas.openxmlformats.org/officeDocument/2006/relationships/image" Target="../media/image2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aa\Desktop\suikansuidao\&#20809;&#29616;&#35937;\&#20809;&#30340;&#30452;&#32447;&#20256;&#25773;\&#28608;&#20809;&#20934;&#30452;.mpeg" TargetMode="External"/><Relationship Id="rId6" Type="http://schemas.openxmlformats.org/officeDocument/2006/relationships/image" Target="../media/image30.emf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0809;&#20174;&#27700;&#20013;&#21521;&#31354;&#27668;&#20256;&#25773;_&#26631;&#28165;.flv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3.3%20&#20809;&#30340;&#30452;&#32447;&#20256;&#25773;\&#20809;&#22312;&#19981;&#22343;&#21248;&#20171;&#36136;&#20013;&#20256;&#25773;&#30340;&#29305;&#28857;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(&#30655;)3.3&#20809;&#30340;&#30452;&#32447;&#20256;&#25773;\&#24433;&#23376;.avi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3.3%20&#20809;&#30340;&#30452;&#32447;&#20256;&#25773;\&#26085;&#39135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2420888"/>
            <a:ext cx="9067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第一节光的反射</a:t>
            </a:r>
            <a:endParaRPr lang="en-US" altLang="zh-CN" sz="4400" b="1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4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    </a:t>
            </a:r>
            <a:r>
              <a:rPr lang="en-US" altLang="zh-CN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-</a:t>
            </a:r>
            <a:r>
              <a:rPr lang="zh-CN" alt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光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的直线传播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628800"/>
            <a:ext cx="2408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/>
              <a:t>第四章 多彩的光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731774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5621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lum bright="-12000" contrast="54000"/>
          </a:blip>
          <a:srcRect/>
          <a:stretch>
            <a:fillRect/>
          </a:stretch>
        </p:blipFill>
        <p:spPr bwMode="auto">
          <a:xfrm>
            <a:off x="395536" y="1556792"/>
            <a:ext cx="6552728" cy="17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5622" name="Picture 6"/>
          <p:cNvPicPr>
            <a:picLocks noChangeAspect="1" noChangeArrowheads="1"/>
          </p:cNvPicPr>
          <p:nvPr/>
        </p:nvPicPr>
        <p:blipFill>
          <a:blip r:embed="rId4" cstate="print">
            <a:lum bright="-18000" contrast="60000"/>
          </a:blip>
          <a:srcRect/>
          <a:stretch>
            <a:fillRect/>
          </a:stretch>
        </p:blipFill>
        <p:spPr bwMode="auto">
          <a:xfrm>
            <a:off x="395536" y="4005064"/>
            <a:ext cx="6715472" cy="229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5624" name="Picture 8" descr="3-图片-41日全食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1268760"/>
            <a:ext cx="1798210" cy="185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5625" name="Picture 9" descr="10415230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36296" y="4437112"/>
            <a:ext cx="1498476" cy="1688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18708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现象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683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98" name="Picture 6" descr="808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 l="53644" t="37917" r="9650" b="33081"/>
          <a:stretch>
            <a:fillRect/>
          </a:stretch>
        </p:blipFill>
        <p:spPr bwMode="auto">
          <a:xfrm>
            <a:off x="6838950" y="914400"/>
            <a:ext cx="205898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4610" name="Picture 18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/>
          <a:srcRect l="15559" t="4233" r="4700" b="6879"/>
          <a:stretch>
            <a:fillRect/>
          </a:stretch>
        </p:blipFill>
        <p:spPr bwMode="auto">
          <a:xfrm>
            <a:off x="304800" y="3886200"/>
            <a:ext cx="3962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4611" name="Picture 19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 l="16165" t="2060" r="5983" b="9377"/>
          <a:stretch>
            <a:fillRect/>
          </a:stretch>
        </p:blipFill>
        <p:spPr bwMode="auto">
          <a:xfrm>
            <a:off x="304800" y="990600"/>
            <a:ext cx="3962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4614" name="Picture 22" descr="图片1">
            <a:hlinkClick r:id="rId8" action="ppaction://hlinkfile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19600" y="3325813"/>
            <a:ext cx="4419600" cy="174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4615" name="Picture 23" descr="图片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19600" y="4849813"/>
            <a:ext cx="4449763" cy="185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4616" name="Text Box 24"/>
          <p:cNvSpPr txBox="1">
            <a:spLocks noChangeArrowheads="1"/>
          </p:cNvSpPr>
          <p:nvPr/>
        </p:nvSpPr>
        <p:spPr bwMode="auto">
          <a:xfrm>
            <a:off x="4343400" y="933450"/>
            <a:ext cx="2438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小孔成像的原因是什么？</a:t>
            </a:r>
            <a:r>
              <a:rPr lang="zh-CN" altLang="en-US" sz="2400" b="1">
                <a:solidFill>
                  <a:srgbClr val="0000FF"/>
                </a:solidFill>
                <a:ea typeface="楷体" pitchFamily="49" charset="-122"/>
              </a:rPr>
              <a:t>成什么像？</a:t>
            </a:r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成像条件是什么？成像大小与什么有关？有哪些例子？会做小孔照相机吗？</a:t>
            </a:r>
          </a:p>
        </p:txBody>
      </p:sp>
      <p:sp>
        <p:nvSpPr>
          <p:cNvPr id="494617" name="Text Box 25"/>
          <p:cNvSpPr txBox="1">
            <a:spLocks noChangeArrowheads="1"/>
          </p:cNvSpPr>
          <p:nvPr/>
        </p:nvSpPr>
        <p:spPr bwMode="auto">
          <a:xfrm>
            <a:off x="4267200" y="541338"/>
            <a:ext cx="45529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rgbClr val="00CC00"/>
                </a:solidFill>
              </a:rPr>
              <a:t>古代墨经 树林光斑 孔大小形状  像大小  物距 像距 实像  倒立  倒立实像   </a:t>
            </a:r>
            <a:r>
              <a:rPr lang="zh-CN" altLang="en-US" sz="1000">
                <a:solidFill>
                  <a:srgbClr val="0000FF"/>
                </a:solidFill>
              </a:rPr>
              <a:t>笔记</a:t>
            </a:r>
            <a:r>
              <a:rPr lang="zh-CN" altLang="en-US" sz="1000">
                <a:solidFill>
                  <a:srgbClr val="00CC00"/>
                </a:solidFill>
              </a:rPr>
              <a:t> </a:t>
            </a:r>
          </a:p>
        </p:txBody>
      </p:sp>
      <p:pic>
        <p:nvPicPr>
          <p:cNvPr id="494618" name="Picture 26" descr="43">
            <a:hlinkClick r:id="rId11" action="ppaction://hlinkfile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3886200"/>
            <a:ext cx="3962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18708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现象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5263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94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616" grpId="0"/>
      <p:bldP spid="4946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9964" name="Picture 7" descr="4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066800"/>
            <a:ext cx="3505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9965" name="Picture 5" descr="20049132239186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2971800"/>
            <a:ext cx="48768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9959" name="激光准直.mpe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733800"/>
            <a:ext cx="3505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9966" name="Picture 14" descr="图片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6838" y="1371600"/>
            <a:ext cx="48561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9967" name="Text Box 15"/>
          <p:cNvSpPr txBox="1">
            <a:spLocks noChangeArrowheads="1"/>
          </p:cNvSpPr>
          <p:nvPr/>
        </p:nvSpPr>
        <p:spPr bwMode="auto">
          <a:xfrm>
            <a:off x="3962400" y="1066800"/>
            <a:ext cx="342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直线传播有哪些应用？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3392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播应用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0986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3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9959"/>
                </p:tgtEl>
              </p:cMediaNode>
            </p:video>
          </p:childTnLst>
        </p:cTn>
      </p:par>
    </p:tnLst>
    <p:bldLst>
      <p:bldP spid="5099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295" name="Picture 7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12376" t="23184" r="10722" b="30492"/>
          <a:stretch>
            <a:fillRect/>
          </a:stretch>
        </p:blipFill>
        <p:spPr bwMode="auto">
          <a:xfrm>
            <a:off x="307975" y="1981200"/>
            <a:ext cx="8532813" cy="2593975"/>
          </a:xfrm>
          <a:prstGeom prst="rect">
            <a:avLst/>
          </a:prstGeom>
          <a:noFill/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</p:pic>
      <p:sp>
        <p:nvSpPr>
          <p:cNvPr id="524296" name="Text Box 8"/>
          <p:cNvSpPr txBox="1">
            <a:spLocks noChangeArrowheads="1"/>
          </p:cNvSpPr>
          <p:nvPr/>
        </p:nvSpPr>
        <p:spPr bwMode="auto">
          <a:xfrm>
            <a:off x="323528" y="4653136"/>
            <a:ext cx="8534400" cy="1930400"/>
          </a:xfrm>
          <a:prstGeom prst="rect">
            <a:avLst/>
          </a:prstGeom>
          <a:noFill/>
          <a:ln w="12700">
            <a:solidFill>
              <a:srgbClr val="00FF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    1607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年，伽利略进行了世界上第一次测量光速的尝试。方法是，他和助手分别站在相距 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1.5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千米的两座山上，每人手拿一盏灯。伽利略先打开灯，当助手看到他的灯光时，立刻打开自己的灯，从伽利略打开灯至他看见助手那盏灯的灯光，这个间隔就是光传播了</a:t>
            </a:r>
            <a:r>
              <a:rPr kumimoji="1" lang="en-US" altLang="zh-CN" sz="2400" b="1" dirty="0">
                <a:latin typeface="楷体" pitchFamily="49" charset="-122"/>
                <a:ea typeface="楷体" pitchFamily="49" charset="-122"/>
              </a:rPr>
              <a:t>3</a:t>
            </a:r>
            <a:r>
              <a:rPr kumimoji="1" lang="zh-CN" altLang="en-US" sz="2400" b="1" dirty="0">
                <a:latin typeface="楷体" pitchFamily="49" charset="-122"/>
                <a:ea typeface="楷体" pitchFamily="49" charset="-122"/>
              </a:rPr>
              <a:t>千米的时间。</a:t>
            </a:r>
          </a:p>
        </p:txBody>
      </p:sp>
      <p:sp>
        <p:nvSpPr>
          <p:cNvPr id="524297" name="Text Box 9"/>
          <p:cNvSpPr txBox="1">
            <a:spLocks noChangeArrowheads="1"/>
          </p:cNvSpPr>
          <p:nvPr/>
        </p:nvSpPr>
        <p:spPr bwMode="auto">
          <a:xfrm>
            <a:off x="304800" y="1006475"/>
            <a:ext cx="883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ea typeface="楷体" pitchFamily="49" charset="-122"/>
              </a:rPr>
              <a:t>打开电灯，房间立刻被照亮。是光的传播不需要时间？还是光传播的太快，传播时间极短，人们无法察觉？你怎么想？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3392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播应用：测量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6063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4296" grpId="0" animBg="1"/>
      <p:bldP spid="5242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Text Box 2"/>
          <p:cNvSpPr txBox="1">
            <a:spLocks noChangeArrowheads="1"/>
          </p:cNvSpPr>
          <p:nvPr/>
        </p:nvSpPr>
        <p:spPr bwMode="auto">
          <a:xfrm>
            <a:off x="323528" y="260648"/>
            <a:ext cx="3888432" cy="5847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速度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大小</a:t>
            </a:r>
          </a:p>
        </p:txBody>
      </p:sp>
      <p:graphicFrame>
        <p:nvGraphicFramePr>
          <p:cNvPr id="525388" name="Group 76"/>
          <p:cNvGraphicFramePr>
            <a:graphicFrameLocks noGrp="1"/>
          </p:cNvGraphicFramePr>
          <p:nvPr/>
        </p:nvGraphicFramePr>
        <p:xfrm>
          <a:off x="3200400" y="1062038"/>
          <a:ext cx="5638800" cy="2601600"/>
        </p:xfrm>
        <a:graphic>
          <a:graphicData uri="http://schemas.openxmlformats.org/drawingml/2006/table">
            <a:tbl>
              <a:tblPr/>
              <a:tblGrid>
                <a:gridCol w="1443038"/>
                <a:gridCol w="4195762"/>
              </a:tblGrid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介质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光     速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真空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C=3×10</a:t>
                      </a:r>
                      <a:r>
                        <a:rPr kumimoji="0" lang="en-US" altLang="zh-CN" sz="2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8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m/s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空气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稍小于真空中的速度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水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约空气中的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3/4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宋体" pitchFamily="2" charset="-122"/>
                          <a:ea typeface="宋体" pitchFamily="2" charset="-122"/>
                        </a:rPr>
                        <a:t>玻璃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约空气中的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楷体" pitchFamily="49" charset="-122"/>
                          <a:ea typeface="楷体" pitchFamily="49" charset="-122"/>
                        </a:rPr>
                        <a:t>2/3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25386" name="Picture 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733800"/>
            <a:ext cx="5029200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5387" name="Text Box 75"/>
          <p:cNvSpPr txBox="1">
            <a:spLocks noChangeArrowheads="1"/>
          </p:cNvSpPr>
          <p:nvPr/>
        </p:nvSpPr>
        <p:spPr bwMode="auto">
          <a:xfrm>
            <a:off x="304800" y="1009650"/>
            <a:ext cx="28956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分析表格你得出什么结论？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光在真空中能传播吗？怎么知道的？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真空中光速多大？有多快？</a:t>
            </a:r>
          </a:p>
        </p:txBody>
      </p:sp>
      <p:sp>
        <p:nvSpPr>
          <p:cNvPr id="525389" name="Rectangle 77"/>
          <p:cNvSpPr>
            <a:spLocks noChangeArrowheads="1"/>
          </p:cNvSpPr>
          <p:nvPr/>
        </p:nvSpPr>
        <p:spPr bwMode="auto">
          <a:xfrm>
            <a:off x="5486400" y="3930650"/>
            <a:ext cx="365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光在不同的介质中传播的速度不同。</a:t>
            </a:r>
          </a:p>
        </p:txBody>
      </p:sp>
      <p:sp>
        <p:nvSpPr>
          <p:cNvPr id="525390" name="Rectangle 78"/>
          <p:cNvSpPr>
            <a:spLocks noChangeArrowheads="1"/>
          </p:cNvSpPr>
          <p:nvPr/>
        </p:nvSpPr>
        <p:spPr bwMode="auto">
          <a:xfrm>
            <a:off x="5334000" y="4953000"/>
            <a:ext cx="381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C=3×10</a:t>
            </a:r>
            <a:r>
              <a:rPr lang="en-US" altLang="zh-CN" sz="3200" b="1" baseline="3000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8</a:t>
            </a:r>
            <a:r>
              <a:rPr lang="en-US" altLang="zh-CN" sz="32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m/s</a:t>
            </a:r>
          </a:p>
        </p:txBody>
      </p:sp>
      <p:sp>
        <p:nvSpPr>
          <p:cNvPr id="525391" name="Rectangle 79"/>
          <p:cNvSpPr>
            <a:spLocks noChangeArrowheads="1"/>
          </p:cNvSpPr>
          <p:nvPr/>
        </p:nvSpPr>
        <p:spPr bwMode="auto">
          <a:xfrm>
            <a:off x="5486400" y="5638800"/>
            <a:ext cx="3657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真空中光速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是宇宙中</a:t>
            </a:r>
            <a:r>
              <a:rPr lang="zh-CN" altLang="en-US" sz="2800" b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最快</a:t>
            </a:r>
            <a:r>
              <a:rPr lang="zh-CN" alt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的速度。</a:t>
            </a:r>
          </a:p>
        </p:txBody>
      </p:sp>
    </p:spTree>
    <p:extLst>
      <p:ext uri="{BB962C8B-B14F-4D97-AF65-F5344CB8AC3E}">
        <p14:creationId xmlns:p14="http://schemas.microsoft.com/office/powerpoint/2010/main" xmlns="" val="351132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87" grpId="0"/>
      <p:bldP spid="525389" grpId="0"/>
      <p:bldP spid="525390" grpId="0"/>
      <p:bldP spid="5253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3444875" y="1157288"/>
            <a:ext cx="5394325" cy="4100512"/>
            <a:chOff x="2160" y="1536"/>
            <a:chExt cx="3398" cy="2583"/>
          </a:xfrm>
        </p:grpSpPr>
        <p:pic>
          <p:nvPicPr>
            <p:cNvPr id="15368" name="Picture 4" descr="4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60" y="1536"/>
              <a:ext cx="3398" cy="2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8933" name="Text Box 5"/>
            <p:cNvSpPr txBox="1">
              <a:spLocks noChangeArrowheads="1"/>
            </p:cNvSpPr>
            <p:nvPr/>
          </p:nvSpPr>
          <p:spPr bwMode="auto">
            <a:xfrm>
              <a:off x="3195" y="3792"/>
              <a:ext cx="14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800" b="1">
                  <a:solidFill>
                    <a:srgbClr val="99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激光测距仪</a:t>
              </a:r>
            </a:p>
          </p:txBody>
        </p:sp>
      </p:grpSp>
      <p:sp>
        <p:nvSpPr>
          <p:cNvPr id="508935" name="Rectangle 7"/>
          <p:cNvSpPr>
            <a:spLocks noChangeArrowheads="1"/>
          </p:cNvSpPr>
          <p:nvPr/>
        </p:nvSpPr>
        <p:spPr bwMode="auto">
          <a:xfrm>
            <a:off x="228600" y="5334000"/>
            <a:ext cx="8763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1962</a:t>
            </a:r>
            <a:r>
              <a:rPr kumimoji="1"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kumimoji="1" lang="en-US" altLang="zh-CN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kumimoji="1"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月，美国马萨诸塞工学院把红宝石激光射向月球，大约</a:t>
            </a:r>
            <a:r>
              <a:rPr kumimoji="1" lang="en-US" altLang="zh-CN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2.52</a:t>
            </a:r>
            <a:r>
              <a:rPr kumimoji="1"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秒后收到了从月球反射回来的激光讯号，由此测量出地球到月球的距离约是</a:t>
            </a:r>
            <a:r>
              <a:rPr kumimoji="1" lang="en-US" altLang="zh-CN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38</a:t>
            </a:r>
            <a:r>
              <a:rPr kumimoji="1"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万千米。</a:t>
            </a:r>
          </a:p>
        </p:txBody>
      </p:sp>
      <p:pic>
        <p:nvPicPr>
          <p:cNvPr id="508938" name="Picture 10" descr="u=2949705964,1968728073&amp;fm=23&amp;gp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743200"/>
            <a:ext cx="2895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8939" name="Text Box 11"/>
          <p:cNvSpPr txBox="1">
            <a:spLocks noChangeArrowheads="1"/>
          </p:cNvSpPr>
          <p:nvPr/>
        </p:nvSpPr>
        <p:spPr bwMode="auto">
          <a:xfrm>
            <a:off x="228600" y="1066800"/>
            <a:ext cx="306387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光速有什么应用？知道原理吗？知道为什么先看到闪电后听到雷声吗？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3392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播应用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350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35" grpId="0"/>
      <p:bldP spid="5089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54712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光的传播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123728" y="332656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ea typeface="华文中宋" pitchFamily="2" charset="-122"/>
              </a:rPr>
              <a:t>现象</a:t>
            </a:r>
          </a:p>
        </p:txBody>
      </p:sp>
      <p:sp>
        <p:nvSpPr>
          <p:cNvPr id="502788" name="Text Box 4"/>
          <p:cNvSpPr txBox="1">
            <a:spLocks noChangeArrowheads="1"/>
          </p:cNvSpPr>
          <p:nvPr/>
        </p:nvSpPr>
        <p:spPr bwMode="auto">
          <a:xfrm>
            <a:off x="228600" y="1066800"/>
            <a:ext cx="8610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光（在空气中）是怎样传播的？你的猜想是什么？你怎么知道的？还有什么例子？什么情况下看的清楚？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304800" y="1905000"/>
            <a:ext cx="8534400" cy="4724400"/>
            <a:chOff x="192" y="1200"/>
            <a:chExt cx="5376" cy="2976"/>
          </a:xfrm>
        </p:grpSpPr>
        <p:pic>
          <p:nvPicPr>
            <p:cNvPr id="5127" name="Picture 7" descr="图片1"/>
            <p:cNvPicPr>
              <a:picLocks noChangeAspect="1" noChangeArrowheads="1"/>
            </p:cNvPicPr>
            <p:nvPr/>
          </p:nvPicPr>
          <p:blipFill>
            <a:blip r:embed="rId2" cstate="print">
              <a:lum contrast="12000"/>
            </a:blip>
            <a:srcRect r="1642" b="2867"/>
            <a:stretch>
              <a:fillRect/>
            </a:stretch>
          </p:blipFill>
          <p:spPr bwMode="auto">
            <a:xfrm>
              <a:off x="192" y="1200"/>
              <a:ext cx="2688" cy="1899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5128" name="Picture 8" descr="图片2"/>
            <p:cNvPicPr>
              <a:picLocks noChangeAspect="1" noChangeArrowheads="1"/>
            </p:cNvPicPr>
            <p:nvPr/>
          </p:nvPicPr>
          <p:blipFill>
            <a:blip r:embed="rId3" cstate="print">
              <a:lum bright="-6000" contrast="6000"/>
            </a:blip>
            <a:srcRect t="50000" r="58594" b="1973"/>
            <a:stretch>
              <a:fillRect/>
            </a:stretch>
          </p:blipFill>
          <p:spPr bwMode="auto">
            <a:xfrm>
              <a:off x="2880" y="1200"/>
              <a:ext cx="2688" cy="1902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5129" name="Picture 9" descr="datu-lj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2" y="3087"/>
              <a:ext cx="1776" cy="1075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5130" name="Picture 13" descr="u=2198178019,2963837576&amp;fm=23&amp;gp=0"/>
            <p:cNvPicPr>
              <a:picLocks noChangeAspect="1" noChangeArrowheads="1"/>
            </p:cNvPicPr>
            <p:nvPr/>
          </p:nvPicPr>
          <p:blipFill>
            <a:blip r:embed="rId5" cstate="print"/>
            <a:srcRect b="4546"/>
            <a:stretch>
              <a:fillRect/>
            </a:stretch>
          </p:blipFill>
          <p:spPr bwMode="auto">
            <a:xfrm>
              <a:off x="1968" y="3087"/>
              <a:ext cx="1536" cy="1089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  <p:pic>
          <p:nvPicPr>
            <p:cNvPr id="5131" name="Picture 15" descr="u=3576535389,2397439483&amp;fm=23&amp;gp=0"/>
            <p:cNvPicPr>
              <a:picLocks noChangeAspect="1" noChangeArrowheads="1"/>
            </p:cNvPicPr>
            <p:nvPr/>
          </p:nvPicPr>
          <p:blipFill>
            <a:blip r:embed="rId6" cstate="print"/>
            <a:srcRect t="24001" b="6667"/>
            <a:stretch>
              <a:fillRect/>
            </a:stretch>
          </p:blipFill>
          <p:spPr bwMode="auto">
            <a:xfrm>
              <a:off x="3504" y="3087"/>
              <a:ext cx="2064" cy="1073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</p:spPr>
        </p:pic>
      </p:grpSp>
      <p:sp>
        <p:nvSpPr>
          <p:cNvPr id="502800" name="Text Box 16"/>
          <p:cNvSpPr txBox="1">
            <a:spLocks noChangeArrowheads="1"/>
          </p:cNvSpPr>
          <p:nvPr/>
        </p:nvSpPr>
        <p:spPr bwMode="auto">
          <a:xfrm>
            <a:off x="4495800" y="533400"/>
            <a:ext cx="1327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00CC00"/>
                </a:solidFill>
              </a:rPr>
              <a:t>雾雨小颗粒散射铺垫</a:t>
            </a:r>
          </a:p>
        </p:txBody>
      </p:sp>
    </p:spTree>
    <p:extLst>
      <p:ext uri="{BB962C8B-B14F-4D97-AF65-F5344CB8AC3E}">
        <p14:creationId xmlns:p14="http://schemas.microsoft.com/office/powerpoint/2010/main" xmlns="" val="286107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788" grpId="0"/>
      <p:bldP spid="5028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61912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ea typeface="华文中宋" pitchFamily="2" charset="-122"/>
              </a:rPr>
              <a:t>探究</a:t>
            </a:r>
            <a:r>
              <a:rPr lang="zh-CN" altLang="en-US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</a:t>
            </a:r>
            <a:r>
              <a:rPr lang="zh-CN" altLang="en-US" sz="3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的传播</a:t>
            </a:r>
          </a:p>
        </p:txBody>
      </p:sp>
      <p:sp>
        <p:nvSpPr>
          <p:cNvPr id="501764" name="Text Box 4"/>
          <p:cNvSpPr txBox="1">
            <a:spLocks noChangeArrowheads="1"/>
          </p:cNvSpPr>
          <p:nvPr/>
        </p:nvSpPr>
        <p:spPr bwMode="auto">
          <a:xfrm>
            <a:off x="228600" y="990600"/>
            <a:ext cx="8610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光在空气中是怎样传播的？怎么看到光的传播路径？你打算怎么做？液体中呢？固体中呢？还有什么方法可以验证？</a:t>
            </a:r>
          </a:p>
        </p:txBody>
      </p:sp>
      <p:sp>
        <p:nvSpPr>
          <p:cNvPr id="501765" name="Text Box 5"/>
          <p:cNvSpPr txBox="1">
            <a:spLocks noChangeArrowheads="1"/>
          </p:cNvSpPr>
          <p:nvPr/>
        </p:nvSpPr>
        <p:spPr bwMode="auto">
          <a:xfrm>
            <a:off x="4495800" y="541338"/>
            <a:ext cx="22288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000">
                <a:solidFill>
                  <a:srgbClr val="00CC00"/>
                </a:solidFill>
              </a:rPr>
              <a:t>烟雾 茶叶水牛奶 玻璃砖 果冻 吸管等</a:t>
            </a:r>
          </a:p>
        </p:txBody>
      </p:sp>
      <p:pic>
        <p:nvPicPr>
          <p:cNvPr id="501773" name="Picture 13" descr="608b717dgb6109da95d68&amp;690"/>
          <p:cNvPicPr>
            <a:picLocks noChangeAspect="1" noChangeArrowheads="1"/>
          </p:cNvPicPr>
          <p:nvPr/>
        </p:nvPicPr>
        <p:blipFill>
          <a:blip r:embed="rId2" cstate="print"/>
          <a:srcRect r="19943"/>
          <a:stretch>
            <a:fillRect/>
          </a:stretch>
        </p:blipFill>
        <p:spPr bwMode="auto">
          <a:xfrm>
            <a:off x="2483768" y="1772816"/>
            <a:ext cx="380824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u=1104101259,2589286080&amp;fm=23&amp;gp=0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 t="10811" r="6726" b="13513"/>
          <a:stretch>
            <a:fillRect/>
          </a:stretch>
        </p:blipFill>
        <p:spPr bwMode="auto">
          <a:xfrm>
            <a:off x="5436096" y="4077072"/>
            <a:ext cx="3294003" cy="249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datu-lj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63279"/>
            <a:ext cx="3095193" cy="247808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90512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4" grpId="0"/>
      <p:bldP spid="5017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61912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ea typeface="华文中宋" pitchFamily="2" charset="-122"/>
              </a:rPr>
              <a:t>探究</a:t>
            </a:r>
            <a:r>
              <a:rPr lang="zh-CN" altLang="en-US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</a:t>
            </a:r>
            <a:r>
              <a:rPr lang="zh-CN" altLang="en-US" sz="32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的传播</a:t>
            </a:r>
          </a:p>
        </p:txBody>
      </p:sp>
    </p:spTree>
    <p:extLst>
      <p:ext uri="{BB962C8B-B14F-4D97-AF65-F5344CB8AC3E}">
        <p14:creationId xmlns:p14="http://schemas.microsoft.com/office/powerpoint/2010/main" xmlns="" val="3690512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2672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条件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499721" name="Text Box 9"/>
          <p:cNvSpPr txBox="1">
            <a:spLocks noChangeArrowheads="1"/>
          </p:cNvSpPr>
          <p:nvPr/>
        </p:nvSpPr>
        <p:spPr bwMode="auto">
          <a:xfrm>
            <a:off x="467544" y="1052736"/>
            <a:ext cx="64087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6600"/>
                </a:solidFill>
                <a:ea typeface="楷体" pitchFamily="49" charset="-122"/>
              </a:rPr>
              <a:t>激光</a:t>
            </a:r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通过酒精灯火焰上方实验现象是什么？说明光沿直线传播有什么条件？还有什么例子？</a:t>
            </a:r>
          </a:p>
        </p:txBody>
      </p:sp>
      <p:pic>
        <p:nvPicPr>
          <p:cNvPr id="5" name="光在不均匀介质中传播的特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55576" y="2132856"/>
            <a:ext cx="7488832" cy="424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363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997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2672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条件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499718" name="Picture 6"/>
          <p:cNvPicPr>
            <a:picLocks noChangeAspect="1" noChangeArrowheads="1"/>
          </p:cNvPicPr>
          <p:nvPr/>
        </p:nvPicPr>
        <p:blipFill>
          <a:blip r:embed="rId2" cstate="print">
            <a:lum bright="-18000"/>
          </a:blip>
          <a:srcRect/>
          <a:stretch>
            <a:fillRect/>
          </a:stretch>
        </p:blipFill>
        <p:spPr bwMode="auto">
          <a:xfrm>
            <a:off x="1403648" y="908720"/>
            <a:ext cx="6253694" cy="284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9719" name="Picture 7" descr="不均匀介质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671270"/>
            <a:ext cx="7272808" cy="245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9722" name="Text Box 10"/>
          <p:cNvSpPr txBox="1">
            <a:spLocks noChangeArrowheads="1"/>
          </p:cNvSpPr>
          <p:nvPr/>
        </p:nvSpPr>
        <p:spPr bwMode="auto">
          <a:xfrm>
            <a:off x="212725" y="6186488"/>
            <a:ext cx="8626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2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光在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均匀</a:t>
            </a:r>
            <a:r>
              <a:rPr lang="zh-CN" altLang="en-US" sz="2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介质</a:t>
            </a:r>
            <a:r>
              <a:rPr lang="zh-CN" alt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中沿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直线</a:t>
            </a:r>
            <a:r>
              <a:rPr lang="zh-CN" altLang="en-US" sz="28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传播</a:t>
            </a:r>
          </a:p>
        </p:txBody>
      </p:sp>
    </p:spTree>
    <p:extLst>
      <p:ext uri="{BB962C8B-B14F-4D97-AF65-F5344CB8AC3E}">
        <p14:creationId xmlns:p14="http://schemas.microsoft.com/office/powerpoint/2010/main" xmlns="" val="356363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97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5131296" cy="5847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rgbClr val="1F1F7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播：</a:t>
            </a:r>
            <a:r>
              <a:rPr lang="zh-CN" altLang="en-US" sz="3200" b="1" dirty="0" smtClean="0">
                <a:ea typeface="华文中宋" pitchFamily="2" charset="-122"/>
              </a:rPr>
              <a:t>光线</a:t>
            </a:r>
            <a:endParaRPr lang="zh-CN" altLang="en-US" sz="3200" b="1" dirty="0">
              <a:solidFill>
                <a:srgbClr val="1F1F7B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497669" name="Picture 5"/>
          <p:cNvPicPr>
            <a:picLocks noChangeAspect="1" noChangeArrowheads="1"/>
          </p:cNvPicPr>
          <p:nvPr/>
        </p:nvPicPr>
        <p:blipFill>
          <a:blip r:embed="rId2" cstate="print"/>
          <a:srcRect l="26250" t="24219" r="14375" b="35938"/>
          <a:stretch>
            <a:fillRect/>
          </a:stretch>
        </p:blipFill>
        <p:spPr bwMode="auto">
          <a:xfrm>
            <a:off x="304800" y="1524000"/>
            <a:ext cx="853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 flipV="1">
            <a:off x="2209800" y="3810000"/>
            <a:ext cx="6019800" cy="76200"/>
            <a:chOff x="612" y="2296"/>
            <a:chExt cx="3402" cy="0"/>
          </a:xfrm>
        </p:grpSpPr>
        <p:sp>
          <p:nvSpPr>
            <p:cNvPr id="8202" name="Line 11"/>
            <p:cNvSpPr>
              <a:spLocks noChangeShapeType="1"/>
            </p:cNvSpPr>
            <p:nvPr/>
          </p:nvSpPr>
          <p:spPr bwMode="auto">
            <a:xfrm>
              <a:off x="612" y="2296"/>
              <a:ext cx="2087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Line 12"/>
            <p:cNvSpPr>
              <a:spLocks noChangeShapeType="1"/>
            </p:cNvSpPr>
            <p:nvPr/>
          </p:nvSpPr>
          <p:spPr bwMode="auto">
            <a:xfrm>
              <a:off x="2517" y="2296"/>
              <a:ext cx="1497" cy="0"/>
            </a:xfrm>
            <a:prstGeom prst="line">
              <a:avLst/>
            </a:prstGeom>
            <a:noFill/>
            <a:ln w="635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7679" name="Text Box 15"/>
          <p:cNvSpPr txBox="1">
            <a:spLocks noChangeArrowheads="1"/>
          </p:cNvSpPr>
          <p:nvPr/>
        </p:nvSpPr>
        <p:spPr bwMode="auto">
          <a:xfrm>
            <a:off x="228600" y="990600"/>
            <a:ext cx="861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如何表示光的传播？为什么这样表示？物理研究方法是什么？</a:t>
            </a:r>
          </a:p>
        </p:txBody>
      </p:sp>
      <p:sp>
        <p:nvSpPr>
          <p:cNvPr id="497680" name="Rectangle 16"/>
          <p:cNvSpPr>
            <a:spLocks noChangeArrowheads="1"/>
          </p:cNvSpPr>
          <p:nvPr/>
        </p:nvSpPr>
        <p:spPr bwMode="auto">
          <a:xfrm>
            <a:off x="228600" y="4800600"/>
            <a:ext cx="891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solidFill>
                  <a:srgbClr val="99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光线：用一条带箭头的直线表示光的传播路径和方向，这条直线叫光线。</a:t>
            </a:r>
          </a:p>
        </p:txBody>
      </p:sp>
      <p:sp>
        <p:nvSpPr>
          <p:cNvPr id="497681" name="Rectangle 17"/>
          <p:cNvSpPr>
            <a:spLocks noChangeArrowheads="1"/>
          </p:cNvSpPr>
          <p:nvPr/>
        </p:nvSpPr>
        <p:spPr bwMode="auto">
          <a:xfrm>
            <a:off x="228600" y="5791200"/>
            <a:ext cx="502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箭头</a:t>
            </a:r>
            <a:r>
              <a:rPr kumimoji="1"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——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表示光的传播方向。       直线</a:t>
            </a:r>
            <a:r>
              <a:rPr kumimoji="1"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——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表示光的传播路径。</a:t>
            </a:r>
          </a:p>
        </p:txBody>
      </p:sp>
      <p:sp>
        <p:nvSpPr>
          <p:cNvPr id="497682" name="Rectangle 18"/>
          <p:cNvSpPr>
            <a:spLocks noChangeArrowheads="1"/>
          </p:cNvSpPr>
          <p:nvPr/>
        </p:nvSpPr>
        <p:spPr bwMode="auto">
          <a:xfrm>
            <a:off x="5724128" y="5733256"/>
            <a:ext cx="243840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</a:rPr>
              <a:t>模型法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3011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679" grpId="0"/>
      <p:bldP spid="497680" grpId="0"/>
      <p:bldP spid="497681" grpId="0"/>
      <p:bldP spid="4976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433920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现象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496645" name="Picture 5"/>
          <p:cNvPicPr>
            <a:picLocks noChangeAspect="1" noChangeArrowheads="1"/>
          </p:cNvPicPr>
          <p:nvPr/>
        </p:nvPicPr>
        <p:blipFill>
          <a:blip r:embed="rId3" cstate="print">
            <a:lum bright="-36000" contrast="54000"/>
          </a:blip>
          <a:srcRect/>
          <a:stretch>
            <a:fillRect/>
          </a:stretch>
        </p:blipFill>
        <p:spPr bwMode="auto">
          <a:xfrm>
            <a:off x="381000" y="1524000"/>
            <a:ext cx="5257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6647" name="影子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 cstate="print"/>
          <a:srcRect l="17105"/>
          <a:stretch>
            <a:fillRect/>
          </a:stretch>
        </p:blipFill>
        <p:spPr bwMode="auto">
          <a:xfrm>
            <a:off x="381000" y="3657600"/>
            <a:ext cx="525780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664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4953000"/>
            <a:ext cx="3124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6650" name="Picture 10"/>
          <p:cNvPicPr>
            <a:picLocks noChangeAspect="1" noChangeArrowheads="1"/>
          </p:cNvPicPr>
          <p:nvPr/>
        </p:nvPicPr>
        <p:blipFill>
          <a:blip r:embed="rId6" cstate="print">
            <a:lum bright="-6000" contrast="6000"/>
          </a:blip>
          <a:srcRect l="16887" t="16389" r="36874" b="21890"/>
          <a:stretch>
            <a:fillRect/>
          </a:stretch>
        </p:blipFill>
        <p:spPr bwMode="auto">
          <a:xfrm>
            <a:off x="5715000" y="1524000"/>
            <a:ext cx="3116263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6651" name="Text Box 11"/>
          <p:cNvSpPr txBox="1">
            <a:spLocks noChangeArrowheads="1"/>
          </p:cNvSpPr>
          <p:nvPr/>
        </p:nvSpPr>
        <p:spPr bwMode="auto">
          <a:xfrm>
            <a:off x="228600" y="990600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6600"/>
                </a:solidFill>
                <a:ea typeface="楷体" pitchFamily="49" charset="-122"/>
              </a:rPr>
              <a:t>能解释影子的形成原因吗？如像水那样会怎样？你理解影子吗？</a:t>
            </a:r>
          </a:p>
        </p:txBody>
      </p:sp>
    </p:spTree>
    <p:extLst>
      <p:ext uri="{BB962C8B-B14F-4D97-AF65-F5344CB8AC3E}">
        <p14:creationId xmlns:p14="http://schemas.microsoft.com/office/powerpoint/2010/main" xmlns="" val="373174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6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20" name="Text Box 4"/>
          <p:cNvSpPr txBox="1">
            <a:spLocks noChangeArrowheads="1"/>
          </p:cNvSpPr>
          <p:nvPr/>
        </p:nvSpPr>
        <p:spPr bwMode="auto">
          <a:xfrm>
            <a:off x="3733800" y="152400"/>
            <a:ext cx="5105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  <a:ea typeface="楷体" pitchFamily="49" charset="-122"/>
              </a:rPr>
              <a:t>能解释日食月食的形成原因吗？有哪些情况？谁在谁的影子里？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318708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光的传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播</a:t>
            </a:r>
            <a:r>
              <a:rPr lang="zh-CN" altLang="en-US" sz="3200" b="1" dirty="0" smtClean="0">
                <a:solidFill>
                  <a:schemeClr val="bg1"/>
                </a:solidFill>
                <a:ea typeface="华文中宋" pitchFamily="2" charset="-122"/>
              </a:rPr>
              <a:t>现象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pic>
        <p:nvPicPr>
          <p:cNvPr id="9" name="日食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052736"/>
            <a:ext cx="691276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6835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4956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893</Words>
  <Application>Microsoft Office PowerPoint</Application>
  <PresentationFormat>全屏显示(4:3)</PresentationFormat>
  <Paragraphs>54</Paragraphs>
  <Slides>15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hp</dc:creator>
  <cp:lastModifiedBy>Administrator</cp:lastModifiedBy>
  <cp:revision>25</cp:revision>
  <dcterms:created xsi:type="dcterms:W3CDTF">2016-10-25T02:36:17Z</dcterms:created>
  <dcterms:modified xsi:type="dcterms:W3CDTF">2018-10-27T12:38:22Z</dcterms:modified>
</cp:coreProperties>
</file>