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0" r:id="rId3"/>
    <p:sldId id="275" r:id="rId4"/>
    <p:sldId id="276" r:id="rId5"/>
    <p:sldId id="274" r:id="rId6"/>
    <p:sldId id="277" r:id="rId7"/>
    <p:sldId id="278" r:id="rId8"/>
    <p:sldId id="279" r:id="rId9"/>
    <p:sldId id="271" r:id="rId10"/>
    <p:sldId id="280" r:id="rId11"/>
    <p:sldId id="281" r:id="rId12"/>
    <p:sldId id="282" r:id="rId13"/>
    <p:sldId id="283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宋体" charset="-122"/>
        <a:cs typeface="华文新魏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宋体" charset="-122"/>
        <a:cs typeface="华文新魏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宋体" charset="-122"/>
        <a:cs typeface="华文新魏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宋体" charset="-122"/>
        <a:cs typeface="华文新魏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宋体" charset="-122"/>
        <a:cs typeface="华文新魏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宋体" charset="-122"/>
        <a:cs typeface="华文新魏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宋体" charset="-122"/>
        <a:cs typeface="华文新魏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宋体" charset="-122"/>
        <a:cs typeface="华文新魏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宋体" charset="-122"/>
        <a:cs typeface="华文新魏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8000"/>
    <a:srgbClr val="000099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75E66E-AD0F-4510-9A0C-3B2F2753F03F}" type="datetimeFigureOut">
              <a:rPr lang="zh-CN" altLang="en-US"/>
              <a:pPr>
                <a:defRPr/>
              </a:pPr>
              <a:t>2019/4/8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7D7E30-9EF4-4DD8-AFF1-9A424A92CD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B8FAB4-D21C-4FCF-A74E-91D386B5494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1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80731A-BF50-40C8-BF97-F430331AA965}" type="slidenum">
              <a:rPr lang="zh-CN" altLang="en-US" sz="1200">
                <a:latin typeface="Calibri" pitchFamily="34" charset="0"/>
              </a:rPr>
              <a:pPr algn="r"/>
              <a:t>6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79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F6C2CB-CC2F-4046-B4BC-1C5A552AA5D7}" type="slidenum">
              <a:rPr lang="zh-CN" altLang="en-US" sz="1200">
                <a:latin typeface="Calibri" pitchFamily="34" charset="0"/>
              </a:rPr>
              <a:pPr algn="r"/>
              <a:t>7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7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CEB5E6-609C-442B-B01E-FA8ED119D586}" type="slidenum">
              <a:rPr lang="zh-CN" altLang="en-US" sz="1200">
                <a:latin typeface="Calibri" pitchFamily="34" charset="0"/>
              </a:rPr>
              <a:pPr algn="r"/>
              <a:t>8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28" name="标题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7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2E8D6-C09B-4CFE-B2A7-8A44DE8EC470}" type="datetimeFigureOut">
              <a:rPr lang="zh-CN" altLang="en-US"/>
              <a:pPr>
                <a:defRPr/>
              </a:pPr>
              <a:t>2019/4/8</a:t>
            </a:fld>
            <a:endParaRPr lang="zh-CN" altLang="en-US"/>
          </a:p>
        </p:txBody>
      </p:sp>
      <p:sp>
        <p:nvSpPr>
          <p:cNvPr id="8" name="灯片编号占位符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21C76-3827-4EBA-A086-84BB2229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0" name="页脚占位符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B91F-5F1F-4289-AE85-BBEFA7083A78}" type="datetimeFigureOut">
              <a:rPr lang="zh-CN" altLang="en-US"/>
              <a:pPr>
                <a:defRPr/>
              </a:pPr>
              <a:t>2019/4/8</a:t>
            </a:fld>
            <a:endParaRPr lang="zh-CN" altLang="en-US"/>
          </a:p>
        </p:txBody>
      </p:sp>
      <p:sp>
        <p:nvSpPr>
          <p:cNvPr id="5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62DA4-784D-4CA6-97B5-1BBECD23E0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54993-E9F4-425C-83A7-6C48138DB7F4}" type="datetimeFigureOut">
              <a:rPr lang="zh-CN" altLang="en-US"/>
              <a:pPr>
                <a:defRPr/>
              </a:pPr>
              <a:t>2019/4/8</a:t>
            </a:fld>
            <a:endParaRPr lang="zh-CN" altLang="en-US"/>
          </a:p>
        </p:txBody>
      </p:sp>
      <p:sp>
        <p:nvSpPr>
          <p:cNvPr id="5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3E676-CCD7-496E-B77A-764773C890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1841-0403-4AA9-91A5-D240C5D91326}" type="datetimeFigureOut">
              <a:rPr lang="zh-CN" altLang="en-US"/>
              <a:pPr>
                <a:defRPr/>
              </a:pPr>
              <a:t>2019/4/8</a:t>
            </a:fld>
            <a:endParaRPr lang="zh-CN" altLang="en-US"/>
          </a:p>
        </p:txBody>
      </p:sp>
      <p:sp>
        <p:nvSpPr>
          <p:cNvPr id="5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76EE-38F0-4C30-AA24-B4E40D4A6A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DB475-C2DB-4851-8E7E-97FB9975831E}" type="datetimeFigureOut">
              <a:rPr lang="zh-CN" altLang="en-US"/>
              <a:pPr>
                <a:defRPr/>
              </a:pPr>
              <a:t>2019/4/8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41287-CBF3-4CB2-BBBF-59120F0B9F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F8796-5F53-4FD9-A237-92B26C6A9E88}" type="datetimeFigureOut">
              <a:rPr lang="zh-CN" altLang="en-US"/>
              <a:pPr>
                <a:defRPr/>
              </a:pPr>
              <a:t>2019/4/8</a:t>
            </a:fld>
            <a:endParaRPr lang="zh-CN" altLang="en-US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1228D-D5C0-4B1E-9941-FDCAC24FE4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2" name="内容占位符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4" name="内容占位符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8B3D-D8FD-4CD4-8D7D-4344F914BE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3A8FB-D486-470F-9DCD-A6B20916EBEB}" type="datetimeFigureOut">
              <a:rPr lang="zh-CN" altLang="en-US"/>
              <a:pPr>
                <a:defRPr/>
              </a:pPr>
              <a:t>2019/4/8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A7F55-6CAC-4C1B-907A-A74279725CFC}" type="datetimeFigureOut">
              <a:rPr lang="zh-CN" altLang="en-US"/>
              <a:pPr>
                <a:defRPr/>
              </a:pPr>
              <a:t>2019/4/8</a:t>
            </a:fld>
            <a:endParaRPr lang="zh-CN" altLang="en-US"/>
          </a:p>
        </p:txBody>
      </p:sp>
      <p:sp>
        <p:nvSpPr>
          <p:cNvPr id="4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97FA6-38EA-4370-AD0E-567A4884C8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602E-26BA-4F81-93D6-077750559E80}" type="datetimeFigureOut">
              <a:rPr lang="zh-CN" altLang="en-US"/>
              <a:pPr>
                <a:defRPr/>
              </a:pPr>
              <a:t>2019/4/8</a:t>
            </a:fld>
            <a:endParaRPr lang="zh-CN" altLang="en-US"/>
          </a:p>
        </p:txBody>
      </p:sp>
      <p:sp>
        <p:nvSpPr>
          <p:cNvPr id="3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F68A9-A2E5-4D1D-A448-68FB5E68B8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内容占位符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1" name="标题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78488-CC2A-4495-805E-2353A30B0706}" type="datetimeFigureOut">
              <a:rPr lang="zh-CN" altLang="en-US"/>
              <a:pPr>
                <a:defRPr/>
              </a:pPr>
              <a:t>2019/4/8</a:t>
            </a:fld>
            <a:endParaRPr lang="zh-CN" altLang="en-US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1BB53-48AC-4C51-B2AA-891D122DC9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07C62-7706-4788-9B3C-2054524CC1E9}" type="datetimeFigureOut">
              <a:rPr lang="zh-CN" altLang="en-US"/>
              <a:pPr>
                <a:defRPr/>
              </a:pPr>
              <a:t>2019/4/8</a:t>
            </a:fld>
            <a:endParaRPr lang="zh-CN" altLang="en-US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D73A9-7007-40A1-ACF3-813341671A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E61C3F8-7089-49C2-ADB1-91A1EE9F0AA2}" type="datetimeFigureOut">
              <a:rPr lang="zh-CN" altLang="en-US"/>
              <a:pPr>
                <a:defRPr/>
              </a:pPr>
              <a:t>2019/4/8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E7A77E7-0787-4215-BF41-27AF3A4316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华文新魏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华文新魏" pitchFamily="2" charset="-122"/>
          <a:cs typeface="华文新魏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华文新魏" pitchFamily="2" charset="-122"/>
          <a:cs typeface="华文新魏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华文新魏" pitchFamily="2" charset="-122"/>
          <a:cs typeface="华文新魏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华文新魏" pitchFamily="2" charset="-122"/>
          <a:cs typeface="华文新魏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华文新魏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华文新魏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华文新魏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华文新魏" pitchFamily="2" charset="-122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华文新魏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华文新魏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华文新魏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华文新魏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华文新魏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.hiphotos.baidu.com/zhidao/pic/item/42166d224f4a20a4942f6c7393529822720ed05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5.jpe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4"/>
          <p:cNvSpPr txBox="1">
            <a:spLocks noChangeArrowheads="1"/>
          </p:cNvSpPr>
          <p:nvPr/>
        </p:nvSpPr>
        <p:spPr bwMode="auto">
          <a:xfrm>
            <a:off x="755650" y="836613"/>
            <a:ext cx="5400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第十二章  简单的机械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1763688" y="2420888"/>
            <a:ext cx="3960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12.2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3203575" y="2276475"/>
            <a:ext cx="3168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 b="1" dirty="0"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滑  轮</a:t>
            </a:r>
          </a:p>
        </p:txBody>
      </p:sp>
      <p:pic>
        <p:nvPicPr>
          <p:cNvPr id="14341" name="Picture 4" descr="http://c.hiphotos.baidu.com/zhidao/wh%3D600%2C800/sign=71c0195d8e1001e94e691c09883e57d4/42166d224f4a20a4942f6c7393529822720ed055.jpg">
            <a:hlinkClick r:id="rId2" tooltip="点击查看大图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34025" y="-1824038"/>
            <a:ext cx="1019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c.hiphotos.baidu.com/zhidao/wh%3D600%2C800/sign=71c0195d8e1001e94e691c09883e57d4/42166d224f4a20a4942f6c7393529822720ed055.jpg">
            <a:hlinkClick r:id="rId2" tooltip="点击查看大图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34025" y="-1824038"/>
            <a:ext cx="1019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http://c.hiphotos.baidu.com/zhidao/wh%3D600%2C800/sign=71c0195d8e1001e94e691c09883e57d4/42166d224f4a20a4942f6c7393529822720ed055.jpg">
            <a:hlinkClick r:id="rId2" tooltip="点击查看大图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34025" y="-1824038"/>
            <a:ext cx="1019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 descr="http://c.hiphotos.baidu.com/zhidao/wh%3D600%2C800/sign=71c0195d8e1001e94e691c09883e57d4/42166d224f4a20a4942f6c7393529822720ed055.jpg">
            <a:hlinkClick r:id="rId2" tooltip="点击查看大图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34025" y="-1824038"/>
            <a:ext cx="1019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2" descr="http://c.hiphotos.baidu.com/zhidao/wh%3D600%2C800/sign=71c0195d8e1001e94e691c09883e57d4/42166d224f4a20a4942f6c7393529822720ed055.jpg">
            <a:hlinkClick r:id="rId2" tooltip="点击查看大图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34025" y="-1824038"/>
            <a:ext cx="1019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6" name="组合 22"/>
          <p:cNvGrpSpPr>
            <a:grpSpLocks/>
          </p:cNvGrpSpPr>
          <p:nvPr/>
        </p:nvGrpSpPr>
        <p:grpSpPr bwMode="auto">
          <a:xfrm>
            <a:off x="1692275" y="4076700"/>
            <a:ext cx="5688013" cy="2160588"/>
            <a:chOff x="2051720" y="4149080"/>
            <a:chExt cx="5350346" cy="1944216"/>
          </a:xfrm>
        </p:grpSpPr>
        <p:pic>
          <p:nvPicPr>
            <p:cNvPr id="14347" name="Picture 20" descr="http://img2.imgtn.bdimg.com/it/u=1581842438,1719931236&amp;fm=21&amp;gp=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1720" y="4149080"/>
              <a:ext cx="3316605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25" descr="C:\Users\Administrator\Desktop\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1879" y="4149080"/>
              <a:ext cx="2467659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24" descr="C:\Users\Administrator\Desktop\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16016" y="4149080"/>
              <a:ext cx="2686050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7"/>
          <p:cNvSpPr txBox="1">
            <a:spLocks noChangeArrowheads="1"/>
          </p:cNvSpPr>
          <p:nvPr/>
        </p:nvSpPr>
        <p:spPr bwMode="auto">
          <a:xfrm>
            <a:off x="539750" y="549275"/>
            <a:ext cx="2519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精讲精练</a:t>
            </a:r>
          </a:p>
        </p:txBody>
      </p:sp>
      <p:sp>
        <p:nvSpPr>
          <p:cNvPr id="28674" name="Rectangle 3"/>
          <p:cNvSpPr>
            <a:spLocks/>
          </p:cNvSpPr>
          <p:nvPr/>
        </p:nvSpPr>
        <p:spPr bwMode="auto">
          <a:xfrm>
            <a:off x="468313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n-US" altLang="zh-CN" sz="2800" b="1">
                <a:solidFill>
                  <a:srgbClr val="000099"/>
                </a:solidFill>
                <a:latin typeface="华文新魏"/>
                <a:ea typeface="华文新魏"/>
              </a:rPr>
              <a:t>1</a:t>
            </a:r>
            <a:r>
              <a:rPr lang="zh-CN" altLang="en-US" sz="2800" b="1">
                <a:solidFill>
                  <a:srgbClr val="000099"/>
                </a:solidFill>
                <a:latin typeface="华文新魏"/>
                <a:ea typeface="华文新魏"/>
              </a:rPr>
              <a:t>、使用定滑轮沿不同方向将物体匀速拉起时，拉力分别为</a:t>
            </a:r>
            <a:r>
              <a:rPr lang="en-US" altLang="zh-CN" sz="2800" b="1" i="1">
                <a:solidFill>
                  <a:srgbClr val="000099"/>
                </a:solidFill>
                <a:latin typeface="华文新魏"/>
                <a:ea typeface="华文新魏"/>
              </a:rPr>
              <a:t>F</a:t>
            </a:r>
            <a:r>
              <a:rPr lang="en-US" altLang="zh-CN" sz="2800" b="1">
                <a:solidFill>
                  <a:srgbClr val="000099"/>
                </a:solidFill>
                <a:latin typeface="华文新魏"/>
                <a:ea typeface="华文新魏"/>
              </a:rPr>
              <a:t>1</a:t>
            </a:r>
            <a:r>
              <a:rPr lang="zh-CN" altLang="en-US" sz="2800" b="1">
                <a:solidFill>
                  <a:srgbClr val="000099"/>
                </a:solidFill>
                <a:latin typeface="华文新魏"/>
                <a:ea typeface="华文新魏"/>
              </a:rPr>
              <a:t>、</a:t>
            </a:r>
            <a:r>
              <a:rPr lang="en-US" altLang="zh-CN" sz="2800" b="1" i="1">
                <a:solidFill>
                  <a:srgbClr val="000099"/>
                </a:solidFill>
                <a:latin typeface="华文新魏"/>
                <a:ea typeface="华文新魏"/>
              </a:rPr>
              <a:t>F</a:t>
            </a:r>
            <a:r>
              <a:rPr lang="en-US" altLang="zh-CN" sz="2800" b="1">
                <a:solidFill>
                  <a:srgbClr val="000099"/>
                </a:solidFill>
                <a:latin typeface="华文新魏"/>
                <a:ea typeface="华文新魏"/>
              </a:rPr>
              <a:t>2</a:t>
            </a:r>
            <a:r>
              <a:rPr lang="zh-CN" altLang="en-US" sz="2800" b="1">
                <a:solidFill>
                  <a:srgbClr val="000099"/>
                </a:solidFill>
                <a:latin typeface="华文新魏"/>
                <a:ea typeface="华文新魏"/>
              </a:rPr>
              <a:t>、</a:t>
            </a:r>
            <a:r>
              <a:rPr lang="en-US" altLang="zh-CN" sz="2800" b="1" i="1">
                <a:solidFill>
                  <a:srgbClr val="000099"/>
                </a:solidFill>
                <a:latin typeface="华文新魏"/>
                <a:ea typeface="华文新魏"/>
              </a:rPr>
              <a:t>F</a:t>
            </a:r>
            <a:r>
              <a:rPr lang="en-US" altLang="zh-CN" sz="2800" b="1">
                <a:solidFill>
                  <a:srgbClr val="000099"/>
                </a:solidFill>
                <a:latin typeface="华文新魏"/>
                <a:ea typeface="华文新魏"/>
              </a:rPr>
              <a:t>3</a:t>
            </a:r>
            <a:r>
              <a:rPr lang="zh-CN" altLang="en-US" sz="2800" b="1">
                <a:solidFill>
                  <a:srgbClr val="000099"/>
                </a:solidFill>
                <a:latin typeface="华文新魏"/>
                <a:ea typeface="华文新魏"/>
              </a:rPr>
              <a:t>，如图所示，则三个力之间的关系是          </a:t>
            </a:r>
            <a:r>
              <a:rPr lang="en-US" altLang="zh-CN" sz="2800" b="1">
                <a:solidFill>
                  <a:srgbClr val="000099"/>
                </a:solidFill>
                <a:latin typeface="华文新魏"/>
                <a:ea typeface="华文新魏"/>
              </a:rPr>
              <a:t>【      】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n-US" altLang="zh-CN" sz="2800" b="1">
                <a:solidFill>
                  <a:srgbClr val="000099"/>
                </a:solidFill>
                <a:latin typeface="华文新魏"/>
                <a:ea typeface="华文新魏"/>
              </a:rPr>
              <a:t>   A</a:t>
            </a:r>
            <a:r>
              <a:rPr lang="zh-CN" altLang="en-US" sz="2800" b="1">
                <a:solidFill>
                  <a:srgbClr val="000099"/>
                </a:solidFill>
                <a:latin typeface="华文新魏"/>
                <a:ea typeface="华文新魏"/>
              </a:rPr>
              <a:t>．</a:t>
            </a:r>
            <a:r>
              <a:rPr lang="en-US" altLang="zh-CN" sz="2800" b="1" i="1">
                <a:solidFill>
                  <a:srgbClr val="000099"/>
                </a:solidFill>
                <a:latin typeface="华文新魏"/>
                <a:ea typeface="华文新魏"/>
              </a:rPr>
              <a:t>F</a:t>
            </a:r>
            <a:r>
              <a:rPr lang="en-US" altLang="zh-CN" sz="2800" b="1">
                <a:solidFill>
                  <a:srgbClr val="000099"/>
                </a:solidFill>
                <a:latin typeface="华文新魏"/>
                <a:ea typeface="华文新魏"/>
              </a:rPr>
              <a:t>1</a:t>
            </a:r>
            <a:r>
              <a:rPr lang="zh-CN" altLang="en-US" sz="2800" b="1">
                <a:solidFill>
                  <a:srgbClr val="000099"/>
                </a:solidFill>
                <a:latin typeface="华文新魏"/>
                <a:ea typeface="华文新魏"/>
              </a:rPr>
              <a:t>＜</a:t>
            </a:r>
            <a:r>
              <a:rPr lang="en-US" altLang="zh-CN" sz="2800" b="1" i="1">
                <a:solidFill>
                  <a:srgbClr val="000099"/>
                </a:solidFill>
                <a:latin typeface="华文新魏"/>
                <a:ea typeface="华文新魏"/>
              </a:rPr>
              <a:t>F</a:t>
            </a:r>
            <a:r>
              <a:rPr lang="en-US" altLang="zh-CN" sz="2800" b="1">
                <a:solidFill>
                  <a:srgbClr val="000099"/>
                </a:solidFill>
                <a:latin typeface="华文新魏"/>
                <a:ea typeface="华文新魏"/>
              </a:rPr>
              <a:t>2</a:t>
            </a:r>
            <a:r>
              <a:rPr lang="zh-CN" altLang="en-US" sz="2800" b="1">
                <a:solidFill>
                  <a:srgbClr val="000099"/>
                </a:solidFill>
                <a:latin typeface="华文新魏"/>
                <a:ea typeface="华文新魏"/>
              </a:rPr>
              <a:t>＜</a:t>
            </a:r>
            <a:r>
              <a:rPr lang="en-US" altLang="zh-CN" sz="2800" b="1" i="1">
                <a:solidFill>
                  <a:srgbClr val="000099"/>
                </a:solidFill>
                <a:latin typeface="华文新魏"/>
                <a:ea typeface="华文新魏"/>
              </a:rPr>
              <a:t>F</a:t>
            </a:r>
            <a:r>
              <a:rPr lang="en-US" altLang="zh-CN" sz="2800" b="1">
                <a:solidFill>
                  <a:srgbClr val="000099"/>
                </a:solidFill>
                <a:latin typeface="华文新魏"/>
                <a:ea typeface="华文新魏"/>
              </a:rPr>
              <a:t>3      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n-US" altLang="zh-CN" sz="2800" b="1">
                <a:solidFill>
                  <a:srgbClr val="000099"/>
                </a:solidFill>
                <a:latin typeface="华文新魏"/>
                <a:ea typeface="华文新魏"/>
              </a:rPr>
              <a:t>   B</a:t>
            </a:r>
            <a:r>
              <a:rPr lang="zh-CN" altLang="en-US" sz="2800" b="1">
                <a:solidFill>
                  <a:srgbClr val="000099"/>
                </a:solidFill>
                <a:latin typeface="华文新魏"/>
                <a:ea typeface="华文新魏"/>
              </a:rPr>
              <a:t>．</a:t>
            </a:r>
            <a:r>
              <a:rPr lang="en-US" altLang="zh-CN" sz="2800" b="1" i="1">
                <a:solidFill>
                  <a:srgbClr val="000099"/>
                </a:solidFill>
                <a:latin typeface="华文新魏"/>
                <a:ea typeface="华文新魏"/>
              </a:rPr>
              <a:t>F</a:t>
            </a:r>
            <a:r>
              <a:rPr lang="en-US" altLang="zh-CN" sz="2800" b="1">
                <a:solidFill>
                  <a:srgbClr val="000099"/>
                </a:solidFill>
                <a:latin typeface="华文新魏"/>
                <a:ea typeface="华文新魏"/>
              </a:rPr>
              <a:t>1</a:t>
            </a:r>
            <a:r>
              <a:rPr lang="zh-CN" altLang="en-US" sz="2800" b="1">
                <a:solidFill>
                  <a:srgbClr val="000099"/>
                </a:solidFill>
                <a:latin typeface="华文新魏"/>
                <a:ea typeface="华文新魏"/>
              </a:rPr>
              <a:t>＞</a:t>
            </a:r>
            <a:r>
              <a:rPr lang="en-US" altLang="zh-CN" sz="2800" b="1" i="1">
                <a:solidFill>
                  <a:srgbClr val="000099"/>
                </a:solidFill>
                <a:latin typeface="华文新魏"/>
                <a:ea typeface="华文新魏"/>
              </a:rPr>
              <a:t>F</a:t>
            </a:r>
            <a:r>
              <a:rPr lang="en-US" altLang="zh-CN" sz="2800" b="1">
                <a:solidFill>
                  <a:srgbClr val="000099"/>
                </a:solidFill>
                <a:latin typeface="华文新魏"/>
                <a:ea typeface="华文新魏"/>
              </a:rPr>
              <a:t>2</a:t>
            </a:r>
            <a:r>
              <a:rPr lang="zh-CN" altLang="en-US" sz="2800" b="1">
                <a:solidFill>
                  <a:srgbClr val="000099"/>
                </a:solidFill>
                <a:latin typeface="华文新魏"/>
                <a:ea typeface="华文新魏"/>
              </a:rPr>
              <a:t>＞</a:t>
            </a:r>
            <a:r>
              <a:rPr lang="en-US" altLang="zh-CN" sz="2800" b="1" i="1">
                <a:solidFill>
                  <a:srgbClr val="000099"/>
                </a:solidFill>
                <a:latin typeface="华文新魏"/>
                <a:ea typeface="华文新魏"/>
              </a:rPr>
              <a:t>F</a:t>
            </a:r>
            <a:r>
              <a:rPr lang="en-US" altLang="zh-CN" sz="2800" b="1">
                <a:solidFill>
                  <a:srgbClr val="000099"/>
                </a:solidFill>
                <a:latin typeface="华文新魏"/>
                <a:ea typeface="华文新魏"/>
              </a:rPr>
              <a:t>3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n-US" altLang="zh-CN" sz="2800" b="1">
                <a:solidFill>
                  <a:srgbClr val="000099"/>
                </a:solidFill>
                <a:latin typeface="华文新魏"/>
                <a:ea typeface="华文新魏"/>
              </a:rPr>
              <a:t>   C</a:t>
            </a:r>
            <a:r>
              <a:rPr lang="zh-CN" altLang="en-US" sz="2800" b="1">
                <a:solidFill>
                  <a:srgbClr val="000099"/>
                </a:solidFill>
                <a:latin typeface="华文新魏"/>
                <a:ea typeface="华文新魏"/>
              </a:rPr>
              <a:t>．</a:t>
            </a:r>
            <a:r>
              <a:rPr lang="en-US" altLang="zh-CN" sz="2800" b="1" i="1">
                <a:solidFill>
                  <a:srgbClr val="000099"/>
                </a:solidFill>
                <a:latin typeface="华文新魏"/>
                <a:ea typeface="华文新魏"/>
              </a:rPr>
              <a:t>F</a:t>
            </a:r>
            <a:r>
              <a:rPr lang="en-US" altLang="zh-CN" sz="2800" b="1">
                <a:solidFill>
                  <a:srgbClr val="000099"/>
                </a:solidFill>
                <a:latin typeface="华文新魏"/>
                <a:ea typeface="华文新魏"/>
              </a:rPr>
              <a:t>1</a:t>
            </a:r>
            <a:r>
              <a:rPr lang="zh-CN" altLang="en-US" sz="2800" b="1">
                <a:solidFill>
                  <a:srgbClr val="000099"/>
                </a:solidFill>
                <a:latin typeface="华文新魏"/>
                <a:ea typeface="华文新魏"/>
              </a:rPr>
              <a:t>＝</a:t>
            </a:r>
            <a:r>
              <a:rPr lang="en-US" altLang="zh-CN" sz="2800" b="1" i="1">
                <a:solidFill>
                  <a:srgbClr val="000099"/>
                </a:solidFill>
                <a:latin typeface="华文新魏"/>
                <a:ea typeface="华文新魏"/>
              </a:rPr>
              <a:t>F</a:t>
            </a:r>
            <a:r>
              <a:rPr lang="en-US" altLang="zh-CN" sz="2800" b="1">
                <a:solidFill>
                  <a:srgbClr val="000099"/>
                </a:solidFill>
                <a:latin typeface="华文新魏"/>
                <a:ea typeface="华文新魏"/>
              </a:rPr>
              <a:t>2</a:t>
            </a:r>
            <a:r>
              <a:rPr lang="zh-CN" altLang="en-US" sz="2800" b="1">
                <a:solidFill>
                  <a:srgbClr val="000099"/>
                </a:solidFill>
                <a:latin typeface="华文新魏"/>
                <a:ea typeface="华文新魏"/>
              </a:rPr>
              <a:t>＝</a:t>
            </a:r>
            <a:r>
              <a:rPr lang="en-US" altLang="zh-CN" sz="2800" b="1" i="1">
                <a:solidFill>
                  <a:srgbClr val="000099"/>
                </a:solidFill>
                <a:latin typeface="华文新魏"/>
                <a:ea typeface="华文新魏"/>
              </a:rPr>
              <a:t>F</a:t>
            </a:r>
            <a:r>
              <a:rPr lang="en-US" altLang="zh-CN" sz="2800" b="1">
                <a:solidFill>
                  <a:srgbClr val="000099"/>
                </a:solidFill>
                <a:latin typeface="华文新魏"/>
                <a:ea typeface="华文新魏"/>
              </a:rPr>
              <a:t>3      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n-US" altLang="zh-CN" sz="2800" b="1">
                <a:solidFill>
                  <a:srgbClr val="000099"/>
                </a:solidFill>
                <a:latin typeface="华文新魏"/>
                <a:ea typeface="华文新魏"/>
              </a:rPr>
              <a:t>   D</a:t>
            </a:r>
            <a:r>
              <a:rPr lang="zh-CN" altLang="en-US" sz="2800" b="1">
                <a:solidFill>
                  <a:srgbClr val="000099"/>
                </a:solidFill>
                <a:latin typeface="华文新魏"/>
                <a:ea typeface="华文新魏"/>
              </a:rPr>
              <a:t>．</a:t>
            </a:r>
            <a:r>
              <a:rPr lang="en-US" altLang="zh-CN" sz="2800" b="1" i="1">
                <a:solidFill>
                  <a:srgbClr val="000099"/>
                </a:solidFill>
                <a:latin typeface="华文新魏"/>
                <a:ea typeface="华文新魏"/>
              </a:rPr>
              <a:t>F</a:t>
            </a:r>
            <a:r>
              <a:rPr lang="en-US" altLang="zh-CN" sz="2800" b="1">
                <a:solidFill>
                  <a:srgbClr val="000099"/>
                </a:solidFill>
                <a:latin typeface="华文新魏"/>
                <a:ea typeface="华文新魏"/>
              </a:rPr>
              <a:t>1</a:t>
            </a:r>
            <a:r>
              <a:rPr lang="zh-CN" altLang="en-US" sz="2800" b="1">
                <a:solidFill>
                  <a:srgbClr val="000099"/>
                </a:solidFill>
                <a:latin typeface="华文新魏"/>
                <a:ea typeface="华文新魏"/>
              </a:rPr>
              <a:t>＞</a:t>
            </a:r>
            <a:r>
              <a:rPr lang="en-US" altLang="zh-CN" sz="2800" b="1" i="1">
                <a:solidFill>
                  <a:srgbClr val="000099"/>
                </a:solidFill>
                <a:latin typeface="华文新魏"/>
                <a:ea typeface="华文新魏"/>
              </a:rPr>
              <a:t>F</a:t>
            </a:r>
            <a:r>
              <a:rPr lang="en-US" altLang="zh-CN" sz="2800" b="1">
                <a:solidFill>
                  <a:srgbClr val="000099"/>
                </a:solidFill>
                <a:latin typeface="华文新魏"/>
                <a:ea typeface="华文新魏"/>
              </a:rPr>
              <a:t>2</a:t>
            </a:r>
            <a:r>
              <a:rPr lang="zh-CN" altLang="en-US" sz="2800" b="1">
                <a:solidFill>
                  <a:srgbClr val="000099"/>
                </a:solidFill>
                <a:latin typeface="华文新魏"/>
                <a:ea typeface="华文新魏"/>
              </a:rPr>
              <a:t>＝</a:t>
            </a:r>
            <a:r>
              <a:rPr lang="en-US" altLang="zh-CN" sz="2800" b="1" i="1">
                <a:solidFill>
                  <a:srgbClr val="000099"/>
                </a:solidFill>
                <a:latin typeface="华文新魏"/>
                <a:ea typeface="华文新魏"/>
              </a:rPr>
              <a:t>F</a:t>
            </a:r>
            <a:r>
              <a:rPr lang="en-US" altLang="zh-CN" sz="2800" b="1">
                <a:solidFill>
                  <a:srgbClr val="000099"/>
                </a:solidFill>
                <a:latin typeface="华文新魏"/>
                <a:ea typeface="华文新魏"/>
              </a:rPr>
              <a:t>3</a:t>
            </a:r>
            <a:endParaRPr lang="zh-CN" altLang="en-US" sz="2800" b="1">
              <a:solidFill>
                <a:srgbClr val="000099"/>
              </a:solidFill>
              <a:latin typeface="华文新魏"/>
              <a:ea typeface="华文新魏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203575" y="23495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pic>
        <p:nvPicPr>
          <p:cNvPr id="28676" name="Picture 5" descr="8-5-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781300"/>
            <a:ext cx="2879725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7"/>
          <p:cNvSpPr txBox="1">
            <a:spLocks noChangeArrowheads="1"/>
          </p:cNvSpPr>
          <p:nvPr/>
        </p:nvSpPr>
        <p:spPr bwMode="auto">
          <a:xfrm>
            <a:off x="539750" y="549275"/>
            <a:ext cx="2519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精讲精练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468313" y="1196975"/>
            <a:ext cx="82073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n-US" altLang="zh-CN" sz="2800">
                <a:solidFill>
                  <a:srgbClr val="000099"/>
                </a:solidFill>
                <a:ea typeface="华文新魏"/>
              </a:rPr>
              <a:t>2</a:t>
            </a:r>
            <a:r>
              <a:rPr lang="zh-CN" altLang="en-US" sz="2800">
                <a:solidFill>
                  <a:srgbClr val="000099"/>
                </a:solidFill>
                <a:ea typeface="华文新魏"/>
              </a:rPr>
              <a:t>、升旗时，人站在地面上向</a:t>
            </a:r>
            <a:r>
              <a:rPr lang="zh-CN" altLang="en-US" sz="2800" u="sng">
                <a:solidFill>
                  <a:srgbClr val="000099"/>
                </a:solidFill>
                <a:ea typeface="华文新魏"/>
              </a:rPr>
              <a:t>         </a:t>
            </a:r>
            <a:r>
              <a:rPr lang="zh-CN" altLang="en-US" sz="2800">
                <a:solidFill>
                  <a:srgbClr val="000099"/>
                </a:solidFill>
                <a:ea typeface="华文新魏"/>
              </a:rPr>
              <a:t>拉绳子，旗向上运动，这是因为旗杆顶部有个</a:t>
            </a:r>
            <a:r>
              <a:rPr lang="zh-CN" altLang="en-US" sz="2800" u="sng">
                <a:solidFill>
                  <a:srgbClr val="000099"/>
                </a:solidFill>
                <a:ea typeface="华文新魏"/>
              </a:rPr>
              <a:t>          </a:t>
            </a:r>
            <a:r>
              <a:rPr lang="zh-CN" altLang="en-US" sz="2800">
                <a:solidFill>
                  <a:srgbClr val="000099"/>
                </a:solidFill>
                <a:ea typeface="华文新魏"/>
              </a:rPr>
              <a:t>滑轮。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68313" y="2541588"/>
            <a:ext cx="8207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 sz="2800">
                <a:solidFill>
                  <a:srgbClr val="000099"/>
                </a:solidFill>
                <a:latin typeface="华文新魏"/>
                <a:ea typeface="华文新魏"/>
              </a:rPr>
              <a:t>3</a:t>
            </a:r>
            <a:r>
              <a:rPr lang="zh-CN" altLang="en-US" sz="2800">
                <a:solidFill>
                  <a:srgbClr val="000099"/>
                </a:solidFill>
                <a:latin typeface="华文新魏"/>
                <a:ea typeface="华文新魏"/>
              </a:rPr>
              <a:t>、如图所示，甲图中使用的是</a:t>
            </a:r>
            <a:r>
              <a:rPr lang="zh-CN" altLang="en-US" sz="2800" u="sng">
                <a:solidFill>
                  <a:srgbClr val="000099"/>
                </a:solidFill>
                <a:latin typeface="华文新魏"/>
                <a:ea typeface="华文新魏"/>
              </a:rPr>
              <a:t>       </a:t>
            </a:r>
            <a:r>
              <a:rPr lang="zh-CN" altLang="en-US" sz="2800">
                <a:solidFill>
                  <a:srgbClr val="000099"/>
                </a:solidFill>
                <a:latin typeface="华文新魏"/>
                <a:ea typeface="华文新魏"/>
              </a:rPr>
              <a:t>滑轮，使用这种机械的好处是</a:t>
            </a:r>
            <a:r>
              <a:rPr lang="zh-CN" altLang="en-US" sz="2800" u="sng">
                <a:solidFill>
                  <a:srgbClr val="000099"/>
                </a:solidFill>
                <a:latin typeface="华文新魏"/>
                <a:ea typeface="华文新魏"/>
              </a:rPr>
              <a:t>                        </a:t>
            </a:r>
            <a:r>
              <a:rPr lang="zh-CN" altLang="en-US" sz="2800">
                <a:solidFill>
                  <a:srgbClr val="000099"/>
                </a:solidFill>
                <a:latin typeface="华文新魏"/>
                <a:ea typeface="华文新魏"/>
              </a:rPr>
              <a:t>。缺点是</a:t>
            </a:r>
            <a:r>
              <a:rPr lang="zh-CN" altLang="en-US" sz="2800" u="sng">
                <a:solidFill>
                  <a:srgbClr val="000099"/>
                </a:solidFill>
                <a:latin typeface="华文新魏"/>
                <a:ea typeface="华文新魏"/>
              </a:rPr>
              <a:t>                </a:t>
            </a:r>
            <a:r>
              <a:rPr lang="zh-CN" altLang="en-US" sz="2800">
                <a:solidFill>
                  <a:srgbClr val="000099"/>
                </a:solidFill>
                <a:latin typeface="华文新魏"/>
                <a:ea typeface="华文新魏"/>
              </a:rPr>
              <a:t>；乙图使用的是</a:t>
            </a:r>
            <a:r>
              <a:rPr lang="zh-CN" altLang="en-US" sz="2800" u="sng">
                <a:solidFill>
                  <a:srgbClr val="000099"/>
                </a:solidFill>
                <a:latin typeface="华文新魏"/>
                <a:ea typeface="华文新魏"/>
              </a:rPr>
              <a:t>       </a:t>
            </a:r>
            <a:r>
              <a:rPr lang="zh-CN" altLang="en-US" sz="2800">
                <a:solidFill>
                  <a:srgbClr val="000099"/>
                </a:solidFill>
                <a:latin typeface="华文新魏"/>
                <a:ea typeface="华文新魏"/>
              </a:rPr>
              <a:t>滑轮，使用这种机械的好处是</a:t>
            </a:r>
            <a:r>
              <a:rPr lang="zh-CN" altLang="en-US" sz="2800" u="sng">
                <a:solidFill>
                  <a:srgbClr val="000099"/>
                </a:solidFill>
                <a:latin typeface="华文新魏"/>
                <a:ea typeface="华文新魏"/>
              </a:rPr>
              <a:t>           </a:t>
            </a:r>
            <a:r>
              <a:rPr lang="zh-CN" altLang="en-US" sz="2800">
                <a:solidFill>
                  <a:srgbClr val="000099"/>
                </a:solidFill>
                <a:latin typeface="华文新魏"/>
                <a:ea typeface="华文新魏"/>
              </a:rPr>
              <a:t>，缺点是</a:t>
            </a:r>
            <a:r>
              <a:rPr lang="zh-CN" altLang="en-US" sz="2800" u="sng">
                <a:solidFill>
                  <a:srgbClr val="000099"/>
                </a:solidFill>
                <a:latin typeface="华文新魏"/>
                <a:ea typeface="华文新魏"/>
              </a:rPr>
              <a:t>                         </a:t>
            </a:r>
            <a:r>
              <a:rPr lang="zh-CN" altLang="en-US" sz="2800">
                <a:solidFill>
                  <a:srgbClr val="000099"/>
                </a:solidFill>
                <a:latin typeface="华文新魏"/>
                <a:ea typeface="华文新魏"/>
              </a:rPr>
              <a:t>。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419475" y="4437063"/>
            <a:ext cx="3240088" cy="2592387"/>
            <a:chOff x="3623" y="1440"/>
            <a:chExt cx="2199" cy="2652"/>
          </a:xfrm>
        </p:grpSpPr>
        <p:pic>
          <p:nvPicPr>
            <p:cNvPr id="29709" name="Picture 6" descr="8-5-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23" y="1440"/>
              <a:ext cx="2199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0" name="Rectangle 7"/>
            <p:cNvSpPr>
              <a:spLocks noChangeArrowheads="1"/>
            </p:cNvSpPr>
            <p:nvPr/>
          </p:nvSpPr>
          <p:spPr bwMode="auto">
            <a:xfrm>
              <a:off x="4253" y="3624"/>
              <a:ext cx="1028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endParaRPr lang="en-US" altLang="zh-CN">
                <a:latin typeface="Arial" charset="0"/>
              </a:endParaRPr>
            </a:p>
          </p:txBody>
        </p:sp>
        <p:sp>
          <p:nvSpPr>
            <p:cNvPr id="29711" name="Rectangle 8"/>
            <p:cNvSpPr>
              <a:spLocks noChangeArrowheads="1"/>
            </p:cNvSpPr>
            <p:nvPr/>
          </p:nvSpPr>
          <p:spPr bwMode="auto">
            <a:xfrm>
              <a:off x="3623" y="3312"/>
              <a:ext cx="420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zh-CN" altLang="en-US" sz="2400">
                  <a:latin typeface="Times New Roman" pitchFamily="18" charset="0"/>
                  <a:ea typeface="楷体_GB2312"/>
                  <a:cs typeface="楷体_GB2312"/>
                </a:rPr>
                <a:t>甲</a:t>
              </a:r>
              <a:endParaRPr lang="zh-CN" altLang="en-US" sz="2400">
                <a:latin typeface="Arial" charset="0"/>
                <a:ea typeface="楷体_GB2312"/>
                <a:cs typeface="楷体_GB2312"/>
              </a:endParaRPr>
            </a:p>
          </p:txBody>
        </p:sp>
        <p:sp>
          <p:nvSpPr>
            <p:cNvPr id="29712" name="Rectangle 9"/>
            <p:cNvSpPr>
              <a:spLocks noChangeArrowheads="1"/>
            </p:cNvSpPr>
            <p:nvPr/>
          </p:nvSpPr>
          <p:spPr bwMode="auto">
            <a:xfrm>
              <a:off x="4988" y="3312"/>
              <a:ext cx="420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zh-CN" altLang="en-US" sz="2400">
                  <a:latin typeface="Times New Roman" pitchFamily="18" charset="0"/>
                  <a:ea typeface="楷体_GB2312"/>
                  <a:cs typeface="楷体_GB2312"/>
                </a:rPr>
                <a:t>乙</a:t>
              </a:r>
              <a:endParaRPr lang="zh-CN" altLang="en-US" sz="2400">
                <a:latin typeface="Arial" charset="0"/>
                <a:ea typeface="楷体_GB2312"/>
                <a:cs typeface="楷体_GB2312"/>
              </a:endParaRPr>
            </a:p>
          </p:txBody>
        </p:sp>
      </p:grp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160963" y="1125538"/>
            <a:ext cx="49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charset="0"/>
                <a:ea typeface="黑体" pitchFamily="49" charset="-122"/>
              </a:rPr>
              <a:t>下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629275" y="1603375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charset="0"/>
                <a:ea typeface="黑体" pitchFamily="49" charset="-122"/>
              </a:rPr>
              <a:t>定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35600" y="2492375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charset="0"/>
                <a:ea typeface="黑体" pitchFamily="49" charset="-122"/>
              </a:rPr>
              <a:t>定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555875" y="2971800"/>
            <a:ext cx="241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charset="0"/>
                <a:ea typeface="黑体" pitchFamily="49" charset="-122"/>
              </a:rPr>
              <a:t>改变拉力的方向 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6421438" y="2997200"/>
            <a:ext cx="1103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charset="0"/>
                <a:ea typeface="黑体" pitchFamily="49" charset="-122"/>
              </a:rPr>
              <a:t>不省力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425700" y="3357563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charset="0"/>
                <a:ea typeface="黑体" pitchFamily="49" charset="-122"/>
              </a:rPr>
              <a:t>动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971550" y="3789363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charset="0"/>
                <a:ea typeface="黑体" pitchFamily="49" charset="-122"/>
              </a:rPr>
              <a:t>省力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3203575" y="3789363"/>
            <a:ext cx="232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charset="0"/>
                <a:ea typeface="黑体" pitchFamily="49" charset="-122"/>
              </a:rPr>
              <a:t>不改变拉力方向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10" grpId="0"/>
      <p:bldP spid="25611" grpId="0"/>
      <p:bldP spid="25612" grpId="0"/>
      <p:bldP spid="25613" grpId="0"/>
      <p:bldP spid="25614" grpId="0"/>
      <p:bldP spid="25615" grpId="0"/>
      <p:bldP spid="25616" grpId="0"/>
      <p:bldP spid="256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7"/>
          <p:cNvSpPr txBox="1">
            <a:spLocks noChangeArrowheads="1"/>
          </p:cNvSpPr>
          <p:nvPr/>
        </p:nvSpPr>
        <p:spPr bwMode="auto">
          <a:xfrm>
            <a:off x="539750" y="549275"/>
            <a:ext cx="2519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精讲精练</a:t>
            </a:r>
          </a:p>
        </p:txBody>
      </p:sp>
      <p:pic>
        <p:nvPicPr>
          <p:cNvPr id="30722" name="Picture 8"/>
          <p:cNvPicPr>
            <a:picLocks noChangeAspect="1" noChangeArrowheads="1"/>
          </p:cNvPicPr>
          <p:nvPr/>
        </p:nvPicPr>
        <p:blipFill>
          <a:blip r:embed="rId2" cstate="print"/>
          <a:srcRect t="44614"/>
          <a:stretch>
            <a:fillRect/>
          </a:stretch>
        </p:blipFill>
        <p:spPr bwMode="auto">
          <a:xfrm>
            <a:off x="2124075" y="3716338"/>
            <a:ext cx="4535488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9"/>
          <p:cNvSpPr>
            <a:spLocks noChangeArrowheads="1"/>
          </p:cNvSpPr>
          <p:nvPr/>
        </p:nvSpPr>
        <p:spPr bwMode="auto">
          <a:xfrm>
            <a:off x="323850" y="1573213"/>
            <a:ext cx="84963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 sz="2800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4</a:t>
            </a:r>
            <a:r>
              <a:rPr lang="zh-CN" altLang="en-US" sz="2800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、</a:t>
            </a:r>
            <a:r>
              <a:rPr lang="zh-CN" altLang="en-US" sz="2800">
                <a:solidFill>
                  <a:srgbClr val="000099"/>
                </a:solidFill>
                <a:latin typeface="华文新魏"/>
                <a:ea typeface="华文新魏"/>
              </a:rPr>
              <a:t>如图所示，一物体重</a:t>
            </a:r>
            <a:r>
              <a:rPr lang="en-US" altLang="zh-CN" sz="2800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400N</a:t>
            </a:r>
            <a:r>
              <a:rPr lang="zh-CN" altLang="en-US" sz="2800">
                <a:solidFill>
                  <a:srgbClr val="000099"/>
                </a:solidFill>
                <a:latin typeface="华文新魏"/>
                <a:ea typeface="华文新魏"/>
              </a:rPr>
              <a:t>，不计滑轮重和绳与滑轮的摩擦的情况下用</a:t>
            </a:r>
            <a:r>
              <a:rPr lang="en-US" altLang="zh-CN" sz="2800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20N</a:t>
            </a:r>
            <a:r>
              <a:rPr lang="zh-CN" altLang="en-US" sz="2800">
                <a:solidFill>
                  <a:srgbClr val="000099"/>
                </a:solidFill>
                <a:latin typeface="华文新魏"/>
                <a:ea typeface="华文新魏"/>
              </a:rPr>
              <a:t>的拉力拉着物体在水平地面上匀速移动。则物体与地面间的摩擦力为</a:t>
            </a:r>
            <a:r>
              <a:rPr lang="zh-CN" altLang="en-US" sz="2800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 </a:t>
            </a:r>
            <a:r>
              <a:rPr lang="en-US" altLang="zh-CN" sz="2800" b="1">
                <a:solidFill>
                  <a:srgbClr val="000099"/>
                </a:solidFill>
                <a:ea typeface="华文新魏"/>
              </a:rPr>
              <a:t>【      】</a:t>
            </a:r>
            <a:endParaRPr lang="zh-CN" altLang="en-US" sz="2800" b="1">
              <a:solidFill>
                <a:srgbClr val="000099"/>
              </a:solidFill>
              <a:ea typeface="华文新魏"/>
            </a:endParaRPr>
          </a:p>
        </p:txBody>
      </p:sp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827088" y="2909888"/>
            <a:ext cx="71485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altLang="zh-CN" sz="2800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A</a:t>
            </a:r>
            <a:r>
              <a:rPr lang="zh-CN" altLang="pt-BR" sz="2800">
                <a:solidFill>
                  <a:srgbClr val="000099"/>
                </a:solidFill>
                <a:latin typeface="华文新魏"/>
                <a:ea typeface="华文新魏"/>
              </a:rPr>
              <a:t>．</a:t>
            </a:r>
            <a:r>
              <a:rPr lang="pt-BR" altLang="zh-CN" sz="2800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400N     B</a:t>
            </a:r>
            <a:r>
              <a:rPr lang="zh-CN" altLang="pt-BR" sz="2800">
                <a:solidFill>
                  <a:srgbClr val="000099"/>
                </a:solidFill>
                <a:latin typeface="华文新魏"/>
                <a:ea typeface="华文新魏"/>
              </a:rPr>
              <a:t>．</a:t>
            </a:r>
            <a:r>
              <a:rPr lang="pt-BR" altLang="zh-CN" sz="2800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200N     C</a:t>
            </a:r>
            <a:r>
              <a:rPr lang="zh-CN" altLang="pt-BR" sz="2800">
                <a:solidFill>
                  <a:srgbClr val="000099"/>
                </a:solidFill>
                <a:latin typeface="华文新魏"/>
                <a:ea typeface="华文新魏"/>
              </a:rPr>
              <a:t>．</a:t>
            </a:r>
            <a:r>
              <a:rPr lang="pt-BR" altLang="zh-CN" sz="2800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20N      D</a:t>
            </a:r>
            <a:r>
              <a:rPr lang="zh-CN" altLang="pt-BR" sz="2800">
                <a:solidFill>
                  <a:srgbClr val="000099"/>
                </a:solidFill>
                <a:latin typeface="华文新魏"/>
                <a:ea typeface="华文新魏"/>
              </a:rPr>
              <a:t>．</a:t>
            </a:r>
            <a:r>
              <a:rPr lang="pt-BR" altLang="zh-CN" sz="2800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40N</a:t>
            </a:r>
            <a:endParaRPr lang="pt-BR" altLang="zh-CN" sz="2800">
              <a:solidFill>
                <a:srgbClr val="000099"/>
              </a:solidFill>
              <a:latin typeface="华文新魏"/>
              <a:ea typeface="华文新魏"/>
            </a:endParaRPr>
          </a:p>
          <a:p>
            <a:pPr eaLnBrk="0" hangingPunct="0"/>
            <a:endParaRPr lang="pt-BR" altLang="zh-CN"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308850" y="23495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Arial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7"/>
          <p:cNvSpPr txBox="1">
            <a:spLocks noChangeArrowheads="1"/>
          </p:cNvSpPr>
          <p:nvPr/>
        </p:nvSpPr>
        <p:spPr bwMode="auto">
          <a:xfrm>
            <a:off x="539750" y="549275"/>
            <a:ext cx="2519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精讲精练</a:t>
            </a:r>
          </a:p>
        </p:txBody>
      </p:sp>
      <p:pic>
        <p:nvPicPr>
          <p:cNvPr id="31746" name="Picture 6" descr="03"/>
          <p:cNvPicPr>
            <a:picLocks noChangeAspect="1" noChangeArrowheads="1"/>
          </p:cNvPicPr>
          <p:nvPr/>
        </p:nvPicPr>
        <p:blipFill>
          <a:blip r:embed="rId2" cstate="print">
            <a:lum bright="-30000" contrast="48000"/>
          </a:blip>
          <a:srcRect t="7976"/>
          <a:stretch>
            <a:fillRect/>
          </a:stretch>
        </p:blipFill>
        <p:spPr bwMode="auto">
          <a:xfrm>
            <a:off x="3635375" y="3500438"/>
            <a:ext cx="20637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323850" y="1497013"/>
            <a:ext cx="86058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 sz="2800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5</a:t>
            </a:r>
            <a:r>
              <a:rPr lang="zh-CN" altLang="en-US" sz="2800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、如图所示，不计动滑轮的质量及摩擦，当竖直向上的力</a:t>
            </a:r>
            <a:r>
              <a:rPr lang="en-US" altLang="zh-CN" sz="2800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F=10N</a:t>
            </a:r>
            <a:r>
              <a:rPr lang="zh-CN" altLang="en-US" sz="2800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时，恰能使重物</a:t>
            </a:r>
            <a:r>
              <a:rPr lang="en-US" altLang="zh-CN" sz="2800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G</a:t>
            </a:r>
            <a:r>
              <a:rPr lang="zh-CN" altLang="en-US" sz="2800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匀速上升，则重物      </a:t>
            </a:r>
            <a:r>
              <a:rPr lang="en-US" altLang="zh-CN" sz="2800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G=</a:t>
            </a:r>
            <a:r>
              <a:rPr lang="en-US" altLang="zh-CN" sz="2800" u="sng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        </a:t>
            </a:r>
            <a:r>
              <a:rPr lang="en-US" altLang="zh-CN" sz="2800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N</a:t>
            </a:r>
            <a:r>
              <a:rPr lang="zh-CN" altLang="en-US" sz="2800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，绳固定端拉力为</a:t>
            </a:r>
            <a:r>
              <a:rPr lang="zh-CN" altLang="en-US" sz="2800" u="sng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        </a:t>
            </a:r>
            <a:r>
              <a:rPr lang="en-US" altLang="zh-CN" sz="2800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N</a:t>
            </a:r>
            <a:r>
              <a:rPr lang="zh-CN" altLang="en-US" sz="2800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，重物上升</a:t>
            </a:r>
            <a:r>
              <a:rPr lang="en-US" altLang="zh-CN" sz="2800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10cm</a:t>
            </a:r>
            <a:r>
              <a:rPr lang="zh-CN" altLang="en-US" sz="2800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，滑轮向上移动</a:t>
            </a:r>
            <a:r>
              <a:rPr lang="zh-CN" altLang="en-US" sz="2800" u="sng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        </a:t>
            </a:r>
            <a:r>
              <a:rPr lang="en-US" altLang="zh-CN" sz="2800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cm</a:t>
            </a:r>
            <a:r>
              <a:rPr lang="zh-CN" altLang="en-US" sz="2600">
                <a:solidFill>
                  <a:srgbClr val="000099"/>
                </a:solidFill>
                <a:latin typeface="华文新魏"/>
                <a:ea typeface="华文新魏"/>
                <a:cs typeface="Times New Roman" pitchFamily="18" charset="0"/>
              </a:rPr>
              <a:t>。</a:t>
            </a:r>
            <a:endParaRPr lang="zh-CN" altLang="en-US" sz="2600">
              <a:solidFill>
                <a:srgbClr val="000099"/>
              </a:solidFill>
              <a:latin typeface="华文新魏"/>
              <a:ea typeface="华文新魏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187450" y="23495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Arial" charset="0"/>
                <a:ea typeface="黑体" pitchFamily="49" charset="-122"/>
              </a:rPr>
              <a:t>5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4932363" y="23495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Arial" charset="0"/>
                <a:ea typeface="黑体" pitchFamily="49" charset="-122"/>
              </a:rPr>
              <a:t>5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778125" y="27813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Arial" charset="0"/>
                <a:ea typeface="黑体" pitchFamily="49" charset="-122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684213" y="620713"/>
            <a:ext cx="180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FF00"/>
                </a:solidFill>
                <a:ea typeface="黑体" pitchFamily="49" charset="-122"/>
              </a:rPr>
              <a:t>观察活动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211638" y="3068638"/>
            <a:ext cx="4392612" cy="1219200"/>
          </a:xfrm>
          <a:prstGeom prst="rect">
            <a:avLst/>
          </a:prstGeom>
          <a:noFill/>
          <a:ln w="28575" algn="ctr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滑轮</a:t>
            </a:r>
            <a:r>
              <a:rPr lang="zh-CN" altLang="en-US" sz="3600">
                <a:latin typeface="楷体" pitchFamily="49" charset="-122"/>
                <a:ea typeface="楷体" pitchFamily="49" charset="-122"/>
              </a:rPr>
              <a:t>是周边有</a:t>
            </a:r>
            <a:r>
              <a:rPr lang="zh-CN" altLang="en-US" sz="36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槽</a:t>
            </a:r>
            <a:r>
              <a:rPr lang="zh-CN" altLang="en-US" sz="3600">
                <a:latin typeface="楷体" pitchFamily="49" charset="-122"/>
                <a:ea typeface="楷体" pitchFamily="49" charset="-122"/>
              </a:rPr>
              <a:t>、能绕着</a:t>
            </a:r>
            <a:r>
              <a:rPr lang="zh-CN" altLang="en-US" sz="36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轴</a:t>
            </a:r>
            <a:r>
              <a:rPr lang="zh-CN" altLang="en-US" sz="3600">
                <a:latin typeface="楷体" pitchFamily="49" charset="-122"/>
                <a:ea typeface="楷体" pitchFamily="49" charset="-122"/>
              </a:rPr>
              <a:t>转动的小</a:t>
            </a:r>
            <a:r>
              <a:rPr lang="zh-CN" altLang="en-US" sz="36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轮</a:t>
            </a:r>
            <a:r>
              <a:rPr lang="zh-CN" altLang="en-US" sz="360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900113" y="1412875"/>
            <a:ext cx="46799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ea typeface="黑体" pitchFamily="49" charset="-122"/>
              </a:rPr>
              <a:t>一、滑轮的结构</a:t>
            </a:r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1692275" y="2339975"/>
          <a:ext cx="2120900" cy="3182938"/>
        </p:xfrm>
        <a:graphic>
          <a:graphicData uri="http://schemas.openxmlformats.org/presentationml/2006/ole">
            <p:oleObj spid="_x0000_s10241" name="位图图像" r:id="rId3" imgW="1142857" imgH="1457143" progId="PBrush">
              <p:embed/>
            </p:oleObj>
          </a:graphicData>
        </a:graphic>
      </p:graphicFrame>
      <p:sp>
        <p:nvSpPr>
          <p:cNvPr id="10245" name="Line 16"/>
          <p:cNvSpPr>
            <a:spLocks noChangeShapeType="1"/>
          </p:cNvSpPr>
          <p:nvPr/>
        </p:nvSpPr>
        <p:spPr bwMode="auto">
          <a:xfrm>
            <a:off x="1982788" y="2876550"/>
            <a:ext cx="141287" cy="6159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6" name="Text Box 17"/>
          <p:cNvSpPr txBox="1">
            <a:spLocks noChangeArrowheads="1"/>
          </p:cNvSpPr>
          <p:nvPr/>
        </p:nvSpPr>
        <p:spPr bwMode="auto">
          <a:xfrm>
            <a:off x="1692275" y="2339975"/>
            <a:ext cx="544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ea typeface="黑体" pitchFamily="49" charset="-122"/>
              </a:rPr>
              <a:t>轮</a:t>
            </a:r>
          </a:p>
        </p:txBody>
      </p:sp>
      <p:sp>
        <p:nvSpPr>
          <p:cNvPr id="10247" name="Line 13"/>
          <p:cNvSpPr>
            <a:spLocks noChangeShapeType="1"/>
          </p:cNvSpPr>
          <p:nvPr/>
        </p:nvSpPr>
        <p:spPr bwMode="auto">
          <a:xfrm flipH="1">
            <a:off x="2674938" y="3276600"/>
            <a:ext cx="744537" cy="5270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8" name="Text Box 14"/>
          <p:cNvSpPr txBox="1">
            <a:spLocks noChangeArrowheads="1"/>
          </p:cNvSpPr>
          <p:nvPr/>
        </p:nvSpPr>
        <p:spPr bwMode="auto">
          <a:xfrm>
            <a:off x="3276600" y="2844800"/>
            <a:ext cx="5445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ea typeface="黑体" pitchFamily="49" charset="-122"/>
              </a:rPr>
              <a:t>轴</a:t>
            </a:r>
          </a:p>
        </p:txBody>
      </p:sp>
      <p:sp>
        <p:nvSpPr>
          <p:cNvPr id="10249" name="Line 13"/>
          <p:cNvSpPr>
            <a:spLocks noChangeShapeType="1"/>
          </p:cNvSpPr>
          <p:nvPr/>
        </p:nvSpPr>
        <p:spPr bwMode="auto">
          <a:xfrm flipV="1">
            <a:off x="1908175" y="4429125"/>
            <a:ext cx="287338" cy="647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0" name="Text Box 14"/>
          <p:cNvSpPr txBox="1">
            <a:spLocks noChangeArrowheads="1"/>
          </p:cNvSpPr>
          <p:nvPr/>
        </p:nvSpPr>
        <p:spPr bwMode="auto">
          <a:xfrm>
            <a:off x="1692275" y="5003800"/>
            <a:ext cx="544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ea typeface="黑体" pitchFamily="49" charset="-122"/>
              </a:rPr>
              <a:t>槽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5" grpId="0" animBg="1"/>
      <p:bldP spid="10246" grpId="0"/>
      <p:bldP spid="10247" grpId="0" animBg="1"/>
      <p:bldP spid="10248" grpId="0"/>
      <p:bldP spid="10249" grpId="0" animBg="1"/>
      <p:bldP spid="102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7"/>
          <p:cNvSpPr txBox="1">
            <a:spLocks noChangeArrowheads="1"/>
          </p:cNvSpPr>
          <p:nvPr/>
        </p:nvSpPr>
        <p:spPr bwMode="auto">
          <a:xfrm>
            <a:off x="684213" y="620713"/>
            <a:ext cx="180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FF00"/>
                </a:solidFill>
                <a:ea typeface="黑体" pitchFamily="49" charset="-122"/>
              </a:rPr>
              <a:t>尝试活动</a:t>
            </a: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900113" y="1268413"/>
            <a:ext cx="24479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ea typeface="黑体" pitchFamily="49" charset="-122"/>
              </a:rPr>
              <a:t>二、两种滑轮</a:t>
            </a:r>
            <a:endParaRPr lang="en-US" altLang="zh-CN" sz="2800">
              <a:ea typeface="黑体" pitchFamily="49" charset="-122"/>
            </a:endParaRPr>
          </a:p>
        </p:txBody>
      </p:sp>
      <p:grpSp>
        <p:nvGrpSpPr>
          <p:cNvPr id="17411" name="Group 29"/>
          <p:cNvGrpSpPr>
            <a:grpSpLocks/>
          </p:cNvGrpSpPr>
          <p:nvPr/>
        </p:nvGrpSpPr>
        <p:grpSpPr bwMode="auto">
          <a:xfrm>
            <a:off x="827088" y="2566988"/>
            <a:ext cx="2376487" cy="3598862"/>
            <a:chOff x="81" y="1392"/>
            <a:chExt cx="1890" cy="2448"/>
          </a:xfrm>
        </p:grpSpPr>
        <p:pic>
          <p:nvPicPr>
            <p:cNvPr id="17419" name="Picture 3" descr="未标题-1 复制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528506">
              <a:off x="81" y="2593"/>
              <a:ext cx="1023" cy="1199"/>
            </a:xfrm>
            <a:prstGeom prst="rect">
              <a:avLst/>
            </a:prstGeom>
            <a:noFill/>
            <a:ln w="28575">
              <a:solidFill>
                <a:srgbClr val="003300"/>
              </a:solidFill>
              <a:miter lim="800000"/>
              <a:headEnd/>
              <a:tailEnd/>
            </a:ln>
          </p:spPr>
        </p:pic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1200" y="1392"/>
              <a:ext cx="771" cy="1452"/>
              <a:chOff x="0" y="0"/>
              <a:chExt cx="1515" cy="2191"/>
            </a:xfrm>
          </p:grpSpPr>
          <p:grpSp>
            <p:nvGrpSpPr>
              <p:cNvPr id="17423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1470" cy="2191"/>
                <a:chOff x="0" y="0"/>
                <a:chExt cx="1470" cy="2191"/>
              </a:xfrm>
            </p:grpSpPr>
            <p:sp>
              <p:nvSpPr>
                <p:cNvPr id="17430" name="Rectangle 6"/>
                <p:cNvSpPr>
                  <a:spLocks noChangeArrowheads="1"/>
                </p:cNvSpPr>
                <p:nvPr/>
              </p:nvSpPr>
              <p:spPr bwMode="auto">
                <a:xfrm>
                  <a:off x="210" y="0"/>
                  <a:ext cx="102" cy="1944"/>
                </a:xfrm>
                <a:prstGeom prst="rect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0" scaled="1"/>
                </a:gradFill>
                <a:ln w="28575">
                  <a:solidFill>
                    <a:srgbClr val="00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华文新魏"/>
                  </a:endParaRPr>
                </a:p>
              </p:txBody>
            </p:sp>
            <p:sp>
              <p:nvSpPr>
                <p:cNvPr id="17431" name="Rectangle 7"/>
                <p:cNvSpPr>
                  <a:spLocks noChangeArrowheads="1"/>
                </p:cNvSpPr>
                <p:nvPr/>
              </p:nvSpPr>
              <p:spPr bwMode="auto">
                <a:xfrm>
                  <a:off x="162" y="1871"/>
                  <a:ext cx="210" cy="113"/>
                </a:xfrm>
                <a:prstGeom prst="rect">
                  <a:avLst/>
                </a:prstGeom>
                <a:solidFill>
                  <a:srgbClr val="333333"/>
                </a:solidFill>
                <a:ln w="28575">
                  <a:solidFill>
                    <a:srgbClr val="00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华文新魏"/>
                  </a:endParaRPr>
                </a:p>
              </p:txBody>
            </p:sp>
            <p:sp>
              <p:nvSpPr>
                <p:cNvPr id="17432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1944"/>
                  <a:ext cx="1470" cy="155"/>
                </a:xfrm>
                <a:prstGeom prst="rect">
                  <a:avLst/>
                </a:prstGeom>
                <a:solidFill>
                  <a:srgbClr val="808080"/>
                </a:solidFill>
                <a:ln w="28575">
                  <a:solidFill>
                    <a:srgbClr val="00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华文新魏"/>
                  </a:endParaRPr>
                </a:p>
              </p:txBody>
            </p:sp>
            <p:sp>
              <p:nvSpPr>
                <p:cNvPr id="17433" name="Rectangle 9"/>
                <p:cNvSpPr>
                  <a:spLocks noChangeArrowheads="1"/>
                </p:cNvSpPr>
                <p:nvPr/>
              </p:nvSpPr>
              <p:spPr bwMode="auto">
                <a:xfrm>
                  <a:off x="80" y="2099"/>
                  <a:ext cx="124" cy="92"/>
                </a:xfrm>
                <a:prstGeom prst="rect">
                  <a:avLst/>
                </a:prstGeom>
                <a:gradFill rotWithShape="0"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华文新魏"/>
                  </a:endParaRPr>
                </a:p>
              </p:txBody>
            </p:sp>
            <p:sp>
              <p:nvSpPr>
                <p:cNvPr id="17434" name="Rectangle 10"/>
                <p:cNvSpPr>
                  <a:spLocks noChangeArrowheads="1"/>
                </p:cNvSpPr>
                <p:nvPr/>
              </p:nvSpPr>
              <p:spPr bwMode="auto">
                <a:xfrm>
                  <a:off x="1277" y="2099"/>
                  <a:ext cx="112" cy="83"/>
                </a:xfrm>
                <a:prstGeom prst="rect">
                  <a:avLst/>
                </a:prstGeom>
                <a:gradFill rotWithShape="0"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华文新魏"/>
                  </a:endParaRPr>
                </a:p>
              </p:txBody>
            </p:sp>
          </p:grpSp>
          <p:grpSp>
            <p:nvGrpSpPr>
              <p:cNvPr id="17424" name="Group 11"/>
              <p:cNvGrpSpPr>
                <a:grpSpLocks/>
              </p:cNvGrpSpPr>
              <p:nvPr/>
            </p:nvGrpSpPr>
            <p:grpSpPr bwMode="auto">
              <a:xfrm>
                <a:off x="0" y="373"/>
                <a:ext cx="1515" cy="182"/>
                <a:chOff x="0" y="0"/>
                <a:chExt cx="1515" cy="182"/>
              </a:xfrm>
            </p:grpSpPr>
            <p:sp>
              <p:nvSpPr>
                <p:cNvPr id="17425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7"/>
                  <a:ext cx="1205" cy="75"/>
                </a:xfrm>
                <a:prstGeom prst="rect">
                  <a:avLst/>
                </a:prstGeom>
                <a:gradFill rotWithShape="0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28575">
                  <a:solidFill>
                    <a:srgbClr val="00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华文新魏"/>
                  </a:endParaRPr>
                </a:p>
              </p:txBody>
            </p:sp>
            <p:sp>
              <p:nvSpPr>
                <p:cNvPr id="17426" name="Rectangle 13"/>
                <p:cNvSpPr>
                  <a:spLocks noChangeArrowheads="1"/>
                </p:cNvSpPr>
                <p:nvPr/>
              </p:nvSpPr>
              <p:spPr bwMode="auto">
                <a:xfrm>
                  <a:off x="132" y="23"/>
                  <a:ext cx="259" cy="139"/>
                </a:xfrm>
                <a:prstGeom prst="rect">
                  <a:avLst/>
                </a:prstGeom>
                <a:solidFill>
                  <a:srgbClr val="333333"/>
                </a:solidFill>
                <a:ln w="28575">
                  <a:solidFill>
                    <a:srgbClr val="00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华文新魏"/>
                  </a:endParaRPr>
                </a:p>
              </p:txBody>
            </p:sp>
            <p:grpSp>
              <p:nvGrpSpPr>
                <p:cNvPr id="17427" name="Group 14"/>
                <p:cNvGrpSpPr>
                  <a:grpSpLocks noChangeAspect="1"/>
                </p:cNvGrpSpPr>
                <p:nvPr/>
              </p:nvGrpSpPr>
              <p:grpSpPr bwMode="auto">
                <a:xfrm rot="16200000" flipH="1">
                  <a:off x="1251" y="-82"/>
                  <a:ext cx="182" cy="346"/>
                  <a:chOff x="0" y="0"/>
                  <a:chExt cx="1774" cy="2304"/>
                </a:xfrm>
              </p:grpSpPr>
              <p:sp>
                <p:nvSpPr>
                  <p:cNvPr id="17428" name="未知"/>
                  <p:cNvSpPr>
                    <a:spLocks noChangeAspect="1"/>
                  </p:cNvSpPr>
                  <p:nvPr/>
                </p:nvSpPr>
                <p:spPr bwMode="auto">
                  <a:xfrm flipH="1">
                    <a:off x="0" y="0"/>
                    <a:ext cx="887" cy="2304"/>
                  </a:xfrm>
                  <a:custGeom>
                    <a:avLst/>
                    <a:gdLst>
                      <a:gd name="T0" fmla="*/ 19 w 10000"/>
                      <a:gd name="T1" fmla="*/ 355 h 26000"/>
                      <a:gd name="T2" fmla="*/ 56 w 10000"/>
                      <a:gd name="T3" fmla="*/ 357 h 26000"/>
                      <a:gd name="T4" fmla="*/ 92 w 10000"/>
                      <a:gd name="T5" fmla="*/ 363 h 26000"/>
                      <a:gd name="T6" fmla="*/ 129 w 10000"/>
                      <a:gd name="T7" fmla="*/ 370 h 26000"/>
                      <a:gd name="T8" fmla="*/ 164 w 10000"/>
                      <a:gd name="T9" fmla="*/ 381 h 26000"/>
                      <a:gd name="T10" fmla="*/ 199 w 10000"/>
                      <a:gd name="T11" fmla="*/ 393 h 26000"/>
                      <a:gd name="T12" fmla="*/ 233 w 10000"/>
                      <a:gd name="T13" fmla="*/ 408 h 26000"/>
                      <a:gd name="T14" fmla="*/ 266 w 10000"/>
                      <a:gd name="T15" fmla="*/ 426 h 26000"/>
                      <a:gd name="T16" fmla="*/ 298 w 10000"/>
                      <a:gd name="T17" fmla="*/ 445 h 26000"/>
                      <a:gd name="T18" fmla="*/ 328 w 10000"/>
                      <a:gd name="T19" fmla="*/ 467 h 26000"/>
                      <a:gd name="T20" fmla="*/ 356 w 10000"/>
                      <a:gd name="T21" fmla="*/ 491 h 26000"/>
                      <a:gd name="T22" fmla="*/ 383 w 10000"/>
                      <a:gd name="T23" fmla="*/ 517 h 26000"/>
                      <a:gd name="T24" fmla="*/ 408 w 10000"/>
                      <a:gd name="T25" fmla="*/ 544 h 26000"/>
                      <a:gd name="T26" fmla="*/ 431 w 10000"/>
                      <a:gd name="T27" fmla="*/ 574 h 26000"/>
                      <a:gd name="T28" fmla="*/ 451 w 10000"/>
                      <a:gd name="T29" fmla="*/ 604 h 26000"/>
                      <a:gd name="T30" fmla="*/ 470 w 10000"/>
                      <a:gd name="T31" fmla="*/ 637 h 26000"/>
                      <a:gd name="T32" fmla="*/ 486 w 10000"/>
                      <a:gd name="T33" fmla="*/ 670 h 26000"/>
                      <a:gd name="T34" fmla="*/ 500 w 10000"/>
                      <a:gd name="T35" fmla="*/ 704 h 26000"/>
                      <a:gd name="T36" fmla="*/ 512 w 10000"/>
                      <a:gd name="T37" fmla="*/ 740 h 26000"/>
                      <a:gd name="T38" fmla="*/ 521 w 10000"/>
                      <a:gd name="T39" fmla="*/ 776 h 26000"/>
                      <a:gd name="T40" fmla="*/ 527 w 10000"/>
                      <a:gd name="T41" fmla="*/ 812 h 26000"/>
                      <a:gd name="T42" fmla="*/ 531 w 10000"/>
                      <a:gd name="T43" fmla="*/ 849 h 26000"/>
                      <a:gd name="T44" fmla="*/ 532 w 10000"/>
                      <a:gd name="T45" fmla="*/ 886 h 26000"/>
                      <a:gd name="T46" fmla="*/ 887 w 10000"/>
                      <a:gd name="T47" fmla="*/ 2304 h 26000"/>
                      <a:gd name="T48" fmla="*/ 886 w 10000"/>
                      <a:gd name="T49" fmla="*/ 855 h 26000"/>
                      <a:gd name="T50" fmla="*/ 882 w 10000"/>
                      <a:gd name="T51" fmla="*/ 794 h 26000"/>
                      <a:gd name="T52" fmla="*/ 874 w 10000"/>
                      <a:gd name="T53" fmla="*/ 732 h 26000"/>
                      <a:gd name="T54" fmla="*/ 861 w 10000"/>
                      <a:gd name="T55" fmla="*/ 672 h 26000"/>
                      <a:gd name="T56" fmla="*/ 844 w 10000"/>
                      <a:gd name="T57" fmla="*/ 612 h 26000"/>
                      <a:gd name="T58" fmla="*/ 822 w 10000"/>
                      <a:gd name="T59" fmla="*/ 554 h 26000"/>
                      <a:gd name="T60" fmla="*/ 797 w 10000"/>
                      <a:gd name="T61" fmla="*/ 498 h 26000"/>
                      <a:gd name="T62" fmla="*/ 768 w 10000"/>
                      <a:gd name="T63" fmla="*/ 443 h 26000"/>
                      <a:gd name="T64" fmla="*/ 735 w 10000"/>
                      <a:gd name="T65" fmla="*/ 391 h 26000"/>
                      <a:gd name="T66" fmla="*/ 699 w 10000"/>
                      <a:gd name="T67" fmla="*/ 341 h 26000"/>
                      <a:gd name="T68" fmla="*/ 659 w 10000"/>
                      <a:gd name="T69" fmla="*/ 293 h 26000"/>
                      <a:gd name="T70" fmla="*/ 616 w 10000"/>
                      <a:gd name="T71" fmla="*/ 249 h 26000"/>
                      <a:gd name="T72" fmla="*/ 570 w 10000"/>
                      <a:gd name="T73" fmla="*/ 207 h 26000"/>
                      <a:gd name="T74" fmla="*/ 521 w 10000"/>
                      <a:gd name="T75" fmla="*/ 169 h 26000"/>
                      <a:gd name="T76" fmla="*/ 470 w 10000"/>
                      <a:gd name="T77" fmla="*/ 135 h 26000"/>
                      <a:gd name="T78" fmla="*/ 416 w 10000"/>
                      <a:gd name="T79" fmla="*/ 104 h 26000"/>
                      <a:gd name="T80" fmla="*/ 361 w 10000"/>
                      <a:gd name="T81" fmla="*/ 77 h 26000"/>
                      <a:gd name="T82" fmla="*/ 303 w 10000"/>
                      <a:gd name="T83" fmla="*/ 53 h 26000"/>
                      <a:gd name="T84" fmla="*/ 244 w 10000"/>
                      <a:gd name="T85" fmla="*/ 34 h 26000"/>
                      <a:gd name="T86" fmla="*/ 184 w 10000"/>
                      <a:gd name="T87" fmla="*/ 19 h 26000"/>
                      <a:gd name="T88" fmla="*/ 123 w 10000"/>
                      <a:gd name="T89" fmla="*/ 9 h 26000"/>
                      <a:gd name="T90" fmla="*/ 62 w 10000"/>
                      <a:gd name="T91" fmla="*/ 2 h 26000"/>
                      <a:gd name="T92" fmla="*/ 0 w 10000"/>
                      <a:gd name="T93" fmla="*/ 0 h 26000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0000"/>
                      <a:gd name="T142" fmla="*/ 0 h 26000"/>
                      <a:gd name="T143" fmla="*/ 10000 w 10000"/>
                      <a:gd name="T144" fmla="*/ 26000 h 26000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0000" h="26000">
                        <a:moveTo>
                          <a:pt x="0" y="4000"/>
                        </a:moveTo>
                        <a:lnTo>
                          <a:pt x="209" y="4004"/>
                        </a:lnTo>
                        <a:lnTo>
                          <a:pt x="419" y="4015"/>
                        </a:lnTo>
                        <a:lnTo>
                          <a:pt x="627" y="4033"/>
                        </a:lnTo>
                        <a:lnTo>
                          <a:pt x="835" y="4058"/>
                        </a:lnTo>
                        <a:lnTo>
                          <a:pt x="1042" y="4091"/>
                        </a:lnTo>
                        <a:lnTo>
                          <a:pt x="1247" y="4131"/>
                        </a:lnTo>
                        <a:lnTo>
                          <a:pt x="1452" y="4178"/>
                        </a:lnTo>
                        <a:lnTo>
                          <a:pt x="1654" y="4232"/>
                        </a:lnTo>
                        <a:lnTo>
                          <a:pt x="1854" y="4294"/>
                        </a:lnTo>
                        <a:lnTo>
                          <a:pt x="2052" y="4362"/>
                        </a:lnTo>
                        <a:lnTo>
                          <a:pt x="2248" y="4437"/>
                        </a:lnTo>
                        <a:lnTo>
                          <a:pt x="2440" y="4519"/>
                        </a:lnTo>
                        <a:lnTo>
                          <a:pt x="2630" y="4607"/>
                        </a:lnTo>
                        <a:lnTo>
                          <a:pt x="2817" y="4702"/>
                        </a:lnTo>
                        <a:lnTo>
                          <a:pt x="3000" y="4804"/>
                        </a:lnTo>
                        <a:lnTo>
                          <a:pt x="3180" y="4912"/>
                        </a:lnTo>
                        <a:lnTo>
                          <a:pt x="3355" y="5026"/>
                        </a:lnTo>
                        <a:lnTo>
                          <a:pt x="3527" y="5146"/>
                        </a:lnTo>
                        <a:lnTo>
                          <a:pt x="3694" y="5272"/>
                        </a:lnTo>
                        <a:lnTo>
                          <a:pt x="3857" y="5404"/>
                        </a:lnTo>
                        <a:lnTo>
                          <a:pt x="4015" y="5541"/>
                        </a:lnTo>
                        <a:lnTo>
                          <a:pt x="4168" y="5684"/>
                        </a:lnTo>
                        <a:lnTo>
                          <a:pt x="4316" y="5832"/>
                        </a:lnTo>
                        <a:lnTo>
                          <a:pt x="4459" y="5985"/>
                        </a:lnTo>
                        <a:lnTo>
                          <a:pt x="4596" y="6143"/>
                        </a:lnTo>
                        <a:lnTo>
                          <a:pt x="4728" y="6306"/>
                        </a:lnTo>
                        <a:lnTo>
                          <a:pt x="4854" y="6473"/>
                        </a:lnTo>
                        <a:lnTo>
                          <a:pt x="4974" y="6645"/>
                        </a:lnTo>
                        <a:lnTo>
                          <a:pt x="5088" y="6820"/>
                        </a:lnTo>
                        <a:lnTo>
                          <a:pt x="5196" y="7000"/>
                        </a:lnTo>
                        <a:lnTo>
                          <a:pt x="5298" y="7183"/>
                        </a:lnTo>
                        <a:lnTo>
                          <a:pt x="5393" y="7370"/>
                        </a:lnTo>
                        <a:lnTo>
                          <a:pt x="5481" y="7560"/>
                        </a:lnTo>
                        <a:lnTo>
                          <a:pt x="5563" y="7752"/>
                        </a:lnTo>
                        <a:lnTo>
                          <a:pt x="5638" y="7948"/>
                        </a:lnTo>
                        <a:lnTo>
                          <a:pt x="5706" y="8146"/>
                        </a:lnTo>
                        <a:lnTo>
                          <a:pt x="5768" y="8346"/>
                        </a:lnTo>
                        <a:lnTo>
                          <a:pt x="5822" y="8548"/>
                        </a:lnTo>
                        <a:lnTo>
                          <a:pt x="5869" y="8753"/>
                        </a:lnTo>
                        <a:lnTo>
                          <a:pt x="5909" y="8958"/>
                        </a:lnTo>
                        <a:lnTo>
                          <a:pt x="5942" y="9165"/>
                        </a:lnTo>
                        <a:lnTo>
                          <a:pt x="5967" y="9373"/>
                        </a:lnTo>
                        <a:lnTo>
                          <a:pt x="5985" y="9581"/>
                        </a:lnTo>
                        <a:lnTo>
                          <a:pt x="5996" y="9791"/>
                        </a:lnTo>
                        <a:lnTo>
                          <a:pt x="6000" y="10000"/>
                        </a:lnTo>
                        <a:lnTo>
                          <a:pt x="6000" y="26000"/>
                        </a:lnTo>
                        <a:lnTo>
                          <a:pt x="10000" y="26000"/>
                        </a:lnTo>
                        <a:lnTo>
                          <a:pt x="10000" y="10000"/>
                        </a:lnTo>
                        <a:lnTo>
                          <a:pt x="9994" y="9651"/>
                        </a:lnTo>
                        <a:lnTo>
                          <a:pt x="9976" y="9302"/>
                        </a:lnTo>
                        <a:lnTo>
                          <a:pt x="9945" y="8955"/>
                        </a:lnTo>
                        <a:lnTo>
                          <a:pt x="9903" y="8608"/>
                        </a:lnTo>
                        <a:lnTo>
                          <a:pt x="9848" y="8264"/>
                        </a:lnTo>
                        <a:lnTo>
                          <a:pt x="9781" y="7921"/>
                        </a:lnTo>
                        <a:lnTo>
                          <a:pt x="9703" y="7581"/>
                        </a:lnTo>
                        <a:lnTo>
                          <a:pt x="9613" y="7244"/>
                        </a:lnTo>
                        <a:lnTo>
                          <a:pt x="9511" y="6910"/>
                        </a:lnTo>
                        <a:lnTo>
                          <a:pt x="9397" y="6580"/>
                        </a:lnTo>
                        <a:lnTo>
                          <a:pt x="9272" y="6254"/>
                        </a:lnTo>
                        <a:lnTo>
                          <a:pt x="9135" y="5933"/>
                        </a:lnTo>
                        <a:lnTo>
                          <a:pt x="8988" y="5616"/>
                        </a:lnTo>
                        <a:lnTo>
                          <a:pt x="8829" y="5305"/>
                        </a:lnTo>
                        <a:lnTo>
                          <a:pt x="8660" y="5000"/>
                        </a:lnTo>
                        <a:lnTo>
                          <a:pt x="8480" y="4701"/>
                        </a:lnTo>
                        <a:lnTo>
                          <a:pt x="8290" y="4408"/>
                        </a:lnTo>
                        <a:lnTo>
                          <a:pt x="8090" y="4122"/>
                        </a:lnTo>
                        <a:lnTo>
                          <a:pt x="7880" y="3843"/>
                        </a:lnTo>
                        <a:lnTo>
                          <a:pt x="7660" y="3572"/>
                        </a:lnTo>
                        <a:lnTo>
                          <a:pt x="7431" y="3309"/>
                        </a:lnTo>
                        <a:lnTo>
                          <a:pt x="7193" y="3053"/>
                        </a:lnTo>
                        <a:lnTo>
                          <a:pt x="6947" y="2807"/>
                        </a:lnTo>
                        <a:lnTo>
                          <a:pt x="6691" y="2569"/>
                        </a:lnTo>
                        <a:lnTo>
                          <a:pt x="6428" y="2340"/>
                        </a:lnTo>
                        <a:lnTo>
                          <a:pt x="6157" y="2120"/>
                        </a:lnTo>
                        <a:lnTo>
                          <a:pt x="5878" y="1910"/>
                        </a:lnTo>
                        <a:lnTo>
                          <a:pt x="5592" y="1710"/>
                        </a:lnTo>
                        <a:lnTo>
                          <a:pt x="5299" y="1520"/>
                        </a:lnTo>
                        <a:lnTo>
                          <a:pt x="5000" y="1340"/>
                        </a:lnTo>
                        <a:lnTo>
                          <a:pt x="4695" y="1171"/>
                        </a:lnTo>
                        <a:lnTo>
                          <a:pt x="4384" y="1012"/>
                        </a:lnTo>
                        <a:lnTo>
                          <a:pt x="4067" y="865"/>
                        </a:lnTo>
                        <a:lnTo>
                          <a:pt x="3746" y="728"/>
                        </a:lnTo>
                        <a:lnTo>
                          <a:pt x="3420" y="603"/>
                        </a:lnTo>
                        <a:lnTo>
                          <a:pt x="3090" y="489"/>
                        </a:lnTo>
                        <a:lnTo>
                          <a:pt x="2756" y="387"/>
                        </a:lnTo>
                        <a:lnTo>
                          <a:pt x="2419" y="297"/>
                        </a:lnTo>
                        <a:lnTo>
                          <a:pt x="2079" y="219"/>
                        </a:lnTo>
                        <a:lnTo>
                          <a:pt x="1736" y="152"/>
                        </a:lnTo>
                        <a:lnTo>
                          <a:pt x="1392" y="97"/>
                        </a:lnTo>
                        <a:lnTo>
                          <a:pt x="1045" y="55"/>
                        </a:lnTo>
                        <a:lnTo>
                          <a:pt x="698" y="24"/>
                        </a:lnTo>
                        <a:lnTo>
                          <a:pt x="349" y="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969696"/>
                  </a:solidFill>
                  <a:ln w="9525">
                    <a:round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9200" prstMaterial="legacyMatte">
                    <a:bevelT w="13500" h="13500" prst="angle"/>
                    <a:bevelB w="13500" h="13500" prst="angle"/>
                    <a:extrusionClr>
                      <a:srgbClr val="969696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429" name="未知"/>
                  <p:cNvSpPr>
                    <a:spLocks noChangeAspect="1"/>
                  </p:cNvSpPr>
                  <p:nvPr/>
                </p:nvSpPr>
                <p:spPr bwMode="auto">
                  <a:xfrm>
                    <a:off x="887" y="0"/>
                    <a:ext cx="887" cy="2304"/>
                  </a:xfrm>
                  <a:custGeom>
                    <a:avLst/>
                    <a:gdLst>
                      <a:gd name="T0" fmla="*/ 19 w 10000"/>
                      <a:gd name="T1" fmla="*/ 355 h 26000"/>
                      <a:gd name="T2" fmla="*/ 56 w 10000"/>
                      <a:gd name="T3" fmla="*/ 357 h 26000"/>
                      <a:gd name="T4" fmla="*/ 92 w 10000"/>
                      <a:gd name="T5" fmla="*/ 363 h 26000"/>
                      <a:gd name="T6" fmla="*/ 129 w 10000"/>
                      <a:gd name="T7" fmla="*/ 370 h 26000"/>
                      <a:gd name="T8" fmla="*/ 164 w 10000"/>
                      <a:gd name="T9" fmla="*/ 381 h 26000"/>
                      <a:gd name="T10" fmla="*/ 199 w 10000"/>
                      <a:gd name="T11" fmla="*/ 393 h 26000"/>
                      <a:gd name="T12" fmla="*/ 233 w 10000"/>
                      <a:gd name="T13" fmla="*/ 408 h 26000"/>
                      <a:gd name="T14" fmla="*/ 266 w 10000"/>
                      <a:gd name="T15" fmla="*/ 426 h 26000"/>
                      <a:gd name="T16" fmla="*/ 298 w 10000"/>
                      <a:gd name="T17" fmla="*/ 445 h 26000"/>
                      <a:gd name="T18" fmla="*/ 328 w 10000"/>
                      <a:gd name="T19" fmla="*/ 467 h 26000"/>
                      <a:gd name="T20" fmla="*/ 356 w 10000"/>
                      <a:gd name="T21" fmla="*/ 491 h 26000"/>
                      <a:gd name="T22" fmla="*/ 383 w 10000"/>
                      <a:gd name="T23" fmla="*/ 517 h 26000"/>
                      <a:gd name="T24" fmla="*/ 408 w 10000"/>
                      <a:gd name="T25" fmla="*/ 544 h 26000"/>
                      <a:gd name="T26" fmla="*/ 431 w 10000"/>
                      <a:gd name="T27" fmla="*/ 574 h 26000"/>
                      <a:gd name="T28" fmla="*/ 451 w 10000"/>
                      <a:gd name="T29" fmla="*/ 604 h 26000"/>
                      <a:gd name="T30" fmla="*/ 470 w 10000"/>
                      <a:gd name="T31" fmla="*/ 637 h 26000"/>
                      <a:gd name="T32" fmla="*/ 486 w 10000"/>
                      <a:gd name="T33" fmla="*/ 670 h 26000"/>
                      <a:gd name="T34" fmla="*/ 500 w 10000"/>
                      <a:gd name="T35" fmla="*/ 704 h 26000"/>
                      <a:gd name="T36" fmla="*/ 512 w 10000"/>
                      <a:gd name="T37" fmla="*/ 740 h 26000"/>
                      <a:gd name="T38" fmla="*/ 521 w 10000"/>
                      <a:gd name="T39" fmla="*/ 776 h 26000"/>
                      <a:gd name="T40" fmla="*/ 527 w 10000"/>
                      <a:gd name="T41" fmla="*/ 812 h 26000"/>
                      <a:gd name="T42" fmla="*/ 531 w 10000"/>
                      <a:gd name="T43" fmla="*/ 849 h 26000"/>
                      <a:gd name="T44" fmla="*/ 532 w 10000"/>
                      <a:gd name="T45" fmla="*/ 886 h 26000"/>
                      <a:gd name="T46" fmla="*/ 887 w 10000"/>
                      <a:gd name="T47" fmla="*/ 2304 h 26000"/>
                      <a:gd name="T48" fmla="*/ 886 w 10000"/>
                      <a:gd name="T49" fmla="*/ 855 h 26000"/>
                      <a:gd name="T50" fmla="*/ 882 w 10000"/>
                      <a:gd name="T51" fmla="*/ 794 h 26000"/>
                      <a:gd name="T52" fmla="*/ 874 w 10000"/>
                      <a:gd name="T53" fmla="*/ 732 h 26000"/>
                      <a:gd name="T54" fmla="*/ 861 w 10000"/>
                      <a:gd name="T55" fmla="*/ 672 h 26000"/>
                      <a:gd name="T56" fmla="*/ 844 w 10000"/>
                      <a:gd name="T57" fmla="*/ 612 h 26000"/>
                      <a:gd name="T58" fmla="*/ 822 w 10000"/>
                      <a:gd name="T59" fmla="*/ 554 h 26000"/>
                      <a:gd name="T60" fmla="*/ 797 w 10000"/>
                      <a:gd name="T61" fmla="*/ 498 h 26000"/>
                      <a:gd name="T62" fmla="*/ 768 w 10000"/>
                      <a:gd name="T63" fmla="*/ 443 h 26000"/>
                      <a:gd name="T64" fmla="*/ 735 w 10000"/>
                      <a:gd name="T65" fmla="*/ 391 h 26000"/>
                      <a:gd name="T66" fmla="*/ 699 w 10000"/>
                      <a:gd name="T67" fmla="*/ 341 h 26000"/>
                      <a:gd name="T68" fmla="*/ 659 w 10000"/>
                      <a:gd name="T69" fmla="*/ 293 h 26000"/>
                      <a:gd name="T70" fmla="*/ 616 w 10000"/>
                      <a:gd name="T71" fmla="*/ 249 h 26000"/>
                      <a:gd name="T72" fmla="*/ 570 w 10000"/>
                      <a:gd name="T73" fmla="*/ 207 h 26000"/>
                      <a:gd name="T74" fmla="*/ 521 w 10000"/>
                      <a:gd name="T75" fmla="*/ 169 h 26000"/>
                      <a:gd name="T76" fmla="*/ 470 w 10000"/>
                      <a:gd name="T77" fmla="*/ 135 h 26000"/>
                      <a:gd name="T78" fmla="*/ 416 w 10000"/>
                      <a:gd name="T79" fmla="*/ 104 h 26000"/>
                      <a:gd name="T80" fmla="*/ 361 w 10000"/>
                      <a:gd name="T81" fmla="*/ 77 h 26000"/>
                      <a:gd name="T82" fmla="*/ 303 w 10000"/>
                      <a:gd name="T83" fmla="*/ 53 h 26000"/>
                      <a:gd name="T84" fmla="*/ 244 w 10000"/>
                      <a:gd name="T85" fmla="*/ 34 h 26000"/>
                      <a:gd name="T86" fmla="*/ 184 w 10000"/>
                      <a:gd name="T87" fmla="*/ 19 h 26000"/>
                      <a:gd name="T88" fmla="*/ 123 w 10000"/>
                      <a:gd name="T89" fmla="*/ 9 h 26000"/>
                      <a:gd name="T90" fmla="*/ 62 w 10000"/>
                      <a:gd name="T91" fmla="*/ 2 h 26000"/>
                      <a:gd name="T92" fmla="*/ 0 w 10000"/>
                      <a:gd name="T93" fmla="*/ 0 h 26000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0000"/>
                      <a:gd name="T142" fmla="*/ 0 h 26000"/>
                      <a:gd name="T143" fmla="*/ 10000 w 10000"/>
                      <a:gd name="T144" fmla="*/ 26000 h 26000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0000" h="26000">
                        <a:moveTo>
                          <a:pt x="0" y="4000"/>
                        </a:moveTo>
                        <a:lnTo>
                          <a:pt x="209" y="4004"/>
                        </a:lnTo>
                        <a:lnTo>
                          <a:pt x="419" y="4015"/>
                        </a:lnTo>
                        <a:lnTo>
                          <a:pt x="627" y="4033"/>
                        </a:lnTo>
                        <a:lnTo>
                          <a:pt x="835" y="4058"/>
                        </a:lnTo>
                        <a:lnTo>
                          <a:pt x="1042" y="4091"/>
                        </a:lnTo>
                        <a:lnTo>
                          <a:pt x="1247" y="4131"/>
                        </a:lnTo>
                        <a:lnTo>
                          <a:pt x="1452" y="4178"/>
                        </a:lnTo>
                        <a:lnTo>
                          <a:pt x="1654" y="4232"/>
                        </a:lnTo>
                        <a:lnTo>
                          <a:pt x="1854" y="4294"/>
                        </a:lnTo>
                        <a:lnTo>
                          <a:pt x="2052" y="4362"/>
                        </a:lnTo>
                        <a:lnTo>
                          <a:pt x="2248" y="4437"/>
                        </a:lnTo>
                        <a:lnTo>
                          <a:pt x="2440" y="4519"/>
                        </a:lnTo>
                        <a:lnTo>
                          <a:pt x="2630" y="4607"/>
                        </a:lnTo>
                        <a:lnTo>
                          <a:pt x="2817" y="4702"/>
                        </a:lnTo>
                        <a:lnTo>
                          <a:pt x="3000" y="4804"/>
                        </a:lnTo>
                        <a:lnTo>
                          <a:pt x="3180" y="4912"/>
                        </a:lnTo>
                        <a:lnTo>
                          <a:pt x="3355" y="5026"/>
                        </a:lnTo>
                        <a:lnTo>
                          <a:pt x="3527" y="5146"/>
                        </a:lnTo>
                        <a:lnTo>
                          <a:pt x="3694" y="5272"/>
                        </a:lnTo>
                        <a:lnTo>
                          <a:pt x="3857" y="5404"/>
                        </a:lnTo>
                        <a:lnTo>
                          <a:pt x="4015" y="5541"/>
                        </a:lnTo>
                        <a:lnTo>
                          <a:pt x="4168" y="5684"/>
                        </a:lnTo>
                        <a:lnTo>
                          <a:pt x="4316" y="5832"/>
                        </a:lnTo>
                        <a:lnTo>
                          <a:pt x="4459" y="5985"/>
                        </a:lnTo>
                        <a:lnTo>
                          <a:pt x="4596" y="6143"/>
                        </a:lnTo>
                        <a:lnTo>
                          <a:pt x="4728" y="6306"/>
                        </a:lnTo>
                        <a:lnTo>
                          <a:pt x="4854" y="6473"/>
                        </a:lnTo>
                        <a:lnTo>
                          <a:pt x="4974" y="6645"/>
                        </a:lnTo>
                        <a:lnTo>
                          <a:pt x="5088" y="6820"/>
                        </a:lnTo>
                        <a:lnTo>
                          <a:pt x="5196" y="7000"/>
                        </a:lnTo>
                        <a:lnTo>
                          <a:pt x="5298" y="7183"/>
                        </a:lnTo>
                        <a:lnTo>
                          <a:pt x="5393" y="7370"/>
                        </a:lnTo>
                        <a:lnTo>
                          <a:pt x="5481" y="7560"/>
                        </a:lnTo>
                        <a:lnTo>
                          <a:pt x="5563" y="7752"/>
                        </a:lnTo>
                        <a:lnTo>
                          <a:pt x="5638" y="7948"/>
                        </a:lnTo>
                        <a:lnTo>
                          <a:pt x="5706" y="8146"/>
                        </a:lnTo>
                        <a:lnTo>
                          <a:pt x="5768" y="8346"/>
                        </a:lnTo>
                        <a:lnTo>
                          <a:pt x="5822" y="8548"/>
                        </a:lnTo>
                        <a:lnTo>
                          <a:pt x="5869" y="8753"/>
                        </a:lnTo>
                        <a:lnTo>
                          <a:pt x="5909" y="8958"/>
                        </a:lnTo>
                        <a:lnTo>
                          <a:pt x="5942" y="9165"/>
                        </a:lnTo>
                        <a:lnTo>
                          <a:pt x="5967" y="9373"/>
                        </a:lnTo>
                        <a:lnTo>
                          <a:pt x="5985" y="9581"/>
                        </a:lnTo>
                        <a:lnTo>
                          <a:pt x="5996" y="9791"/>
                        </a:lnTo>
                        <a:lnTo>
                          <a:pt x="6000" y="10000"/>
                        </a:lnTo>
                        <a:lnTo>
                          <a:pt x="6000" y="26000"/>
                        </a:lnTo>
                        <a:lnTo>
                          <a:pt x="10000" y="26000"/>
                        </a:lnTo>
                        <a:lnTo>
                          <a:pt x="10000" y="10000"/>
                        </a:lnTo>
                        <a:lnTo>
                          <a:pt x="9994" y="9651"/>
                        </a:lnTo>
                        <a:lnTo>
                          <a:pt x="9976" y="9302"/>
                        </a:lnTo>
                        <a:lnTo>
                          <a:pt x="9945" y="8955"/>
                        </a:lnTo>
                        <a:lnTo>
                          <a:pt x="9903" y="8608"/>
                        </a:lnTo>
                        <a:lnTo>
                          <a:pt x="9848" y="8264"/>
                        </a:lnTo>
                        <a:lnTo>
                          <a:pt x="9781" y="7921"/>
                        </a:lnTo>
                        <a:lnTo>
                          <a:pt x="9703" y="7581"/>
                        </a:lnTo>
                        <a:lnTo>
                          <a:pt x="9613" y="7244"/>
                        </a:lnTo>
                        <a:lnTo>
                          <a:pt x="9511" y="6910"/>
                        </a:lnTo>
                        <a:lnTo>
                          <a:pt x="9397" y="6580"/>
                        </a:lnTo>
                        <a:lnTo>
                          <a:pt x="9272" y="6254"/>
                        </a:lnTo>
                        <a:lnTo>
                          <a:pt x="9135" y="5933"/>
                        </a:lnTo>
                        <a:lnTo>
                          <a:pt x="8988" y="5616"/>
                        </a:lnTo>
                        <a:lnTo>
                          <a:pt x="8829" y="5305"/>
                        </a:lnTo>
                        <a:lnTo>
                          <a:pt x="8660" y="5000"/>
                        </a:lnTo>
                        <a:lnTo>
                          <a:pt x="8480" y="4701"/>
                        </a:lnTo>
                        <a:lnTo>
                          <a:pt x="8290" y="4408"/>
                        </a:lnTo>
                        <a:lnTo>
                          <a:pt x="8090" y="4122"/>
                        </a:lnTo>
                        <a:lnTo>
                          <a:pt x="7880" y="3843"/>
                        </a:lnTo>
                        <a:lnTo>
                          <a:pt x="7660" y="3572"/>
                        </a:lnTo>
                        <a:lnTo>
                          <a:pt x="7431" y="3309"/>
                        </a:lnTo>
                        <a:lnTo>
                          <a:pt x="7193" y="3053"/>
                        </a:lnTo>
                        <a:lnTo>
                          <a:pt x="6947" y="2807"/>
                        </a:lnTo>
                        <a:lnTo>
                          <a:pt x="6691" y="2569"/>
                        </a:lnTo>
                        <a:lnTo>
                          <a:pt x="6428" y="2340"/>
                        </a:lnTo>
                        <a:lnTo>
                          <a:pt x="6157" y="2120"/>
                        </a:lnTo>
                        <a:lnTo>
                          <a:pt x="5878" y="1910"/>
                        </a:lnTo>
                        <a:lnTo>
                          <a:pt x="5592" y="1710"/>
                        </a:lnTo>
                        <a:lnTo>
                          <a:pt x="5299" y="1520"/>
                        </a:lnTo>
                        <a:lnTo>
                          <a:pt x="5000" y="1340"/>
                        </a:lnTo>
                        <a:lnTo>
                          <a:pt x="4695" y="1171"/>
                        </a:lnTo>
                        <a:lnTo>
                          <a:pt x="4384" y="1012"/>
                        </a:lnTo>
                        <a:lnTo>
                          <a:pt x="4067" y="865"/>
                        </a:lnTo>
                        <a:lnTo>
                          <a:pt x="3746" y="728"/>
                        </a:lnTo>
                        <a:lnTo>
                          <a:pt x="3420" y="603"/>
                        </a:lnTo>
                        <a:lnTo>
                          <a:pt x="3090" y="489"/>
                        </a:lnTo>
                        <a:lnTo>
                          <a:pt x="2756" y="387"/>
                        </a:lnTo>
                        <a:lnTo>
                          <a:pt x="2419" y="297"/>
                        </a:lnTo>
                        <a:lnTo>
                          <a:pt x="2079" y="219"/>
                        </a:lnTo>
                        <a:lnTo>
                          <a:pt x="1736" y="152"/>
                        </a:lnTo>
                        <a:lnTo>
                          <a:pt x="1392" y="97"/>
                        </a:lnTo>
                        <a:lnTo>
                          <a:pt x="1045" y="55"/>
                        </a:lnTo>
                        <a:lnTo>
                          <a:pt x="698" y="24"/>
                        </a:lnTo>
                        <a:lnTo>
                          <a:pt x="349" y="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969696"/>
                  </a:solidFill>
                  <a:ln w="9525">
                    <a:round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9200" prstMaterial="legacyMatte">
                    <a:bevelT w="13500" h="13500" prst="angle"/>
                    <a:bevelB w="13500" h="13500" prst="angle"/>
                    <a:extrusionClr>
                      <a:srgbClr val="969696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endParaRPr lang="zh-CN" altLang="en-US"/>
                  </a:p>
                </p:txBody>
              </p:sp>
            </p:grpSp>
          </p:grpSp>
        </p:grpSp>
        <p:pic>
          <p:nvPicPr>
            <p:cNvPr id="17421" name="Picture 17" descr="DSC0224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A2B0B0"/>
                </a:clrFrom>
                <a:clrTo>
                  <a:srgbClr val="A2B0B0">
                    <a:alpha val="0"/>
                  </a:srgbClr>
                </a:clrTo>
              </a:clrChange>
              <a:lum bright="24000" contrast="48000"/>
            </a:blip>
            <a:srcRect l="11116" r="15573" b="6720"/>
            <a:stretch>
              <a:fillRect/>
            </a:stretch>
          </p:blipFill>
          <p:spPr bwMode="auto">
            <a:xfrm rot="396629">
              <a:off x="240" y="1392"/>
              <a:ext cx="677" cy="998"/>
            </a:xfrm>
            <a:prstGeom prst="rect">
              <a:avLst/>
            </a:prstGeom>
            <a:noFill/>
            <a:ln w="28575">
              <a:solidFill>
                <a:srgbClr val="003300"/>
              </a:solidFill>
              <a:miter lim="800000"/>
              <a:headEnd/>
              <a:tailEnd/>
            </a:ln>
          </p:spPr>
        </p:pic>
        <p:pic>
          <p:nvPicPr>
            <p:cNvPr id="17422" name="Picture 1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925" t="71825"/>
            <a:stretch>
              <a:fillRect/>
            </a:stretch>
          </p:blipFill>
          <p:spPr bwMode="auto">
            <a:xfrm>
              <a:off x="1200" y="3272"/>
              <a:ext cx="557" cy="568"/>
            </a:xfrm>
            <a:prstGeom prst="rect">
              <a:avLst/>
            </a:prstGeom>
            <a:noFill/>
            <a:ln w="28575">
              <a:solidFill>
                <a:srgbClr val="003300"/>
              </a:solidFill>
              <a:miter lim="800000"/>
              <a:headEnd/>
              <a:tailEnd/>
            </a:ln>
          </p:spPr>
        </p:pic>
      </p:grpSp>
      <p:sp>
        <p:nvSpPr>
          <p:cNvPr id="17412" name="Text Box 26"/>
          <p:cNvSpPr txBox="1">
            <a:spLocks noChangeArrowheads="1"/>
          </p:cNvSpPr>
          <p:nvPr/>
        </p:nvSpPr>
        <p:spPr bwMode="auto">
          <a:xfrm>
            <a:off x="6443663" y="5448300"/>
            <a:ext cx="341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>
                <a:solidFill>
                  <a:srgbClr val="FFFF00"/>
                </a:solidFill>
                <a:ea typeface="华文新魏"/>
              </a:rPr>
              <a:t>B</a:t>
            </a:r>
          </a:p>
        </p:txBody>
      </p:sp>
      <p:pic>
        <p:nvPicPr>
          <p:cNvPr id="17420" name="Picture 28" descr="动滑轮"/>
          <p:cNvPicPr>
            <a:picLocks noChangeAspect="1" noChangeArrowheads="1"/>
          </p:cNvPicPr>
          <p:nvPr/>
        </p:nvPicPr>
        <p:blipFill>
          <a:blip r:embed="rId5" cstate="print">
            <a:lum contrast="90000"/>
          </a:blip>
          <a:srcRect/>
          <a:stretch>
            <a:fillRect/>
          </a:stretch>
        </p:blipFill>
        <p:spPr bwMode="auto">
          <a:xfrm>
            <a:off x="6767513" y="3789363"/>
            <a:ext cx="162083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7" descr="定滑轮"/>
          <p:cNvPicPr>
            <a:picLocks noChangeAspect="1" noChangeArrowheads="1"/>
          </p:cNvPicPr>
          <p:nvPr/>
        </p:nvPicPr>
        <p:blipFill>
          <a:blip r:embed="rId6" cstate="print">
            <a:lum contrast="84000"/>
          </a:blip>
          <a:srcRect/>
          <a:stretch>
            <a:fillRect/>
          </a:stretch>
        </p:blipFill>
        <p:spPr bwMode="auto">
          <a:xfrm>
            <a:off x="4414838" y="3716338"/>
            <a:ext cx="1525587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25"/>
          <p:cNvSpPr txBox="1">
            <a:spLocks noChangeArrowheads="1"/>
          </p:cNvSpPr>
          <p:nvPr/>
        </p:nvSpPr>
        <p:spPr bwMode="auto">
          <a:xfrm>
            <a:off x="3995738" y="5376863"/>
            <a:ext cx="38417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>
                <a:solidFill>
                  <a:srgbClr val="FFFF00"/>
                </a:solidFill>
                <a:ea typeface="华文新魏"/>
              </a:rPr>
              <a:t>A</a:t>
            </a:r>
          </a:p>
        </p:txBody>
      </p:sp>
      <p:sp>
        <p:nvSpPr>
          <p:cNvPr id="17416" name="矩形 41"/>
          <p:cNvSpPr>
            <a:spLocks noChangeArrowheads="1"/>
          </p:cNvSpPr>
          <p:nvPr/>
        </p:nvSpPr>
        <p:spPr bwMode="auto">
          <a:xfrm>
            <a:off x="2268538" y="692150"/>
            <a:ext cx="66246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>
                <a:ea typeface="黑体" pitchFamily="49" charset="-122"/>
              </a:rPr>
              <a:t>想两种方法，利用所给材料，通过拉动细线提起重物。</a:t>
            </a:r>
            <a:endParaRPr lang="en-US" altLang="zh-CN" sz="2200">
              <a:ea typeface="黑体" pitchFamily="49" charset="-122"/>
            </a:endParaRP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3635375" y="1268413"/>
            <a:ext cx="5184775" cy="974725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华文新魏"/>
              </a:rPr>
              <a:t>定滑轮：</a:t>
            </a:r>
            <a:r>
              <a:rPr lang="zh-CN" altLang="en-US" sz="2800" b="1">
                <a:ea typeface="华文新魏"/>
              </a:rPr>
              <a:t>使用时，</a:t>
            </a:r>
            <a:r>
              <a:rPr lang="zh-CN" altLang="en-US" sz="2800" b="1">
                <a:solidFill>
                  <a:srgbClr val="FFFF00"/>
                </a:solidFill>
                <a:ea typeface="华文新魏"/>
              </a:rPr>
              <a:t>轴固定不动</a:t>
            </a:r>
            <a:r>
              <a:rPr lang="zh-CN" altLang="en-US" sz="2800" b="1">
                <a:ea typeface="华文新魏"/>
              </a:rPr>
              <a:t>的滑轮。如：</a:t>
            </a:r>
            <a:r>
              <a:rPr lang="en-US" altLang="zh-CN" sz="2800" b="1">
                <a:solidFill>
                  <a:srgbClr val="FFFF00"/>
                </a:solidFill>
                <a:ea typeface="华文新魏"/>
              </a:rPr>
              <a:t>A</a:t>
            </a:r>
            <a:endParaRPr lang="zh-CN" altLang="en-US" sz="2800" b="1">
              <a:solidFill>
                <a:srgbClr val="FFFF00"/>
              </a:solidFill>
              <a:ea typeface="华文新魏"/>
            </a:endParaRP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3635375" y="2565400"/>
            <a:ext cx="5184775" cy="974725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华文新魏"/>
              </a:rPr>
              <a:t>动滑轮：</a:t>
            </a:r>
            <a:r>
              <a:rPr lang="zh-CN" altLang="en-US" sz="2800" b="1">
                <a:ea typeface="华文新魏"/>
              </a:rPr>
              <a:t>使用时，</a:t>
            </a:r>
            <a:r>
              <a:rPr lang="zh-CN" altLang="en-US" sz="2800" b="1">
                <a:solidFill>
                  <a:srgbClr val="FFFF00"/>
                </a:solidFill>
                <a:ea typeface="华文新魏"/>
              </a:rPr>
              <a:t>轴随物体一起移动</a:t>
            </a:r>
            <a:r>
              <a:rPr lang="zh-CN" altLang="en-US" sz="2800" b="1">
                <a:ea typeface="华文新魏"/>
              </a:rPr>
              <a:t>的滑轮。如：</a:t>
            </a:r>
            <a:r>
              <a:rPr lang="en-US" altLang="zh-CN" sz="2800" b="1">
                <a:solidFill>
                  <a:srgbClr val="FFFF00"/>
                </a:solidFill>
                <a:ea typeface="华文新魏"/>
              </a:rPr>
              <a:t>B</a:t>
            </a:r>
            <a:endParaRPr lang="zh-CN" altLang="en-US" sz="2800" b="1">
              <a:solidFill>
                <a:srgbClr val="FFFF00"/>
              </a:solidFill>
              <a:ea typeface="华文新魏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7"/>
          <p:cNvSpPr txBox="1">
            <a:spLocks noChangeArrowheads="1"/>
          </p:cNvSpPr>
          <p:nvPr/>
        </p:nvSpPr>
        <p:spPr bwMode="auto">
          <a:xfrm>
            <a:off x="684213" y="620713"/>
            <a:ext cx="180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FF00"/>
                </a:solidFill>
                <a:ea typeface="黑体" pitchFamily="49" charset="-122"/>
              </a:rPr>
              <a:t>精讲细析</a:t>
            </a: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132138" y="1916113"/>
            <a:ext cx="13668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动滑轮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11188" y="1341438"/>
            <a:ext cx="24479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ea typeface="黑体" pitchFamily="49" charset="-122"/>
              </a:rPr>
              <a:t>生活中的滑轮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132138" y="1341438"/>
            <a:ext cx="13668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定滑轮</a:t>
            </a:r>
          </a:p>
        </p:txBody>
      </p:sp>
      <p:grpSp>
        <p:nvGrpSpPr>
          <p:cNvPr id="18437" name="Group 29"/>
          <p:cNvGrpSpPr>
            <a:grpSpLocks/>
          </p:cNvGrpSpPr>
          <p:nvPr/>
        </p:nvGrpSpPr>
        <p:grpSpPr bwMode="auto">
          <a:xfrm>
            <a:off x="1042988" y="2349500"/>
            <a:ext cx="7848600" cy="4508500"/>
            <a:chOff x="657" y="1480"/>
            <a:chExt cx="4944" cy="2840"/>
          </a:xfrm>
        </p:grpSpPr>
        <p:pic>
          <p:nvPicPr>
            <p:cNvPr id="18444" name="内容占位符 4" descr="DSC_047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7" y="1752"/>
              <a:ext cx="828" cy="1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图片 5" descr="DSC_0479.JPG"/>
            <p:cNvPicPr>
              <a:picLocks noChangeAspect="1"/>
            </p:cNvPicPr>
            <p:nvPr/>
          </p:nvPicPr>
          <p:blipFill>
            <a:blip r:embed="rId3" cstate="print">
              <a:lum bright="30000" contrast="40000"/>
            </a:blip>
            <a:srcRect l="52857" t="10000" r="12857" b="11428"/>
            <a:stretch>
              <a:fillRect/>
            </a:stretch>
          </p:blipFill>
          <p:spPr>
            <a:xfrm>
              <a:off x="1684" y="1781"/>
              <a:ext cx="776" cy="130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grpSp>
          <p:nvGrpSpPr>
            <p:cNvPr id="18446" name="组合 22"/>
            <p:cNvGrpSpPr>
              <a:grpSpLocks/>
            </p:cNvGrpSpPr>
            <p:nvPr/>
          </p:nvGrpSpPr>
          <p:grpSpPr bwMode="auto">
            <a:xfrm>
              <a:off x="657" y="3112"/>
              <a:ext cx="3356" cy="1180"/>
              <a:chOff x="2051720" y="4149080"/>
              <a:chExt cx="5350346" cy="1944216"/>
            </a:xfrm>
          </p:grpSpPr>
          <p:pic>
            <p:nvPicPr>
              <p:cNvPr id="18455" name="Picture 20" descr="http://img2.imgtn.bdimg.com/it/u=1581842438,1719931236&amp;fm=21&amp;gp=0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51720" y="4149080"/>
                <a:ext cx="3316605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6" name="Picture 25" descr="C:\Users\Administrator\Desktop\2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491879" y="4149080"/>
                <a:ext cx="2467659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7" name="Picture 24" descr="C:\Users\Administrator\Desktop\1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716016" y="4149080"/>
                <a:ext cx="2686050" cy="1943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447" name="Picture 1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C2FFC2"/>
                </a:clrFrom>
                <a:clrTo>
                  <a:srgbClr val="C2FFC2">
                    <a:alpha val="0"/>
                  </a:srgbClr>
                </a:clrTo>
              </a:clrChange>
              <a:lum bright="-6000"/>
            </a:blip>
            <a:srcRect l="11374" r="9007" b="27"/>
            <a:stretch>
              <a:fillRect/>
            </a:stretch>
          </p:blipFill>
          <p:spPr bwMode="auto">
            <a:xfrm>
              <a:off x="2653" y="1480"/>
              <a:ext cx="1709" cy="1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8" name="Picture 19" descr="起重机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86" y="2568"/>
              <a:ext cx="1315" cy="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9" name="Rectangle 3"/>
            <p:cNvSpPr>
              <a:spLocks noChangeArrowheads="1"/>
            </p:cNvSpPr>
            <p:nvPr/>
          </p:nvSpPr>
          <p:spPr bwMode="auto">
            <a:xfrm>
              <a:off x="930" y="2795"/>
              <a:ext cx="27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A</a:t>
              </a:r>
            </a:p>
          </p:txBody>
        </p:sp>
        <p:sp>
          <p:nvSpPr>
            <p:cNvPr id="18450" name="Rectangle 3"/>
            <p:cNvSpPr>
              <a:spLocks noChangeArrowheads="1"/>
            </p:cNvSpPr>
            <p:nvPr/>
          </p:nvSpPr>
          <p:spPr bwMode="auto">
            <a:xfrm>
              <a:off x="2064" y="2831"/>
              <a:ext cx="27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B</a:t>
              </a:r>
            </a:p>
          </p:txBody>
        </p:sp>
        <p:sp>
          <p:nvSpPr>
            <p:cNvPr id="18451" name="Rectangle 3"/>
            <p:cNvSpPr>
              <a:spLocks noChangeArrowheads="1"/>
            </p:cNvSpPr>
            <p:nvPr/>
          </p:nvSpPr>
          <p:spPr bwMode="auto">
            <a:xfrm>
              <a:off x="3787" y="2205"/>
              <a:ext cx="27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C</a:t>
              </a:r>
            </a:p>
          </p:txBody>
        </p:sp>
        <p:sp>
          <p:nvSpPr>
            <p:cNvPr id="18452" name="Rectangle 3"/>
            <p:cNvSpPr>
              <a:spLocks noChangeArrowheads="1"/>
            </p:cNvSpPr>
            <p:nvPr/>
          </p:nvSpPr>
          <p:spPr bwMode="auto">
            <a:xfrm>
              <a:off x="1565" y="3113"/>
              <a:ext cx="27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D</a:t>
              </a:r>
            </a:p>
          </p:txBody>
        </p:sp>
        <p:sp>
          <p:nvSpPr>
            <p:cNvPr id="18453" name="Rectangle 3"/>
            <p:cNvSpPr>
              <a:spLocks noChangeArrowheads="1"/>
            </p:cNvSpPr>
            <p:nvPr/>
          </p:nvSpPr>
          <p:spPr bwMode="auto">
            <a:xfrm>
              <a:off x="4241" y="2568"/>
              <a:ext cx="27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E</a:t>
              </a:r>
            </a:p>
          </p:txBody>
        </p:sp>
        <p:sp>
          <p:nvSpPr>
            <p:cNvPr id="18454" name="Rectangle 3"/>
            <p:cNvSpPr>
              <a:spLocks noChangeArrowheads="1"/>
            </p:cNvSpPr>
            <p:nvPr/>
          </p:nvSpPr>
          <p:spPr bwMode="auto">
            <a:xfrm>
              <a:off x="4241" y="3466"/>
              <a:ext cx="27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F</a:t>
              </a:r>
            </a:p>
          </p:txBody>
        </p:sp>
      </p:grpSp>
      <p:sp>
        <p:nvSpPr>
          <p:cNvPr id="31771" name="Rectangle 3"/>
          <p:cNvSpPr>
            <a:spLocks noChangeArrowheads="1"/>
          </p:cNvSpPr>
          <p:nvPr/>
        </p:nvSpPr>
        <p:spPr bwMode="auto">
          <a:xfrm>
            <a:off x="4427538" y="1341438"/>
            <a:ext cx="431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A</a:t>
            </a:r>
          </a:p>
        </p:txBody>
      </p:sp>
      <p:sp>
        <p:nvSpPr>
          <p:cNvPr id="31772" name="Rectangle 3"/>
          <p:cNvSpPr>
            <a:spLocks noChangeArrowheads="1"/>
          </p:cNvSpPr>
          <p:nvPr/>
        </p:nvSpPr>
        <p:spPr bwMode="auto">
          <a:xfrm>
            <a:off x="4427538" y="1901825"/>
            <a:ext cx="431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B</a:t>
            </a:r>
          </a:p>
        </p:txBody>
      </p:sp>
      <p:sp>
        <p:nvSpPr>
          <p:cNvPr id="31774" name="Rectangle 3"/>
          <p:cNvSpPr>
            <a:spLocks noChangeArrowheads="1"/>
          </p:cNvSpPr>
          <p:nvPr/>
        </p:nvSpPr>
        <p:spPr bwMode="auto">
          <a:xfrm>
            <a:off x="4932363" y="1341438"/>
            <a:ext cx="5032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C</a:t>
            </a:r>
          </a:p>
        </p:txBody>
      </p:sp>
      <p:sp>
        <p:nvSpPr>
          <p:cNvPr id="31775" name="Rectangle 3"/>
          <p:cNvSpPr>
            <a:spLocks noChangeArrowheads="1"/>
          </p:cNvSpPr>
          <p:nvPr/>
        </p:nvSpPr>
        <p:spPr bwMode="auto">
          <a:xfrm>
            <a:off x="5435600" y="1325563"/>
            <a:ext cx="5032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D</a:t>
            </a:r>
          </a:p>
        </p:txBody>
      </p:sp>
      <p:sp>
        <p:nvSpPr>
          <p:cNvPr id="31776" name="Rectangle 3"/>
          <p:cNvSpPr>
            <a:spLocks noChangeArrowheads="1"/>
          </p:cNvSpPr>
          <p:nvPr/>
        </p:nvSpPr>
        <p:spPr bwMode="auto">
          <a:xfrm>
            <a:off x="5940425" y="1325563"/>
            <a:ext cx="5048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E</a:t>
            </a:r>
          </a:p>
        </p:txBody>
      </p:sp>
      <p:sp>
        <p:nvSpPr>
          <p:cNvPr id="31777" name="Rectangle 3"/>
          <p:cNvSpPr>
            <a:spLocks noChangeArrowheads="1"/>
          </p:cNvSpPr>
          <p:nvPr/>
        </p:nvSpPr>
        <p:spPr bwMode="auto">
          <a:xfrm>
            <a:off x="4860925" y="1901825"/>
            <a:ext cx="431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F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1" grpId="0"/>
      <p:bldP spid="31772" grpId="0"/>
      <p:bldP spid="31774" grpId="0"/>
      <p:bldP spid="31775" grpId="0"/>
      <p:bldP spid="31776" grpId="0"/>
      <p:bldP spid="317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7"/>
          <p:cNvSpPr txBox="1">
            <a:spLocks noChangeArrowheads="1"/>
          </p:cNvSpPr>
          <p:nvPr/>
        </p:nvSpPr>
        <p:spPr bwMode="auto">
          <a:xfrm>
            <a:off x="684213" y="620713"/>
            <a:ext cx="5832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FF00"/>
                </a:solidFill>
                <a:ea typeface="黑体" pitchFamily="49" charset="-122"/>
              </a:rPr>
              <a:t>实验探究</a:t>
            </a:r>
          </a:p>
        </p:txBody>
      </p:sp>
      <p:graphicFrame>
        <p:nvGraphicFramePr>
          <p:cNvPr id="22580" name="Group 52"/>
          <p:cNvGraphicFramePr>
            <a:graphicFrameLocks noGrp="1"/>
          </p:cNvGraphicFramePr>
          <p:nvPr/>
        </p:nvGraphicFramePr>
        <p:xfrm>
          <a:off x="900113" y="2060575"/>
          <a:ext cx="3702050" cy="2626360"/>
        </p:xfrm>
        <a:graphic>
          <a:graphicData uri="http://schemas.openxmlformats.org/drawingml/2006/table">
            <a:tbl>
              <a:tblPr/>
              <a:tblGrid>
                <a:gridCol w="1223962"/>
                <a:gridCol w="2478088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实验情形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测力计的示数（牛）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图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图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静止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图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匀速上升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图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(c)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19478" name="Rectangle 3"/>
          <p:cNvSpPr>
            <a:spLocks noChangeArrowheads="1"/>
          </p:cNvSpPr>
          <p:nvPr/>
        </p:nvSpPr>
        <p:spPr bwMode="auto">
          <a:xfrm>
            <a:off x="611188" y="4724400"/>
            <a:ext cx="6553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楷体" pitchFamily="49" charset="-122"/>
                <a:ea typeface="楷体" pitchFamily="49" charset="-122"/>
              </a:rPr>
              <a:t>分析比较（</a:t>
            </a:r>
            <a:r>
              <a:rPr lang="en-US" altLang="zh-CN" sz="2400">
                <a:latin typeface="楷体" pitchFamily="49" charset="-122"/>
                <a:ea typeface="楷体" pitchFamily="49" charset="-122"/>
              </a:rPr>
              <a:t>a)</a:t>
            </a:r>
            <a:r>
              <a:rPr lang="zh-CN" altLang="en-US" sz="2400">
                <a:latin typeface="楷体" pitchFamily="49" charset="-122"/>
                <a:ea typeface="楷体" pitchFamily="49" charset="-122"/>
              </a:rPr>
              <a:t>、（</a:t>
            </a:r>
            <a:r>
              <a:rPr lang="en-US" altLang="zh-CN" sz="2400">
                <a:latin typeface="楷体" pitchFamily="49" charset="-122"/>
                <a:ea typeface="楷体" pitchFamily="49" charset="-122"/>
              </a:rPr>
              <a:t>b)</a:t>
            </a:r>
            <a:r>
              <a:rPr lang="zh-CN" altLang="en-US" sz="2400">
                <a:latin typeface="楷体" pitchFamily="49" charset="-122"/>
                <a:ea typeface="楷体" pitchFamily="49" charset="-122"/>
              </a:rPr>
              <a:t>、（</a:t>
            </a:r>
            <a:r>
              <a:rPr lang="en-US" altLang="zh-CN" sz="2400">
                <a:latin typeface="楷体" pitchFamily="49" charset="-122"/>
                <a:ea typeface="楷体" pitchFamily="49" charset="-122"/>
              </a:rPr>
              <a:t>c)</a:t>
            </a:r>
            <a:r>
              <a:rPr lang="zh-CN" altLang="en-US" sz="2400">
                <a:latin typeface="楷体" pitchFamily="49" charset="-122"/>
                <a:ea typeface="楷体" pitchFamily="49" charset="-122"/>
              </a:rPr>
              <a:t>，得出初步结论：</a:t>
            </a:r>
          </a:p>
        </p:txBody>
      </p:sp>
      <p:sp>
        <p:nvSpPr>
          <p:cNvPr id="19479" name="Rectangle 3"/>
          <p:cNvSpPr>
            <a:spLocks noChangeArrowheads="1"/>
          </p:cNvSpPr>
          <p:nvPr/>
        </p:nvSpPr>
        <p:spPr bwMode="auto">
          <a:xfrm>
            <a:off x="900113" y="1268413"/>
            <a:ext cx="59039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ea typeface="黑体" pitchFamily="49" charset="-122"/>
              </a:rPr>
              <a:t>三、探究</a:t>
            </a:r>
            <a:r>
              <a:rPr lang="zh-CN" altLang="en-US" sz="2800">
                <a:solidFill>
                  <a:srgbClr val="FFFF00"/>
                </a:solidFill>
                <a:ea typeface="黑体" pitchFamily="49" charset="-122"/>
              </a:rPr>
              <a:t>定滑轮</a:t>
            </a:r>
            <a:r>
              <a:rPr lang="zh-CN" altLang="en-US" sz="2800">
                <a:ea typeface="黑体" pitchFamily="49" charset="-122"/>
              </a:rPr>
              <a:t>的工作特点（或作用）</a:t>
            </a:r>
            <a:endParaRPr lang="en-US" altLang="zh-CN" sz="2800">
              <a:ea typeface="黑体" pitchFamily="49" charset="-122"/>
            </a:endParaRPr>
          </a:p>
        </p:txBody>
      </p:sp>
      <p:pic>
        <p:nvPicPr>
          <p:cNvPr id="19480" name="Picture 38" descr="IMG_75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060575"/>
            <a:ext cx="38512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55650" y="5373688"/>
            <a:ext cx="7993063" cy="485775"/>
          </a:xfrm>
          <a:prstGeom prst="rect">
            <a:avLst/>
          </a:prstGeom>
          <a:noFill/>
          <a:ln w="28575" algn="ctr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华文新魏"/>
              </a:rPr>
              <a:t>使用定滑轮不省力，但可以改变施力方向。</a:t>
            </a:r>
            <a:endParaRPr lang="en-US" altLang="zh-CN" sz="2400">
              <a:solidFill>
                <a:srgbClr val="FF0000"/>
              </a:solidFill>
              <a:ea typeface="华文新魏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7"/>
          <p:cNvSpPr txBox="1">
            <a:spLocks noChangeArrowheads="1"/>
          </p:cNvSpPr>
          <p:nvPr/>
        </p:nvSpPr>
        <p:spPr bwMode="auto">
          <a:xfrm>
            <a:off x="684213" y="620713"/>
            <a:ext cx="5832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FF00"/>
                </a:solidFill>
                <a:ea typeface="黑体" pitchFamily="49" charset="-122"/>
              </a:rPr>
              <a:t>实验探究</a:t>
            </a:r>
          </a:p>
        </p:txBody>
      </p:sp>
      <p:graphicFrame>
        <p:nvGraphicFramePr>
          <p:cNvPr id="32806" name="Group 38"/>
          <p:cNvGraphicFramePr>
            <a:graphicFrameLocks noGrp="1"/>
          </p:cNvGraphicFramePr>
          <p:nvPr/>
        </p:nvGraphicFramePr>
        <p:xfrm>
          <a:off x="539750" y="1989138"/>
          <a:ext cx="3702050" cy="2230120"/>
        </p:xfrm>
        <a:graphic>
          <a:graphicData uri="http://schemas.openxmlformats.org/drawingml/2006/table">
            <a:tbl>
              <a:tblPr/>
              <a:tblGrid>
                <a:gridCol w="1223963"/>
                <a:gridCol w="247808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实验情形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测力计的示数（牛）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图（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图（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静止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图（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匀速上升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21523" name="Rectangle 3"/>
          <p:cNvSpPr>
            <a:spLocks noChangeArrowheads="1"/>
          </p:cNvSpPr>
          <p:nvPr/>
        </p:nvSpPr>
        <p:spPr bwMode="auto">
          <a:xfrm>
            <a:off x="6011863" y="1814513"/>
            <a:ext cx="2916237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楷体" pitchFamily="49" charset="-122"/>
                <a:ea typeface="楷体" pitchFamily="49" charset="-122"/>
              </a:rPr>
              <a:t>分析比较（</a:t>
            </a:r>
            <a:r>
              <a:rPr lang="en-US" altLang="zh-CN" sz="2400">
                <a:latin typeface="楷体" pitchFamily="49" charset="-122"/>
                <a:ea typeface="楷体" pitchFamily="49" charset="-122"/>
              </a:rPr>
              <a:t>a)</a:t>
            </a:r>
            <a:r>
              <a:rPr lang="zh-CN" altLang="en-US" sz="240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>
                <a:latin typeface="楷体" pitchFamily="49" charset="-122"/>
                <a:ea typeface="楷体" pitchFamily="49" charset="-122"/>
              </a:rPr>
              <a:t>b)</a:t>
            </a:r>
            <a:r>
              <a:rPr lang="zh-CN" altLang="en-US" sz="2400">
                <a:latin typeface="楷体" pitchFamily="49" charset="-122"/>
                <a:ea typeface="楷体" pitchFamily="49" charset="-122"/>
              </a:rPr>
              <a:t>，得出的初步结论是：</a:t>
            </a:r>
          </a:p>
        </p:txBody>
      </p:sp>
      <p:sp>
        <p:nvSpPr>
          <p:cNvPr id="21524" name="Rectangle 3"/>
          <p:cNvSpPr>
            <a:spLocks noChangeArrowheads="1"/>
          </p:cNvSpPr>
          <p:nvPr/>
        </p:nvSpPr>
        <p:spPr bwMode="auto">
          <a:xfrm>
            <a:off x="395288" y="1268413"/>
            <a:ext cx="59039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ea typeface="黑体" pitchFamily="49" charset="-122"/>
              </a:rPr>
              <a:t>三、探究</a:t>
            </a:r>
            <a:r>
              <a:rPr lang="zh-CN" altLang="en-US" sz="2800">
                <a:solidFill>
                  <a:srgbClr val="FFFF00"/>
                </a:solidFill>
                <a:ea typeface="黑体" pitchFamily="49" charset="-122"/>
              </a:rPr>
              <a:t>动滑轮</a:t>
            </a:r>
            <a:r>
              <a:rPr lang="zh-CN" altLang="en-US" sz="2800">
                <a:ea typeface="黑体" pitchFamily="49" charset="-122"/>
              </a:rPr>
              <a:t>的工作特点（或作用）</a:t>
            </a:r>
            <a:endParaRPr lang="en-US" altLang="zh-CN" sz="2800">
              <a:ea typeface="黑体" pitchFamily="49" charset="-122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084888" y="2606675"/>
            <a:ext cx="2808287" cy="850900"/>
          </a:xfrm>
          <a:prstGeom prst="rect">
            <a:avLst/>
          </a:prstGeom>
          <a:noFill/>
          <a:ln w="28575" algn="ctr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华文新魏"/>
              </a:rPr>
              <a:t>使用动滑轮可以省力，但是费距离。</a:t>
            </a:r>
            <a:endParaRPr lang="en-US" altLang="zh-CN" sz="2400">
              <a:solidFill>
                <a:srgbClr val="FF0000"/>
              </a:solidFill>
              <a:ea typeface="华文新魏"/>
            </a:endParaRPr>
          </a:p>
        </p:txBody>
      </p:sp>
      <p:pic>
        <p:nvPicPr>
          <p:cNvPr id="21526" name="Picture 30" descr="QQ截图20150310214239"/>
          <p:cNvPicPr>
            <a:picLocks noChangeAspect="1" noChangeArrowheads="1"/>
          </p:cNvPicPr>
          <p:nvPr/>
        </p:nvPicPr>
        <p:blipFill>
          <a:blip r:embed="rId3" cstate="print">
            <a:lum contrast="66000"/>
          </a:blip>
          <a:srcRect/>
          <a:stretch>
            <a:fillRect/>
          </a:stretch>
        </p:blipFill>
        <p:spPr bwMode="auto">
          <a:xfrm>
            <a:off x="4356100" y="1989138"/>
            <a:ext cx="15843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27" name="Group 84"/>
          <p:cNvGrpSpPr>
            <a:grpSpLocks/>
          </p:cNvGrpSpPr>
          <p:nvPr/>
        </p:nvGrpSpPr>
        <p:grpSpPr bwMode="auto">
          <a:xfrm>
            <a:off x="4427538" y="4365625"/>
            <a:ext cx="1512887" cy="2303463"/>
            <a:chOff x="4059" y="1253"/>
            <a:chExt cx="835" cy="1678"/>
          </a:xfrm>
        </p:grpSpPr>
        <p:pic>
          <p:nvPicPr>
            <p:cNvPr id="21553" name="Picture 28" descr="IMG_7521"/>
            <p:cNvPicPr>
              <a:picLocks noChangeAspect="1" noChangeArrowheads="1"/>
            </p:cNvPicPr>
            <p:nvPr/>
          </p:nvPicPr>
          <p:blipFill>
            <a:blip r:embed="rId4" cstate="print">
              <a:lum contrast="60000"/>
            </a:blip>
            <a:srcRect/>
            <a:stretch>
              <a:fillRect/>
            </a:stretch>
          </p:blipFill>
          <p:spPr bwMode="auto">
            <a:xfrm>
              <a:off x="4059" y="1253"/>
              <a:ext cx="835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54" name="Rectangle 32"/>
            <p:cNvSpPr>
              <a:spLocks noChangeArrowheads="1"/>
            </p:cNvSpPr>
            <p:nvPr/>
          </p:nvSpPr>
          <p:spPr bwMode="auto">
            <a:xfrm>
              <a:off x="4150" y="2655"/>
              <a:ext cx="364" cy="2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rgbClr val="000000"/>
                  </a:solidFill>
                  <a:ea typeface="华文新魏"/>
                </a:rPr>
                <a:t>（</a:t>
              </a:r>
              <a:r>
                <a:rPr lang="en-US" altLang="zh-CN" b="1">
                  <a:solidFill>
                    <a:srgbClr val="000000"/>
                  </a:solidFill>
                  <a:ea typeface="华文新魏"/>
                </a:rPr>
                <a:t>b)</a:t>
              </a:r>
              <a:endParaRPr lang="zh-CN" altLang="en-US" b="1">
                <a:solidFill>
                  <a:srgbClr val="000000"/>
                </a:solidFill>
                <a:ea typeface="华文新魏"/>
              </a:endParaRPr>
            </a:p>
          </p:txBody>
        </p:sp>
      </p:grpSp>
      <p:graphicFrame>
        <p:nvGraphicFramePr>
          <p:cNvPr id="32857" name="Group 89"/>
          <p:cNvGraphicFramePr>
            <a:graphicFrameLocks noGrp="1"/>
          </p:cNvGraphicFramePr>
          <p:nvPr/>
        </p:nvGraphicFramePr>
        <p:xfrm>
          <a:off x="539750" y="4581525"/>
          <a:ext cx="3743325" cy="1889760"/>
        </p:xfrm>
        <a:graphic>
          <a:graphicData uri="http://schemas.openxmlformats.org/drawingml/2006/table">
            <a:tbl>
              <a:tblPr/>
              <a:tblGrid>
                <a:gridCol w="735013"/>
                <a:gridCol w="1612900"/>
                <a:gridCol w="1395412"/>
              </a:tblGrid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实验次数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测力计上升距离（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cm)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钩码上升距离（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cm)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华文新魏" pitchFamily="2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ea typeface="华文新魏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084888" y="3429000"/>
            <a:ext cx="2808287" cy="1581150"/>
          </a:xfrm>
          <a:prstGeom prst="rect">
            <a:avLst/>
          </a:prstGeom>
          <a:noFill/>
          <a:ln w="28575" algn="ctr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华文新魏"/>
              </a:rPr>
              <a:t>说明</a:t>
            </a:r>
            <a:r>
              <a:rPr lang="en-US" altLang="zh-CN" sz="2400">
                <a:solidFill>
                  <a:srgbClr val="FF0000"/>
                </a:solidFill>
                <a:ea typeface="华文新魏"/>
              </a:rPr>
              <a:t>1</a:t>
            </a:r>
            <a:r>
              <a:rPr lang="zh-CN" altLang="en-US" sz="2400">
                <a:solidFill>
                  <a:srgbClr val="FF0000"/>
                </a:solidFill>
                <a:ea typeface="华文新魏"/>
              </a:rPr>
              <a:t>：</a:t>
            </a:r>
            <a:r>
              <a:rPr lang="zh-CN" altLang="en-US" sz="2400">
                <a:solidFill>
                  <a:srgbClr val="FFFF00"/>
                </a:solidFill>
                <a:ea typeface="华文新魏"/>
              </a:rPr>
              <a:t>滑轮自重忽略不计时，使用动滑轮可以省一半力。</a:t>
            </a:r>
          </a:p>
          <a:p>
            <a:r>
              <a:rPr lang="en-US" altLang="zh-CN" sz="2400">
                <a:solidFill>
                  <a:srgbClr val="FF0000"/>
                </a:solidFill>
                <a:ea typeface="华文新魏"/>
              </a:rPr>
              <a:t>F=1/2 G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84888" y="5084763"/>
            <a:ext cx="2771775" cy="1581150"/>
          </a:xfrm>
          <a:prstGeom prst="rect">
            <a:avLst/>
          </a:prstGeom>
          <a:noFill/>
          <a:ln w="28575" algn="ctr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华文新魏"/>
              </a:rPr>
              <a:t>说明</a:t>
            </a:r>
            <a:r>
              <a:rPr lang="en-US" altLang="zh-CN" sz="2400">
                <a:solidFill>
                  <a:srgbClr val="FF0000"/>
                </a:solidFill>
                <a:ea typeface="华文新魏"/>
              </a:rPr>
              <a:t>2</a:t>
            </a:r>
            <a:r>
              <a:rPr lang="zh-CN" altLang="en-US" sz="2400">
                <a:solidFill>
                  <a:srgbClr val="FF0000"/>
                </a:solidFill>
                <a:ea typeface="华文新魏"/>
              </a:rPr>
              <a:t>：</a:t>
            </a:r>
            <a:r>
              <a:rPr lang="zh-CN" altLang="en-US" sz="2400">
                <a:solidFill>
                  <a:srgbClr val="FFFF00"/>
                </a:solidFill>
                <a:ea typeface="华文新魏"/>
              </a:rPr>
              <a:t>绳子自由端移动距离</a:t>
            </a:r>
            <a:r>
              <a:rPr lang="en-US" altLang="zh-CN" sz="2400">
                <a:solidFill>
                  <a:srgbClr val="FFFF00"/>
                </a:solidFill>
                <a:ea typeface="华文新魏"/>
              </a:rPr>
              <a:t>S</a:t>
            </a:r>
            <a:r>
              <a:rPr lang="zh-CN" altLang="en-US" sz="2400">
                <a:solidFill>
                  <a:srgbClr val="FFFF00"/>
                </a:solidFill>
                <a:ea typeface="华文新魏"/>
              </a:rPr>
              <a:t>是滑轮移动距离</a:t>
            </a:r>
            <a:r>
              <a:rPr lang="en-US" altLang="zh-CN" sz="2400">
                <a:solidFill>
                  <a:srgbClr val="FFFF00"/>
                </a:solidFill>
                <a:ea typeface="华文新魏"/>
              </a:rPr>
              <a:t>h</a:t>
            </a:r>
            <a:r>
              <a:rPr lang="zh-CN" altLang="en-US" sz="2400">
                <a:solidFill>
                  <a:srgbClr val="FFFF00"/>
                </a:solidFill>
                <a:ea typeface="华文新魏"/>
              </a:rPr>
              <a:t>的两倍。</a:t>
            </a:r>
            <a:r>
              <a:rPr lang="en-US" altLang="zh-CN" sz="2400">
                <a:solidFill>
                  <a:srgbClr val="FF0000"/>
                </a:solidFill>
                <a:ea typeface="华文新魏"/>
              </a:rPr>
              <a:t>S=2h</a:t>
            </a:r>
          </a:p>
        </p:txBody>
      </p:sp>
      <p:sp>
        <p:nvSpPr>
          <p:cNvPr id="32856" name="Rectangle 88"/>
          <p:cNvSpPr>
            <a:spLocks noChangeArrowheads="1"/>
          </p:cNvSpPr>
          <p:nvPr/>
        </p:nvSpPr>
        <p:spPr bwMode="auto">
          <a:xfrm>
            <a:off x="2843213" y="476250"/>
            <a:ext cx="5689600" cy="850900"/>
          </a:xfrm>
          <a:prstGeom prst="rect">
            <a:avLst/>
          </a:prstGeom>
          <a:noFill/>
          <a:ln w="28575" algn="ctr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ea typeface="华文新魏"/>
              </a:rPr>
              <a:t>※</a:t>
            </a:r>
            <a:r>
              <a:rPr lang="zh-CN" altLang="en-US" sz="2400" b="1">
                <a:solidFill>
                  <a:srgbClr val="FFFF00"/>
                </a:solidFill>
                <a:ea typeface="华文新魏"/>
              </a:rPr>
              <a:t>测力计上升距离</a:t>
            </a:r>
            <a:r>
              <a:rPr lang="en-US" altLang="zh-CN" sz="2400" b="1">
                <a:solidFill>
                  <a:srgbClr val="FFFF00"/>
                </a:solidFill>
                <a:ea typeface="华文新魏"/>
              </a:rPr>
              <a:t>S</a:t>
            </a:r>
            <a:r>
              <a:rPr lang="zh-CN" altLang="en-US" sz="2400" b="1">
                <a:solidFill>
                  <a:srgbClr val="FFFFFF"/>
                </a:solidFill>
                <a:ea typeface="华文新魏"/>
              </a:rPr>
              <a:t>也称</a:t>
            </a:r>
            <a:r>
              <a:rPr lang="en-US" altLang="zh-CN" sz="2400" b="1">
                <a:solidFill>
                  <a:srgbClr val="FFFFFF"/>
                </a:solidFill>
                <a:ea typeface="华文新魏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ea typeface="华文新魏"/>
              </a:rPr>
              <a:t>绳子自由端移动距离</a:t>
            </a:r>
            <a:r>
              <a:rPr lang="zh-CN" altLang="en-US" sz="2400" b="1">
                <a:solidFill>
                  <a:srgbClr val="FFFFFF"/>
                </a:solidFill>
                <a:ea typeface="华文新魏"/>
              </a:rPr>
              <a:t>”</a:t>
            </a:r>
            <a:r>
              <a:rPr lang="en-US" altLang="zh-CN" sz="2400" b="1">
                <a:solidFill>
                  <a:srgbClr val="FFFFFF"/>
                </a:solidFill>
                <a:ea typeface="华文新魏"/>
              </a:rPr>
              <a:t>;</a:t>
            </a:r>
            <a:r>
              <a:rPr lang="zh-CN" altLang="en-US" sz="2400" b="1">
                <a:solidFill>
                  <a:srgbClr val="FFFF00"/>
                </a:solidFill>
                <a:ea typeface="华文新魏"/>
              </a:rPr>
              <a:t>钩码上升距离</a:t>
            </a:r>
            <a:r>
              <a:rPr lang="en-US" altLang="zh-CN" sz="2400" b="1">
                <a:solidFill>
                  <a:srgbClr val="FFFF00"/>
                </a:solidFill>
                <a:ea typeface="华文新魏"/>
              </a:rPr>
              <a:t>h</a:t>
            </a:r>
            <a:r>
              <a:rPr lang="zh-CN" altLang="en-US" sz="2400" b="1">
                <a:solidFill>
                  <a:srgbClr val="FFFFFF"/>
                </a:solidFill>
                <a:ea typeface="华文新魏"/>
              </a:rPr>
              <a:t>也称“</a:t>
            </a:r>
            <a:r>
              <a:rPr lang="zh-CN" altLang="en-US" sz="2400" b="1">
                <a:solidFill>
                  <a:srgbClr val="FF0000"/>
                </a:solidFill>
                <a:ea typeface="华文新魏"/>
              </a:rPr>
              <a:t>滑轮移动距离</a:t>
            </a:r>
            <a:r>
              <a:rPr lang="zh-CN" altLang="en-US" sz="2400" b="1">
                <a:solidFill>
                  <a:srgbClr val="FFFFFF"/>
                </a:solidFill>
                <a:ea typeface="华文新魏"/>
              </a:rPr>
              <a:t>”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328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7"/>
          <p:cNvSpPr txBox="1">
            <a:spLocks noChangeArrowheads="1"/>
          </p:cNvSpPr>
          <p:nvPr/>
        </p:nvSpPr>
        <p:spPr bwMode="auto">
          <a:xfrm>
            <a:off x="684213" y="620713"/>
            <a:ext cx="5832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FF00"/>
                </a:solidFill>
                <a:ea typeface="黑体" pitchFamily="49" charset="-122"/>
              </a:rPr>
              <a:t>阅读理解（</a:t>
            </a:r>
            <a:r>
              <a:rPr lang="en-US" altLang="zh-CN" sz="2800">
                <a:solidFill>
                  <a:srgbClr val="FFFF00"/>
                </a:solidFill>
                <a:ea typeface="黑体" pitchFamily="49" charset="-122"/>
              </a:rPr>
              <a:t>P7-P8)</a:t>
            </a:r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900113" y="1268413"/>
            <a:ext cx="59039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ea typeface="黑体" pitchFamily="49" charset="-122"/>
              </a:rPr>
              <a:t>四、</a:t>
            </a:r>
            <a:r>
              <a:rPr lang="zh-CN" altLang="en-US" sz="2800">
                <a:solidFill>
                  <a:srgbClr val="FFFF00"/>
                </a:solidFill>
                <a:ea typeface="黑体" pitchFamily="49" charset="-122"/>
              </a:rPr>
              <a:t>定滑轮、动滑轮</a:t>
            </a:r>
            <a:r>
              <a:rPr lang="zh-CN" altLang="en-US" sz="2800">
                <a:ea typeface="黑体" pitchFamily="49" charset="-122"/>
              </a:rPr>
              <a:t>的本质</a:t>
            </a:r>
            <a:endParaRPr lang="en-US" altLang="zh-CN" sz="2800">
              <a:ea typeface="黑体" pitchFamily="49" charset="-122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39750" y="5300663"/>
            <a:ext cx="8208963" cy="850900"/>
          </a:xfrm>
          <a:prstGeom prst="rect">
            <a:avLst/>
          </a:prstGeom>
          <a:noFill/>
          <a:ln w="28575" algn="ctr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a typeface="华文新魏"/>
              </a:rPr>
              <a:t>定滑轮的本质</a:t>
            </a:r>
            <a:r>
              <a:rPr lang="zh-CN" altLang="en-US" sz="2400">
                <a:solidFill>
                  <a:srgbClr val="000099"/>
                </a:solidFill>
                <a:ea typeface="华文新魏"/>
              </a:rPr>
              <a:t>：是一个动力臂与阻力臂相等的</a:t>
            </a:r>
            <a:r>
              <a:rPr lang="zh-CN" altLang="en-US" sz="2400">
                <a:solidFill>
                  <a:srgbClr val="FF0000"/>
                </a:solidFill>
                <a:ea typeface="华文新魏"/>
              </a:rPr>
              <a:t>等臂杠杆</a:t>
            </a:r>
            <a:r>
              <a:rPr lang="zh-CN" altLang="en-US" sz="2400">
                <a:solidFill>
                  <a:srgbClr val="000099"/>
                </a:solidFill>
                <a:ea typeface="华文新魏"/>
              </a:rPr>
              <a:t>。因此，使用定滑轮不省力，但可以改变用力方向。</a:t>
            </a:r>
            <a:endParaRPr lang="en-US" altLang="zh-CN" sz="2400">
              <a:solidFill>
                <a:srgbClr val="000099"/>
              </a:solidFill>
              <a:ea typeface="华文新魏"/>
            </a:endParaRPr>
          </a:p>
        </p:txBody>
      </p:sp>
      <p:pic>
        <p:nvPicPr>
          <p:cNvPr id="23556" name="图片 5" descr="DSC_0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636838"/>
            <a:ext cx="2881312" cy="1849437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34904" name="Rectangle 88"/>
          <p:cNvSpPr>
            <a:spLocks noChangeArrowheads="1"/>
          </p:cNvSpPr>
          <p:nvPr/>
        </p:nvSpPr>
        <p:spPr bwMode="auto">
          <a:xfrm>
            <a:off x="2700338" y="3357563"/>
            <a:ext cx="2889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000">
                <a:solidFill>
                  <a:srgbClr val="FF0000"/>
                </a:solidFill>
                <a:ea typeface="华文新魏"/>
              </a:rPr>
              <a:t>●</a:t>
            </a:r>
          </a:p>
        </p:txBody>
      </p:sp>
      <p:grpSp>
        <p:nvGrpSpPr>
          <p:cNvPr id="34907" name="Group 91"/>
          <p:cNvGrpSpPr>
            <a:grpSpLocks/>
          </p:cNvGrpSpPr>
          <p:nvPr/>
        </p:nvGrpSpPr>
        <p:grpSpPr bwMode="auto">
          <a:xfrm>
            <a:off x="3563938" y="2133600"/>
            <a:ext cx="4895850" cy="2955925"/>
            <a:chOff x="2245" y="1344"/>
            <a:chExt cx="3084" cy="1862"/>
          </a:xfrm>
        </p:grpSpPr>
        <p:pic>
          <p:nvPicPr>
            <p:cNvPr id="23559" name="Picture 86" descr="IMG_75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1344"/>
              <a:ext cx="3084" cy="1862"/>
            </a:xfrm>
            <a:prstGeom prst="rect">
              <a:avLst/>
            </a:prstGeom>
            <a:noFill/>
            <a:ln w="28575">
              <a:solidFill>
                <a:srgbClr val="003300"/>
              </a:solidFill>
              <a:miter lim="800000"/>
              <a:headEnd/>
              <a:tailEnd/>
            </a:ln>
          </p:spPr>
        </p:pic>
        <p:sp>
          <p:nvSpPr>
            <p:cNvPr id="23560" name="Rectangle 89"/>
            <p:cNvSpPr>
              <a:spLocks noChangeArrowheads="1"/>
            </p:cNvSpPr>
            <p:nvPr/>
          </p:nvSpPr>
          <p:spPr bwMode="auto">
            <a:xfrm>
              <a:off x="2880" y="2024"/>
              <a:ext cx="182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000">
                  <a:solidFill>
                    <a:srgbClr val="FF0000"/>
                  </a:solidFill>
                  <a:ea typeface="华文新魏"/>
                </a:rPr>
                <a:t>●</a:t>
              </a:r>
            </a:p>
          </p:txBody>
        </p:sp>
        <p:sp>
          <p:nvSpPr>
            <p:cNvPr id="23561" name="Rectangle 90"/>
            <p:cNvSpPr>
              <a:spLocks noChangeArrowheads="1"/>
            </p:cNvSpPr>
            <p:nvPr/>
          </p:nvSpPr>
          <p:spPr bwMode="auto">
            <a:xfrm>
              <a:off x="4332" y="2069"/>
              <a:ext cx="182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000">
                  <a:solidFill>
                    <a:srgbClr val="FF0000"/>
                  </a:solidFill>
                  <a:ea typeface="华文新魏"/>
                </a:rPr>
                <a:t>●</a:t>
              </a:r>
            </a:p>
          </p:txBody>
        </p:sp>
      </p:grp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49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7"/>
          <p:cNvSpPr txBox="1">
            <a:spLocks noChangeArrowheads="1"/>
          </p:cNvSpPr>
          <p:nvPr/>
        </p:nvSpPr>
        <p:spPr bwMode="auto">
          <a:xfrm>
            <a:off x="684213" y="620713"/>
            <a:ext cx="5832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FF00"/>
                </a:solidFill>
                <a:ea typeface="黑体" pitchFamily="49" charset="-122"/>
              </a:rPr>
              <a:t>阅读理解（</a:t>
            </a:r>
            <a:r>
              <a:rPr lang="en-US" altLang="zh-CN" sz="2800">
                <a:solidFill>
                  <a:srgbClr val="FFFF00"/>
                </a:solidFill>
                <a:ea typeface="黑体" pitchFamily="49" charset="-122"/>
              </a:rPr>
              <a:t>P7-P8)</a:t>
            </a:r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900113" y="1268413"/>
            <a:ext cx="59039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ea typeface="黑体" pitchFamily="49" charset="-122"/>
              </a:rPr>
              <a:t>四、</a:t>
            </a:r>
            <a:r>
              <a:rPr lang="zh-CN" altLang="en-US" sz="2800">
                <a:solidFill>
                  <a:srgbClr val="FFFF00"/>
                </a:solidFill>
                <a:ea typeface="黑体" pitchFamily="49" charset="-122"/>
              </a:rPr>
              <a:t>定滑轮、动滑轮</a:t>
            </a:r>
            <a:r>
              <a:rPr lang="zh-CN" altLang="en-US" sz="2800">
                <a:ea typeface="黑体" pitchFamily="49" charset="-122"/>
              </a:rPr>
              <a:t>的本质</a:t>
            </a:r>
            <a:endParaRPr lang="en-US" altLang="zh-CN" sz="2800">
              <a:ea typeface="黑体" pitchFamily="49" charset="-122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39750" y="5386388"/>
            <a:ext cx="8208963" cy="1216025"/>
          </a:xfrm>
          <a:prstGeom prst="rect">
            <a:avLst/>
          </a:prstGeom>
          <a:noFill/>
          <a:ln w="28575" algn="ctr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a typeface="华文新魏"/>
              </a:rPr>
              <a:t>动滑轮的本质</a:t>
            </a:r>
            <a:r>
              <a:rPr lang="zh-CN" altLang="en-US" sz="2400">
                <a:solidFill>
                  <a:srgbClr val="000099"/>
                </a:solidFill>
                <a:ea typeface="华文新魏"/>
              </a:rPr>
              <a:t>：当两边绳子平行时，是一个动力臂是阻力臂两倍的</a:t>
            </a:r>
            <a:r>
              <a:rPr lang="zh-CN" altLang="en-US" sz="2400">
                <a:solidFill>
                  <a:srgbClr val="FF0000"/>
                </a:solidFill>
                <a:ea typeface="华文新魏"/>
              </a:rPr>
              <a:t>省力杠杆</a:t>
            </a:r>
            <a:r>
              <a:rPr lang="zh-CN" altLang="en-US" sz="2400">
                <a:solidFill>
                  <a:srgbClr val="000099"/>
                </a:solidFill>
                <a:ea typeface="华文新魏"/>
              </a:rPr>
              <a:t>。因此，使用动滑轮可以省一半的力，但不可以改变用力方向。</a:t>
            </a:r>
            <a:endParaRPr lang="en-US" altLang="zh-CN" sz="2400">
              <a:solidFill>
                <a:srgbClr val="000099"/>
              </a:solidFill>
              <a:ea typeface="华文新魏"/>
            </a:endParaRPr>
          </a:p>
        </p:txBody>
      </p:sp>
      <p:pic>
        <p:nvPicPr>
          <p:cNvPr id="25604" name="图片 5" descr="DSC_0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060575"/>
            <a:ext cx="3960812" cy="2974975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36949" name="Rectangle 85"/>
          <p:cNvSpPr>
            <a:spLocks noChangeArrowheads="1"/>
          </p:cNvSpPr>
          <p:nvPr/>
        </p:nvSpPr>
        <p:spPr bwMode="auto">
          <a:xfrm>
            <a:off x="3276600" y="3616325"/>
            <a:ext cx="2889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000">
                <a:solidFill>
                  <a:srgbClr val="FF0000"/>
                </a:solidFill>
                <a:ea typeface="华文新魏"/>
              </a:rPr>
              <a:t>●</a:t>
            </a:r>
          </a:p>
        </p:txBody>
      </p:sp>
      <p:grpSp>
        <p:nvGrpSpPr>
          <p:cNvPr id="36951" name="Group 87"/>
          <p:cNvGrpSpPr>
            <a:grpSpLocks/>
          </p:cNvGrpSpPr>
          <p:nvPr/>
        </p:nvGrpSpPr>
        <p:grpSpPr bwMode="auto">
          <a:xfrm>
            <a:off x="5795963" y="1989138"/>
            <a:ext cx="2484437" cy="3265487"/>
            <a:chOff x="3651" y="1253"/>
            <a:chExt cx="1565" cy="2057"/>
          </a:xfrm>
        </p:grpSpPr>
        <p:pic>
          <p:nvPicPr>
            <p:cNvPr id="25607" name="Picture 84" descr="IMG_75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1" y="1253"/>
              <a:ext cx="1565" cy="2057"/>
            </a:xfrm>
            <a:prstGeom prst="rect">
              <a:avLst/>
            </a:prstGeom>
            <a:noFill/>
            <a:ln w="28575">
              <a:solidFill>
                <a:srgbClr val="003300"/>
              </a:solidFill>
              <a:miter lim="800000"/>
              <a:headEnd/>
              <a:tailEnd/>
            </a:ln>
          </p:spPr>
        </p:pic>
        <p:sp>
          <p:nvSpPr>
            <p:cNvPr id="25608" name="Rectangle 86"/>
            <p:cNvSpPr>
              <a:spLocks noChangeArrowheads="1"/>
            </p:cNvSpPr>
            <p:nvPr/>
          </p:nvSpPr>
          <p:spPr bwMode="auto">
            <a:xfrm>
              <a:off x="4059" y="2097"/>
              <a:ext cx="182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000">
                  <a:solidFill>
                    <a:srgbClr val="FF0000"/>
                  </a:solidFill>
                  <a:ea typeface="华文新魏"/>
                </a:rPr>
                <a:t>●</a:t>
              </a:r>
            </a:p>
          </p:txBody>
        </p:sp>
      </p:grp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69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7"/>
          <p:cNvSpPr txBox="1">
            <a:spLocks noChangeArrowheads="1"/>
          </p:cNvSpPr>
          <p:nvPr/>
        </p:nvSpPr>
        <p:spPr bwMode="auto">
          <a:xfrm>
            <a:off x="3132138" y="620713"/>
            <a:ext cx="2519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本课小结</a:t>
            </a:r>
          </a:p>
        </p:txBody>
      </p:sp>
      <p:pic>
        <p:nvPicPr>
          <p:cNvPr id="27650" name="Picture 4" descr="QQ截图201503102244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188" y="1600200"/>
            <a:ext cx="7972425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011863" y="4978400"/>
            <a:ext cx="792162" cy="39528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ea typeface="华文新魏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6011863" y="3068638"/>
            <a:ext cx="792162" cy="39528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ea typeface="华文新魏"/>
            </a:endParaRP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3635375" y="3068638"/>
            <a:ext cx="1079500" cy="39528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ea typeface="华文新魏"/>
            </a:endParaRP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1546225" y="4941888"/>
            <a:ext cx="3097213" cy="39528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ea typeface="华文新魏"/>
            </a:endParaRP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1908175" y="3681413"/>
            <a:ext cx="2879725" cy="39528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ea typeface="华文新魏"/>
            </a:endParaRPr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1187450" y="5589588"/>
            <a:ext cx="3529013" cy="39528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ea typeface="华文新魏"/>
            </a:endParaRPr>
          </a:p>
        </p:txBody>
      </p:sp>
      <p:pic>
        <p:nvPicPr>
          <p:cNvPr id="5" name="内容占位符 4" descr="DSC_0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349500"/>
            <a:ext cx="109855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DSC_04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2600"/>
            <a:ext cx="106838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纸张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纸张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纸张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707</Words>
  <Application>Microsoft Office PowerPoint</Application>
  <PresentationFormat>全屏显示(4:3)</PresentationFormat>
  <Paragraphs>111</Paragraphs>
  <Slides>13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纸张</vt:lpstr>
      <vt:lpstr>位图图像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4.1简单机械-杠杆</dc:title>
  <dc:creator>PC</dc:creator>
  <dc:description>上海市实验学校东校祝俊风</dc:description>
  <cp:lastModifiedBy>China</cp:lastModifiedBy>
  <cp:revision>51</cp:revision>
  <dcterms:created xsi:type="dcterms:W3CDTF">2015-02-28T03:44:58Z</dcterms:created>
  <dcterms:modified xsi:type="dcterms:W3CDTF">2019-04-08T12:27:12Z</dcterms:modified>
</cp:coreProperties>
</file>