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notesSlides/notesSlide1.xml" ContentType="application/vnd.openxmlformats-officedocument.presentationml.notesSlide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465" r:id="rId2"/>
    <p:sldId id="410" r:id="rId3"/>
    <p:sldId id="411" r:id="rId4"/>
    <p:sldId id="447" r:id="rId5"/>
    <p:sldId id="414" r:id="rId6"/>
    <p:sldId id="412" r:id="rId7"/>
    <p:sldId id="416" r:id="rId8"/>
    <p:sldId id="417" r:id="rId9"/>
    <p:sldId id="419" r:id="rId10"/>
    <p:sldId id="433" r:id="rId11"/>
    <p:sldId id="434" r:id="rId12"/>
    <p:sldId id="436" r:id="rId13"/>
    <p:sldId id="431" r:id="rId14"/>
    <p:sldId id="421" r:id="rId15"/>
    <p:sldId id="423" r:id="rId16"/>
    <p:sldId id="424" r:id="rId17"/>
    <p:sldId id="427" r:id="rId18"/>
    <p:sldId id="429" r:id="rId19"/>
    <p:sldId id="425" r:id="rId20"/>
    <p:sldId id="426" r:id="rId21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张艳" initials="张" lastIdx="0" clrIdx="0"/>
  <p:cmAuthor id="2" name="xkb1.com" initials="x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  <p:ext uri="{1BD7E111-0CB8-44D6-8891-C1BB2F81B7CC}">
      <p1710:readonlyRecommended xmlns:p1710="http://schemas.microsoft.com/office/powerpoint/2017/10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-546" y="-108"/>
      </p:cViewPr>
      <p:guideLst>
        <p:guide orient="horz" pos="2212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2021/2/23</a:t>
            </a:fld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‹#›</a:t>
            </a:fld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080795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1AC49D05-6128-4D0D-A32A-06A5E73B386C}" type="datetimeFigureOut">
              <a:rPr lang="zh-CN" altLang="en-US" smtClean="0"/>
              <a:t>2021/2/23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5849F42C-2DAE-424C-A4B8-3140182C3E9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35067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6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zh-CN" altLang="en-US" sz="1200"/>
              <a:t>6</a:t>
            </a:fld>
            <a:endParaRPr lang="zh-CN" altLang="en-US" sz="1200"/>
          </a:p>
        </p:txBody>
      </p:sp>
      <p:sp>
        <p:nvSpPr>
          <p:cNvPr id="119810" name="幻灯片图像占位符 119809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19811" name="文本占位符 119810"/>
          <p:cNvSpPr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pPr lvl="0"/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2.xml"/><Relationship Id="rId4" Type="http://schemas.openxmlformats.org/officeDocument/2006/relationships/tags" Target="../tags/tag1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8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3.xml"/><Relationship Id="rId4" Type="http://schemas.openxmlformats.org/officeDocument/2006/relationships/tags" Target="../tags/tag6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7.xml"/><Relationship Id="rId4" Type="http://schemas.openxmlformats.org/officeDocument/2006/relationships/tags" Target="../tags/tag16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2.xml"/><Relationship Id="rId4" Type="http://schemas.openxmlformats.org/officeDocument/2006/relationships/tags" Target="../tags/tag2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5" Type="http://schemas.openxmlformats.org/officeDocument/2006/relationships/tags" Target="../tags/tag27.xml"/><Relationship Id="rId4" Type="http://schemas.openxmlformats.org/officeDocument/2006/relationships/tags" Target="../tags/tag26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6.xml"/><Relationship Id="rId3" Type="http://schemas.openxmlformats.org/officeDocument/2006/relationships/tags" Target="../tags/tag31.xml"/><Relationship Id="rId7" Type="http://schemas.openxmlformats.org/officeDocument/2006/relationships/tags" Target="../tags/tag35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40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6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tags" Target="../tags/tag49.xml"/><Relationship Id="rId5" Type="http://schemas.openxmlformats.org/officeDocument/2006/relationships/tags" Target="../tags/tag48.xml"/><Relationship Id="rId4" Type="http://schemas.openxmlformats.org/officeDocument/2006/relationships/tags" Target="../tags/tag47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4.xml"/><Relationship Id="rId4" Type="http://schemas.openxmlformats.org/officeDocument/2006/relationships/tags" Target="../tags/tag5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 b="1" i="0" spc="30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</a:defRPr>
            </a:lvl1pPr>
          </a:lstStyle>
          <a:p>
            <a:r>
              <a:rPr lang="zh-CN" altLang="en-US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10000"/>
              </a:lnSpc>
              <a:buNone/>
              <a:defRPr sz="2400" u="none" strike="noStrike" kern="1200" cap="none" spc="20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2021/2/23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2021/2/23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>
            <a:lvl1pPr marL="228600" indent="-228600">
              <a:lnSpc>
                <a:spcPct val="130000"/>
              </a:lnSpc>
              <a:buFont typeface="Wingdings" panose="05000000000000000000" pitchFamily="2" charset="2"/>
              <a:buChar char="l"/>
              <a:defRPr spc="15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85800" indent="-228600">
              <a:lnSpc>
                <a:spcPct val="130000"/>
              </a:lnSpc>
              <a:buFont typeface="Wingdings" panose="05000000000000000000" pitchFamily="2" charset="2"/>
              <a:buChar char="l"/>
              <a:defRPr spc="15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143000" indent="-228600">
              <a:lnSpc>
                <a:spcPct val="130000"/>
              </a:lnSpc>
              <a:buFont typeface="Wingdings" panose="05000000000000000000" pitchFamily="2" charset="2"/>
              <a:buChar char="l"/>
              <a:defRPr spc="15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600200" indent="-228600">
              <a:lnSpc>
                <a:spcPct val="130000"/>
              </a:lnSpc>
              <a:buFont typeface="Wingdings" panose="05000000000000000000" pitchFamily="2" charset="2"/>
              <a:buChar char="l"/>
              <a:defRPr spc="15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2057400" indent="-228600">
              <a:lnSpc>
                <a:spcPct val="130000"/>
              </a:lnSpc>
              <a:buFont typeface="Wingdings" panose="05000000000000000000" pitchFamily="2" charset="2"/>
              <a:buChar char="l"/>
              <a:defRPr spc="15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2021/2/23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6000" b="1" i="0" u="none" strike="noStrike" kern="1200" cap="none" spc="30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marR="0" lvl="1" indent="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None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914400" marR="0" lvl="2" indent="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371600" marR="0" lvl="3" indent="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828800" marR="0" lvl="4" indent="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2021/2/23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 b="1" i="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</a:defRPr>
            </a:lvl1pPr>
          </a:lstStyle>
          <a:p>
            <a:r>
              <a:rPr lang="zh-CN" altLang="en-US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 eaLnBrk="1" fontAlgn="auto" latinLnBrk="0" hangingPunct="1">
              <a:lnSpc>
                <a:spcPct val="130000"/>
              </a:lnSpc>
              <a:buNone/>
              <a:defRPr kumimoji="0" lang="zh-CN" altLang="en-US" sz="18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2021/2/23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>
            <a:lvl1pPr marL="228600" indent="-228600">
              <a:lnSpc>
                <a:spcPct val="130000"/>
              </a:lnSpc>
              <a:buFont typeface="Wingdings" panose="05000000000000000000" pitchFamily="2" charset="2"/>
              <a:buChar char="l"/>
              <a:defRPr sz="1600" spc="15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685800" indent="-228600">
              <a:lnSpc>
                <a:spcPct val="130000"/>
              </a:lnSpc>
              <a:buFont typeface="Wingdings" panose="05000000000000000000" pitchFamily="2" charset="2"/>
              <a:buChar char="l"/>
              <a:defRPr sz="1600" spc="15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130000"/>
              </a:lnSpc>
              <a:buFont typeface="Wingdings" panose="05000000000000000000" pitchFamily="2" charset="2"/>
              <a:buChar char="l"/>
              <a:defRPr sz="1600" spc="15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130000"/>
              </a:lnSpc>
              <a:buFont typeface="Wingdings" panose="05000000000000000000" pitchFamily="2" charset="2"/>
              <a:buChar char="l"/>
              <a:defRPr sz="1600" spc="15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lnSpc>
                <a:spcPct val="13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2021/2/23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ct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2021/2/23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2021/2/23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2021/2/23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126400" cy="4608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40000"/>
              </a:lnSpc>
              <a:spcBef>
                <a:spcPct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2021/2/23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ct val="0"/>
              </a:spcAft>
              <a:buNone/>
              <a:defRPr kumimoji="0" lang="zh-CN" altLang="en-US" sz="2800" b="1" i="0" u="none" strike="noStrike" kern="1200" cap="none" spc="30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indent="0" eaLnBrk="1" fontAlgn="auto" latinLnBrk="0" hangingPunct="1">
              <a:lnSpc>
                <a:spcPct val="160000"/>
              </a:lnSpc>
              <a:spcAft>
                <a:spcPts val="1600"/>
              </a:spcAft>
              <a:buNone/>
              <a:defRPr spc="3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indent="0" eaLnBrk="1" fontAlgn="auto" latinLnBrk="0" hangingPunct="1">
              <a:lnSpc>
                <a:spcPct val="160000"/>
              </a:lnSpc>
              <a:spcAft>
                <a:spcPts val="1600"/>
              </a:spcAft>
              <a:buNone/>
              <a:defRPr spc="3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indent="0" eaLnBrk="1" fontAlgn="auto" latinLnBrk="0" hangingPunct="1">
              <a:lnSpc>
                <a:spcPct val="160000"/>
              </a:lnSpc>
              <a:spcAft>
                <a:spcPts val="1600"/>
              </a:spcAft>
              <a:buNone/>
              <a:defRPr spc="3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indent="0" eaLnBrk="1" fontAlgn="auto" latinLnBrk="0" hangingPunct="1">
              <a:lnSpc>
                <a:spcPct val="160000"/>
              </a:lnSpc>
              <a:spcAft>
                <a:spcPts val="1600"/>
              </a:spcAft>
              <a:buNone/>
              <a:defRPr spc="3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indent="0" eaLnBrk="1" fontAlgn="auto" latinLnBrk="0" hangingPunct="1">
              <a:lnSpc>
                <a:spcPct val="160000"/>
              </a:lnSpc>
              <a:spcAft>
                <a:spcPts val="1600"/>
              </a:spcAft>
              <a:buNone/>
              <a:defRPr spc="3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单击此处编辑文本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2021/2/23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18" Type="http://schemas.openxmlformats.org/officeDocument/2006/relationships/tags" Target="../tags/tag7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tags" Target="../tags/tag6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5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4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08400" y="608400"/>
            <a:ext cx="10969200" cy="648000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608400" y="1515600"/>
            <a:ext cx="10969200" cy="473688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2021/2/23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KSO_TEMPLATE" hidden="1"/>
          <p:cNvSpPr/>
          <p:nvPr>
            <p:custDataLst>
              <p:tags r:id="rId18"/>
            </p:custDataLst>
          </p:nvPr>
        </p:nvSpPr>
        <p:spPr>
          <a:xfrm flipH="1"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6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faluna.cn/class.asp?LarCode=&#20799;&#31461;&#37197;&#39280;&amp;MidCode=&#21253;&#21253;&#31995;&#21015;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gif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7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NULL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7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66.xml"/><Relationship Id="rId1" Type="http://schemas.openxmlformats.org/officeDocument/2006/relationships/tags" Target="../tags/tag6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8.xml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8.xml"/><Relationship Id="rId4" Type="http://schemas.openxmlformats.org/officeDocument/2006/relationships/image" Target="file:///C:\Documents%20and%20Settings\Administrator\&#26700;&#38754;\W&#27827;&#21271;&#29289;&#29702;&#38754;&#23545;&#38754;\EP500.tif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7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>
                <a:solidFill>
                  <a:srgbClr val="0070C0"/>
                </a:solidFill>
              </a:rPr>
              <a:t>第二十讲  压力压强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8396605" y="5702935"/>
            <a:ext cx="3296285" cy="763905"/>
          </a:xfrm>
        </p:spPr>
        <p:txBody>
          <a:bodyPr/>
          <a:lstStyle/>
          <a:p>
            <a:r>
              <a:rPr lang="zh-CN" altLang="en-US" sz="3200"/>
              <a:t>一轮系统复习</a:t>
            </a:r>
          </a:p>
        </p:txBody>
      </p:sp>
    </p:spTree>
    <p:custDataLst>
      <p:tags r:id="rId1"/>
    </p:custData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/>
          <p:nvPr/>
        </p:nvSpPr>
        <p:spPr>
          <a:xfrm>
            <a:off x="4737100" y="3267075"/>
            <a:ext cx="1600200" cy="1143000"/>
          </a:xfrm>
          <a:prstGeom prst="rect">
            <a:avLst/>
          </a:prstGeom>
          <a:solidFill>
            <a:srgbClr val="FFFF99">
              <a:alpha val="81960"/>
            </a:srgbClr>
          </a:solidFill>
          <a:ln w="9525">
            <a:noFill/>
          </a:ln>
        </p:spPr>
        <p:txBody>
          <a:bodyPr wrap="none" anchor="ctr"/>
          <a:lstStyle/>
          <a:p>
            <a:endParaRPr lang="zh-CN" altLang="en-US">
              <a:latin typeface="Arial" pitchFamily="34" charset="0"/>
              <a:ea typeface="宋体" pitchFamily="2" charset="-122"/>
            </a:endParaRPr>
          </a:p>
        </p:txBody>
      </p:sp>
      <p:sp>
        <p:nvSpPr>
          <p:cNvPr id="22531" name="Rectangle 3"/>
          <p:cNvSpPr/>
          <p:nvPr/>
        </p:nvSpPr>
        <p:spPr>
          <a:xfrm>
            <a:off x="4737100" y="4486275"/>
            <a:ext cx="1600200" cy="1219200"/>
          </a:xfrm>
          <a:prstGeom prst="rect">
            <a:avLst/>
          </a:prstGeom>
          <a:solidFill>
            <a:srgbClr val="FFFF99">
              <a:alpha val="81960"/>
            </a:srgbClr>
          </a:solidFill>
          <a:ln w="9525">
            <a:noFill/>
          </a:ln>
        </p:spPr>
        <p:txBody>
          <a:bodyPr wrap="none" anchor="ctr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2532" name="Rectangle 4"/>
          <p:cNvSpPr/>
          <p:nvPr/>
        </p:nvSpPr>
        <p:spPr>
          <a:xfrm>
            <a:off x="4727575" y="1997075"/>
            <a:ext cx="1600200" cy="1143000"/>
          </a:xfrm>
          <a:prstGeom prst="rect">
            <a:avLst/>
          </a:prstGeom>
          <a:solidFill>
            <a:srgbClr val="FFFF99">
              <a:alpha val="81960"/>
            </a:srgbClr>
          </a:solidFill>
          <a:ln w="9525">
            <a:noFill/>
          </a:ln>
        </p:spPr>
        <p:txBody>
          <a:bodyPr wrap="none" anchor="ctr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2535" name="Text Box 7"/>
          <p:cNvSpPr txBox="1"/>
          <p:nvPr/>
        </p:nvSpPr>
        <p:spPr>
          <a:xfrm>
            <a:off x="2124075" y="3281363"/>
            <a:ext cx="2673350" cy="113093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30000"/>
              </a:lnSpc>
              <a:spcBef>
                <a:spcPts val="50"/>
              </a:spcBef>
              <a:buFont typeface="Wingdings" panose="05000000000000000000" pitchFamily="2" charset="2"/>
            </a:pPr>
            <a:r>
              <a:rPr lang="zh-CN" altLang="en-US" sz="2600">
                <a:latin typeface="Times New Roman" panose="02020603050405020304" pitchFamily="18" charset="0"/>
                <a:ea typeface="黑体" panose="02010609060101010101" charset="-122"/>
              </a:rPr>
              <a:t>受力面积 </a:t>
            </a:r>
            <a:r>
              <a:rPr lang="zh-CN" altLang="en-US" sz="2600" b="1" i="1">
                <a:latin typeface="Times New Roman" panose="02020603050405020304" pitchFamily="18" charset="0"/>
                <a:ea typeface="黑体" panose="02010609060101010101" charset="-122"/>
              </a:rPr>
              <a:t>S</a:t>
            </a:r>
            <a:r>
              <a:rPr lang="zh-CN" altLang="en-US" sz="2600">
                <a:latin typeface="Times New Roman" panose="02020603050405020304" pitchFamily="18" charset="0"/>
                <a:ea typeface="黑体" panose="02010609060101010101" charset="-122"/>
              </a:rPr>
              <a:t>一定时，增大压力</a:t>
            </a:r>
            <a:r>
              <a:rPr lang="zh-CN" altLang="en-US" sz="2600" i="1">
                <a:latin typeface="Times New Roman" panose="02020603050405020304" pitchFamily="18" charset="0"/>
                <a:ea typeface="黑体" panose="02010609060101010101" charset="-122"/>
              </a:rPr>
              <a:t> </a:t>
            </a:r>
            <a:r>
              <a:rPr lang="zh-CN" altLang="en-US" sz="2600" b="1" i="1">
                <a:latin typeface="Times New Roman" panose="02020603050405020304" pitchFamily="18" charset="0"/>
                <a:ea typeface="黑体" panose="02010609060101010101" charset="-122"/>
              </a:rPr>
              <a:t>F</a:t>
            </a:r>
          </a:p>
        </p:txBody>
      </p:sp>
      <p:sp>
        <p:nvSpPr>
          <p:cNvPr id="22536" name="AutoShape 8"/>
          <p:cNvSpPr/>
          <p:nvPr/>
        </p:nvSpPr>
        <p:spPr>
          <a:xfrm>
            <a:off x="1895475" y="2214563"/>
            <a:ext cx="212725" cy="3090862"/>
          </a:xfrm>
          <a:prstGeom prst="leftBrace">
            <a:avLst>
              <a:gd name="adj1" fmla="val 93300"/>
              <a:gd name="adj2" fmla="val 50000"/>
            </a:avLst>
          </a:prstGeom>
          <a:noFill/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2537" name="Text Box 9"/>
          <p:cNvSpPr txBox="1"/>
          <p:nvPr/>
        </p:nvSpPr>
        <p:spPr>
          <a:xfrm>
            <a:off x="2116138" y="1949450"/>
            <a:ext cx="2660650" cy="113093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30000"/>
              </a:lnSpc>
              <a:spcBef>
                <a:spcPts val="50"/>
              </a:spcBef>
              <a:buFont typeface="Wingdings" panose="05000000000000000000" pitchFamily="2" charset="2"/>
            </a:pPr>
            <a:r>
              <a:rPr lang="zh-CN" altLang="en-US" sz="2600">
                <a:latin typeface="Times New Roman" panose="02020603050405020304" pitchFamily="18" charset="0"/>
                <a:ea typeface="黑体" panose="02010609060101010101" charset="-122"/>
              </a:rPr>
              <a:t>压力 </a:t>
            </a:r>
            <a:r>
              <a:rPr lang="en-US" altLang="zh-CN" sz="2600" b="1" i="1">
                <a:latin typeface="Times New Roman" panose="02020603050405020304" pitchFamily="18" charset="0"/>
                <a:ea typeface="黑体" panose="02010609060101010101" charset="-122"/>
              </a:rPr>
              <a:t>F</a:t>
            </a:r>
            <a:r>
              <a:rPr lang="zh-CN" altLang="en-US" sz="2600">
                <a:latin typeface="Times New Roman" panose="02020603050405020304" pitchFamily="18" charset="0"/>
                <a:ea typeface="黑体" panose="02010609060101010101" charset="-122"/>
              </a:rPr>
              <a:t>一定时，减小受力面积</a:t>
            </a:r>
            <a:r>
              <a:rPr lang="zh-CN" altLang="en-US" sz="2600" b="1">
                <a:latin typeface="Times New Roman" panose="02020603050405020304" pitchFamily="18" charset="0"/>
                <a:ea typeface="黑体" panose="02010609060101010101" charset="-122"/>
              </a:rPr>
              <a:t> </a:t>
            </a:r>
            <a:r>
              <a:rPr lang="en-US" altLang="zh-CN" sz="2600" b="1" i="1">
                <a:latin typeface="Times New Roman" panose="02020603050405020304" pitchFamily="18" charset="0"/>
                <a:ea typeface="黑体" panose="02010609060101010101" charset="-122"/>
              </a:rPr>
              <a:t>S</a:t>
            </a:r>
          </a:p>
        </p:txBody>
      </p:sp>
      <p:sp>
        <p:nvSpPr>
          <p:cNvPr id="22539" name="Text Box 11"/>
          <p:cNvSpPr txBox="1"/>
          <p:nvPr/>
        </p:nvSpPr>
        <p:spPr>
          <a:xfrm>
            <a:off x="2116138" y="4492625"/>
            <a:ext cx="2438400" cy="113093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30000"/>
              </a:lnSpc>
              <a:spcBef>
                <a:spcPts val="50"/>
              </a:spcBef>
              <a:buFont typeface="Wingdings" panose="05000000000000000000" pitchFamily="2" charset="2"/>
            </a:pPr>
            <a:r>
              <a:rPr lang="zh-CN" altLang="en-US" sz="2600">
                <a:latin typeface="Times New Roman" panose="02020603050405020304" pitchFamily="18" charset="0"/>
                <a:ea typeface="黑体" panose="02010609060101010101" charset="-122"/>
              </a:rPr>
              <a:t>增大压力</a:t>
            </a:r>
            <a:r>
              <a:rPr lang="zh-CN" altLang="en-US" sz="2600" b="1" i="1">
                <a:latin typeface="Times New Roman" panose="02020603050405020304" pitchFamily="18" charset="0"/>
                <a:ea typeface="黑体" panose="02010609060101010101" charset="-122"/>
              </a:rPr>
              <a:t> F</a:t>
            </a:r>
            <a:r>
              <a:rPr lang="zh-CN" altLang="en-US" sz="2600">
                <a:latin typeface="Times New Roman" panose="02020603050405020304" pitchFamily="18" charset="0"/>
                <a:ea typeface="黑体" panose="02010609060101010101" charset="-122"/>
              </a:rPr>
              <a:t> ，减小受力面积</a:t>
            </a:r>
            <a:r>
              <a:rPr lang="zh-CN" altLang="en-US" sz="2600" b="1" i="1">
                <a:latin typeface="Times New Roman" panose="02020603050405020304" pitchFamily="18" charset="0"/>
                <a:ea typeface="黑体" panose="02010609060101010101" charset="-122"/>
              </a:rPr>
              <a:t> S</a:t>
            </a:r>
          </a:p>
        </p:txBody>
      </p:sp>
      <p:grpSp>
        <p:nvGrpSpPr>
          <p:cNvPr id="2" name="Group 12"/>
          <p:cNvGrpSpPr/>
          <p:nvPr/>
        </p:nvGrpSpPr>
        <p:grpSpPr>
          <a:xfrm>
            <a:off x="4965700" y="1971675"/>
            <a:ext cx="1235075" cy="1208088"/>
            <a:chOff x="2822" y="1440"/>
            <a:chExt cx="778" cy="761"/>
          </a:xfrm>
        </p:grpSpPr>
        <p:sp>
          <p:nvSpPr>
            <p:cNvPr id="8201" name="Text Box 13"/>
            <p:cNvSpPr txBox="1"/>
            <p:nvPr/>
          </p:nvSpPr>
          <p:spPr>
            <a:xfrm>
              <a:off x="2822" y="1658"/>
              <a:ext cx="355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r>
                <a:rPr lang="en-US" altLang="zh-CN" sz="2800" b="1" i="1">
                  <a:latin typeface="Times New Roman" panose="02020603050405020304" pitchFamily="18" charset="0"/>
                  <a:ea typeface="宋体" panose="02010600030101010101" pitchFamily="2" charset="-122"/>
                </a:rPr>
                <a:t>p=</a:t>
              </a:r>
              <a:r>
                <a:rPr lang="en-US" altLang="zh-CN" sz="2800" b="1" i="1">
                  <a:solidFill>
                    <a:srgbClr val="3333FF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 </a:t>
              </a:r>
            </a:p>
          </p:txBody>
        </p:sp>
        <p:sp>
          <p:nvSpPr>
            <p:cNvPr id="8202" name="Line 14"/>
            <p:cNvSpPr/>
            <p:nvPr/>
          </p:nvSpPr>
          <p:spPr>
            <a:xfrm>
              <a:off x="3264" y="1808"/>
              <a:ext cx="336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8203" name="Text Box 15"/>
            <p:cNvSpPr txBox="1"/>
            <p:nvPr/>
          </p:nvSpPr>
          <p:spPr>
            <a:xfrm>
              <a:off x="3312" y="1440"/>
              <a:ext cx="265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r>
                <a:rPr lang="en-US" altLang="zh-CN" sz="2800" b="1" i="1">
                  <a:latin typeface="Times New Roman" panose="02020603050405020304" pitchFamily="18" charset="0"/>
                  <a:ea typeface="宋体" panose="02010600030101010101" pitchFamily="2" charset="-122"/>
                </a:rPr>
                <a:t>F</a:t>
              </a:r>
            </a:p>
          </p:txBody>
        </p:sp>
        <p:sp>
          <p:nvSpPr>
            <p:cNvPr id="8204" name="Text Box 16"/>
            <p:cNvSpPr txBox="1"/>
            <p:nvPr/>
          </p:nvSpPr>
          <p:spPr>
            <a:xfrm>
              <a:off x="3312" y="1872"/>
              <a:ext cx="240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r>
                <a:rPr lang="en-US" altLang="zh-CN" sz="2800" b="1" i="1">
                  <a:latin typeface="Times New Roman" panose="02020603050405020304" pitchFamily="18" charset="0"/>
                  <a:ea typeface="宋体" panose="02010600030101010101" pitchFamily="2" charset="-122"/>
                </a:rPr>
                <a:t>S</a:t>
              </a:r>
            </a:p>
          </p:txBody>
        </p:sp>
      </p:grpSp>
      <p:grpSp>
        <p:nvGrpSpPr>
          <p:cNvPr id="3" name="Group 17"/>
          <p:cNvGrpSpPr/>
          <p:nvPr/>
        </p:nvGrpSpPr>
        <p:grpSpPr>
          <a:xfrm>
            <a:off x="4889500" y="3267075"/>
            <a:ext cx="1235075" cy="1208088"/>
            <a:chOff x="2822" y="1440"/>
            <a:chExt cx="778" cy="761"/>
          </a:xfrm>
        </p:grpSpPr>
        <p:sp>
          <p:nvSpPr>
            <p:cNvPr id="8206" name="Text Box 18"/>
            <p:cNvSpPr txBox="1"/>
            <p:nvPr/>
          </p:nvSpPr>
          <p:spPr>
            <a:xfrm>
              <a:off x="2822" y="1658"/>
              <a:ext cx="355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r>
                <a:rPr lang="en-US" altLang="zh-CN" sz="2800" b="1" i="1">
                  <a:latin typeface="Times New Roman" panose="02020603050405020304" pitchFamily="18" charset="0"/>
                  <a:ea typeface="宋体" panose="02010600030101010101" pitchFamily="2" charset="-122"/>
                </a:rPr>
                <a:t>p=</a:t>
              </a:r>
              <a:r>
                <a:rPr lang="en-US" altLang="zh-CN" sz="2800" b="1" i="1">
                  <a:solidFill>
                    <a:srgbClr val="3333FF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 </a:t>
              </a:r>
            </a:p>
          </p:txBody>
        </p:sp>
        <p:sp>
          <p:nvSpPr>
            <p:cNvPr id="8207" name="Line 19"/>
            <p:cNvSpPr/>
            <p:nvPr/>
          </p:nvSpPr>
          <p:spPr>
            <a:xfrm>
              <a:off x="3264" y="1808"/>
              <a:ext cx="336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8208" name="Text Box 20"/>
            <p:cNvSpPr txBox="1"/>
            <p:nvPr/>
          </p:nvSpPr>
          <p:spPr>
            <a:xfrm>
              <a:off x="3312" y="1440"/>
              <a:ext cx="265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r>
                <a:rPr lang="en-US" altLang="zh-CN" sz="2800" b="1" i="1">
                  <a:latin typeface="Times New Roman" panose="02020603050405020304" pitchFamily="18" charset="0"/>
                  <a:ea typeface="宋体" panose="02010600030101010101" pitchFamily="2" charset="-122"/>
                </a:rPr>
                <a:t>F</a:t>
              </a:r>
            </a:p>
          </p:txBody>
        </p:sp>
        <p:sp>
          <p:nvSpPr>
            <p:cNvPr id="8209" name="Text Box 21"/>
            <p:cNvSpPr txBox="1"/>
            <p:nvPr/>
          </p:nvSpPr>
          <p:spPr>
            <a:xfrm>
              <a:off x="3312" y="1872"/>
              <a:ext cx="240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r>
                <a:rPr lang="en-US" altLang="zh-CN" sz="2800" b="1" i="1">
                  <a:latin typeface="Times New Roman" panose="02020603050405020304" pitchFamily="18" charset="0"/>
                  <a:ea typeface="宋体" panose="02010600030101010101" pitchFamily="2" charset="-122"/>
                </a:rPr>
                <a:t>S</a:t>
              </a:r>
            </a:p>
          </p:txBody>
        </p:sp>
      </p:grpSp>
      <p:grpSp>
        <p:nvGrpSpPr>
          <p:cNvPr id="4" name="Group 22"/>
          <p:cNvGrpSpPr/>
          <p:nvPr/>
        </p:nvGrpSpPr>
        <p:grpSpPr>
          <a:xfrm>
            <a:off x="4889500" y="4486275"/>
            <a:ext cx="1235075" cy="1208088"/>
            <a:chOff x="2822" y="1440"/>
            <a:chExt cx="778" cy="761"/>
          </a:xfrm>
        </p:grpSpPr>
        <p:sp>
          <p:nvSpPr>
            <p:cNvPr id="8211" name="Text Box 23"/>
            <p:cNvSpPr txBox="1"/>
            <p:nvPr/>
          </p:nvSpPr>
          <p:spPr>
            <a:xfrm>
              <a:off x="2822" y="1658"/>
              <a:ext cx="355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r>
                <a:rPr lang="en-US" altLang="zh-CN" sz="2800" b="1" i="1">
                  <a:latin typeface="Times New Roman" panose="02020603050405020304" pitchFamily="18" charset="0"/>
                  <a:ea typeface="宋体" panose="02010600030101010101" pitchFamily="2" charset="-122"/>
                </a:rPr>
                <a:t>p=</a:t>
              </a:r>
              <a:r>
                <a:rPr lang="en-US" altLang="zh-CN" sz="2800" b="1" i="1">
                  <a:solidFill>
                    <a:srgbClr val="3333FF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 </a:t>
              </a:r>
            </a:p>
          </p:txBody>
        </p:sp>
        <p:sp>
          <p:nvSpPr>
            <p:cNvPr id="8212" name="Line 24"/>
            <p:cNvSpPr/>
            <p:nvPr/>
          </p:nvSpPr>
          <p:spPr>
            <a:xfrm>
              <a:off x="3264" y="1808"/>
              <a:ext cx="336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8213" name="Text Box 25"/>
            <p:cNvSpPr txBox="1"/>
            <p:nvPr/>
          </p:nvSpPr>
          <p:spPr>
            <a:xfrm>
              <a:off x="3312" y="1440"/>
              <a:ext cx="265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r>
                <a:rPr lang="en-US" altLang="zh-CN" sz="2800" b="1" i="1">
                  <a:latin typeface="Times New Roman" panose="02020603050405020304" pitchFamily="18" charset="0"/>
                  <a:ea typeface="宋体" panose="02010600030101010101" pitchFamily="2" charset="-122"/>
                </a:rPr>
                <a:t>F</a:t>
              </a:r>
            </a:p>
          </p:txBody>
        </p:sp>
        <p:sp>
          <p:nvSpPr>
            <p:cNvPr id="8214" name="Text Box 26"/>
            <p:cNvSpPr txBox="1"/>
            <p:nvPr/>
          </p:nvSpPr>
          <p:spPr>
            <a:xfrm>
              <a:off x="3312" y="1872"/>
              <a:ext cx="240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r>
                <a:rPr lang="en-US" altLang="zh-CN" sz="2800" b="1" i="1">
                  <a:latin typeface="Times New Roman" panose="02020603050405020304" pitchFamily="18" charset="0"/>
                  <a:ea typeface="宋体" panose="02010600030101010101" pitchFamily="2" charset="-122"/>
                </a:rPr>
                <a:t>S</a:t>
              </a:r>
            </a:p>
          </p:txBody>
        </p:sp>
      </p:grpSp>
      <p:sp>
        <p:nvSpPr>
          <p:cNvPr id="22555" name="Line 27"/>
          <p:cNvSpPr/>
          <p:nvPr/>
        </p:nvSpPr>
        <p:spPr>
          <a:xfrm flipH="1">
            <a:off x="6184900" y="2657475"/>
            <a:ext cx="0" cy="45720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/>
          </a:p>
        </p:txBody>
      </p:sp>
      <p:sp>
        <p:nvSpPr>
          <p:cNvPr id="22556" name="Line 28"/>
          <p:cNvSpPr/>
          <p:nvPr/>
        </p:nvSpPr>
        <p:spPr>
          <a:xfrm>
            <a:off x="5727700" y="2047875"/>
            <a:ext cx="457200" cy="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/>
          </a:p>
        </p:txBody>
      </p:sp>
      <p:sp>
        <p:nvSpPr>
          <p:cNvPr id="22557" name="Line 29"/>
          <p:cNvSpPr/>
          <p:nvPr/>
        </p:nvSpPr>
        <p:spPr>
          <a:xfrm flipV="1">
            <a:off x="4889500" y="2428875"/>
            <a:ext cx="152400" cy="45720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/>
          </a:p>
        </p:txBody>
      </p:sp>
      <p:sp>
        <p:nvSpPr>
          <p:cNvPr id="22558" name="Line 30"/>
          <p:cNvSpPr/>
          <p:nvPr/>
        </p:nvSpPr>
        <p:spPr>
          <a:xfrm flipV="1">
            <a:off x="6032500" y="3343275"/>
            <a:ext cx="152400" cy="45720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/>
          </a:p>
        </p:txBody>
      </p:sp>
      <p:sp>
        <p:nvSpPr>
          <p:cNvPr id="22559" name="Line 31"/>
          <p:cNvSpPr/>
          <p:nvPr/>
        </p:nvSpPr>
        <p:spPr>
          <a:xfrm>
            <a:off x="5651500" y="4029075"/>
            <a:ext cx="457200" cy="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/>
          </a:p>
        </p:txBody>
      </p:sp>
      <p:sp>
        <p:nvSpPr>
          <p:cNvPr id="22560" name="Line 32"/>
          <p:cNvSpPr/>
          <p:nvPr/>
        </p:nvSpPr>
        <p:spPr>
          <a:xfrm flipV="1">
            <a:off x="4813300" y="3724275"/>
            <a:ext cx="152400" cy="45720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/>
          </a:p>
        </p:txBody>
      </p:sp>
      <p:sp>
        <p:nvSpPr>
          <p:cNvPr id="22561" name="Line 33"/>
          <p:cNvSpPr/>
          <p:nvPr/>
        </p:nvSpPr>
        <p:spPr>
          <a:xfrm flipV="1">
            <a:off x="4813300" y="4867275"/>
            <a:ext cx="152400" cy="45720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/>
          </a:p>
        </p:txBody>
      </p:sp>
      <p:sp>
        <p:nvSpPr>
          <p:cNvPr id="22562" name="Line 34"/>
          <p:cNvSpPr/>
          <p:nvPr/>
        </p:nvSpPr>
        <p:spPr>
          <a:xfrm flipV="1">
            <a:off x="6108700" y="4486275"/>
            <a:ext cx="152400" cy="45720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/>
          </a:p>
        </p:txBody>
      </p:sp>
      <p:sp>
        <p:nvSpPr>
          <p:cNvPr id="22563" name="Line 35"/>
          <p:cNvSpPr/>
          <p:nvPr/>
        </p:nvSpPr>
        <p:spPr>
          <a:xfrm flipH="1">
            <a:off x="6108700" y="5248275"/>
            <a:ext cx="0" cy="45720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/>
          </a:p>
        </p:txBody>
      </p:sp>
      <p:sp>
        <p:nvSpPr>
          <p:cNvPr id="22564" name="Text Box 36"/>
          <p:cNvSpPr txBox="1"/>
          <p:nvPr/>
        </p:nvSpPr>
        <p:spPr>
          <a:xfrm>
            <a:off x="6418263" y="2265363"/>
            <a:ext cx="2319337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细线切割皮蛋</a:t>
            </a:r>
          </a:p>
        </p:txBody>
      </p:sp>
      <p:sp>
        <p:nvSpPr>
          <p:cNvPr id="22565" name="Text Box 37"/>
          <p:cNvSpPr txBox="1"/>
          <p:nvPr/>
        </p:nvSpPr>
        <p:spPr>
          <a:xfrm>
            <a:off x="6418263" y="3276600"/>
            <a:ext cx="2060575" cy="101473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25000"/>
              </a:lnSpc>
              <a:spcBef>
                <a:spcPts val="50"/>
              </a:spcBef>
            </a:pPr>
            <a:r>
              <a:rPr lang="zh-CN" altLang="en-US" sz="24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压路机的磙子是重质实心的</a:t>
            </a:r>
          </a:p>
        </p:txBody>
      </p:sp>
      <p:sp>
        <p:nvSpPr>
          <p:cNvPr id="22566" name="Text Box 38"/>
          <p:cNvSpPr txBox="1"/>
          <p:nvPr/>
        </p:nvSpPr>
        <p:spPr>
          <a:xfrm>
            <a:off x="6418263" y="4343400"/>
            <a:ext cx="2279650" cy="1476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25000"/>
              </a:lnSpc>
              <a:spcBef>
                <a:spcPts val="50"/>
              </a:spcBef>
            </a:pPr>
            <a:r>
              <a:rPr lang="zh-CN" altLang="en-US" sz="24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木桩底部削尖并加大力气更容易打入地里</a:t>
            </a:r>
          </a:p>
        </p:txBody>
      </p:sp>
      <p:pic>
        <p:nvPicPr>
          <p:cNvPr id="22567" name="Picture 39" descr="2007060411302038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51863" y="1912938"/>
            <a:ext cx="1524000" cy="10969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68" name="Picture 40" descr="2007121110483433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655" t="6610" r="11749" b="22882"/>
          <a:stretch>
            <a:fillRect/>
          </a:stretch>
        </p:blipFill>
        <p:spPr>
          <a:xfrm>
            <a:off x="8585200" y="3084513"/>
            <a:ext cx="1752600" cy="1282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69" name="Picture 41" descr="C:\Users\Administrator\Desktop\timg.jpgtim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31860" y="4671694"/>
            <a:ext cx="1677662" cy="1115053"/>
          </a:xfrm>
          <a:prstGeom prst="ellipse">
            <a:avLst/>
          </a:prstGeom>
          <a:noFill/>
          <a:ln w="9525">
            <a:noFill/>
          </a:ln>
        </p:spPr>
      </p:pic>
      <p:grpSp>
        <p:nvGrpSpPr>
          <p:cNvPr id="8230" name="组合 6147"/>
          <p:cNvGrpSpPr/>
          <p:nvPr/>
        </p:nvGrpSpPr>
        <p:grpSpPr>
          <a:xfrm>
            <a:off x="1803400" y="436563"/>
            <a:ext cx="3229610" cy="808990"/>
            <a:chOff x="0" y="0"/>
            <a:chExt cx="5088" cy="1274"/>
          </a:xfrm>
        </p:grpSpPr>
        <p:sp>
          <p:nvSpPr>
            <p:cNvPr id="8231" name="矩形 7"/>
            <p:cNvSpPr/>
            <p:nvPr/>
          </p:nvSpPr>
          <p:spPr>
            <a:xfrm>
              <a:off x="882" y="0"/>
              <a:ext cx="2634" cy="1200"/>
            </a:xfrm>
            <a:custGeom>
              <a:avLst/>
              <a:gdLst/>
              <a:ahLst/>
              <a:cxnLst>
                <a:cxn ang="0">
                  <a:pos x="0" y="1200"/>
                </a:cxn>
                <a:cxn ang="0">
                  <a:pos x="2634" y="1200"/>
                </a:cxn>
                <a:cxn ang="0">
                  <a:pos x="0" y="120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0" y="0"/>
                </a:cxn>
              </a:cxnLst>
              <a:rect l="l" t="t" r="r" b="b"/>
              <a:pathLst>
                <a:path w="2520280" h="1872208">
                  <a:moveTo>
                    <a:pt x="0" y="1872208"/>
                  </a:moveTo>
                  <a:lnTo>
                    <a:pt x="2520280" y="1872208"/>
                  </a:lnTo>
                  <a:lnTo>
                    <a:pt x="0" y="1872208"/>
                  </a:lnTo>
                  <a:close/>
                  <a:moveTo>
                    <a:pt x="0" y="0"/>
                  </a:moveTo>
                  <a:lnTo>
                    <a:pt x="916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sq" cmpd="sng">
              <a:solidFill>
                <a:srgbClr val="DDDDDD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32" name="任意多边形 16"/>
            <p:cNvSpPr/>
            <p:nvPr/>
          </p:nvSpPr>
          <p:spPr>
            <a:xfrm>
              <a:off x="0" y="454"/>
              <a:ext cx="826" cy="7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45" y="0"/>
                </a:cxn>
                <a:cxn ang="0">
                  <a:pos x="545" y="258"/>
                </a:cxn>
                <a:cxn ang="0">
                  <a:pos x="826" y="258"/>
                </a:cxn>
                <a:cxn ang="0">
                  <a:pos x="826" y="760"/>
                </a:cxn>
                <a:cxn ang="0">
                  <a:pos x="0" y="760"/>
                </a:cxn>
                <a:cxn ang="0">
                  <a:pos x="0" y="0"/>
                </a:cxn>
              </a:cxnLst>
              <a:rect l="l" t="t" r="r" b="b"/>
              <a:pathLst>
                <a:path w="696310" h="696310">
                  <a:moveTo>
                    <a:pt x="0" y="0"/>
                  </a:moveTo>
                  <a:lnTo>
                    <a:pt x="459827" y="0"/>
                  </a:lnTo>
                  <a:lnTo>
                    <a:pt x="459827" y="236483"/>
                  </a:lnTo>
                  <a:lnTo>
                    <a:pt x="696310" y="236483"/>
                  </a:lnTo>
                  <a:lnTo>
                    <a:pt x="696310" y="696310"/>
                  </a:lnTo>
                  <a:lnTo>
                    <a:pt x="0" y="6963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80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33" name="矩形 17"/>
            <p:cNvSpPr/>
            <p:nvPr/>
          </p:nvSpPr>
          <p:spPr>
            <a:xfrm>
              <a:off x="570" y="374"/>
              <a:ext cx="258" cy="265"/>
            </a:xfrm>
            <a:prstGeom prst="rect">
              <a:avLst/>
            </a:prstGeom>
            <a:solidFill>
              <a:srgbClr val="008080">
                <a:alpha val="50980"/>
              </a:srgbClr>
            </a:solidFill>
            <a:ln w="9525">
              <a:noFill/>
            </a:ln>
          </p:spPr>
          <p:txBody>
            <a:bodyPr lIns="0" tIns="215900" rIns="179705" bIns="0" anchor="ctr"/>
            <a:lstStyle/>
            <a:p>
              <a:pPr algn="ctr"/>
              <a:endParaRPr lang="zh-CN" altLang="en-US" sz="400">
                <a:solidFill>
                  <a:srgbClr val="FFFFFF"/>
                </a:solidFill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8234" name="文本框 6151"/>
            <p:cNvSpPr txBox="1"/>
            <p:nvPr/>
          </p:nvSpPr>
          <p:spPr>
            <a:xfrm>
              <a:off x="878" y="432"/>
              <a:ext cx="4210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r>
                <a:rPr lang="zh-CN" altLang="zh-CN" sz="2800" b="1">
                  <a:solidFill>
                    <a:srgbClr val="00666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rPr>
                <a:t>增大压强的方法</a:t>
              </a:r>
            </a:p>
          </p:txBody>
        </p:sp>
        <p:sp>
          <p:nvSpPr>
            <p:cNvPr id="8235" name="文本框 6152"/>
            <p:cNvSpPr txBox="1"/>
            <p:nvPr/>
          </p:nvSpPr>
          <p:spPr>
            <a:xfrm>
              <a:off x="0" y="452"/>
              <a:ext cx="873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r>
                <a:rPr lang="zh-CN" altLang="en-US" sz="280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一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22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22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22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225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25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25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25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2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2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5" dur="500"/>
                                        <p:tgtEl>
                                          <p:spTgt spid="22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9" dur="500"/>
                                        <p:tgtEl>
                                          <p:spTgt spid="22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3" dur="500"/>
                                        <p:tgtEl>
                                          <p:spTgt spid="22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2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2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225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225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225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225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6" dur="500"/>
                                        <p:tgtEl>
                                          <p:spTgt spid="22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0" dur="500"/>
                                        <p:tgtEl>
                                          <p:spTgt spid="22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4" dur="500"/>
                                        <p:tgtEl>
                                          <p:spTgt spid="22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2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2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000"/>
                                        <p:tgtEl>
                                          <p:spTgt spid="225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2000" fill="hold"/>
                                        <p:tgtEl>
                                          <p:spTgt spid="225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225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225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animBg="1"/>
      <p:bldP spid="22531" grpId="0" animBg="1"/>
      <p:bldP spid="22532" grpId="0" animBg="1"/>
      <p:bldP spid="22535" grpId="0"/>
      <p:bldP spid="22536" grpId="0" animBg="1"/>
      <p:bldP spid="22537" grpId="0"/>
      <p:bldP spid="22539" grpId="0"/>
      <p:bldP spid="22564" grpId="0"/>
      <p:bldP spid="22565" grpId="0"/>
      <p:bldP spid="2256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/>
          <p:nvPr/>
        </p:nvSpPr>
        <p:spPr>
          <a:xfrm>
            <a:off x="4660900" y="1676400"/>
            <a:ext cx="1600200" cy="1143000"/>
          </a:xfrm>
          <a:prstGeom prst="rect">
            <a:avLst/>
          </a:prstGeom>
          <a:solidFill>
            <a:srgbClr val="FFFF99">
              <a:alpha val="81960"/>
            </a:srgbClr>
          </a:solidFill>
          <a:ln w="9525">
            <a:noFill/>
          </a:ln>
        </p:spPr>
        <p:txBody>
          <a:bodyPr wrap="none" anchor="ctr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3555" name="Rectangle 3"/>
          <p:cNvSpPr/>
          <p:nvPr/>
        </p:nvSpPr>
        <p:spPr>
          <a:xfrm>
            <a:off x="4737100" y="2971800"/>
            <a:ext cx="1600200" cy="1143000"/>
          </a:xfrm>
          <a:prstGeom prst="rect">
            <a:avLst/>
          </a:prstGeom>
          <a:solidFill>
            <a:srgbClr val="FFFF99">
              <a:alpha val="81960"/>
            </a:srgbClr>
          </a:solidFill>
          <a:ln w="9525">
            <a:noFill/>
          </a:ln>
        </p:spPr>
        <p:txBody>
          <a:bodyPr wrap="none" anchor="ctr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3556" name="Rectangle 4"/>
          <p:cNvSpPr/>
          <p:nvPr/>
        </p:nvSpPr>
        <p:spPr>
          <a:xfrm>
            <a:off x="4737100" y="4343400"/>
            <a:ext cx="1600200" cy="1143000"/>
          </a:xfrm>
          <a:prstGeom prst="rect">
            <a:avLst/>
          </a:prstGeom>
          <a:solidFill>
            <a:srgbClr val="FFFF99">
              <a:alpha val="81960"/>
            </a:srgbClr>
          </a:solidFill>
          <a:ln w="9525">
            <a:noFill/>
          </a:ln>
        </p:spPr>
        <p:txBody>
          <a:bodyPr wrap="none" anchor="ctr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3558" name="Text Box 6"/>
          <p:cNvSpPr txBox="1"/>
          <p:nvPr/>
        </p:nvSpPr>
        <p:spPr>
          <a:xfrm>
            <a:off x="2200275" y="1685925"/>
            <a:ext cx="2595563" cy="113093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30000"/>
              </a:lnSpc>
              <a:spcBef>
                <a:spcPts val="50"/>
              </a:spcBef>
              <a:buFont typeface="Wingdings" panose="05000000000000000000" pitchFamily="2" charset="2"/>
            </a:pPr>
            <a:r>
              <a:rPr lang="zh-CN" altLang="en-US" sz="2600">
                <a:latin typeface="Times New Roman" panose="02020603050405020304" pitchFamily="18" charset="0"/>
                <a:ea typeface="黑体" panose="02010609060101010101" charset="-122"/>
              </a:rPr>
              <a:t>压力</a:t>
            </a:r>
            <a:r>
              <a:rPr lang="zh-CN" altLang="en-US" sz="2600" b="1" i="1">
                <a:latin typeface="Times New Roman" panose="02020603050405020304" pitchFamily="18" charset="0"/>
                <a:ea typeface="黑体" panose="02010609060101010101" charset="-122"/>
              </a:rPr>
              <a:t>F</a:t>
            </a:r>
            <a:r>
              <a:rPr lang="zh-CN" altLang="en-US" sz="2600">
                <a:latin typeface="Times New Roman" panose="02020603050405020304" pitchFamily="18" charset="0"/>
                <a:ea typeface="黑体" panose="02010609060101010101" charset="-122"/>
              </a:rPr>
              <a:t>一定时，增大受力面积</a:t>
            </a:r>
            <a:r>
              <a:rPr lang="zh-CN" altLang="en-US" sz="2600" b="1" i="1">
                <a:latin typeface="Times New Roman" panose="02020603050405020304" pitchFamily="18" charset="0"/>
                <a:ea typeface="黑体" panose="02010609060101010101" charset="-122"/>
              </a:rPr>
              <a:t>S</a:t>
            </a:r>
          </a:p>
        </p:txBody>
      </p:sp>
      <p:sp>
        <p:nvSpPr>
          <p:cNvPr id="23559" name="Rectangle 7"/>
          <p:cNvSpPr txBox="1"/>
          <p:nvPr/>
        </p:nvSpPr>
        <p:spPr>
          <a:xfrm>
            <a:off x="2200275" y="3082925"/>
            <a:ext cx="2546350" cy="113093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30000"/>
              </a:lnSpc>
              <a:spcBef>
                <a:spcPts val="50"/>
              </a:spcBef>
              <a:buFont typeface="Wingdings" panose="05000000000000000000" pitchFamily="2" charset="2"/>
            </a:pPr>
            <a:r>
              <a:rPr lang="zh-CN" altLang="en-US" sz="2600">
                <a:latin typeface="Times New Roman" panose="02020603050405020304" pitchFamily="18" charset="0"/>
                <a:ea typeface="黑体" panose="02010609060101010101" charset="-122"/>
              </a:rPr>
              <a:t>受力面积</a:t>
            </a:r>
            <a:r>
              <a:rPr lang="zh-CN" altLang="en-US" sz="2600" b="1" i="1">
                <a:latin typeface="Times New Roman" panose="02020603050405020304" pitchFamily="18" charset="0"/>
                <a:ea typeface="黑体" panose="02010609060101010101" charset="-122"/>
              </a:rPr>
              <a:t>S</a:t>
            </a:r>
            <a:r>
              <a:rPr lang="zh-CN" altLang="en-US" sz="2600">
                <a:latin typeface="Times New Roman" panose="02020603050405020304" pitchFamily="18" charset="0"/>
                <a:ea typeface="黑体" panose="02010609060101010101" charset="-122"/>
              </a:rPr>
              <a:t>一定时，减小压力</a:t>
            </a:r>
            <a:r>
              <a:rPr lang="zh-CN" altLang="en-US" sz="2600" b="1" i="1">
                <a:latin typeface="Times New Roman" panose="02020603050405020304" pitchFamily="18" charset="0"/>
                <a:ea typeface="黑体" panose="02010609060101010101" charset="-122"/>
              </a:rPr>
              <a:t>F</a:t>
            </a:r>
          </a:p>
        </p:txBody>
      </p:sp>
      <p:sp>
        <p:nvSpPr>
          <p:cNvPr id="23560" name="AutoShape 8"/>
          <p:cNvSpPr/>
          <p:nvPr/>
        </p:nvSpPr>
        <p:spPr>
          <a:xfrm>
            <a:off x="1895475" y="2051050"/>
            <a:ext cx="304800" cy="2995613"/>
          </a:xfrm>
          <a:prstGeom prst="leftBrace">
            <a:avLst>
              <a:gd name="adj1" fmla="val 72573"/>
              <a:gd name="adj2" fmla="val 50000"/>
            </a:avLst>
          </a:prstGeom>
          <a:noFill/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2" name="Group 9"/>
          <p:cNvGrpSpPr/>
          <p:nvPr/>
        </p:nvGrpSpPr>
        <p:grpSpPr>
          <a:xfrm>
            <a:off x="4889500" y="1676400"/>
            <a:ext cx="1235075" cy="1208088"/>
            <a:chOff x="2822" y="1440"/>
            <a:chExt cx="778" cy="761"/>
          </a:xfrm>
        </p:grpSpPr>
        <p:sp>
          <p:nvSpPr>
            <p:cNvPr id="9224" name="Text Box 10"/>
            <p:cNvSpPr txBox="1"/>
            <p:nvPr/>
          </p:nvSpPr>
          <p:spPr>
            <a:xfrm>
              <a:off x="2822" y="1658"/>
              <a:ext cx="355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r>
                <a:rPr lang="en-US" altLang="zh-CN" sz="2800" b="1" i="1">
                  <a:latin typeface="Times New Roman" panose="02020603050405020304" pitchFamily="18" charset="0"/>
                  <a:ea typeface="宋体" panose="02010600030101010101" pitchFamily="2" charset="-122"/>
                </a:rPr>
                <a:t>p=</a:t>
              </a:r>
              <a:r>
                <a:rPr lang="en-US" altLang="zh-CN" sz="2800" b="1" i="1">
                  <a:solidFill>
                    <a:srgbClr val="3333FF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 </a:t>
              </a:r>
            </a:p>
          </p:txBody>
        </p:sp>
        <p:sp>
          <p:nvSpPr>
            <p:cNvPr id="9225" name="Line 11"/>
            <p:cNvSpPr/>
            <p:nvPr/>
          </p:nvSpPr>
          <p:spPr>
            <a:xfrm>
              <a:off x="3264" y="1808"/>
              <a:ext cx="336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9226" name="Text Box 12"/>
            <p:cNvSpPr txBox="1"/>
            <p:nvPr/>
          </p:nvSpPr>
          <p:spPr>
            <a:xfrm>
              <a:off x="3312" y="1440"/>
              <a:ext cx="265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r>
                <a:rPr lang="en-US" altLang="zh-CN" sz="2800" b="1" i="1">
                  <a:latin typeface="Times New Roman" panose="02020603050405020304" pitchFamily="18" charset="0"/>
                  <a:ea typeface="宋体" panose="02010600030101010101" pitchFamily="2" charset="-122"/>
                </a:rPr>
                <a:t>F</a:t>
              </a:r>
            </a:p>
          </p:txBody>
        </p:sp>
        <p:sp>
          <p:nvSpPr>
            <p:cNvPr id="9227" name="Text Box 13"/>
            <p:cNvSpPr txBox="1"/>
            <p:nvPr/>
          </p:nvSpPr>
          <p:spPr>
            <a:xfrm>
              <a:off x="3312" y="1872"/>
              <a:ext cx="240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r>
                <a:rPr lang="en-US" altLang="zh-CN" sz="2800" b="1" i="1">
                  <a:latin typeface="Times New Roman" panose="02020603050405020304" pitchFamily="18" charset="0"/>
                  <a:ea typeface="宋体" panose="02010600030101010101" pitchFamily="2" charset="-122"/>
                </a:rPr>
                <a:t>S</a:t>
              </a:r>
            </a:p>
          </p:txBody>
        </p:sp>
      </p:grpSp>
      <p:grpSp>
        <p:nvGrpSpPr>
          <p:cNvPr id="3" name="Group 14"/>
          <p:cNvGrpSpPr/>
          <p:nvPr/>
        </p:nvGrpSpPr>
        <p:grpSpPr>
          <a:xfrm>
            <a:off x="4813300" y="2971800"/>
            <a:ext cx="1235075" cy="1208088"/>
            <a:chOff x="2822" y="1440"/>
            <a:chExt cx="778" cy="761"/>
          </a:xfrm>
        </p:grpSpPr>
        <p:sp>
          <p:nvSpPr>
            <p:cNvPr id="9229" name="Text Box 15"/>
            <p:cNvSpPr txBox="1"/>
            <p:nvPr/>
          </p:nvSpPr>
          <p:spPr>
            <a:xfrm>
              <a:off x="2822" y="1658"/>
              <a:ext cx="355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r>
                <a:rPr lang="en-US" altLang="zh-CN" sz="2800" b="1" i="1">
                  <a:latin typeface="Times New Roman" panose="02020603050405020304" pitchFamily="18" charset="0"/>
                  <a:ea typeface="宋体" panose="02010600030101010101" pitchFamily="2" charset="-122"/>
                </a:rPr>
                <a:t>p=</a:t>
              </a:r>
              <a:r>
                <a:rPr lang="en-US" altLang="zh-CN" sz="2800" b="1" i="1">
                  <a:solidFill>
                    <a:srgbClr val="3333FF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 </a:t>
              </a:r>
            </a:p>
          </p:txBody>
        </p:sp>
        <p:sp>
          <p:nvSpPr>
            <p:cNvPr id="9230" name="Line 16"/>
            <p:cNvSpPr/>
            <p:nvPr/>
          </p:nvSpPr>
          <p:spPr>
            <a:xfrm>
              <a:off x="3264" y="1808"/>
              <a:ext cx="336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9231" name="Text Box 17"/>
            <p:cNvSpPr txBox="1"/>
            <p:nvPr/>
          </p:nvSpPr>
          <p:spPr>
            <a:xfrm>
              <a:off x="3312" y="1440"/>
              <a:ext cx="265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r>
                <a:rPr lang="en-US" altLang="zh-CN" sz="2800" b="1" i="1">
                  <a:latin typeface="Times New Roman" panose="02020603050405020304" pitchFamily="18" charset="0"/>
                  <a:ea typeface="宋体" panose="02010600030101010101" pitchFamily="2" charset="-122"/>
                </a:rPr>
                <a:t>F</a:t>
              </a:r>
            </a:p>
          </p:txBody>
        </p:sp>
        <p:sp>
          <p:nvSpPr>
            <p:cNvPr id="9232" name="Text Box 18"/>
            <p:cNvSpPr txBox="1"/>
            <p:nvPr/>
          </p:nvSpPr>
          <p:spPr>
            <a:xfrm>
              <a:off x="3312" y="1872"/>
              <a:ext cx="240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r>
                <a:rPr lang="en-US" altLang="zh-CN" sz="2800" b="1" i="1">
                  <a:latin typeface="Times New Roman" panose="02020603050405020304" pitchFamily="18" charset="0"/>
                  <a:ea typeface="宋体" panose="02010600030101010101" pitchFamily="2" charset="-122"/>
                </a:rPr>
                <a:t>S</a:t>
              </a:r>
            </a:p>
          </p:txBody>
        </p:sp>
      </p:grpSp>
      <p:grpSp>
        <p:nvGrpSpPr>
          <p:cNvPr id="4" name="Group 19"/>
          <p:cNvGrpSpPr/>
          <p:nvPr/>
        </p:nvGrpSpPr>
        <p:grpSpPr>
          <a:xfrm>
            <a:off x="4813300" y="4267200"/>
            <a:ext cx="1235075" cy="1208088"/>
            <a:chOff x="2822" y="1440"/>
            <a:chExt cx="778" cy="761"/>
          </a:xfrm>
        </p:grpSpPr>
        <p:sp>
          <p:nvSpPr>
            <p:cNvPr id="9234" name="Text Box 20"/>
            <p:cNvSpPr txBox="1"/>
            <p:nvPr/>
          </p:nvSpPr>
          <p:spPr>
            <a:xfrm>
              <a:off x="2822" y="1658"/>
              <a:ext cx="355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r>
                <a:rPr lang="en-US" altLang="zh-CN" sz="2800" b="1" i="1">
                  <a:latin typeface="Times New Roman" panose="02020603050405020304" pitchFamily="18" charset="0"/>
                  <a:ea typeface="宋体" panose="02010600030101010101" pitchFamily="2" charset="-122"/>
                </a:rPr>
                <a:t>p=</a:t>
              </a:r>
              <a:r>
                <a:rPr lang="en-US" altLang="zh-CN" sz="2800" b="1" i="1">
                  <a:solidFill>
                    <a:srgbClr val="3333FF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 </a:t>
              </a:r>
            </a:p>
          </p:txBody>
        </p:sp>
        <p:sp>
          <p:nvSpPr>
            <p:cNvPr id="9235" name="Line 21"/>
            <p:cNvSpPr/>
            <p:nvPr/>
          </p:nvSpPr>
          <p:spPr>
            <a:xfrm>
              <a:off x="3264" y="1808"/>
              <a:ext cx="336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9236" name="Text Box 22"/>
            <p:cNvSpPr txBox="1"/>
            <p:nvPr/>
          </p:nvSpPr>
          <p:spPr>
            <a:xfrm>
              <a:off x="3312" y="1440"/>
              <a:ext cx="265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r>
                <a:rPr lang="en-US" altLang="zh-CN" sz="2800" b="1" i="1">
                  <a:latin typeface="Times New Roman" panose="02020603050405020304" pitchFamily="18" charset="0"/>
                  <a:ea typeface="宋体" panose="02010600030101010101" pitchFamily="2" charset="-122"/>
                </a:rPr>
                <a:t>F</a:t>
              </a:r>
            </a:p>
          </p:txBody>
        </p:sp>
        <p:sp>
          <p:nvSpPr>
            <p:cNvPr id="9237" name="Text Box 23"/>
            <p:cNvSpPr txBox="1"/>
            <p:nvPr/>
          </p:nvSpPr>
          <p:spPr>
            <a:xfrm>
              <a:off x="3312" y="1872"/>
              <a:ext cx="240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r>
                <a:rPr lang="en-US" altLang="zh-CN" sz="2800" b="1" i="1">
                  <a:latin typeface="Times New Roman" panose="02020603050405020304" pitchFamily="18" charset="0"/>
                  <a:ea typeface="宋体" panose="02010600030101010101" pitchFamily="2" charset="-122"/>
                </a:rPr>
                <a:t>S</a:t>
              </a:r>
            </a:p>
          </p:txBody>
        </p:sp>
      </p:grpSp>
      <p:sp>
        <p:nvSpPr>
          <p:cNvPr id="23576" name="Text Box 24"/>
          <p:cNvSpPr txBox="1"/>
          <p:nvPr/>
        </p:nvSpPr>
        <p:spPr>
          <a:xfrm>
            <a:off x="2200275" y="4276725"/>
            <a:ext cx="2684463" cy="113093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30000"/>
              </a:lnSpc>
              <a:spcBef>
                <a:spcPts val="50"/>
              </a:spcBef>
              <a:buFont typeface="Wingdings" panose="05000000000000000000" pitchFamily="2" charset="2"/>
            </a:pPr>
            <a:r>
              <a:rPr lang="zh-CN" altLang="en-US" sz="2600">
                <a:latin typeface="Times New Roman" panose="02020603050405020304" pitchFamily="18" charset="0"/>
                <a:ea typeface="黑体" panose="02010609060101010101" charset="-122"/>
              </a:rPr>
              <a:t>增大受力面积</a:t>
            </a:r>
            <a:r>
              <a:rPr lang="zh-CN" altLang="en-US" sz="2600" b="1" i="1">
                <a:latin typeface="Times New Roman" panose="02020603050405020304" pitchFamily="18" charset="0"/>
                <a:ea typeface="黑体" panose="02010609060101010101" charset="-122"/>
              </a:rPr>
              <a:t>S</a:t>
            </a:r>
            <a:r>
              <a:rPr lang="zh-CN" altLang="en-US" sz="2600">
                <a:latin typeface="Times New Roman" panose="02020603050405020304" pitchFamily="18" charset="0"/>
                <a:ea typeface="黑体" panose="02010609060101010101" charset="-122"/>
              </a:rPr>
              <a:t>，减小压力</a:t>
            </a:r>
            <a:r>
              <a:rPr lang="zh-CN" altLang="en-US" sz="2600" b="1" i="1">
                <a:latin typeface="Times New Roman" panose="02020603050405020304" pitchFamily="18" charset="0"/>
                <a:ea typeface="黑体" panose="02010609060101010101" charset="-122"/>
              </a:rPr>
              <a:t>F</a:t>
            </a:r>
          </a:p>
        </p:txBody>
      </p:sp>
      <p:sp>
        <p:nvSpPr>
          <p:cNvPr id="23577" name="Line 25"/>
          <p:cNvSpPr/>
          <p:nvPr/>
        </p:nvSpPr>
        <p:spPr>
          <a:xfrm flipH="1">
            <a:off x="4889500" y="2057400"/>
            <a:ext cx="0" cy="45720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/>
          </a:p>
        </p:txBody>
      </p:sp>
      <p:sp>
        <p:nvSpPr>
          <p:cNvPr id="23578" name="Line 26"/>
          <p:cNvSpPr/>
          <p:nvPr/>
        </p:nvSpPr>
        <p:spPr>
          <a:xfrm>
            <a:off x="5651500" y="1752600"/>
            <a:ext cx="457200" cy="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/>
          </a:p>
        </p:txBody>
      </p:sp>
      <p:sp>
        <p:nvSpPr>
          <p:cNvPr id="23579" name="Line 27"/>
          <p:cNvSpPr/>
          <p:nvPr/>
        </p:nvSpPr>
        <p:spPr>
          <a:xfrm flipV="1">
            <a:off x="5956300" y="2362200"/>
            <a:ext cx="152400" cy="45720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/>
          </a:p>
        </p:txBody>
      </p:sp>
      <p:sp>
        <p:nvSpPr>
          <p:cNvPr id="23580" name="Line 28"/>
          <p:cNvSpPr/>
          <p:nvPr/>
        </p:nvSpPr>
        <p:spPr>
          <a:xfrm flipH="1">
            <a:off x="4813300" y="3429000"/>
            <a:ext cx="0" cy="45720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/>
          </a:p>
        </p:txBody>
      </p:sp>
      <p:sp>
        <p:nvSpPr>
          <p:cNvPr id="23581" name="Line 29"/>
          <p:cNvSpPr/>
          <p:nvPr/>
        </p:nvSpPr>
        <p:spPr>
          <a:xfrm flipH="1">
            <a:off x="4813300" y="4724400"/>
            <a:ext cx="0" cy="45720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/>
          </a:p>
        </p:txBody>
      </p:sp>
      <p:sp>
        <p:nvSpPr>
          <p:cNvPr id="23582" name="Line 30"/>
          <p:cNvSpPr/>
          <p:nvPr/>
        </p:nvSpPr>
        <p:spPr>
          <a:xfrm flipH="1">
            <a:off x="5956300" y="3048000"/>
            <a:ext cx="0" cy="45720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/>
          </a:p>
        </p:txBody>
      </p:sp>
      <p:sp>
        <p:nvSpPr>
          <p:cNvPr id="23583" name="Line 31"/>
          <p:cNvSpPr/>
          <p:nvPr/>
        </p:nvSpPr>
        <p:spPr>
          <a:xfrm>
            <a:off x="5575300" y="3657600"/>
            <a:ext cx="457200" cy="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/>
          </a:p>
        </p:txBody>
      </p:sp>
      <p:sp>
        <p:nvSpPr>
          <p:cNvPr id="23584" name="Line 32"/>
          <p:cNvSpPr/>
          <p:nvPr/>
        </p:nvSpPr>
        <p:spPr>
          <a:xfrm flipV="1">
            <a:off x="5880100" y="5029200"/>
            <a:ext cx="152400" cy="45720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/>
          </a:p>
        </p:txBody>
      </p:sp>
      <p:sp>
        <p:nvSpPr>
          <p:cNvPr id="23585" name="Line 33"/>
          <p:cNvSpPr/>
          <p:nvPr/>
        </p:nvSpPr>
        <p:spPr>
          <a:xfrm flipH="1">
            <a:off x="6032500" y="4343400"/>
            <a:ext cx="0" cy="45720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/>
          </a:p>
        </p:txBody>
      </p:sp>
      <p:sp>
        <p:nvSpPr>
          <p:cNvPr id="23587" name="Text Box 35"/>
          <p:cNvSpPr txBox="1"/>
          <p:nvPr/>
        </p:nvSpPr>
        <p:spPr>
          <a:xfrm>
            <a:off x="6373813" y="1743075"/>
            <a:ext cx="1882775" cy="101473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lnSpc>
                <a:spcPct val="125000"/>
              </a:lnSpc>
              <a:spcBef>
                <a:spcPts val="50"/>
              </a:spcBef>
            </a:pPr>
            <a:r>
              <a:rPr lang="zh-CN" altLang="en-US" sz="24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书包带宽，背起来舒服</a:t>
            </a:r>
          </a:p>
        </p:txBody>
      </p:sp>
      <p:sp>
        <p:nvSpPr>
          <p:cNvPr id="23588" name="Text Box 36"/>
          <p:cNvSpPr txBox="1"/>
          <p:nvPr/>
        </p:nvSpPr>
        <p:spPr>
          <a:xfrm>
            <a:off x="6359525" y="3033713"/>
            <a:ext cx="2362200" cy="101473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25000"/>
              </a:lnSpc>
              <a:spcBef>
                <a:spcPts val="50"/>
              </a:spcBef>
            </a:pPr>
            <a:r>
              <a:rPr lang="zh-CN" altLang="en-US" sz="24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从书包中取出一些书背起来舒服</a:t>
            </a:r>
          </a:p>
        </p:txBody>
      </p:sp>
      <p:sp>
        <p:nvSpPr>
          <p:cNvPr id="23589" name="Text Box 37"/>
          <p:cNvSpPr txBox="1"/>
          <p:nvPr/>
        </p:nvSpPr>
        <p:spPr>
          <a:xfrm>
            <a:off x="6443663" y="4187825"/>
            <a:ext cx="2416175" cy="1476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25000"/>
              </a:lnSpc>
              <a:spcBef>
                <a:spcPts val="50"/>
              </a:spcBef>
            </a:pPr>
            <a:r>
              <a:rPr lang="zh-CN" altLang="en-US" sz="24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高层建筑地基宽厚，且用空心砖代替实心砖</a:t>
            </a:r>
          </a:p>
        </p:txBody>
      </p:sp>
      <p:pic>
        <p:nvPicPr>
          <p:cNvPr id="23590" name="Picture 38" descr="0339_sml">
            <a:hlinkClick r:id="rId2"/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4857" b="48399"/>
          <a:stretch>
            <a:fillRect/>
          </a:stretch>
        </p:blipFill>
        <p:spPr>
          <a:xfrm>
            <a:off x="8562975" y="1196975"/>
            <a:ext cx="1889125" cy="1981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91" name="Picture 39" descr="8cb0e329b12350e498250ac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45550" y="3443288"/>
            <a:ext cx="1228725" cy="22748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592" name="Line 40"/>
          <p:cNvSpPr/>
          <p:nvPr/>
        </p:nvSpPr>
        <p:spPr>
          <a:xfrm>
            <a:off x="8112125" y="1917700"/>
            <a:ext cx="914400" cy="0"/>
          </a:xfrm>
          <a:prstGeom prst="line">
            <a:avLst/>
          </a:prstGeom>
          <a:ln w="57150" cap="flat" cmpd="sng">
            <a:solidFill>
              <a:srgbClr val="3333FF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/>
          </a:p>
        </p:txBody>
      </p:sp>
      <p:grpSp>
        <p:nvGrpSpPr>
          <p:cNvPr id="9254" name="组合 6147"/>
          <p:cNvGrpSpPr/>
          <p:nvPr/>
        </p:nvGrpSpPr>
        <p:grpSpPr>
          <a:xfrm>
            <a:off x="1803400" y="436563"/>
            <a:ext cx="3229610" cy="808671"/>
            <a:chOff x="0" y="0"/>
            <a:chExt cx="5088" cy="1275"/>
          </a:xfrm>
        </p:grpSpPr>
        <p:sp>
          <p:nvSpPr>
            <p:cNvPr id="9255" name="矩形 7"/>
            <p:cNvSpPr/>
            <p:nvPr/>
          </p:nvSpPr>
          <p:spPr>
            <a:xfrm>
              <a:off x="882" y="0"/>
              <a:ext cx="2634" cy="1200"/>
            </a:xfrm>
            <a:custGeom>
              <a:avLst/>
              <a:gdLst/>
              <a:ahLst/>
              <a:cxnLst>
                <a:cxn ang="0">
                  <a:pos x="0" y="1200"/>
                </a:cxn>
                <a:cxn ang="0">
                  <a:pos x="2634" y="1200"/>
                </a:cxn>
                <a:cxn ang="0">
                  <a:pos x="0" y="120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0" y="0"/>
                </a:cxn>
              </a:cxnLst>
              <a:rect l="l" t="t" r="r" b="b"/>
              <a:pathLst>
                <a:path w="2520280" h="1872208">
                  <a:moveTo>
                    <a:pt x="0" y="1872208"/>
                  </a:moveTo>
                  <a:lnTo>
                    <a:pt x="2520280" y="1872208"/>
                  </a:lnTo>
                  <a:lnTo>
                    <a:pt x="0" y="1872208"/>
                  </a:lnTo>
                  <a:close/>
                  <a:moveTo>
                    <a:pt x="0" y="0"/>
                  </a:moveTo>
                  <a:lnTo>
                    <a:pt x="916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sq" cmpd="sng">
              <a:solidFill>
                <a:srgbClr val="DDDDDD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56" name="任意多边形 16"/>
            <p:cNvSpPr/>
            <p:nvPr/>
          </p:nvSpPr>
          <p:spPr>
            <a:xfrm>
              <a:off x="0" y="454"/>
              <a:ext cx="826" cy="7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45" y="0"/>
                </a:cxn>
                <a:cxn ang="0">
                  <a:pos x="545" y="258"/>
                </a:cxn>
                <a:cxn ang="0">
                  <a:pos x="826" y="258"/>
                </a:cxn>
                <a:cxn ang="0">
                  <a:pos x="826" y="760"/>
                </a:cxn>
                <a:cxn ang="0">
                  <a:pos x="0" y="760"/>
                </a:cxn>
                <a:cxn ang="0">
                  <a:pos x="0" y="0"/>
                </a:cxn>
              </a:cxnLst>
              <a:rect l="l" t="t" r="r" b="b"/>
              <a:pathLst>
                <a:path w="696310" h="696310">
                  <a:moveTo>
                    <a:pt x="0" y="0"/>
                  </a:moveTo>
                  <a:lnTo>
                    <a:pt x="459827" y="0"/>
                  </a:lnTo>
                  <a:lnTo>
                    <a:pt x="459827" y="236483"/>
                  </a:lnTo>
                  <a:lnTo>
                    <a:pt x="696310" y="236483"/>
                  </a:lnTo>
                  <a:lnTo>
                    <a:pt x="696310" y="696310"/>
                  </a:lnTo>
                  <a:lnTo>
                    <a:pt x="0" y="6963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80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57" name="矩形 17"/>
            <p:cNvSpPr/>
            <p:nvPr/>
          </p:nvSpPr>
          <p:spPr>
            <a:xfrm>
              <a:off x="570" y="374"/>
              <a:ext cx="258" cy="265"/>
            </a:xfrm>
            <a:prstGeom prst="rect">
              <a:avLst/>
            </a:prstGeom>
            <a:solidFill>
              <a:srgbClr val="008080">
                <a:alpha val="50980"/>
              </a:srgbClr>
            </a:solidFill>
            <a:ln w="9525">
              <a:noFill/>
            </a:ln>
          </p:spPr>
          <p:txBody>
            <a:bodyPr lIns="0" tIns="215900" rIns="179705" bIns="0" anchor="ctr"/>
            <a:lstStyle/>
            <a:p>
              <a:pPr algn="ctr"/>
              <a:endParaRPr lang="zh-CN" altLang="en-US" sz="40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258" name="文本框 6151"/>
            <p:cNvSpPr txBox="1"/>
            <p:nvPr/>
          </p:nvSpPr>
          <p:spPr>
            <a:xfrm>
              <a:off x="878" y="432"/>
              <a:ext cx="4210" cy="82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r>
                <a:rPr lang="zh-CN" altLang="zh-CN" sz="2800" b="1">
                  <a:solidFill>
                    <a:srgbClr val="00666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rPr>
                <a:t>减小压强的方法</a:t>
              </a:r>
            </a:p>
          </p:txBody>
        </p:sp>
        <p:sp>
          <p:nvSpPr>
            <p:cNvPr id="9259" name="文本框 6152"/>
            <p:cNvSpPr txBox="1"/>
            <p:nvPr/>
          </p:nvSpPr>
          <p:spPr>
            <a:xfrm>
              <a:off x="0" y="452"/>
              <a:ext cx="873" cy="823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r>
                <a:rPr lang="zh-CN" altLang="en-US" sz="280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二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23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23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23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35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5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35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35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3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35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35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3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9" dur="500"/>
                                        <p:tgtEl>
                                          <p:spTgt spid="23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3" dur="500"/>
                                        <p:tgtEl>
                                          <p:spTgt spid="23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7" dur="500"/>
                                        <p:tgtEl>
                                          <p:spTgt spid="23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35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35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35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35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2" dur="500"/>
                                        <p:tgtEl>
                                          <p:spTgt spid="23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6" dur="500"/>
                                        <p:tgtEl>
                                          <p:spTgt spid="23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0" dur="500"/>
                                        <p:tgtEl>
                                          <p:spTgt spid="23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35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3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2000"/>
                                        <p:tgtEl>
                                          <p:spTgt spid="235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235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235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000" fill="hold"/>
                                        <p:tgtEl>
                                          <p:spTgt spid="235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 animBg="1"/>
      <p:bldP spid="23555" grpId="0" animBg="1"/>
      <p:bldP spid="23556" grpId="0" animBg="1"/>
      <p:bldP spid="23558" grpId="0"/>
      <p:bldP spid="23559" grpId="0"/>
      <p:bldP spid="23560" grpId="0" animBg="1"/>
      <p:bldP spid="23576" grpId="0"/>
      <p:bldP spid="23587" grpId="0"/>
      <p:bldP spid="2358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10" descr="图片2"/>
          <p:cNvPicPr>
            <a:picLocks noChangeAspect="1"/>
          </p:cNvPicPr>
          <p:nvPr/>
        </p:nvPicPr>
        <p:blipFill>
          <a:blip r:embed="rId2"/>
          <a:srcRect r="3152" b="-848"/>
          <a:stretch>
            <a:fillRect/>
          </a:stretch>
        </p:blipFill>
        <p:spPr>
          <a:xfrm>
            <a:off x="6310313" y="600075"/>
            <a:ext cx="3697287" cy="28765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66" name="Picture 2" descr="啄木鸟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5188" y="631825"/>
            <a:ext cx="3744912" cy="28686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67" name="Picture 3" descr="铁轨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5075" y="3525838"/>
            <a:ext cx="3687763" cy="27670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68" name="Text Box 5"/>
          <p:cNvSpPr txBox="1"/>
          <p:nvPr/>
        </p:nvSpPr>
        <p:spPr>
          <a:xfrm>
            <a:off x="2198053" y="1352550"/>
            <a:ext cx="1413510" cy="2017713"/>
          </a:xfrm>
          <a:prstGeom prst="rect">
            <a:avLst/>
          </a:prstGeom>
          <a:noFill/>
          <a:ln w="9525">
            <a:noFill/>
          </a:ln>
        </p:spPr>
        <p:txBody>
          <a:bodyPr vert="eaVert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b="1">
                <a:solidFill>
                  <a:srgbClr val="FF0000"/>
                </a:solidFill>
                <a:latin typeface="Arial" panose="020B0604020202020204" pitchFamily="34" charset="0"/>
                <a:ea typeface="华文新魏" pitchFamily="2" charset="-122"/>
              </a:rPr>
              <a:t>啄木鸟有个细长而坚硬的尖喙，这对它的生存有什么用？</a:t>
            </a:r>
          </a:p>
        </p:txBody>
      </p:sp>
      <p:sp>
        <p:nvSpPr>
          <p:cNvPr id="11269" name="Text Box 6"/>
          <p:cNvSpPr txBox="1"/>
          <p:nvPr/>
        </p:nvSpPr>
        <p:spPr>
          <a:xfrm>
            <a:off x="8975725" y="703263"/>
            <a:ext cx="750888" cy="224536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b="1">
                <a:solidFill>
                  <a:srgbClr val="FF0000"/>
                </a:solidFill>
                <a:latin typeface="Arial" panose="020B0604020202020204" pitchFamily="34" charset="0"/>
                <a:ea typeface="华文新魏" pitchFamily="2" charset="-122"/>
              </a:rPr>
              <a:t>滑雪运动员为什么不会陷下去？</a:t>
            </a:r>
          </a:p>
        </p:txBody>
      </p:sp>
      <p:sp>
        <p:nvSpPr>
          <p:cNvPr id="11270" name="Text Box 7"/>
          <p:cNvSpPr txBox="1"/>
          <p:nvPr/>
        </p:nvSpPr>
        <p:spPr>
          <a:xfrm>
            <a:off x="6240463" y="5661025"/>
            <a:ext cx="4176712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chemeClr val="accent1"/>
                </a:solidFill>
                <a:latin typeface="Arial" panose="020B0604020202020204" pitchFamily="34" charset="0"/>
                <a:ea typeface="华文新魏" pitchFamily="2" charset="-122"/>
              </a:rPr>
              <a:t>钢轨为什么铺在枕木上？</a:t>
            </a:r>
          </a:p>
        </p:txBody>
      </p:sp>
      <p:pic>
        <p:nvPicPr>
          <p:cNvPr id="11271" name="Picture 8" descr="d_130338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98675" y="3517900"/>
            <a:ext cx="3816350" cy="27717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6873" name="Text Box 9"/>
          <p:cNvSpPr txBox="1">
            <a:spLocks noChangeArrowheads="1"/>
          </p:cNvSpPr>
          <p:nvPr/>
        </p:nvSpPr>
        <p:spPr bwMode="auto">
          <a:xfrm>
            <a:off x="2150428" y="3600450"/>
            <a:ext cx="921385" cy="22764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eaVert">
            <a:spAutoFit/>
          </a:bodyPr>
          <a:lstStyle/>
          <a:p>
            <a:pPr marL="342900" marR="0" indent="-342900" defTabSz="914400">
              <a:spcBef>
                <a:spcPct val="5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defRPr/>
            </a:pPr>
            <a:r>
              <a:rPr kumimoji="0" lang="zh-CN" altLang="en-US" sz="2400" b="1" kern="1200" cap="none" spc="0" normalizeH="0" baseline="0" noProof="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华文新魏" pitchFamily="2" charset="-122"/>
                <a:cs typeface="+mn-cs"/>
              </a:rPr>
              <a:t>　斧头的刃为什么很锋利？</a:t>
            </a:r>
          </a:p>
        </p:txBody>
      </p:sp>
    </p:spTree>
  </p:cSld>
  <p:clrMapOvr>
    <a:masterClrMapping/>
  </p:clrMapOvr>
  <p:transition spd="slow">
    <p:circl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文本框 100"/>
          <p:cNvSpPr txBox="1"/>
          <p:nvPr/>
        </p:nvSpPr>
        <p:spPr>
          <a:xfrm>
            <a:off x="952500" y="1209675"/>
            <a:ext cx="9721215" cy="20612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altLang="zh-CN" sz="3200" b="0">
                <a:ea typeface="宋体" panose="02010600030101010101" pitchFamily="2" charset="-122"/>
              </a:rPr>
              <a:t> </a:t>
            </a:r>
            <a:r>
              <a:rPr lang="en-US" altLang="zh-CN" sz="3200" b="1">
                <a:ea typeface="宋体" panose="02010600030101010101" pitchFamily="2" charset="-122"/>
              </a:rPr>
              <a:t>       </a:t>
            </a:r>
            <a:r>
              <a:rPr lang="zh-CN" altLang="en-US" sz="3200" b="1">
                <a:ea typeface="宋体" panose="02010600030101010101" pitchFamily="2" charset="-122"/>
              </a:rPr>
              <a:t>练习：</a:t>
            </a:r>
            <a:r>
              <a:rPr lang="en-US" altLang="zh-CN" sz="3200" b="1">
                <a:ea typeface="宋体" panose="02010600030101010101" pitchFamily="2" charset="-122"/>
              </a:rPr>
              <a:t>1</a:t>
            </a:r>
            <a:r>
              <a:rPr lang="zh-CN" altLang="en-US" sz="3200" b="1">
                <a:ea typeface="宋体" panose="02010600030101010101" pitchFamily="2" charset="-122"/>
              </a:rPr>
              <a:t>、</a:t>
            </a:r>
            <a:r>
              <a:rPr lang="zh-CN" sz="3200" b="0">
                <a:ea typeface="宋体" panose="02010600030101010101" pitchFamily="2" charset="-122"/>
              </a:rPr>
              <a:t>一个未装满水的密闭容器</a:t>
            </a:r>
            <a:r>
              <a:rPr lang="zh-CN" sz="3200" b="0">
                <a:latin typeface="Times New Roman" panose="02020603050405020304" pitchFamily="18" charset="0"/>
                <a:ea typeface="宋体" panose="02010600030101010101" pitchFamily="2" charset="-122"/>
              </a:rPr>
              <a:t>，</a:t>
            </a:r>
            <a:r>
              <a:rPr lang="zh-CN" sz="3200" b="0">
                <a:ea typeface="宋体" panose="02010600030101010101" pitchFamily="2" charset="-122"/>
              </a:rPr>
              <a:t>正立在水平桌面上</a:t>
            </a:r>
            <a:r>
              <a:rPr lang="zh-CN" sz="3200" b="0">
                <a:latin typeface="Times New Roman" panose="02020603050405020304" pitchFamily="18" charset="0"/>
                <a:ea typeface="宋体" panose="02010600030101010101" pitchFamily="2" charset="-122"/>
              </a:rPr>
              <a:t>，</a:t>
            </a:r>
            <a:r>
              <a:rPr lang="zh-CN" sz="3200" b="0">
                <a:ea typeface="宋体" panose="02010600030101010101" pitchFamily="2" charset="-122"/>
              </a:rPr>
              <a:t>如图甲所示</a:t>
            </a:r>
            <a:r>
              <a:rPr lang="zh-CN" sz="3200" b="0">
                <a:latin typeface="Times New Roman" panose="02020603050405020304" pitchFamily="18" charset="0"/>
                <a:ea typeface="宋体" panose="02010600030101010101" pitchFamily="2" charset="-122"/>
              </a:rPr>
              <a:t>，</a:t>
            </a:r>
            <a:r>
              <a:rPr lang="zh-CN" sz="3200" b="0">
                <a:ea typeface="宋体" panose="02010600030101010101" pitchFamily="2" charset="-122"/>
              </a:rPr>
              <a:t>容器对桌面的压强为</a:t>
            </a:r>
            <a:r>
              <a:rPr lang="en-US" sz="3200" b="0" i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3200" b="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200" b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sz="3200" b="0">
                <a:ea typeface="宋体" panose="02010600030101010101" pitchFamily="2" charset="-122"/>
              </a:rPr>
              <a:t>将其倒立</a:t>
            </a:r>
            <a:r>
              <a:rPr lang="zh-CN" sz="3200" b="0">
                <a:latin typeface="Times New Roman" panose="02020603050405020304" pitchFamily="18" charset="0"/>
                <a:ea typeface="宋体" panose="02010600030101010101" pitchFamily="2" charset="-122"/>
              </a:rPr>
              <a:t>，</a:t>
            </a:r>
            <a:r>
              <a:rPr lang="zh-CN" sz="3200" b="0">
                <a:ea typeface="宋体" panose="02010600030101010101" pitchFamily="2" charset="-122"/>
              </a:rPr>
              <a:t>如图乙所示</a:t>
            </a:r>
            <a:r>
              <a:rPr lang="zh-CN" sz="3200" b="0">
                <a:latin typeface="Times New Roman" panose="02020603050405020304" pitchFamily="18" charset="0"/>
                <a:ea typeface="宋体" panose="02010600030101010101" pitchFamily="2" charset="-122"/>
              </a:rPr>
              <a:t>，</a:t>
            </a:r>
            <a:r>
              <a:rPr lang="zh-CN" sz="3200" b="0">
                <a:ea typeface="宋体" panose="02010600030101010101" pitchFamily="2" charset="-122"/>
              </a:rPr>
              <a:t>容</a:t>
            </a:r>
            <a:r>
              <a:rPr lang="zh-CN" sz="3200" b="0">
                <a:latin typeface="Times New Roman" panose="02020603050405020304" pitchFamily="18" charset="0"/>
                <a:ea typeface="宋体" panose="02010600030101010101" pitchFamily="2" charset="-122"/>
              </a:rPr>
              <a:t>器对桌面的压强为</a:t>
            </a:r>
            <a:r>
              <a:rPr lang="en-US" sz="3200" b="0" i="1">
                <a:latin typeface="Times New Roman" panose="02020603050405020304" pitchFamily="18" charset="0"/>
                <a:ea typeface="宋体" panose="02010600030101010101" pitchFamily="2" charset="-122"/>
              </a:rPr>
              <a:t>p</a:t>
            </a:r>
            <a:r>
              <a:rPr lang="en-US" sz="3200" b="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sz="3200" b="0">
                <a:latin typeface="Times New Roman" panose="02020603050405020304" pitchFamily="18" charset="0"/>
                <a:ea typeface="宋体" panose="02010600030101010101" pitchFamily="2" charset="-122"/>
              </a:rPr>
              <a:t>，</a:t>
            </a:r>
            <a:r>
              <a:rPr lang="zh-CN" sz="3200" b="0">
                <a:ea typeface="宋体" panose="02010600030101010101" pitchFamily="2" charset="-122"/>
              </a:rPr>
              <a:t>则</a:t>
            </a:r>
            <a:r>
              <a:rPr lang="en-US" sz="3200" b="0" i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3200" b="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200" b="0">
                <a:latin typeface="Times New Roman" panose="02020603050405020304" pitchFamily="18" charset="0"/>
                <a:ea typeface="宋体" panose="02010600030101010101" pitchFamily="2" charset="-122"/>
              </a:rPr>
              <a:t>________</a:t>
            </a:r>
            <a:r>
              <a:rPr lang="en-US" sz="3200" b="0" i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3200" b="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0">
                <a:latin typeface="Times New Roman" panose="02020603050405020304" pitchFamily="18" charset="0"/>
                <a:ea typeface="宋体" panose="02010600030101010101" pitchFamily="2" charset="-122"/>
              </a:rPr>
              <a:t>(</a:t>
            </a:r>
            <a:r>
              <a:rPr lang="zh-CN" sz="3200" b="0">
                <a:ea typeface="宋体" panose="02010600030101010101" pitchFamily="2" charset="-122"/>
              </a:rPr>
              <a:t>选填</a:t>
            </a:r>
            <a:r>
              <a:rPr lang="en-US" sz="3200" b="0">
                <a:latin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sz="3200" b="0">
                <a:ea typeface="宋体" panose="02010600030101010101" pitchFamily="2" charset="-122"/>
              </a:rPr>
              <a:t>大于</a:t>
            </a:r>
            <a:r>
              <a:rPr lang="en-US" sz="3200" b="0">
                <a:latin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sz="3200" b="0">
                <a:ea typeface="宋体" panose="02010600030101010101" pitchFamily="2" charset="-122"/>
              </a:rPr>
              <a:t>、</a:t>
            </a:r>
            <a:r>
              <a:rPr lang="en-US" sz="3200" b="0">
                <a:latin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sz="3200" b="0">
                <a:ea typeface="宋体" panose="02010600030101010101" pitchFamily="2" charset="-122"/>
              </a:rPr>
              <a:t>小于</a:t>
            </a:r>
            <a:r>
              <a:rPr lang="en-US" sz="3200" b="0">
                <a:latin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sz="3200" b="0">
                <a:ea typeface="宋体" panose="02010600030101010101" pitchFamily="2" charset="-122"/>
              </a:rPr>
              <a:t>或</a:t>
            </a:r>
            <a:r>
              <a:rPr lang="en-US" sz="3200" b="0">
                <a:latin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sz="3200" b="0">
                <a:ea typeface="宋体" panose="02010600030101010101" pitchFamily="2" charset="-122"/>
              </a:rPr>
              <a:t>等于</a:t>
            </a:r>
            <a:r>
              <a:rPr lang="en-US" sz="3200" b="0">
                <a:latin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en-US" sz="3200" b="0">
                <a:latin typeface="Times New Roman" panose="02020603050405020304" pitchFamily="18" charset="0"/>
                <a:ea typeface="宋体" panose="02010600030101010101" pitchFamily="2" charset="-122"/>
              </a:rPr>
              <a:t>)</a:t>
            </a:r>
            <a:r>
              <a:rPr lang="zh-CN" sz="3200" b="0">
                <a:ea typeface="宋体" panose="02010600030101010101" pitchFamily="2" charset="-122"/>
              </a:rPr>
              <a:t>．</a:t>
            </a:r>
            <a:endParaRPr lang="zh-CN" altLang="en-US" sz="3200" b="0">
              <a:ea typeface="宋体" pitchFamily="2" charset="-122"/>
            </a:endParaRPr>
          </a:p>
        </p:txBody>
      </p:sp>
      <p:pic>
        <p:nvPicPr>
          <p:cNvPr id="2" name="图片 1"/>
          <p:cNvPicPr/>
          <p:nvPr/>
        </p:nvPicPr>
        <p:blipFill>
          <a:blip r:embed="rId3"/>
          <a:stretch>
            <a:fillRect/>
          </a:stretch>
        </p:blipFill>
        <p:spPr>
          <a:xfrm>
            <a:off x="3329940" y="4361180"/>
            <a:ext cx="2948305" cy="210820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"/>
    </p:custData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文本框 1"/>
          <p:cNvSpPr txBox="1"/>
          <p:nvPr/>
        </p:nvSpPr>
        <p:spPr>
          <a:xfrm>
            <a:off x="334963" y="908050"/>
            <a:ext cx="11522075" cy="26765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50000"/>
              </a:lnSpc>
            </a:pPr>
            <a:endParaRPr lang="zh-CN" altLang="en-US" sz="2800">
              <a:latin typeface="Arial" pitchFamily="34" charset="0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sz="2800">
                <a:latin typeface="Arial" panose="020B0604020202020204" pitchFamily="34" charset="0"/>
                <a:ea typeface="微软雅黑" panose="020B0503020204020204" pitchFamily="34" charset="-122"/>
              </a:rPr>
              <a:t>2</a:t>
            </a:r>
            <a:r>
              <a:rPr lang="zh-CN" altLang="en-US" sz="2800">
                <a:latin typeface="Arial" panose="020B0604020202020204" pitchFamily="34" charset="0"/>
                <a:ea typeface="微软雅黑" panose="020B0503020204020204" pitchFamily="34" charset="-122"/>
              </a:rPr>
              <a:t>、物体</a:t>
            </a:r>
            <a:r>
              <a:rPr lang="en-US" altLang="zh-CN" sz="2800">
                <a:latin typeface="Arial" panose="020B0604020202020204" pitchFamily="34" charset="0"/>
                <a:ea typeface="微软雅黑" panose="020B0503020204020204" pitchFamily="34" charset="-122"/>
              </a:rPr>
              <a:t>A</a:t>
            </a:r>
            <a:r>
              <a:rPr lang="zh-CN" altLang="en-US" sz="2800">
                <a:latin typeface="Arial" panose="020B0604020202020204" pitchFamily="34" charset="0"/>
                <a:ea typeface="微软雅黑" panose="020B0503020204020204" pitchFamily="34" charset="-122"/>
              </a:rPr>
              <a:t>静止在水平桌面上，如图甲所示，用一水平推力</a:t>
            </a:r>
            <a:r>
              <a:rPr lang="en-US" altLang="zh-CN" sz="2800">
                <a:latin typeface="Arial" panose="020B0604020202020204" pitchFamily="34" charset="0"/>
                <a:ea typeface="微软雅黑" panose="020B0503020204020204" pitchFamily="34" charset="-122"/>
              </a:rPr>
              <a:t>F</a:t>
            </a:r>
            <a:r>
              <a:rPr lang="zh-CN" altLang="en-US" sz="2800">
                <a:latin typeface="Arial" panose="020B0604020202020204" pitchFamily="34" charset="0"/>
                <a:ea typeface="微软雅黑" panose="020B0503020204020204" pitchFamily="34" charset="-122"/>
              </a:rPr>
              <a:t>把物体</a:t>
            </a:r>
            <a:r>
              <a:rPr lang="en-US" altLang="zh-CN" sz="2800">
                <a:latin typeface="Arial" panose="020B0604020202020204" pitchFamily="34" charset="0"/>
                <a:ea typeface="微软雅黑" panose="020B0503020204020204" pitchFamily="34" charset="-122"/>
              </a:rPr>
              <a:t>A</a:t>
            </a:r>
            <a:r>
              <a:rPr lang="zh-CN" altLang="en-US" sz="2800">
                <a:latin typeface="Arial" panose="020B0604020202020204" pitchFamily="34" charset="0"/>
                <a:ea typeface="微软雅黑" panose="020B0503020204020204" pitchFamily="34" charset="-122"/>
              </a:rPr>
              <a:t>向右移动（不落地），则物体</a:t>
            </a:r>
            <a:r>
              <a:rPr lang="en-US" altLang="zh-CN" sz="2800">
                <a:latin typeface="Arial" panose="020B0604020202020204" pitchFamily="34" charset="0"/>
                <a:ea typeface="微软雅黑" panose="020B0503020204020204" pitchFamily="34" charset="-122"/>
              </a:rPr>
              <a:t>A</a:t>
            </a:r>
            <a:r>
              <a:rPr lang="zh-CN" altLang="en-US" sz="2800">
                <a:latin typeface="Arial" panose="020B0604020202020204" pitchFamily="34" charset="0"/>
                <a:ea typeface="微软雅黑" panose="020B0503020204020204" pitchFamily="34" charset="-122"/>
              </a:rPr>
              <a:t>在移动过程中对桌面的压力</a:t>
            </a:r>
            <a:r>
              <a:rPr lang="zh-CN" altLang="en-US" sz="2800" u="sng">
                <a:latin typeface="Arial" panose="020B0604020202020204" pitchFamily="34" charset="0"/>
                <a:ea typeface="微软雅黑" panose="020B0503020204020204" pitchFamily="34" charset="-122"/>
              </a:rPr>
              <a:t>         </a:t>
            </a:r>
            <a:r>
              <a:rPr lang="zh-CN" altLang="en-US" sz="2800">
                <a:latin typeface="Arial" panose="020B0604020202020204" pitchFamily="34" charset="0"/>
                <a:ea typeface="微软雅黑" panose="020B0503020204020204" pitchFamily="34" charset="-122"/>
              </a:rPr>
              <a:t>，压强</a:t>
            </a:r>
            <a:r>
              <a:rPr lang="zh-CN" altLang="en-US" sz="2800" u="sng">
                <a:latin typeface="Arial" panose="020B0604020202020204" pitchFamily="34" charset="0"/>
                <a:ea typeface="微软雅黑" panose="020B0503020204020204" pitchFamily="34" charset="-122"/>
              </a:rPr>
              <a:t>           </a:t>
            </a:r>
            <a:r>
              <a:rPr lang="zh-CN" altLang="en-US" sz="2800">
                <a:latin typeface="Arial" panose="020B0604020202020204" pitchFamily="34" charset="0"/>
                <a:ea typeface="微软雅黑" panose="020B0503020204020204" pitchFamily="34" charset="-122"/>
              </a:rPr>
              <a:t>，所受摩擦力</a:t>
            </a:r>
            <a:r>
              <a:rPr lang="zh-CN" altLang="en-US" sz="2800" u="sng">
                <a:latin typeface="Arial" panose="020B0604020202020204" pitchFamily="34" charset="0"/>
                <a:ea typeface="微软雅黑" panose="020B0503020204020204" pitchFamily="34" charset="-122"/>
              </a:rPr>
              <a:t>           </a:t>
            </a:r>
            <a:r>
              <a:rPr lang="zh-CN" altLang="en-US" sz="2800">
                <a:latin typeface="Arial" panose="020B0604020202020204" pitchFamily="34" charset="0"/>
                <a:ea typeface="微软雅黑" panose="020B0503020204020204" pitchFamily="34" charset="-122"/>
              </a:rPr>
              <a:t>。（均选填“变大”“变小”或“不变”）</a:t>
            </a:r>
          </a:p>
        </p:txBody>
      </p:sp>
      <p:pic>
        <p:nvPicPr>
          <p:cNvPr id="27650" name="图片 2"/>
          <p:cNvPicPr>
            <a:picLocks noChangeAspect="1"/>
          </p:cNvPicPr>
          <p:nvPr/>
        </p:nvPicPr>
        <p:blipFill>
          <a:blip r:embed="rId3"/>
          <a:srcRect r="55311"/>
          <a:stretch>
            <a:fillRect/>
          </a:stretch>
        </p:blipFill>
        <p:spPr>
          <a:xfrm>
            <a:off x="2907030" y="3716655"/>
            <a:ext cx="2850515" cy="26447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矩形 4"/>
          <p:cNvSpPr/>
          <p:nvPr/>
        </p:nvSpPr>
        <p:spPr>
          <a:xfrm>
            <a:off x="898843" y="2988945"/>
            <a:ext cx="901700" cy="5238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变大</a:t>
            </a:r>
            <a:endParaRPr lang="zh-CN" altLang="en-US" sz="280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145280" y="2988945"/>
            <a:ext cx="903288" cy="52228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不变</a:t>
            </a:r>
            <a:endParaRPr lang="zh-CN" altLang="en-US" sz="280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8990965" y="2222818"/>
            <a:ext cx="903288" cy="522287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不变</a:t>
            </a:r>
            <a:endParaRPr lang="zh-CN" altLang="en-US" sz="280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矩形 7"/>
          <p:cNvSpPr/>
          <p:nvPr/>
        </p:nvSpPr>
        <p:spPr>
          <a:xfrm>
            <a:off x="466725" y="1658938"/>
            <a:ext cx="11245850" cy="396938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>
                <a:latin typeface="Times New Roman" panose="02020603050405020304" pitchFamily="18" charset="0"/>
                <a:ea typeface="微软雅黑" panose="020B0503020204020204" pitchFamily="34" charset="-122"/>
              </a:rPr>
              <a:t>1</a:t>
            </a:r>
            <a:r>
              <a:rPr lang="zh-CN" altLang="en-US" sz="2800" b="1">
                <a:latin typeface="Times New Roman" panose="02020603050405020304" pitchFamily="18" charset="0"/>
                <a:ea typeface="微软雅黑" panose="020B0503020204020204" pitchFamily="34" charset="-122"/>
              </a:rPr>
              <a:t>、</a:t>
            </a:r>
            <a:r>
              <a:rPr lang="zh-CN" altLang="zh-CN" sz="2800" b="1">
                <a:latin typeface="Times New Roman" panose="02020603050405020304" pitchFamily="18" charset="0"/>
                <a:ea typeface="微软雅黑" panose="020B0503020204020204" pitchFamily="34" charset="-122"/>
              </a:rPr>
              <a:t>固体压强公式</a:t>
            </a:r>
            <a:r>
              <a:rPr lang="en-US" altLang="zh-CN" sz="2800" b="1">
                <a:latin typeface="Times New Roman" panose="02020603050405020304" pitchFamily="18" charset="0"/>
                <a:ea typeface="微软雅黑" panose="020B0503020204020204" pitchFamily="34" charset="-122"/>
              </a:rPr>
              <a:t>p=F/S</a:t>
            </a:r>
            <a:r>
              <a:rPr lang="zh-CN" altLang="zh-CN" sz="2800" b="1">
                <a:latin typeface="Times New Roman" panose="02020603050405020304" pitchFamily="18" charset="0"/>
                <a:ea typeface="微软雅黑" panose="020B0503020204020204" pitchFamily="34" charset="-122"/>
              </a:rPr>
              <a:t>的相关计算（重点）</a:t>
            </a:r>
          </a:p>
          <a:p>
            <a:pPr>
              <a:lnSpc>
                <a:spcPct val="150000"/>
              </a:lnSpc>
            </a:pPr>
            <a:r>
              <a:rPr lang="zh-CN" altLang="zh-CN" sz="2800" b="1">
                <a:latin typeface="Times New Roman" panose="02020603050405020304" pitchFamily="18" charset="0"/>
                <a:ea typeface="微软雅黑" panose="020B0503020204020204" pitchFamily="34" charset="-122"/>
              </a:rPr>
              <a:t>        在利用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p=F/S</a:t>
            </a:r>
            <a:r>
              <a:rPr lang="zh-CN" altLang="zh-CN" sz="2800" b="1">
                <a:latin typeface="Times New Roman" panose="02020603050405020304" pitchFamily="18" charset="0"/>
                <a:ea typeface="微软雅黑" panose="020B0503020204020204" pitchFamily="34" charset="-122"/>
              </a:rPr>
              <a:t>进行计算时应注意的问题：</a:t>
            </a:r>
            <a:r>
              <a:rPr lang="en-US" altLang="zh-CN" sz="2800">
                <a:latin typeface="Times New Roman" panose="02020603050405020304" pitchFamily="18" charset="0"/>
                <a:ea typeface="微软雅黑" panose="020B0503020204020204" pitchFamily="34" charset="-122"/>
              </a:rPr>
              <a:t>F</a:t>
            </a:r>
            <a:r>
              <a:rPr lang="zh-CN" altLang="zh-CN" sz="2800">
                <a:latin typeface="Times New Roman" panose="02020603050405020304" pitchFamily="18" charset="0"/>
                <a:ea typeface="微软雅黑" panose="020B0503020204020204" pitchFamily="34" charset="-122"/>
              </a:rPr>
              <a:t>表示施加在物体上的压力，不一定等于重力，当物体水平静止时，</a:t>
            </a:r>
            <a:r>
              <a:rPr lang="en-US" altLang="zh-CN" sz="2800">
                <a:latin typeface="Times New Roman" panose="02020603050405020304" pitchFamily="18" charset="0"/>
                <a:ea typeface="微软雅黑" panose="020B0503020204020204" pitchFamily="34" charset="-122"/>
              </a:rPr>
              <a:t>F=G</a:t>
            </a:r>
            <a:r>
              <a:rPr lang="zh-CN" altLang="zh-CN" sz="2800">
                <a:latin typeface="Times New Roman" panose="02020603050405020304" pitchFamily="18" charset="0"/>
                <a:ea typeface="微软雅黑" panose="020B0503020204020204" pitchFamily="34" charset="-122"/>
              </a:rPr>
              <a:t>；</a:t>
            </a:r>
            <a:r>
              <a:rPr lang="en-US" altLang="zh-CN" sz="2800">
                <a:latin typeface="Times New Roman" panose="02020603050405020304" pitchFamily="18" charset="0"/>
                <a:ea typeface="微软雅黑" panose="020B0503020204020204" pitchFamily="34" charset="-122"/>
              </a:rPr>
              <a:t>S</a:t>
            </a:r>
            <a:r>
              <a:rPr lang="zh-CN" altLang="zh-CN" sz="2800">
                <a:latin typeface="Times New Roman" panose="02020603050405020304" pitchFamily="18" charset="0"/>
                <a:ea typeface="微软雅黑" panose="020B0503020204020204" pitchFamily="34" charset="-122"/>
              </a:rPr>
              <a:t>是指受力面积，即两个物体相互接触的面积，并不一定等于物体的底面积；</a:t>
            </a:r>
            <a:r>
              <a:rPr lang="en-US" altLang="zh-CN" sz="2800">
                <a:latin typeface="Times New Roman" panose="02020603050405020304" pitchFamily="18" charset="0"/>
                <a:ea typeface="微软雅黑" panose="020B0503020204020204" pitchFamily="34" charset="-122"/>
              </a:rPr>
              <a:t>F</a:t>
            </a:r>
            <a:r>
              <a:rPr lang="zh-CN" altLang="zh-CN" sz="2800">
                <a:latin typeface="Times New Roman" panose="02020603050405020304" pitchFamily="18" charset="0"/>
                <a:ea typeface="微软雅黑" panose="020B0503020204020204" pitchFamily="34" charset="-122"/>
              </a:rPr>
              <a:t>的单位是</a:t>
            </a:r>
            <a:r>
              <a:rPr lang="en-US" altLang="zh-CN" sz="2800">
                <a:latin typeface="Times New Roman" panose="02020603050405020304" pitchFamily="18" charset="0"/>
                <a:ea typeface="微软雅黑" panose="020B0503020204020204" pitchFamily="34" charset="-122"/>
              </a:rPr>
              <a:t>N</a:t>
            </a:r>
            <a:r>
              <a:rPr lang="zh-CN" altLang="zh-CN" sz="2800">
                <a:latin typeface="Times New Roman" panose="02020603050405020304" pitchFamily="18" charset="0"/>
                <a:ea typeface="微软雅黑" panose="020B0503020204020204" pitchFamily="34" charset="-122"/>
              </a:rPr>
              <a:t>，</a:t>
            </a:r>
            <a:r>
              <a:rPr lang="en-US" altLang="zh-CN" sz="2800">
                <a:latin typeface="Times New Roman" panose="02020603050405020304" pitchFamily="18" charset="0"/>
                <a:ea typeface="微软雅黑" panose="020B0503020204020204" pitchFamily="34" charset="-122"/>
              </a:rPr>
              <a:t>S</a:t>
            </a:r>
            <a:r>
              <a:rPr lang="zh-CN" altLang="zh-CN" sz="2800">
                <a:latin typeface="Times New Roman" panose="02020603050405020304" pitchFamily="18" charset="0"/>
                <a:ea typeface="微软雅黑" panose="020B0503020204020204" pitchFamily="34" charset="-122"/>
              </a:rPr>
              <a:t>的单位是</a:t>
            </a:r>
            <a:r>
              <a:rPr lang="en-US" altLang="zh-CN" sz="2800">
                <a:latin typeface="Times New Roman" panose="02020603050405020304" pitchFamily="18" charset="0"/>
                <a:ea typeface="微软雅黑" panose="020B0503020204020204" pitchFamily="34" charset="-122"/>
              </a:rPr>
              <a:t>m</a:t>
            </a:r>
            <a:r>
              <a:rPr lang="en-US" altLang="zh-CN" sz="2800" baseline="30000">
                <a:latin typeface="Times New Roman" panose="02020603050405020304" pitchFamily="18" charset="0"/>
                <a:ea typeface="微软雅黑" panose="020B0503020204020204" pitchFamily="34" charset="-122"/>
              </a:rPr>
              <a:t>2</a:t>
            </a:r>
            <a:r>
              <a:rPr lang="zh-CN" altLang="zh-CN" sz="2800">
                <a:latin typeface="Times New Roman" panose="02020603050405020304" pitchFamily="18" charset="0"/>
                <a:ea typeface="微软雅黑" panose="020B0503020204020204" pitchFamily="34" charset="-122"/>
              </a:rPr>
              <a:t>。</a:t>
            </a:r>
            <a:endParaRPr lang="en-US" altLang="zh-CN" sz="2800"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sz="280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1987" name="文本框 4"/>
          <p:cNvSpPr txBox="1"/>
          <p:nvPr/>
        </p:nvSpPr>
        <p:spPr>
          <a:xfrm>
            <a:off x="915670" y="1052830"/>
            <a:ext cx="4575175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3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</a:rPr>
              <a:t>考点</a:t>
            </a:r>
            <a:r>
              <a:rPr lang="en-US" altLang="zh-CN" sz="3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</a:rPr>
              <a:t>3  </a:t>
            </a:r>
            <a:r>
              <a:rPr lang="zh-CN" altLang="en-US" sz="3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</a:rPr>
              <a:t>压强的相关计算</a:t>
            </a:r>
          </a:p>
        </p:txBody>
      </p:sp>
    </p:spTree>
    <p:custDataLst>
      <p:tags r:id="rId1"/>
    </p:custData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127297" y="3726215"/>
            <a:ext cx="9937104" cy="2030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(1)A</a:t>
            </a:r>
            <a:r>
              <a:rPr lang="zh-CN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图中甲对乙的压力</a:t>
            </a:r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______</a:t>
            </a:r>
            <a:r>
              <a:rPr lang="zh-CN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受力面积为</a:t>
            </a:r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________</a:t>
            </a:r>
            <a:r>
              <a:rPr lang="zh-CN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；</a:t>
            </a:r>
          </a:p>
          <a:p>
            <a:pPr>
              <a:lnSpc>
                <a:spcPct val="150000"/>
              </a:lnSpc>
            </a:pPr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(2)B</a:t>
            </a:r>
            <a:r>
              <a:rPr lang="zh-CN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图中甲对地面的压力</a:t>
            </a:r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______</a:t>
            </a:r>
            <a:r>
              <a:rPr lang="zh-CN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受力面积为</a:t>
            </a:r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________</a:t>
            </a:r>
            <a:r>
              <a:rPr lang="zh-CN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；</a:t>
            </a:r>
          </a:p>
          <a:p>
            <a:pPr>
              <a:lnSpc>
                <a:spcPct val="150000"/>
              </a:lnSpc>
            </a:pPr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(3)C</a:t>
            </a:r>
            <a:r>
              <a:rPr lang="zh-CN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图中甲对乙的压力</a:t>
            </a:r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________</a:t>
            </a:r>
            <a:r>
              <a:rPr lang="zh-CN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受力面积为</a:t>
            </a:r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________</a:t>
            </a:r>
            <a:r>
              <a:rPr lang="zh-CN" altLang="zh-CN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877010" y="3862077"/>
            <a:ext cx="576064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zh-CN" altLang="zh-CN" sz="2400" baseline="-25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乙</a:t>
            </a:r>
            <a:endParaRPr lang="zh-CN" altLang="en-US" sz="2400">
              <a:solidFill>
                <a:srgbClr val="FF0000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176335" y="4511067"/>
            <a:ext cx="576064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zh-CN" altLang="en-US" sz="2400" baseline="-250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甲</a:t>
            </a:r>
            <a:endParaRPr lang="zh-CN" altLang="en-US" sz="2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176067" y="5126496"/>
            <a:ext cx="576064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400" baseline="30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zh-CN" altLang="en-US" sz="2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2413000" y="805180"/>
            <a:ext cx="6821805" cy="2920539"/>
            <a:chOff x="6750" y="6653"/>
            <a:chExt cx="8321" cy="3248"/>
          </a:xfrm>
        </p:grpSpPr>
        <p:pic>
          <p:nvPicPr>
            <p:cNvPr id="2050" name="Picture 2" descr="LM332.TIF"/>
            <p:cNvPicPr>
              <a:picLocks noChangeAspect="1" noChangeArrowheads="1"/>
            </p:cNvPicPr>
            <p:nvPr/>
          </p:nvPicPr>
          <p:blipFill>
            <a:blip r:embed="rId2" r:link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750" y="6653"/>
              <a:ext cx="8321" cy="25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矩形 7"/>
            <p:cNvSpPr/>
            <p:nvPr/>
          </p:nvSpPr>
          <p:spPr>
            <a:xfrm>
              <a:off x="9923" y="9491"/>
              <a:ext cx="1548" cy="4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zh-CN"/>
                <a:t>第</a:t>
              </a:r>
              <a:r>
                <a:rPr lang="en-US" altLang="zh-CN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r>
                <a:rPr lang="zh-CN" altLang="zh-CN"/>
                <a:t>题图</a:t>
              </a:r>
              <a:endParaRPr lang="zh-CN" altLang="en-US"/>
            </a:p>
          </p:txBody>
        </p:sp>
      </p:grpSp>
      <p:sp>
        <p:nvSpPr>
          <p:cNvPr id="5" name="TextBox 3"/>
          <p:cNvSpPr txBox="1"/>
          <p:nvPr/>
        </p:nvSpPr>
        <p:spPr>
          <a:xfrm>
            <a:off x="5014595" y="3862070"/>
            <a:ext cx="7988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zh-CN" altLang="en-US" sz="2400" baseline="-25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甲</a:t>
            </a:r>
          </a:p>
        </p:txBody>
      </p:sp>
      <p:sp>
        <p:nvSpPr>
          <p:cNvPr id="9" name="TextBox 3"/>
          <p:cNvSpPr txBox="1"/>
          <p:nvPr/>
        </p:nvSpPr>
        <p:spPr>
          <a:xfrm>
            <a:off x="5238115" y="4511040"/>
            <a:ext cx="173291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zh-CN" altLang="en-US" sz="2400" i="1" baseline="-25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甲</a:t>
            </a:r>
            <a:r>
              <a:rPr lang="en-US" altLang="zh-CN" sz="2400" i="1" baseline="-25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zh-CN" altLang="en-US" sz="2400" i="1" baseline="-25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乙</a:t>
            </a:r>
          </a:p>
        </p:txBody>
      </p:sp>
      <p:sp>
        <p:nvSpPr>
          <p:cNvPr id="10" name="TextBox 3"/>
          <p:cNvSpPr txBox="1"/>
          <p:nvPr/>
        </p:nvSpPr>
        <p:spPr>
          <a:xfrm>
            <a:off x="5125720" y="5126355"/>
            <a:ext cx="8578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zh-CN" altLang="en-US" sz="2400" i="1" baseline="-25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甲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556895" y="394970"/>
            <a:ext cx="185610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/>
              <a:t>练习：</a:t>
            </a:r>
            <a:r>
              <a:rPr lang="en-US" altLang="zh-CN" sz="3200" b="1"/>
              <a:t>1</a:t>
            </a:r>
            <a:r>
              <a:rPr lang="zh-CN" altLang="en-US" sz="3200" b="1"/>
              <a:t>、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5" grpId="0"/>
      <p:bldP spid="9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文本框 1"/>
          <p:cNvSpPr txBox="1"/>
          <p:nvPr/>
        </p:nvSpPr>
        <p:spPr>
          <a:xfrm>
            <a:off x="623888" y="838835"/>
            <a:ext cx="10944225" cy="396938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sym typeface="+mn-ea"/>
              </a:rPr>
              <a:t>2</a:t>
            </a:r>
            <a:r>
              <a:rPr lang="zh-CN" altLang="en-US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sym typeface="+mn-ea"/>
              </a:rPr>
              <a:t>、</a:t>
            </a:r>
            <a:r>
              <a:rPr lang="zh-CN" altLang="en-US" sz="2800">
                <a:latin typeface="Arial" panose="020B0604020202020204" pitchFamily="34" charset="0"/>
                <a:ea typeface="微软雅黑" panose="020B0503020204020204" pitchFamily="34" charset="-122"/>
              </a:rPr>
              <a:t>如图所示是我国自主研发的四轮长航程极地漫游机器人，装有四条履带。机器人质量为</a:t>
            </a:r>
            <a:r>
              <a:rPr lang="en-US" altLang="zh-CN" sz="2800">
                <a:latin typeface="Arial" panose="020B0604020202020204" pitchFamily="34" charset="0"/>
                <a:ea typeface="微软雅黑" panose="020B0503020204020204" pitchFamily="34" charset="-122"/>
              </a:rPr>
              <a:t>500kg</a:t>
            </a:r>
            <a:r>
              <a:rPr lang="zh-CN" altLang="en-US" sz="2800">
                <a:latin typeface="Arial" panose="020B0604020202020204" pitchFamily="34" charset="0"/>
                <a:ea typeface="微软雅黑" panose="020B0503020204020204" pitchFamily="34" charset="-122"/>
              </a:rPr>
              <a:t>，每条履带与地面的接触面积为</a:t>
            </a:r>
            <a:r>
              <a:rPr lang="en-US" altLang="zh-CN" sz="2800">
                <a:latin typeface="Arial" panose="020B0604020202020204" pitchFamily="34" charset="0"/>
                <a:ea typeface="微软雅黑" panose="020B0503020204020204" pitchFamily="34" charset="-122"/>
              </a:rPr>
              <a:t>0.1m</a:t>
            </a:r>
            <a:r>
              <a:rPr lang="en-US" altLang="zh-CN" sz="2800" baseline="30000">
                <a:latin typeface="Arial" panose="020B0604020202020204" pitchFamily="34" charset="0"/>
                <a:ea typeface="微软雅黑" panose="020B0503020204020204" pitchFamily="34" charset="-122"/>
              </a:rPr>
              <a:t>2</a:t>
            </a:r>
            <a:r>
              <a:rPr lang="zh-CN" altLang="en-US" sz="2800">
                <a:latin typeface="Arial" panose="020B0604020202020204" pitchFamily="34" charset="0"/>
                <a:ea typeface="微软雅黑" panose="020B0503020204020204" pitchFamily="34" charset="-122"/>
              </a:rPr>
              <a:t>。（</a:t>
            </a:r>
            <a:r>
              <a:rPr lang="en-US" altLang="zh-CN" sz="2800">
                <a:latin typeface="Arial" panose="020B0604020202020204" pitchFamily="34" charset="0"/>
                <a:ea typeface="微软雅黑" panose="020B0503020204020204" pitchFamily="34" charset="-122"/>
              </a:rPr>
              <a:t>g</a:t>
            </a:r>
            <a:r>
              <a:rPr lang="zh-CN" altLang="en-US" sz="2800">
                <a:latin typeface="Arial" panose="020B0604020202020204" pitchFamily="34" charset="0"/>
                <a:ea typeface="微软雅黑" panose="020B0503020204020204" pitchFamily="34" charset="-122"/>
              </a:rPr>
              <a:t>取</a:t>
            </a:r>
            <a:r>
              <a:rPr lang="en-US" altLang="zh-CN" sz="2800">
                <a:latin typeface="Arial" panose="020B0604020202020204" pitchFamily="34" charset="0"/>
                <a:ea typeface="微软雅黑" panose="020B0503020204020204" pitchFamily="34" charset="-122"/>
              </a:rPr>
              <a:t>10N/kg</a:t>
            </a:r>
            <a:r>
              <a:rPr lang="zh-CN" altLang="en-US" sz="2800">
                <a:latin typeface="Arial" panose="020B0604020202020204" pitchFamily="34" charset="0"/>
                <a:ea typeface="微软雅黑" panose="020B0503020204020204" pitchFamily="34" charset="-122"/>
              </a:rPr>
              <a:t>）求：</a:t>
            </a:r>
          </a:p>
          <a:p>
            <a:pPr>
              <a:lnSpc>
                <a:spcPct val="150000"/>
              </a:lnSpc>
            </a:pPr>
            <a:r>
              <a:rPr lang="zh-CN" altLang="en-US" sz="2800">
                <a:latin typeface="Arial" panose="020B0604020202020204" pitchFamily="34" charset="0"/>
                <a:ea typeface="微软雅黑" panose="020B0503020204020204" pitchFamily="34" charset="-122"/>
              </a:rPr>
              <a:t>（</a:t>
            </a:r>
            <a:r>
              <a:rPr lang="en-US" altLang="zh-CN" sz="2800">
                <a:latin typeface="Arial" panose="020B0604020202020204" pitchFamily="34" charset="0"/>
                <a:ea typeface="微软雅黑" panose="020B0503020204020204" pitchFamily="34" charset="-122"/>
              </a:rPr>
              <a:t>1</a:t>
            </a:r>
            <a:r>
              <a:rPr lang="zh-CN" altLang="en-US" sz="2800">
                <a:latin typeface="Arial" panose="020B0604020202020204" pitchFamily="34" charset="0"/>
                <a:ea typeface="微软雅黑" panose="020B0503020204020204" pitchFamily="34" charset="-122"/>
              </a:rPr>
              <a:t>）此机器人的重力；</a:t>
            </a:r>
          </a:p>
          <a:p>
            <a:pPr>
              <a:lnSpc>
                <a:spcPct val="150000"/>
              </a:lnSpc>
            </a:pPr>
            <a:r>
              <a:rPr lang="zh-CN" altLang="en-US" sz="2800">
                <a:latin typeface="Arial" panose="020B0604020202020204" pitchFamily="34" charset="0"/>
                <a:ea typeface="微软雅黑" panose="020B0503020204020204" pitchFamily="34" charset="-122"/>
              </a:rPr>
              <a:t>（</a:t>
            </a:r>
            <a:r>
              <a:rPr lang="en-US" altLang="zh-CN" sz="2800">
                <a:latin typeface="Arial" panose="020B0604020202020204" pitchFamily="34" charset="0"/>
                <a:ea typeface="微软雅黑" panose="020B0503020204020204" pitchFamily="34" charset="-122"/>
              </a:rPr>
              <a:t>2</a:t>
            </a:r>
            <a:r>
              <a:rPr lang="zh-CN" altLang="en-US" sz="2800">
                <a:latin typeface="Arial" panose="020B0604020202020204" pitchFamily="34" charset="0"/>
                <a:ea typeface="微软雅黑" panose="020B0503020204020204" pitchFamily="34" charset="-122"/>
              </a:rPr>
              <a:t>）该机器人静止在水平冰面上时对冰面的压强。</a:t>
            </a:r>
          </a:p>
          <a:p>
            <a:pPr>
              <a:lnSpc>
                <a:spcPct val="150000"/>
              </a:lnSpc>
            </a:pPr>
            <a:endParaRPr lang="zh-CN" altLang="en-US" sz="280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44037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4665663"/>
            <a:ext cx="2590800" cy="176530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"/>
    </p:custData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86690" y="1311275"/>
            <a:ext cx="11416030" cy="24917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b="1">
                <a:latin typeface="Times New Roman" panose="02020603050405020304" pitchFamily="18" charset="0"/>
                <a:ea typeface="微软雅黑" panose="020B0503020204020204" pitchFamily="34" charset="-122"/>
                <a:sym typeface="+mn-ea"/>
              </a:rPr>
              <a:t>2.</a:t>
            </a:r>
            <a:r>
              <a:rPr lang="zh-CN" altLang="zh-CN" sz="3200" b="1">
                <a:latin typeface="Times New Roman" panose="02020603050405020304" pitchFamily="18" charset="0"/>
                <a:ea typeface="微软雅黑" panose="020B0503020204020204" pitchFamily="34" charset="-122"/>
                <a:sym typeface="+mn-ea"/>
              </a:rPr>
              <a:t>推导公式</a:t>
            </a:r>
            <a:r>
              <a:rPr lang="en-US" altLang="zh-CN" sz="3200" b="1">
                <a:latin typeface="Times New Roman" panose="02020603050405020304" pitchFamily="18" charset="0"/>
                <a:ea typeface="微软雅黑" panose="020B0503020204020204" pitchFamily="34" charset="-122"/>
                <a:sym typeface="+mn-ea"/>
              </a:rPr>
              <a:t>p=ρgh</a:t>
            </a:r>
            <a:r>
              <a:rPr lang="zh-CN" altLang="zh-CN" sz="3200" b="1">
                <a:latin typeface="Times New Roman" panose="02020603050405020304" pitchFamily="18" charset="0"/>
                <a:ea typeface="微软雅黑" panose="020B0503020204020204" pitchFamily="34" charset="-122"/>
                <a:sym typeface="+mn-ea"/>
              </a:rPr>
              <a:t>的应用：</a:t>
            </a:r>
            <a:r>
              <a:rPr lang="zh-CN" altLang="zh-CN" sz="3200">
                <a:latin typeface="Times New Roman" panose="02020603050405020304" pitchFamily="18" charset="0"/>
                <a:ea typeface="微软雅黑" panose="020B0503020204020204" pitchFamily="34" charset="-122"/>
                <a:sym typeface="+mn-ea"/>
              </a:rPr>
              <a:t>粗细、密度均匀的圆柱体、长方体等</a:t>
            </a:r>
          </a:p>
          <a:p>
            <a:pPr>
              <a:lnSpc>
                <a:spcPct val="150000"/>
              </a:lnSpc>
            </a:pPr>
            <a:r>
              <a:rPr lang="zh-CN" altLang="zh-CN" sz="3200">
                <a:latin typeface="Times New Roman" panose="02020603050405020304" pitchFamily="18" charset="0"/>
                <a:ea typeface="微软雅黑" panose="020B0503020204020204" pitchFamily="34" charset="-122"/>
                <a:sym typeface="+mn-ea"/>
              </a:rPr>
              <a:t>规则物体对水平面的压强可用</a:t>
            </a:r>
          </a:p>
          <a:p>
            <a:pPr>
              <a:lnSpc>
                <a:spcPct val="150000"/>
              </a:lnSpc>
            </a:pPr>
            <a:r>
              <a:rPr lang="en-US" altLang="zh-CN" sz="40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+mn-ea"/>
              </a:rPr>
              <a:t>   p</a:t>
            </a:r>
            <a:r>
              <a:rPr lang="en-US" altLang="zh-CN" sz="4000" b="1">
                <a:solidFill>
                  <a:srgbClr val="FF6699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+mn-ea"/>
              </a:rPr>
              <a:t>=F/S</a:t>
            </a:r>
            <a:r>
              <a:rPr lang="zh-CN" altLang="zh-CN" sz="4000" b="1">
                <a:solidFill>
                  <a:srgbClr val="FF6699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+mn-ea"/>
              </a:rPr>
              <a:t>＝</a:t>
            </a:r>
            <a:r>
              <a:rPr lang="en-US" altLang="zh-CN" sz="4000" b="1">
                <a:solidFill>
                  <a:srgbClr val="FF6699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+mn-ea"/>
              </a:rPr>
              <a:t>G/S</a:t>
            </a:r>
            <a:r>
              <a:rPr lang="zh-CN" altLang="zh-CN" sz="4000" b="1">
                <a:solidFill>
                  <a:srgbClr val="FF6699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+mn-ea"/>
              </a:rPr>
              <a:t>＝</a:t>
            </a:r>
            <a:r>
              <a:rPr lang="en-US" altLang="zh-CN" sz="40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+mn-ea"/>
              </a:rPr>
              <a:t>m</a:t>
            </a:r>
            <a:r>
              <a:rPr lang="en-US" altLang="zh-CN" sz="4000" b="1">
                <a:solidFill>
                  <a:srgbClr val="FF6699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+mn-ea"/>
              </a:rPr>
              <a:t>g/S=ρ</a:t>
            </a:r>
            <a:r>
              <a:rPr lang="en-US" altLang="zh-CN" sz="4000" b="1" err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+mn-ea"/>
              </a:rPr>
              <a:t>v</a:t>
            </a:r>
            <a:r>
              <a:rPr lang="en-US" altLang="zh-CN" sz="4000" b="1" err="1">
                <a:solidFill>
                  <a:srgbClr val="FF6699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+mn-ea"/>
              </a:rPr>
              <a:t>g/S=ρgSh</a:t>
            </a:r>
            <a:r>
              <a:rPr lang="en-US" altLang="zh-CN" sz="4000" b="1">
                <a:solidFill>
                  <a:srgbClr val="FF6699"/>
                </a:solidFill>
                <a:latin typeface="Times New Roman" panose="02020603050405020304" pitchFamily="18" charset="0"/>
                <a:sym typeface="+mn-ea"/>
              </a:rPr>
              <a:t>/</a:t>
            </a:r>
            <a:r>
              <a:rPr lang="en-US" altLang="zh-CN" sz="4000" b="1" err="1">
                <a:solidFill>
                  <a:srgbClr val="FF6699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+mn-ea"/>
              </a:rPr>
              <a:t>S=</a:t>
            </a:r>
            <a:r>
              <a:rPr lang="en-US" altLang="zh-CN" sz="4000" b="1" err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+mn-ea"/>
              </a:rPr>
              <a:t>ρgh</a:t>
            </a:r>
            <a:r>
              <a:rPr lang="zh-CN" altLang="zh-CN" sz="3200">
                <a:latin typeface="Times New Roman" panose="02020603050405020304" pitchFamily="18" charset="0"/>
                <a:ea typeface="微软雅黑" panose="020B0503020204020204" pitchFamily="34" charset="-122"/>
                <a:sym typeface="+mn-ea"/>
              </a:rPr>
              <a:t>计算。</a:t>
            </a:r>
          </a:p>
        </p:txBody>
      </p:sp>
    </p:spTree>
    <p:custDataLst>
      <p:tags r:id="rId1"/>
    </p:custData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文本框 1"/>
          <p:cNvSpPr txBox="1"/>
          <p:nvPr/>
        </p:nvSpPr>
        <p:spPr>
          <a:xfrm>
            <a:off x="623888" y="1412875"/>
            <a:ext cx="10944225" cy="470789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>
                <a:latin typeface="Arial" panose="020B0604020202020204" pitchFamily="34" charset="0"/>
                <a:ea typeface="微软雅黑" panose="020B0503020204020204" pitchFamily="34" charset="-122"/>
              </a:rPr>
              <a:t>练习：</a:t>
            </a:r>
            <a:r>
              <a:rPr lang="en-US" altLang="zh-CN" sz="2800" b="1">
                <a:latin typeface="Arial" panose="020B0604020202020204" pitchFamily="34" charset="0"/>
                <a:ea typeface="微软雅黑" panose="020B0503020204020204" pitchFamily="34" charset="-122"/>
              </a:rPr>
              <a:t>1</a:t>
            </a:r>
            <a:r>
              <a:rPr lang="zh-CN" altLang="en-US" sz="2800" b="1">
                <a:latin typeface="Arial" panose="020B0604020202020204" pitchFamily="34" charset="0"/>
                <a:ea typeface="微软雅黑" panose="020B0503020204020204" pitchFamily="34" charset="-122"/>
              </a:rPr>
              <a:t>、</a:t>
            </a:r>
            <a:r>
              <a:rPr lang="en-US" altLang="zh-CN" sz="2800" b="1">
                <a:latin typeface="Arial" panose="020B0604020202020204" pitchFamily="34" charset="0"/>
                <a:ea typeface="微软雅黑" panose="020B0503020204020204" pitchFamily="34" charset="-122"/>
              </a:rPr>
              <a:t> </a:t>
            </a:r>
            <a:r>
              <a:rPr lang="zh-CN" altLang="en-US" sz="2800">
                <a:latin typeface="Arial" panose="020B0604020202020204" pitchFamily="34" charset="0"/>
                <a:ea typeface="微软雅黑" panose="020B0503020204020204" pitchFamily="34" charset="-122"/>
              </a:rPr>
              <a:t>如图所示，将高度和材料相同的实心长方体</a:t>
            </a:r>
            <a:r>
              <a:rPr lang="en-US" altLang="zh-CN" sz="2800">
                <a:latin typeface="Arial" panose="020B0604020202020204" pitchFamily="34" charset="0"/>
                <a:ea typeface="微软雅黑" panose="020B0503020204020204" pitchFamily="34" charset="-122"/>
              </a:rPr>
              <a:t>A</a:t>
            </a:r>
            <a:r>
              <a:rPr lang="zh-CN" altLang="en-US" sz="2800">
                <a:latin typeface="Arial" panose="020B0604020202020204" pitchFamily="34" charset="0"/>
                <a:ea typeface="微软雅黑" panose="020B0503020204020204" pitchFamily="34" charset="-122"/>
              </a:rPr>
              <a:t>、</a:t>
            </a:r>
            <a:r>
              <a:rPr lang="en-US" altLang="zh-CN" sz="2800">
                <a:latin typeface="Arial" panose="020B0604020202020204" pitchFamily="34" charset="0"/>
                <a:ea typeface="微软雅黑" panose="020B0503020204020204" pitchFamily="34" charset="-122"/>
              </a:rPr>
              <a:t>B</a:t>
            </a:r>
            <a:r>
              <a:rPr lang="zh-CN" altLang="en-US" sz="2800">
                <a:latin typeface="Arial" panose="020B0604020202020204" pitchFamily="34" charset="0"/>
                <a:ea typeface="微软雅黑" panose="020B0503020204020204" pitchFamily="34" charset="-122"/>
              </a:rPr>
              <a:t>放在水平桌面上。</a:t>
            </a:r>
            <a:r>
              <a:rPr lang="en-US" altLang="zh-CN" sz="2800">
                <a:latin typeface="Arial" panose="020B0604020202020204" pitchFamily="34" charset="0"/>
                <a:ea typeface="微软雅黑" panose="020B0503020204020204" pitchFamily="34" charset="-122"/>
              </a:rPr>
              <a:t>A</a:t>
            </a:r>
            <a:r>
              <a:rPr lang="zh-CN" altLang="en-US" sz="2800">
                <a:latin typeface="Arial" panose="020B0604020202020204" pitchFamily="34" charset="0"/>
                <a:ea typeface="微软雅黑" panose="020B0503020204020204" pitchFamily="34" charset="-122"/>
              </a:rPr>
              <a:t>、</a:t>
            </a:r>
            <a:r>
              <a:rPr lang="en-US" altLang="zh-CN" sz="2800">
                <a:latin typeface="Arial" panose="020B0604020202020204" pitchFamily="34" charset="0"/>
                <a:ea typeface="微软雅黑" panose="020B0503020204020204" pitchFamily="34" charset="-122"/>
              </a:rPr>
              <a:t>B</a:t>
            </a:r>
            <a:r>
              <a:rPr lang="zh-CN" altLang="en-US" sz="2800">
                <a:latin typeface="Arial" panose="020B0604020202020204" pitchFamily="34" charset="0"/>
                <a:ea typeface="微软雅黑" panose="020B0503020204020204" pitchFamily="34" charset="-122"/>
              </a:rPr>
              <a:t>对桌面的压力分别为</a:t>
            </a:r>
            <a:r>
              <a:rPr lang="en-US" altLang="zh-CN" sz="2800">
                <a:latin typeface="Arial" panose="020B0604020202020204" pitchFamily="34" charset="0"/>
                <a:ea typeface="微软雅黑" panose="020B0503020204020204" pitchFamily="34" charset="-122"/>
              </a:rPr>
              <a:t>F</a:t>
            </a:r>
            <a:r>
              <a:rPr lang="en-US" altLang="zh-CN" sz="2800" baseline="-25000">
                <a:latin typeface="Arial" panose="020B0604020202020204" pitchFamily="34" charset="0"/>
                <a:ea typeface="微软雅黑" panose="020B0503020204020204" pitchFamily="34" charset="-122"/>
              </a:rPr>
              <a:t>A</a:t>
            </a:r>
            <a:r>
              <a:rPr lang="zh-CN" altLang="en-US" sz="2800">
                <a:latin typeface="Arial" panose="020B0604020202020204" pitchFamily="34" charset="0"/>
                <a:ea typeface="微软雅黑" panose="020B0503020204020204" pitchFamily="34" charset="-122"/>
              </a:rPr>
              <a:t>和</a:t>
            </a:r>
            <a:r>
              <a:rPr lang="en-US" altLang="zh-CN" sz="2800">
                <a:latin typeface="Arial" panose="020B0604020202020204" pitchFamily="34" charset="0"/>
                <a:ea typeface="微软雅黑" panose="020B0503020204020204" pitchFamily="34" charset="-122"/>
              </a:rPr>
              <a:t>F</a:t>
            </a:r>
            <a:r>
              <a:rPr lang="en-US" altLang="zh-CN" sz="2800" baseline="-25000">
                <a:latin typeface="Arial" panose="020B0604020202020204" pitchFamily="34" charset="0"/>
                <a:ea typeface="微软雅黑" panose="020B0503020204020204" pitchFamily="34" charset="-122"/>
              </a:rPr>
              <a:t>B</a:t>
            </a:r>
            <a:r>
              <a:rPr lang="zh-CN" altLang="en-US" sz="2800">
                <a:latin typeface="Arial" panose="020B0604020202020204" pitchFamily="34" charset="0"/>
                <a:ea typeface="微软雅黑" panose="020B0503020204020204" pitchFamily="34" charset="-122"/>
              </a:rPr>
              <a:t>，压强分别为</a:t>
            </a:r>
            <a:r>
              <a:rPr lang="en-US" altLang="zh-CN" sz="2800" err="1">
                <a:latin typeface="Arial" panose="020B0604020202020204" pitchFamily="34" charset="0"/>
                <a:ea typeface="微软雅黑" panose="020B0503020204020204" pitchFamily="34" charset="-122"/>
              </a:rPr>
              <a:t>p</a:t>
            </a:r>
            <a:r>
              <a:rPr lang="en-US" altLang="zh-CN" sz="2800" baseline="-25000" err="1">
                <a:latin typeface="Arial" panose="020B0604020202020204" pitchFamily="34" charset="0"/>
                <a:ea typeface="微软雅黑" panose="020B0503020204020204" pitchFamily="34" charset="-122"/>
              </a:rPr>
              <a:t>A</a:t>
            </a:r>
            <a:r>
              <a:rPr lang="zh-CN" altLang="en-US" sz="2800">
                <a:latin typeface="Arial" panose="020B0604020202020204" pitchFamily="34" charset="0"/>
                <a:ea typeface="微软雅黑" panose="020B0503020204020204" pitchFamily="34" charset="-122"/>
              </a:rPr>
              <a:t>和</a:t>
            </a:r>
            <a:r>
              <a:rPr lang="en-US" altLang="zh-CN" sz="2800" err="1">
                <a:latin typeface="Arial" panose="020B0604020202020204" pitchFamily="34" charset="0"/>
                <a:ea typeface="微软雅黑" panose="020B0503020204020204" pitchFamily="34" charset="-122"/>
              </a:rPr>
              <a:t>p</a:t>
            </a:r>
            <a:r>
              <a:rPr lang="en-US" altLang="zh-CN" sz="2800" baseline="-25000" err="1">
                <a:latin typeface="Arial" panose="020B0604020202020204" pitchFamily="34" charset="0"/>
                <a:ea typeface="微软雅黑" panose="020B0503020204020204" pitchFamily="34" charset="-122"/>
              </a:rPr>
              <a:t>B</a:t>
            </a:r>
            <a:r>
              <a:rPr lang="zh-CN" altLang="en-US" sz="2800">
                <a:latin typeface="Arial" panose="020B0604020202020204" pitchFamily="34" charset="0"/>
                <a:ea typeface="微软雅黑" panose="020B0503020204020204" pitchFamily="34" charset="-122"/>
              </a:rPr>
              <a:t>，下列关于它们的大小关系正确的是</a:t>
            </a:r>
            <a:r>
              <a:rPr lang="en-US" altLang="zh-CN" sz="2800">
                <a:latin typeface="Arial" panose="020B0604020202020204" pitchFamily="34" charset="0"/>
                <a:ea typeface="微软雅黑" panose="020B0503020204020204" pitchFamily="34" charset="-122"/>
              </a:rPr>
              <a:t>(	      )</a:t>
            </a:r>
          </a:p>
          <a:p>
            <a:pPr>
              <a:lnSpc>
                <a:spcPct val="150000"/>
              </a:lnSpc>
            </a:pPr>
            <a:r>
              <a:rPr lang="en-US" altLang="zh-CN" sz="2800">
                <a:latin typeface="Arial" panose="020B0604020202020204" pitchFamily="34" charset="0"/>
                <a:ea typeface="微软雅黑" panose="020B0503020204020204" pitchFamily="34" charset="-122"/>
              </a:rPr>
              <a:t>A.F</a:t>
            </a:r>
            <a:r>
              <a:rPr lang="en-US" altLang="zh-CN" sz="2800" baseline="-25000">
                <a:latin typeface="Arial" panose="020B0604020202020204" pitchFamily="34" charset="0"/>
                <a:ea typeface="微软雅黑" panose="020B0503020204020204" pitchFamily="34" charset="-122"/>
              </a:rPr>
              <a:t>A</a:t>
            </a:r>
            <a:r>
              <a:rPr lang="zh-CN" altLang="en-US" sz="2800">
                <a:latin typeface="Arial" panose="020B0604020202020204" pitchFamily="34" charset="0"/>
                <a:ea typeface="微软雅黑" panose="020B0503020204020204" pitchFamily="34" charset="-122"/>
              </a:rPr>
              <a:t>＜</a:t>
            </a:r>
            <a:r>
              <a:rPr lang="en-US" altLang="zh-CN" sz="2800">
                <a:latin typeface="Arial" panose="020B0604020202020204" pitchFamily="34" charset="0"/>
                <a:ea typeface="微软雅黑" panose="020B0503020204020204" pitchFamily="34" charset="-122"/>
              </a:rPr>
              <a:t>F</a:t>
            </a:r>
            <a:r>
              <a:rPr lang="en-US" altLang="zh-CN" sz="2800" baseline="-25000">
                <a:latin typeface="Arial" panose="020B0604020202020204" pitchFamily="34" charset="0"/>
                <a:ea typeface="微软雅黑" panose="020B0503020204020204" pitchFamily="34" charset="-122"/>
              </a:rPr>
              <a:t>B</a:t>
            </a:r>
            <a:r>
              <a:rPr lang="en-US" altLang="zh-CN" sz="2800">
                <a:latin typeface="Arial" panose="020B0604020202020204" pitchFamily="34" charset="0"/>
                <a:ea typeface="微软雅黑" panose="020B0503020204020204" pitchFamily="34" charset="-122"/>
              </a:rPr>
              <a:t>	p</a:t>
            </a:r>
            <a:r>
              <a:rPr lang="en-US" altLang="zh-CN" sz="2800" baseline="-25000" err="1">
                <a:latin typeface="Arial" panose="020B0604020202020204" pitchFamily="34" charset="0"/>
                <a:ea typeface="微软雅黑" panose="020B0503020204020204" pitchFamily="34" charset="-122"/>
              </a:rPr>
              <a:t>A</a:t>
            </a:r>
            <a:r>
              <a:rPr lang="zh-CN" altLang="en-US" sz="2800">
                <a:latin typeface="Arial" panose="020B0604020202020204" pitchFamily="34" charset="0"/>
                <a:ea typeface="微软雅黑" panose="020B0503020204020204" pitchFamily="34" charset="-122"/>
              </a:rPr>
              <a:t>＜</a:t>
            </a:r>
            <a:r>
              <a:rPr lang="en-US" altLang="zh-CN" sz="2800" err="1">
                <a:latin typeface="Arial" panose="020B0604020202020204" pitchFamily="34" charset="0"/>
                <a:ea typeface="微软雅黑" panose="020B0503020204020204" pitchFamily="34" charset="-122"/>
              </a:rPr>
              <a:t>p</a:t>
            </a:r>
            <a:r>
              <a:rPr lang="en-US" altLang="zh-CN" sz="2800" baseline="-25000" err="1">
                <a:latin typeface="Arial" panose="020B0604020202020204" pitchFamily="34" charset="0"/>
                <a:ea typeface="微软雅黑" panose="020B0503020204020204" pitchFamily="34" charset="-122"/>
              </a:rPr>
              <a:t>B</a:t>
            </a:r>
            <a:endParaRPr lang="en-US" altLang="zh-CN" sz="2800" baseline="-25000">
              <a:latin typeface="Arial" pitchFamily="34" charset="0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>
                <a:latin typeface="Arial" panose="020B0604020202020204" pitchFamily="34" charset="0"/>
                <a:ea typeface="微软雅黑" panose="020B0503020204020204" pitchFamily="34" charset="-122"/>
              </a:rPr>
              <a:t>B.F</a:t>
            </a:r>
            <a:r>
              <a:rPr lang="en-US" altLang="zh-CN" sz="2800" baseline="-25000">
                <a:latin typeface="Arial" panose="020B0604020202020204" pitchFamily="34" charset="0"/>
                <a:ea typeface="微软雅黑" panose="020B0503020204020204" pitchFamily="34" charset="-122"/>
              </a:rPr>
              <a:t>A</a:t>
            </a:r>
            <a:r>
              <a:rPr lang="zh-CN" altLang="en-US" sz="2800">
                <a:latin typeface="Arial" panose="020B0604020202020204" pitchFamily="34" charset="0"/>
                <a:ea typeface="微软雅黑" panose="020B0503020204020204" pitchFamily="34" charset="-122"/>
              </a:rPr>
              <a:t>＞</a:t>
            </a:r>
            <a:r>
              <a:rPr lang="en-US" altLang="zh-CN" sz="2800">
                <a:latin typeface="Arial" panose="020B0604020202020204" pitchFamily="34" charset="0"/>
                <a:ea typeface="微软雅黑" panose="020B0503020204020204" pitchFamily="34" charset="-122"/>
              </a:rPr>
              <a:t>F</a:t>
            </a:r>
            <a:r>
              <a:rPr lang="en-US" altLang="zh-CN" sz="2800" baseline="-25000">
                <a:latin typeface="Arial" panose="020B0604020202020204" pitchFamily="34" charset="0"/>
                <a:ea typeface="微软雅黑" panose="020B0503020204020204" pitchFamily="34" charset="-122"/>
              </a:rPr>
              <a:t>B</a:t>
            </a:r>
            <a:r>
              <a:rPr lang="en-US" altLang="zh-CN" sz="2800">
                <a:latin typeface="Arial" panose="020B0604020202020204" pitchFamily="34" charset="0"/>
                <a:ea typeface="微软雅黑" panose="020B0503020204020204" pitchFamily="34" charset="-122"/>
              </a:rPr>
              <a:t>	p</a:t>
            </a:r>
            <a:r>
              <a:rPr lang="en-US" altLang="zh-CN" sz="2800" baseline="-25000" err="1">
                <a:latin typeface="Arial" panose="020B0604020202020204" pitchFamily="34" charset="0"/>
                <a:ea typeface="微软雅黑" panose="020B0503020204020204" pitchFamily="34" charset="-122"/>
              </a:rPr>
              <a:t>A</a:t>
            </a:r>
            <a:r>
              <a:rPr lang="en-US" altLang="zh-CN" sz="2800">
                <a:latin typeface="Arial" panose="020B0604020202020204" pitchFamily="34" charset="0"/>
                <a:ea typeface="微软雅黑" panose="020B0503020204020204" pitchFamily="34" charset="-122"/>
              </a:rPr>
              <a:t>=p</a:t>
            </a:r>
            <a:r>
              <a:rPr lang="en-US" altLang="zh-CN" sz="2800" baseline="-25000" err="1">
                <a:latin typeface="Arial" panose="020B0604020202020204" pitchFamily="34" charset="0"/>
                <a:ea typeface="微软雅黑" panose="020B0503020204020204" pitchFamily="34" charset="-122"/>
              </a:rPr>
              <a:t>B</a:t>
            </a:r>
            <a:endParaRPr lang="en-US" altLang="zh-CN" sz="2800" baseline="-2500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>
                <a:latin typeface="Arial" panose="020B0604020202020204" pitchFamily="34" charset="0"/>
                <a:ea typeface="微软雅黑" panose="020B0503020204020204" pitchFamily="34" charset="-122"/>
              </a:rPr>
              <a:t>C.F</a:t>
            </a:r>
            <a:r>
              <a:rPr lang="en-US" altLang="zh-CN" sz="2800" baseline="-25000">
                <a:latin typeface="Arial" panose="020B0604020202020204" pitchFamily="34" charset="0"/>
                <a:ea typeface="微软雅黑" panose="020B0503020204020204" pitchFamily="34" charset="-122"/>
              </a:rPr>
              <a:t>A</a:t>
            </a:r>
            <a:r>
              <a:rPr lang="zh-CN" altLang="en-US" sz="2800">
                <a:latin typeface="Arial" panose="020B0604020202020204" pitchFamily="34" charset="0"/>
                <a:ea typeface="微软雅黑" panose="020B0503020204020204" pitchFamily="34" charset="-122"/>
              </a:rPr>
              <a:t>＞</a:t>
            </a:r>
            <a:r>
              <a:rPr lang="en-US" altLang="zh-CN" sz="2800">
                <a:latin typeface="Arial" panose="020B0604020202020204" pitchFamily="34" charset="0"/>
                <a:ea typeface="微软雅黑" panose="020B0503020204020204" pitchFamily="34" charset="-122"/>
              </a:rPr>
              <a:t>F</a:t>
            </a:r>
            <a:r>
              <a:rPr lang="en-US" altLang="zh-CN" sz="2800" baseline="-25000">
                <a:latin typeface="Arial" panose="020B0604020202020204" pitchFamily="34" charset="0"/>
                <a:ea typeface="微软雅黑" panose="020B0503020204020204" pitchFamily="34" charset="-122"/>
              </a:rPr>
              <a:t>B</a:t>
            </a:r>
            <a:r>
              <a:rPr lang="en-US" altLang="zh-CN" sz="2800">
                <a:latin typeface="Arial" panose="020B0604020202020204" pitchFamily="34" charset="0"/>
                <a:ea typeface="微软雅黑" panose="020B0503020204020204" pitchFamily="34" charset="-122"/>
              </a:rPr>
              <a:t>	p</a:t>
            </a:r>
            <a:r>
              <a:rPr lang="en-US" altLang="zh-CN" sz="2800" baseline="-25000" err="1">
                <a:latin typeface="Arial" panose="020B0604020202020204" pitchFamily="34" charset="0"/>
                <a:ea typeface="微软雅黑" panose="020B0503020204020204" pitchFamily="34" charset="-122"/>
              </a:rPr>
              <a:t>A</a:t>
            </a:r>
            <a:r>
              <a:rPr lang="zh-CN" altLang="en-US" sz="2800">
                <a:latin typeface="Arial" panose="020B0604020202020204" pitchFamily="34" charset="0"/>
                <a:ea typeface="微软雅黑" panose="020B0503020204020204" pitchFamily="34" charset="-122"/>
              </a:rPr>
              <a:t>＜</a:t>
            </a:r>
            <a:r>
              <a:rPr lang="en-US" altLang="zh-CN" sz="2800" err="1">
                <a:latin typeface="Arial" panose="020B0604020202020204" pitchFamily="34" charset="0"/>
                <a:ea typeface="微软雅黑" panose="020B0503020204020204" pitchFamily="34" charset="-122"/>
              </a:rPr>
              <a:t>p</a:t>
            </a:r>
            <a:r>
              <a:rPr lang="en-US" altLang="zh-CN" sz="2800" baseline="-25000" err="1">
                <a:latin typeface="Arial" panose="020B0604020202020204" pitchFamily="34" charset="0"/>
                <a:ea typeface="微软雅黑" panose="020B0503020204020204" pitchFamily="34" charset="-122"/>
              </a:rPr>
              <a:t>B</a:t>
            </a:r>
            <a:endParaRPr lang="en-US" altLang="zh-CN" sz="2800" baseline="-2500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>
                <a:latin typeface="Arial" panose="020B0604020202020204" pitchFamily="34" charset="0"/>
                <a:ea typeface="微软雅黑" panose="020B0503020204020204" pitchFamily="34" charset="-122"/>
              </a:rPr>
              <a:t>D.F</a:t>
            </a:r>
            <a:r>
              <a:rPr lang="en-US" altLang="zh-CN" sz="2800" baseline="-25000">
                <a:latin typeface="Arial" panose="020B0604020202020204" pitchFamily="34" charset="0"/>
                <a:ea typeface="微软雅黑" panose="020B0503020204020204" pitchFamily="34" charset="-122"/>
              </a:rPr>
              <a:t>A</a:t>
            </a:r>
            <a:r>
              <a:rPr lang="zh-CN" altLang="en-US" sz="2800">
                <a:latin typeface="Arial" panose="020B0604020202020204" pitchFamily="34" charset="0"/>
                <a:ea typeface="微软雅黑" panose="020B0503020204020204" pitchFamily="34" charset="-122"/>
              </a:rPr>
              <a:t>＞</a:t>
            </a:r>
            <a:r>
              <a:rPr lang="en-US" altLang="zh-CN" sz="2800">
                <a:latin typeface="Arial" panose="020B0604020202020204" pitchFamily="34" charset="0"/>
                <a:ea typeface="微软雅黑" panose="020B0503020204020204" pitchFamily="34" charset="-122"/>
              </a:rPr>
              <a:t>F</a:t>
            </a:r>
            <a:r>
              <a:rPr lang="en-US" altLang="zh-CN" sz="2800" baseline="-25000">
                <a:latin typeface="Arial" panose="020B0604020202020204" pitchFamily="34" charset="0"/>
                <a:ea typeface="微软雅黑" panose="020B0503020204020204" pitchFamily="34" charset="-122"/>
              </a:rPr>
              <a:t>B</a:t>
            </a:r>
            <a:r>
              <a:rPr lang="en-US" altLang="zh-CN" sz="2800">
                <a:latin typeface="Arial" panose="020B0604020202020204" pitchFamily="34" charset="0"/>
                <a:ea typeface="微软雅黑" panose="020B0503020204020204" pitchFamily="34" charset="-122"/>
              </a:rPr>
              <a:t>	p</a:t>
            </a:r>
            <a:r>
              <a:rPr lang="en-US" altLang="zh-CN" sz="2800" baseline="-25000" err="1">
                <a:latin typeface="Arial" panose="020B0604020202020204" pitchFamily="34" charset="0"/>
                <a:ea typeface="微软雅黑" panose="020B0503020204020204" pitchFamily="34" charset="-122"/>
              </a:rPr>
              <a:t>A</a:t>
            </a:r>
            <a:r>
              <a:rPr lang="zh-CN" altLang="en-US" sz="2800">
                <a:latin typeface="Arial" panose="020B0604020202020204" pitchFamily="34" charset="0"/>
                <a:ea typeface="微软雅黑" panose="020B0503020204020204" pitchFamily="34" charset="-122"/>
              </a:rPr>
              <a:t>＞</a:t>
            </a:r>
            <a:r>
              <a:rPr lang="en-US" altLang="zh-CN" sz="2800" err="1">
                <a:latin typeface="Arial" panose="020B0604020202020204" pitchFamily="34" charset="0"/>
                <a:ea typeface="微软雅黑" panose="020B0503020204020204" pitchFamily="34" charset="-122"/>
              </a:rPr>
              <a:t>p</a:t>
            </a:r>
            <a:r>
              <a:rPr lang="en-US" altLang="zh-CN" sz="2800" baseline="-25000" err="1">
                <a:latin typeface="Arial" panose="020B0604020202020204" pitchFamily="34" charset="0"/>
                <a:ea typeface="微软雅黑" panose="020B0503020204020204" pitchFamily="34" charset="-122"/>
              </a:rPr>
              <a:t>B</a:t>
            </a:r>
            <a:endParaRPr lang="en-US" altLang="zh-CN" sz="2800" baseline="-2500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43010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1763" y="4221163"/>
            <a:ext cx="2813050" cy="16160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矩形 3"/>
          <p:cNvSpPr/>
          <p:nvPr/>
        </p:nvSpPr>
        <p:spPr>
          <a:xfrm>
            <a:off x="6240463" y="2985770"/>
            <a:ext cx="423862" cy="52228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B</a:t>
            </a:r>
            <a:endParaRPr lang="zh-CN" altLang="en-US" b="1">
              <a:solidFill>
                <a:srgbClr val="FF0000"/>
              </a:solidFill>
              <a:latin typeface="Arial" pitchFamily="34" charset="0"/>
              <a:ea typeface="微软雅黑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263775" y="379730"/>
            <a:ext cx="6508115" cy="76835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4400" b="1">
                <a:solidFill>
                  <a:srgbClr val="FF6699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+mn-ea"/>
              </a:rPr>
              <a:t>p=F/S</a:t>
            </a:r>
            <a:r>
              <a:rPr lang="zh-CN" altLang="zh-CN" sz="4400" b="1">
                <a:solidFill>
                  <a:srgbClr val="FF6699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+mn-ea"/>
              </a:rPr>
              <a:t>＝</a:t>
            </a:r>
            <a:r>
              <a:rPr lang="en-US" altLang="zh-CN" sz="4400" b="1">
                <a:solidFill>
                  <a:srgbClr val="FF6699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+mn-ea"/>
              </a:rPr>
              <a:t>G/S</a:t>
            </a:r>
            <a:r>
              <a:rPr lang="zh-CN" altLang="zh-CN" sz="4400" b="1">
                <a:solidFill>
                  <a:srgbClr val="FF6699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+mn-ea"/>
              </a:rPr>
              <a:t>＝</a:t>
            </a:r>
            <a:r>
              <a:rPr lang="en-US" altLang="zh-CN" sz="4400" b="1" err="1">
                <a:solidFill>
                  <a:srgbClr val="FF6699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+mn-ea"/>
              </a:rPr>
              <a:t>ρgSh</a:t>
            </a:r>
            <a:r>
              <a:rPr lang="en-US" altLang="zh-CN" sz="4400" b="1">
                <a:solidFill>
                  <a:srgbClr val="FF6699"/>
                </a:solidFill>
                <a:latin typeface="Times New Roman" panose="02020603050405020304" pitchFamily="18" charset="0"/>
                <a:sym typeface="+mn-ea"/>
              </a:rPr>
              <a:t>/</a:t>
            </a:r>
            <a:r>
              <a:rPr lang="en-US" altLang="zh-CN" sz="4400" b="1" err="1">
                <a:solidFill>
                  <a:srgbClr val="FF6699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+mn-ea"/>
              </a:rPr>
              <a:t>S=</a:t>
            </a:r>
            <a:r>
              <a:rPr lang="en-US" altLang="zh-CN" sz="4400" b="1" err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+mn-ea"/>
              </a:rPr>
              <a:t>ρgh</a:t>
            </a:r>
            <a:endParaRPr lang="en-US" altLang="zh-CN" sz="4400" b="1">
              <a:solidFill>
                <a:srgbClr val="FF0000"/>
              </a:solidFill>
              <a:latin typeface="Times New Roman" pitchFamily="18" charset="0"/>
              <a:ea typeface="微软雅黑" pitchFamily="34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矩形 2"/>
          <p:cNvSpPr/>
          <p:nvPr/>
        </p:nvSpPr>
        <p:spPr>
          <a:xfrm>
            <a:off x="440373" y="1081405"/>
            <a:ext cx="6096000" cy="5835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just"/>
            <a:r>
              <a:rPr lang="zh-CN" altLang="zh-CN" sz="3200" b="1">
                <a:latin typeface="微软雅黑" panose="020B0503020204020204" pitchFamily="34" charset="-122"/>
                <a:ea typeface="微软雅黑" panose="020B0503020204020204" pitchFamily="34" charset="-122"/>
              </a:rPr>
              <a:t>考点</a:t>
            </a:r>
            <a:r>
              <a:rPr lang="en-US" altLang="zh-CN" sz="3200" b="1">
                <a:latin typeface="微软雅黑" panose="020B0503020204020204" pitchFamily="34" charset="-122"/>
                <a:ea typeface="微软雅黑" panose="020B0503020204020204" pitchFamily="34" charset="-122"/>
              </a:rPr>
              <a:t>1   </a:t>
            </a:r>
            <a:r>
              <a:rPr lang="zh-CN" altLang="zh-CN" sz="3200" b="1">
                <a:latin typeface="微软雅黑" panose="020B0503020204020204" pitchFamily="34" charset="-122"/>
                <a:ea typeface="微软雅黑" panose="020B0503020204020204" pitchFamily="34" charset="-122"/>
              </a:rPr>
              <a:t>压力</a:t>
            </a:r>
          </a:p>
        </p:txBody>
      </p:sp>
      <p:graphicFrame>
        <p:nvGraphicFramePr>
          <p:cNvPr id="4" name="表格 4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960438" y="2405063"/>
          <a:ext cx="9865095" cy="41024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4136"/>
                <a:gridCol w="1656184"/>
                <a:gridCol w="6984775"/>
              </a:tblGrid>
              <a:tr h="737562">
                <a:tc gridSpan="2">
                  <a:txBody>
                    <a:bodyPr/>
                    <a:lstStyle/>
                    <a:p>
                      <a:pPr algn="ctr"/>
                      <a:r>
                        <a:rPr lang="zh-CN" altLang="zh-CN" sz="2800" b="1" kern="1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定义</a:t>
                      </a:r>
                      <a:endParaRPr lang="zh-CN" altLang="en-US" sz="28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800" b="0" smtClean="0">
                          <a:solidFill>
                            <a:schemeClr val="tx1"/>
                          </a:solidFill>
                        </a:rPr>
                        <a:t>          </a:t>
                      </a:r>
                      <a:r>
                        <a:rPr lang="zh-CN" altLang="en-US" sz="2800" b="0" smtClean="0">
                          <a:solidFill>
                            <a:schemeClr val="tx1"/>
                          </a:solidFill>
                        </a:rPr>
                        <a:t>作用在物体表面上的力</a:t>
                      </a:r>
                      <a:endParaRPr lang="zh-CN" altLang="en-US" sz="28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37562">
                <a:tc rowSpan="3">
                  <a:txBody>
                    <a:bodyPr/>
                    <a:lstStyle/>
                    <a:p>
                      <a:pPr algn="ctr">
                        <a:spcAft>
                          <a:spcPct val="0"/>
                        </a:spcAft>
                      </a:pPr>
                      <a:r>
                        <a:rPr lang="zh-CN" altLang="zh-CN" sz="2800" b="1" kern="1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三</a:t>
                      </a:r>
                    </a:p>
                    <a:p>
                      <a:pPr algn="ctr">
                        <a:spcAft>
                          <a:spcPct val="0"/>
                        </a:spcAft>
                      </a:pPr>
                      <a:r>
                        <a:rPr lang="zh-CN" altLang="zh-CN" sz="2800" b="1" kern="1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要</a:t>
                      </a:r>
                    </a:p>
                    <a:p>
                      <a:pPr algn="ctr"/>
                      <a:r>
                        <a:rPr lang="zh-CN" altLang="zh-CN" sz="2800" b="1">
                          <a:solidFill>
                            <a:schemeClr val="tx1"/>
                          </a:solidFill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素</a:t>
                      </a:r>
                      <a:endParaRPr lang="zh-CN" altLang="en-US" sz="28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zh-CN" sz="2800" b="1">
                          <a:solidFill>
                            <a:schemeClr val="tx1"/>
                          </a:solidFill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作用点</a:t>
                      </a:r>
                      <a:endParaRPr lang="zh-CN" altLang="en-US" sz="28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CN" altLang="zh-CN" sz="2800">
                          <a:solidFill>
                            <a:schemeClr val="tx1"/>
                          </a:solidFill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在受力物体表面</a:t>
                      </a:r>
                      <a:endParaRPr lang="zh-CN" altLang="en-US" sz="28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37562"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zh-CN" sz="2800" b="1">
                          <a:solidFill>
                            <a:schemeClr val="tx1"/>
                          </a:solidFill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方向</a:t>
                      </a:r>
                      <a:endParaRPr lang="zh-CN" altLang="en-US" sz="28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800" u="sng">
                          <a:solidFill>
                            <a:schemeClr val="tx1"/>
                          </a:solidFill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         </a:t>
                      </a:r>
                      <a:r>
                        <a:rPr lang="zh-CN" altLang="zh-CN" sz="2800">
                          <a:solidFill>
                            <a:schemeClr val="tx1"/>
                          </a:solidFill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于被压物体的表面</a:t>
                      </a:r>
                      <a:r>
                        <a:rPr lang="en-US" altLang="zh-CN" sz="2800">
                          <a:solidFill>
                            <a:schemeClr val="tx1"/>
                          </a:solidFill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zh-CN" altLang="zh-CN" sz="2800">
                          <a:solidFill>
                            <a:schemeClr val="tx1"/>
                          </a:solidFill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且指向被压物体</a:t>
                      </a:r>
                      <a:r>
                        <a:rPr lang="en-US" altLang="zh-CN" sz="2800">
                          <a:solidFill>
                            <a:schemeClr val="tx1"/>
                          </a:solidFill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 </a:t>
                      </a:r>
                      <a:endParaRPr lang="zh-CN" altLang="en-US" sz="28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37562"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zh-CN" sz="2800" b="1">
                          <a:solidFill>
                            <a:schemeClr val="tx1"/>
                          </a:solidFill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大小</a:t>
                      </a:r>
                      <a:endParaRPr lang="zh-CN" altLang="en-US" sz="28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CN" altLang="zh-CN" sz="2800">
                          <a:solidFill>
                            <a:schemeClr val="tx1"/>
                          </a:solidFill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当物体静止在水平面上时，压力大小等于重力大小</a:t>
                      </a:r>
                      <a:endParaRPr lang="zh-CN" altLang="en-US" sz="28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37562">
                <a:tc gridSpan="2">
                  <a:txBody>
                    <a:bodyPr/>
                    <a:lstStyle/>
                    <a:p>
                      <a:pPr algn="ctr"/>
                      <a:r>
                        <a:rPr lang="zh-CN" altLang="zh-CN" sz="2800" b="1"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作用效果</a:t>
                      </a:r>
                      <a:endParaRPr lang="zh-CN" altLang="en-US" sz="2800" b="1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800" smtClean="0"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使物体发生形变</a:t>
                      </a:r>
                      <a:endParaRPr lang="en-US" altLang="zh-CN" sz="2800" smtClean="0">
                        <a:ea typeface="微软雅黑" pitchFamily="34" charset="-122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zh-CN" sz="2800" smtClean="0"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跟</a:t>
                      </a:r>
                      <a:r>
                        <a:rPr lang="en-US" altLang="zh-CN" sz="2800" u="sng" smtClean="0"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                 </a:t>
                      </a:r>
                      <a:r>
                        <a:rPr lang="zh-CN" altLang="zh-CN" sz="2800"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、</a:t>
                      </a:r>
                      <a:r>
                        <a:rPr lang="en-US" altLang="zh-CN" sz="2800" u="sng"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                  </a:t>
                      </a:r>
                      <a:r>
                        <a:rPr lang="zh-CN" altLang="zh-CN" sz="2800"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有关</a:t>
                      </a:r>
                      <a:endParaRPr lang="zh-CN" altLang="en-US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矩形 4"/>
          <p:cNvSpPr/>
          <p:nvPr/>
        </p:nvSpPr>
        <p:spPr>
          <a:xfrm>
            <a:off x="3935820" y="2492922"/>
            <a:ext cx="903287" cy="5238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zh-CN" sz="28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垂直</a:t>
            </a:r>
            <a:endParaRPr lang="zh-CN" altLang="en-US">
              <a:latin typeface="Arial" pitchFamily="34" charset="0"/>
              <a:ea typeface="微软雅黑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935413" y="3933825"/>
            <a:ext cx="903287" cy="52228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zh-CN" sz="28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垂直</a:t>
            </a: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295850" y="5949210"/>
            <a:ext cx="1620837" cy="522287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zh-CN" sz="28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压力大小</a:t>
            </a: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240012" y="5949210"/>
            <a:ext cx="1620838" cy="522287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zh-CN" sz="28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受力面积</a:t>
            </a: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2" grpId="0"/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06425" y="1228725"/>
            <a:ext cx="11049635" cy="4615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/>
              <a:t>2．图中三个高度相同的实心铁块，甲最重，圆柱体丙底面积最小．分别把这三个铁块放在同一海绵上，在海绵上凹陷程度(           )</a:t>
            </a:r>
          </a:p>
          <a:p>
            <a:pPr>
              <a:lnSpc>
                <a:spcPct val="150000"/>
              </a:lnSpc>
            </a:pPr>
            <a:endParaRPr lang="zh-CN" altLang="en-US" sz="2800"/>
          </a:p>
          <a:p>
            <a:pPr>
              <a:lnSpc>
                <a:spcPct val="150000"/>
              </a:lnSpc>
            </a:pPr>
            <a:endParaRPr lang="zh-CN" altLang="en-US" sz="2800"/>
          </a:p>
          <a:p>
            <a:pPr>
              <a:lnSpc>
                <a:spcPct val="150000"/>
              </a:lnSpc>
            </a:pPr>
            <a:endParaRPr lang="zh-CN" altLang="en-US" sz="2800"/>
          </a:p>
          <a:p>
            <a:pPr>
              <a:lnSpc>
                <a:spcPct val="150000"/>
              </a:lnSpc>
            </a:pPr>
            <a:r>
              <a:rPr lang="zh-CN" altLang="en-US" sz="2800"/>
              <a:t>                  A．甲铁块最深        B．乙铁块最深</a:t>
            </a:r>
          </a:p>
          <a:p>
            <a:pPr>
              <a:lnSpc>
                <a:spcPct val="150000"/>
              </a:lnSpc>
            </a:pPr>
            <a:r>
              <a:rPr lang="zh-CN" altLang="en-US" sz="2800"/>
              <a:t>                 C．丙铁块最深        D．一样深</a:t>
            </a:r>
          </a:p>
        </p:txBody>
      </p:sp>
      <p:pic>
        <p:nvPicPr>
          <p:cNvPr id="3" name="图片 -21474826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5745" y="2779395"/>
            <a:ext cx="5053330" cy="183007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矩形 5"/>
          <p:cNvSpPr/>
          <p:nvPr/>
        </p:nvSpPr>
        <p:spPr>
          <a:xfrm>
            <a:off x="9404985" y="2129790"/>
            <a:ext cx="633730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D</a:t>
            </a:r>
            <a:endParaRPr lang="zh-CN" altLang="en-US" sz="240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263775" y="379730"/>
            <a:ext cx="6508115" cy="76835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4400" b="1">
                <a:solidFill>
                  <a:srgbClr val="FF6699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+mn-ea"/>
              </a:rPr>
              <a:t>p=F/S</a:t>
            </a:r>
            <a:r>
              <a:rPr lang="zh-CN" altLang="zh-CN" sz="4400" b="1">
                <a:solidFill>
                  <a:srgbClr val="FF6699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+mn-ea"/>
              </a:rPr>
              <a:t>＝</a:t>
            </a:r>
            <a:r>
              <a:rPr lang="en-US" altLang="zh-CN" sz="4400" b="1">
                <a:solidFill>
                  <a:srgbClr val="FF6699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+mn-ea"/>
              </a:rPr>
              <a:t>G/S</a:t>
            </a:r>
            <a:r>
              <a:rPr lang="zh-CN" altLang="zh-CN" sz="4400" b="1">
                <a:solidFill>
                  <a:srgbClr val="FF6699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+mn-ea"/>
              </a:rPr>
              <a:t>＝</a:t>
            </a:r>
            <a:r>
              <a:rPr lang="en-US" altLang="zh-CN" sz="4400" b="1" err="1">
                <a:solidFill>
                  <a:srgbClr val="FF6699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+mn-ea"/>
              </a:rPr>
              <a:t>ρgSh</a:t>
            </a:r>
            <a:r>
              <a:rPr lang="en-US" altLang="zh-CN" sz="4400" b="1">
                <a:solidFill>
                  <a:srgbClr val="FF6699"/>
                </a:solidFill>
                <a:latin typeface="Times New Roman" panose="02020603050405020304" pitchFamily="18" charset="0"/>
                <a:sym typeface="+mn-ea"/>
              </a:rPr>
              <a:t>/</a:t>
            </a:r>
            <a:r>
              <a:rPr lang="en-US" altLang="zh-CN" sz="4400" b="1" err="1">
                <a:solidFill>
                  <a:srgbClr val="FF6699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+mn-ea"/>
              </a:rPr>
              <a:t>S=</a:t>
            </a:r>
            <a:r>
              <a:rPr lang="en-US" altLang="zh-CN" sz="4400" b="1" err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+mn-ea"/>
              </a:rPr>
              <a:t>ρgh</a:t>
            </a:r>
          </a:p>
        </p:txBody>
      </p:sp>
      <p:pic>
        <p:nvPicPr>
          <p:cNvPr id="7" name="New picture" hidden="1"/>
          <p:cNvPicPr/>
          <p:nvPr/>
        </p:nvPicPr>
        <p:blipFill>
          <a:blip r:embed="rId4"/>
          <a:stretch>
            <a:fillRect/>
          </a:stretch>
        </p:blipFill>
        <p:spPr>
          <a:xfrm>
            <a:off x="10883900" y="12471400"/>
            <a:ext cx="317500" cy="482600"/>
          </a:xfrm>
          <a:prstGeom prst="cube">
            <a:avLst/>
          </a:prstGeom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212533" y="3415030"/>
            <a:ext cx="416814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800" b="1" smtClean="0">
                <a:latin typeface="+mn-ea"/>
                <a:cs typeface="Times New Roman" panose="02020603050405020304" pitchFamily="18" charset="0"/>
                <a:sym typeface="+mn-ea"/>
              </a:rPr>
              <a:t>5.</a:t>
            </a:r>
            <a:r>
              <a:rPr lang="zh-CN" altLang="zh-CN" sz="2800" b="1" smtClean="0">
                <a:latin typeface="+mn-ea"/>
                <a:cs typeface="Times New Roman" panose="02020603050405020304" pitchFamily="18" charset="0"/>
                <a:sym typeface="+mn-ea"/>
              </a:rPr>
              <a:t>压力</a:t>
            </a:r>
            <a:r>
              <a:rPr lang="zh-CN" altLang="en-US" sz="2800" b="1" smtClean="0">
                <a:latin typeface="+mn-ea"/>
                <a:cs typeface="Times New Roman" panose="02020603050405020304" pitchFamily="18" charset="0"/>
                <a:sym typeface="+mn-ea"/>
              </a:rPr>
              <a:t>示意图</a:t>
            </a:r>
            <a:endParaRPr lang="zh-CN" altLang="en-US" sz="280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60153" y="3415030"/>
            <a:ext cx="6440805" cy="1604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文本框 2"/>
          <p:cNvSpPr txBox="1"/>
          <p:nvPr/>
        </p:nvSpPr>
        <p:spPr>
          <a:xfrm>
            <a:off x="1085533" y="1607820"/>
            <a:ext cx="3225165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sym typeface="+mn-ea"/>
              </a:rPr>
              <a:t>4</a:t>
            </a:r>
            <a:r>
              <a:rPr lang="zh-CN" altLang="en-US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sym typeface="+mn-ea"/>
              </a:rPr>
              <a:t>、产生压力的原因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5114608" y="1085850"/>
            <a:ext cx="267208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①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由重力产生的</a:t>
            </a:r>
            <a:endParaRPr lang="zh-CN" altLang="en-US" sz="280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114608" y="1886585"/>
            <a:ext cx="445008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②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由别的物体的挤压产生的</a:t>
            </a:r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4700" name="左大括号 114699"/>
          <p:cNvSpPr/>
          <p:nvPr/>
        </p:nvSpPr>
        <p:spPr>
          <a:xfrm>
            <a:off x="4538664" y="1328738"/>
            <a:ext cx="576262" cy="1079500"/>
          </a:xfrm>
          <a:prstGeom prst="leftBrace">
            <a:avLst>
              <a:gd name="adj1" fmla="val 15610"/>
              <a:gd name="adj2" fmla="val 50000"/>
            </a:avLst>
          </a:prstGeom>
          <a:solidFill>
            <a:schemeClr val="bg1"/>
          </a:solidFill>
          <a:ln w="76200" cap="flat" cmpd="sng">
            <a:solidFill>
              <a:srgbClr val="CC99FF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758825" y="2030095"/>
            <a:ext cx="10674350" cy="2282190"/>
            <a:chOff x="1222" y="3614"/>
            <a:chExt cx="16810" cy="3594"/>
          </a:xfrm>
        </p:grpSpPr>
        <p:pic>
          <p:nvPicPr>
            <p:cNvPr id="2" name="图片 -2147482125" descr="C:\Documents and Settings\Administrator\桌面\W河北物理面对面\EP500.tif"/>
            <p:cNvPicPr>
              <a:picLocks noChangeAspect="1"/>
            </p:cNvPicPr>
            <p:nvPr/>
          </p:nvPicPr>
          <p:blipFill>
            <a:blip r:embed="rId3" r:link="rId4"/>
            <a:srcRect l="19512" t="49993"/>
            <a:stretch>
              <a:fillRect/>
            </a:stretch>
          </p:blipFill>
          <p:spPr>
            <a:xfrm>
              <a:off x="10846" y="3614"/>
              <a:ext cx="7186" cy="359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7" name="图片 -2147482125" descr="C:\Documents and Settings\Administrator\桌面\W河北物理面对面\EP500.tif"/>
            <p:cNvPicPr>
              <a:picLocks noChangeAspect="1"/>
            </p:cNvPicPr>
            <p:nvPr/>
          </p:nvPicPr>
          <p:blipFill>
            <a:blip r:embed="rId3" r:link="rId4"/>
            <a:srcRect r="-168" b="52608"/>
            <a:stretch>
              <a:fillRect/>
            </a:stretch>
          </p:blipFill>
          <p:spPr>
            <a:xfrm>
              <a:off x="1222" y="3802"/>
              <a:ext cx="8943" cy="3407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00" name="文本框 99"/>
          <p:cNvSpPr txBox="1"/>
          <p:nvPr/>
        </p:nvSpPr>
        <p:spPr>
          <a:xfrm>
            <a:off x="710491" y="4717871"/>
            <a:ext cx="10197038" cy="11988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fontAlgn="auto">
              <a:lnSpc>
                <a:spcPct val="150000"/>
              </a:lnSpc>
            </a:pPr>
            <a:r>
              <a:rPr lang="zh-CN" sz="2400" b="0">
                <a:latin typeface="黑体" panose="02010609060101010101" charset="-122"/>
                <a:ea typeface="黑体" panose="02010609060101010101" charset="-122"/>
              </a:rPr>
              <a:t>注意</a:t>
            </a:r>
            <a:r>
              <a:rPr lang="zh-CN" sz="2400" b="0">
                <a:latin typeface="宋体" panose="02010600030101010101" pitchFamily="2" charset="-122"/>
                <a:ea typeface="宋体" panose="02010600030101010101" pitchFamily="2" charset="-122"/>
              </a:rPr>
              <a:t>：</a:t>
            </a:r>
            <a:r>
              <a:rPr lang="zh-CN" sz="2400" b="1">
                <a:latin typeface="宋体" panose="02010600030101010101" pitchFamily="2" charset="-122"/>
                <a:ea typeface="宋体" panose="02010600030101010101" pitchFamily="2" charset="-122"/>
              </a:rPr>
              <a:t>只有在水平面上，且没有其他外力作用时，水平面所受压力的大小等于物体重力的大小，方向与物体所受重力方向相同．</a:t>
            </a:r>
            <a:endParaRPr lang="zh-CN" altLang="en-US" sz="2400" b="1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644210" y="3386601"/>
            <a:ext cx="47556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sz="2400" b="0" i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G</a:t>
            </a:r>
            <a:endParaRPr lang="en-US" altLang="en-US" sz="2400" b="0" i="1">
              <a:solidFill>
                <a:srgbClr val="FF0000"/>
              </a:solidFill>
              <a:latin typeface="Times New Roman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269633" y="3386601"/>
            <a:ext cx="1185422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sz="2400" b="0" i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G</a:t>
            </a:r>
            <a:r>
              <a:rPr lang="zh-CN" sz="2400" b="0">
                <a:solidFill>
                  <a:srgbClr val="FF0000"/>
                </a:solidFill>
                <a:ea typeface="宋体" panose="02010600030101010101" pitchFamily="2" charset="-122"/>
              </a:rPr>
              <a:t>－</a:t>
            </a:r>
            <a:r>
              <a:rPr lang="en-US" sz="2400" b="0" i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F</a:t>
            </a:r>
            <a:r>
              <a:rPr lang="zh-CN" sz="2400" b="0" baseline="-25000">
                <a:solidFill>
                  <a:srgbClr val="FF0000"/>
                </a:solidFill>
                <a:ea typeface="宋体" panose="02010600030101010101" pitchFamily="2" charset="-122"/>
              </a:rPr>
              <a:t>拉</a:t>
            </a:r>
            <a:endParaRPr lang="zh-CN" altLang="en-US" sz="2400" b="0" baseline="-25000">
              <a:solidFill>
                <a:srgbClr val="FF0000"/>
              </a:solidFill>
              <a:ea typeface="宋体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0376971" y="3359680"/>
            <a:ext cx="1212724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sz="2400" b="0" i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F</a:t>
            </a:r>
            <a:r>
              <a:rPr lang="zh-CN" sz="2400" b="0" baseline="-25000">
                <a:solidFill>
                  <a:srgbClr val="FF0000"/>
                </a:solidFill>
                <a:ea typeface="宋体" panose="02010600030101010101" pitchFamily="2" charset="-122"/>
              </a:rPr>
              <a:t>压</a:t>
            </a:r>
            <a:r>
              <a:rPr lang="zh-CN" sz="2400" b="0">
                <a:solidFill>
                  <a:srgbClr val="FF0000"/>
                </a:solidFill>
                <a:ea typeface="宋体" panose="02010600030101010101" pitchFamily="2" charset="-122"/>
              </a:rPr>
              <a:t>－</a:t>
            </a:r>
            <a:r>
              <a:rPr lang="en-US" sz="2400" b="0" i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G</a:t>
            </a:r>
            <a:r>
              <a:rPr lang="zh-CN" sz="2400" b="0">
                <a:solidFill>
                  <a:srgbClr val="FF0000"/>
                </a:solidFill>
                <a:ea typeface="宋体" panose="02010600030101010101" pitchFamily="2" charset="-122"/>
              </a:rPr>
              <a:t>　</a:t>
            </a:r>
            <a:endParaRPr lang="zh-CN" altLang="en-US" sz="2400" b="0">
              <a:solidFill>
                <a:srgbClr val="FF0000"/>
              </a:solidFill>
              <a:ea typeface="宋体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85800" y="979170"/>
            <a:ext cx="3230880" cy="645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indent="0" fontAlgn="auto">
              <a:lnSpc>
                <a:spcPct val="150000"/>
              </a:lnSpc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6. </a:t>
            </a:r>
            <a:r>
              <a:rPr lang="zh-CN" sz="2400"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压力与重力大小比较</a:t>
            </a:r>
            <a:endParaRPr lang="zh-CN" altLang="en-US" sz="2400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7" name="文本框 151556"/>
          <p:cNvSpPr txBox="1"/>
          <p:nvPr/>
        </p:nvSpPr>
        <p:spPr>
          <a:xfrm>
            <a:off x="2135189" y="685800"/>
            <a:ext cx="6048375" cy="113728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latin typeface="Arial" panose="020B0604020202020204" pitchFamily="34" charset="0"/>
              </a:rPr>
              <a:t>练习</a:t>
            </a:r>
            <a:r>
              <a:rPr lang="zh-CN" altLang="en-US" sz="2400" b="1">
                <a:latin typeface="Arial" panose="020B0604020202020204" pitchFamily="34" charset="0"/>
              </a:rPr>
              <a:t>：</a:t>
            </a:r>
          </a:p>
          <a:p>
            <a:pPr>
              <a:spcBef>
                <a:spcPct val="50000"/>
              </a:spcBef>
            </a:pPr>
            <a:r>
              <a:rPr lang="en-US" altLang="zh-CN" sz="2400" b="1">
                <a:latin typeface="Arial" panose="020B0604020202020204" pitchFamily="34" charset="0"/>
              </a:rPr>
              <a:t>1</a:t>
            </a:r>
            <a:r>
              <a:rPr lang="zh-CN" altLang="en-US" sz="2400" b="1">
                <a:latin typeface="Arial" panose="020B0604020202020204" pitchFamily="34" charset="0"/>
              </a:rPr>
              <a:t>、下列物体对受力面的压力分别是多少</a:t>
            </a:r>
          </a:p>
        </p:txBody>
      </p:sp>
      <p:grpSp>
        <p:nvGrpSpPr>
          <p:cNvPr id="151782" name="组合 151781"/>
          <p:cNvGrpSpPr/>
          <p:nvPr/>
        </p:nvGrpSpPr>
        <p:grpSpPr>
          <a:xfrm>
            <a:off x="6096001" y="1700213"/>
            <a:ext cx="1439863" cy="1771649"/>
            <a:chOff x="2880" y="1113"/>
            <a:chExt cx="907" cy="1116"/>
          </a:xfrm>
        </p:grpSpPr>
        <p:sp>
          <p:nvSpPr>
            <p:cNvPr id="151624" name="文本框 151623"/>
            <p:cNvSpPr txBox="1"/>
            <p:nvPr/>
          </p:nvSpPr>
          <p:spPr>
            <a:xfrm>
              <a:off x="3334" y="1113"/>
              <a:ext cx="453" cy="25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b="1">
                  <a:latin typeface="Arial" panose="020B0604020202020204" pitchFamily="34" charset="0"/>
                </a:rPr>
                <a:t>F</a:t>
              </a:r>
              <a:r>
                <a:rPr lang="en-US" altLang="zh-CN" sz="2000" b="1">
                  <a:latin typeface="Arial" panose="020B0604020202020204" pitchFamily="34" charset="0"/>
                </a:rPr>
                <a:t>′</a:t>
              </a:r>
            </a:p>
          </p:txBody>
        </p:sp>
        <p:grpSp>
          <p:nvGrpSpPr>
            <p:cNvPr id="151603" name="组合 151602"/>
            <p:cNvGrpSpPr/>
            <p:nvPr/>
          </p:nvGrpSpPr>
          <p:grpSpPr>
            <a:xfrm>
              <a:off x="2880" y="1434"/>
              <a:ext cx="861" cy="409"/>
              <a:chOff x="1065" y="2704"/>
              <a:chExt cx="1225" cy="499"/>
            </a:xfrm>
          </p:grpSpPr>
          <p:sp>
            <p:nvSpPr>
              <p:cNvPr id="151604" name="矩形 151603"/>
              <p:cNvSpPr/>
              <p:nvPr/>
            </p:nvSpPr>
            <p:spPr>
              <a:xfrm>
                <a:off x="1382" y="2704"/>
                <a:ext cx="635" cy="408"/>
              </a:xfrm>
              <a:prstGeom prst="rect">
                <a:avLst/>
              </a:prstGeom>
              <a:solidFill>
                <a:schemeClr val="bg1"/>
              </a:solidFill>
              <a:ln w="3175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151605" name="组合 151604"/>
              <p:cNvGrpSpPr/>
              <p:nvPr/>
            </p:nvGrpSpPr>
            <p:grpSpPr>
              <a:xfrm>
                <a:off x="1065" y="3112"/>
                <a:ext cx="1225" cy="91"/>
                <a:chOff x="204" y="3566"/>
                <a:chExt cx="635" cy="46"/>
              </a:xfrm>
            </p:grpSpPr>
            <p:sp>
              <p:nvSpPr>
                <p:cNvPr id="151606" name="直接连接符 151605"/>
                <p:cNvSpPr/>
                <p:nvPr/>
              </p:nvSpPr>
              <p:spPr>
                <a:xfrm>
                  <a:off x="204" y="3566"/>
                  <a:ext cx="635" cy="0"/>
                </a:xfrm>
                <a:prstGeom prst="line">
                  <a:avLst/>
                </a:prstGeom>
                <a:ln w="2857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151607" name="直接连接符 151606"/>
                <p:cNvSpPr/>
                <p:nvPr/>
              </p:nvSpPr>
              <p:spPr>
                <a:xfrm flipH="1">
                  <a:off x="249" y="3566"/>
                  <a:ext cx="0" cy="0"/>
                </a:xfrm>
                <a:prstGeom prst="line">
                  <a:avLst/>
                </a:prstGeom>
                <a:ln w="2857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151608" name="直接连接符 151607"/>
                <p:cNvSpPr/>
                <p:nvPr/>
              </p:nvSpPr>
              <p:spPr>
                <a:xfrm flipH="1">
                  <a:off x="204" y="3566"/>
                  <a:ext cx="45" cy="46"/>
                </a:xfrm>
                <a:prstGeom prst="line">
                  <a:avLst/>
                </a:prstGeom>
                <a:ln w="2857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151609" name="直接连接符 151608"/>
                <p:cNvSpPr/>
                <p:nvPr/>
              </p:nvSpPr>
              <p:spPr>
                <a:xfrm flipH="1">
                  <a:off x="340" y="3566"/>
                  <a:ext cx="45" cy="46"/>
                </a:xfrm>
                <a:prstGeom prst="line">
                  <a:avLst/>
                </a:prstGeom>
                <a:ln w="2857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151610" name="直接连接符 151609"/>
                <p:cNvSpPr/>
                <p:nvPr/>
              </p:nvSpPr>
              <p:spPr>
                <a:xfrm flipH="1">
                  <a:off x="476" y="3566"/>
                  <a:ext cx="45" cy="46"/>
                </a:xfrm>
                <a:prstGeom prst="line">
                  <a:avLst/>
                </a:prstGeom>
                <a:ln w="2857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151611" name="直接连接符 151610"/>
                <p:cNvSpPr/>
                <p:nvPr/>
              </p:nvSpPr>
              <p:spPr>
                <a:xfrm flipH="1">
                  <a:off x="612" y="3566"/>
                  <a:ext cx="45" cy="46"/>
                </a:xfrm>
                <a:prstGeom prst="line">
                  <a:avLst/>
                </a:prstGeom>
                <a:ln w="2857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151612" name="直接连接符 151611"/>
                <p:cNvSpPr/>
                <p:nvPr/>
              </p:nvSpPr>
              <p:spPr>
                <a:xfrm flipH="1">
                  <a:off x="703" y="3566"/>
                  <a:ext cx="45" cy="46"/>
                </a:xfrm>
                <a:prstGeom prst="line">
                  <a:avLst/>
                </a:prstGeom>
                <a:ln w="2857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151613" name="直接连接符 151612"/>
                <p:cNvSpPr/>
                <p:nvPr/>
              </p:nvSpPr>
              <p:spPr>
                <a:xfrm flipH="1">
                  <a:off x="658" y="3566"/>
                  <a:ext cx="45" cy="46"/>
                </a:xfrm>
                <a:prstGeom prst="line">
                  <a:avLst/>
                </a:prstGeom>
                <a:ln w="2857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151614" name="直接连接符 151613"/>
                <p:cNvSpPr/>
                <p:nvPr/>
              </p:nvSpPr>
              <p:spPr>
                <a:xfrm flipH="1">
                  <a:off x="748" y="3566"/>
                  <a:ext cx="45" cy="46"/>
                </a:xfrm>
                <a:prstGeom prst="line">
                  <a:avLst/>
                </a:prstGeom>
                <a:ln w="2857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151615" name="直接连接符 151614"/>
                <p:cNvSpPr/>
                <p:nvPr/>
              </p:nvSpPr>
              <p:spPr>
                <a:xfrm flipH="1">
                  <a:off x="431" y="3566"/>
                  <a:ext cx="45" cy="46"/>
                </a:xfrm>
                <a:prstGeom prst="line">
                  <a:avLst/>
                </a:prstGeom>
                <a:ln w="2857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151616" name="直接连接符 151615"/>
                <p:cNvSpPr/>
                <p:nvPr/>
              </p:nvSpPr>
              <p:spPr>
                <a:xfrm flipH="1">
                  <a:off x="385" y="3566"/>
                  <a:ext cx="45" cy="46"/>
                </a:xfrm>
                <a:prstGeom prst="line">
                  <a:avLst/>
                </a:prstGeom>
                <a:ln w="2857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151617" name="直接连接符 151616"/>
                <p:cNvSpPr/>
                <p:nvPr/>
              </p:nvSpPr>
              <p:spPr>
                <a:xfrm flipH="1">
                  <a:off x="522" y="3566"/>
                  <a:ext cx="45" cy="46"/>
                </a:xfrm>
                <a:prstGeom prst="line">
                  <a:avLst/>
                </a:prstGeom>
                <a:ln w="2857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151618" name="直接连接符 151617"/>
                <p:cNvSpPr/>
                <p:nvPr/>
              </p:nvSpPr>
              <p:spPr>
                <a:xfrm flipH="1">
                  <a:off x="567" y="3566"/>
                  <a:ext cx="45" cy="46"/>
                </a:xfrm>
                <a:prstGeom prst="line">
                  <a:avLst/>
                </a:prstGeom>
                <a:ln w="2857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151619" name="直接连接符 151618"/>
                <p:cNvSpPr/>
                <p:nvPr/>
              </p:nvSpPr>
              <p:spPr>
                <a:xfrm flipH="1">
                  <a:off x="249" y="3566"/>
                  <a:ext cx="45" cy="46"/>
                </a:xfrm>
                <a:prstGeom prst="line">
                  <a:avLst/>
                </a:prstGeom>
                <a:ln w="2857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151620" name="直接连接符 151619"/>
                <p:cNvSpPr/>
                <p:nvPr/>
              </p:nvSpPr>
              <p:spPr>
                <a:xfrm flipH="1">
                  <a:off x="295" y="3566"/>
                  <a:ext cx="45" cy="46"/>
                </a:xfrm>
                <a:prstGeom prst="line">
                  <a:avLst/>
                </a:prstGeom>
                <a:ln w="2857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</p:grpSp>
        </p:grpSp>
        <p:sp>
          <p:nvSpPr>
            <p:cNvPr id="151623" name="直接连接符 151622"/>
            <p:cNvSpPr/>
            <p:nvPr/>
          </p:nvSpPr>
          <p:spPr>
            <a:xfrm flipH="1" flipV="1">
              <a:off x="3334" y="1253"/>
              <a:ext cx="0" cy="362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  <p:txBody>
            <a:bodyPr/>
            <a:lstStyle/>
            <a:p>
              <a:endParaRPr/>
            </a:p>
          </p:txBody>
        </p:sp>
        <p:grpSp>
          <p:nvGrpSpPr>
            <p:cNvPr id="151628" name="组合 151627"/>
            <p:cNvGrpSpPr/>
            <p:nvPr/>
          </p:nvGrpSpPr>
          <p:grpSpPr>
            <a:xfrm>
              <a:off x="3288" y="1570"/>
              <a:ext cx="272" cy="659"/>
              <a:chOff x="3288" y="1797"/>
              <a:chExt cx="272" cy="659"/>
            </a:xfrm>
          </p:grpSpPr>
          <p:sp>
            <p:nvSpPr>
              <p:cNvPr id="151621" name="直接连接符 151620"/>
              <p:cNvSpPr/>
              <p:nvPr/>
            </p:nvSpPr>
            <p:spPr>
              <a:xfrm flipH="1">
                <a:off x="3334" y="1842"/>
                <a:ext cx="0" cy="499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triangl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151622" name="文本框 151621"/>
              <p:cNvSpPr txBox="1"/>
              <p:nvPr/>
            </p:nvSpPr>
            <p:spPr>
              <a:xfrm>
                <a:off x="3288" y="2205"/>
                <a:ext cx="272" cy="25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000" b="1">
                    <a:latin typeface="Arial" panose="020B0604020202020204" pitchFamily="34" charset="0"/>
                  </a:rPr>
                  <a:t>G</a:t>
                </a:r>
              </a:p>
            </p:txBody>
          </p:sp>
          <p:sp>
            <p:nvSpPr>
              <p:cNvPr id="151625" name="椭圆 151624"/>
              <p:cNvSpPr/>
              <p:nvPr/>
            </p:nvSpPr>
            <p:spPr>
              <a:xfrm>
                <a:off x="3306" y="1797"/>
                <a:ext cx="46" cy="45"/>
              </a:xfrm>
              <a:prstGeom prst="ellipse">
                <a:avLst/>
              </a:prstGeom>
              <a:solidFill>
                <a:srgbClr val="000000"/>
              </a:solidFill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151695" name="组合 151694"/>
          <p:cNvGrpSpPr/>
          <p:nvPr/>
        </p:nvGrpSpPr>
        <p:grpSpPr>
          <a:xfrm>
            <a:off x="2424114" y="2276475"/>
            <a:ext cx="1366837" cy="1295401"/>
            <a:chOff x="567" y="1434"/>
            <a:chExt cx="861" cy="816"/>
          </a:xfrm>
        </p:grpSpPr>
        <p:grpSp>
          <p:nvGrpSpPr>
            <p:cNvPr id="151629" name="组合 151628"/>
            <p:cNvGrpSpPr/>
            <p:nvPr/>
          </p:nvGrpSpPr>
          <p:grpSpPr>
            <a:xfrm>
              <a:off x="567" y="1434"/>
              <a:ext cx="861" cy="409"/>
              <a:chOff x="1065" y="2704"/>
              <a:chExt cx="1225" cy="499"/>
            </a:xfrm>
          </p:grpSpPr>
          <p:sp>
            <p:nvSpPr>
              <p:cNvPr id="151630" name="矩形 151629"/>
              <p:cNvSpPr/>
              <p:nvPr/>
            </p:nvSpPr>
            <p:spPr>
              <a:xfrm>
                <a:off x="1382" y="2704"/>
                <a:ext cx="635" cy="408"/>
              </a:xfrm>
              <a:prstGeom prst="rect">
                <a:avLst/>
              </a:prstGeom>
              <a:solidFill>
                <a:schemeClr val="bg1"/>
              </a:solidFill>
              <a:ln w="3175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151631" name="组合 151630"/>
              <p:cNvGrpSpPr/>
              <p:nvPr/>
            </p:nvGrpSpPr>
            <p:grpSpPr>
              <a:xfrm>
                <a:off x="1065" y="3112"/>
                <a:ext cx="1225" cy="91"/>
                <a:chOff x="204" y="3566"/>
                <a:chExt cx="635" cy="46"/>
              </a:xfrm>
            </p:grpSpPr>
            <p:sp>
              <p:nvSpPr>
                <p:cNvPr id="151632" name="直接连接符 151631"/>
                <p:cNvSpPr/>
                <p:nvPr/>
              </p:nvSpPr>
              <p:spPr>
                <a:xfrm>
                  <a:off x="204" y="3566"/>
                  <a:ext cx="635" cy="0"/>
                </a:xfrm>
                <a:prstGeom prst="line">
                  <a:avLst/>
                </a:prstGeom>
                <a:ln w="2857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151633" name="直接连接符 151632"/>
                <p:cNvSpPr/>
                <p:nvPr/>
              </p:nvSpPr>
              <p:spPr>
                <a:xfrm flipH="1">
                  <a:off x="249" y="3566"/>
                  <a:ext cx="0" cy="0"/>
                </a:xfrm>
                <a:prstGeom prst="line">
                  <a:avLst/>
                </a:prstGeom>
                <a:ln w="2857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151634" name="直接连接符 151633"/>
                <p:cNvSpPr/>
                <p:nvPr/>
              </p:nvSpPr>
              <p:spPr>
                <a:xfrm flipH="1">
                  <a:off x="204" y="3566"/>
                  <a:ext cx="45" cy="46"/>
                </a:xfrm>
                <a:prstGeom prst="line">
                  <a:avLst/>
                </a:prstGeom>
                <a:ln w="2857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151635" name="直接连接符 151634"/>
                <p:cNvSpPr/>
                <p:nvPr/>
              </p:nvSpPr>
              <p:spPr>
                <a:xfrm flipH="1">
                  <a:off x="340" y="3566"/>
                  <a:ext cx="45" cy="46"/>
                </a:xfrm>
                <a:prstGeom prst="line">
                  <a:avLst/>
                </a:prstGeom>
                <a:ln w="2857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151636" name="直接连接符 151635"/>
                <p:cNvSpPr/>
                <p:nvPr/>
              </p:nvSpPr>
              <p:spPr>
                <a:xfrm flipH="1">
                  <a:off x="476" y="3566"/>
                  <a:ext cx="45" cy="46"/>
                </a:xfrm>
                <a:prstGeom prst="line">
                  <a:avLst/>
                </a:prstGeom>
                <a:ln w="2857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151637" name="直接连接符 151636"/>
                <p:cNvSpPr/>
                <p:nvPr/>
              </p:nvSpPr>
              <p:spPr>
                <a:xfrm flipH="1">
                  <a:off x="612" y="3566"/>
                  <a:ext cx="45" cy="46"/>
                </a:xfrm>
                <a:prstGeom prst="line">
                  <a:avLst/>
                </a:prstGeom>
                <a:ln w="2857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151638" name="直接连接符 151637"/>
                <p:cNvSpPr/>
                <p:nvPr/>
              </p:nvSpPr>
              <p:spPr>
                <a:xfrm flipH="1">
                  <a:off x="703" y="3566"/>
                  <a:ext cx="45" cy="46"/>
                </a:xfrm>
                <a:prstGeom prst="line">
                  <a:avLst/>
                </a:prstGeom>
                <a:ln w="2857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151639" name="直接连接符 151638"/>
                <p:cNvSpPr/>
                <p:nvPr/>
              </p:nvSpPr>
              <p:spPr>
                <a:xfrm flipH="1">
                  <a:off x="658" y="3566"/>
                  <a:ext cx="45" cy="46"/>
                </a:xfrm>
                <a:prstGeom prst="line">
                  <a:avLst/>
                </a:prstGeom>
                <a:ln w="2857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151640" name="直接连接符 151639"/>
                <p:cNvSpPr/>
                <p:nvPr/>
              </p:nvSpPr>
              <p:spPr>
                <a:xfrm flipH="1">
                  <a:off x="748" y="3566"/>
                  <a:ext cx="45" cy="46"/>
                </a:xfrm>
                <a:prstGeom prst="line">
                  <a:avLst/>
                </a:prstGeom>
                <a:ln w="2857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151641" name="直接连接符 151640"/>
                <p:cNvSpPr/>
                <p:nvPr/>
              </p:nvSpPr>
              <p:spPr>
                <a:xfrm flipH="1">
                  <a:off x="431" y="3566"/>
                  <a:ext cx="45" cy="46"/>
                </a:xfrm>
                <a:prstGeom prst="line">
                  <a:avLst/>
                </a:prstGeom>
                <a:ln w="2857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151642" name="直接连接符 151641"/>
                <p:cNvSpPr/>
                <p:nvPr/>
              </p:nvSpPr>
              <p:spPr>
                <a:xfrm flipH="1">
                  <a:off x="385" y="3566"/>
                  <a:ext cx="45" cy="46"/>
                </a:xfrm>
                <a:prstGeom prst="line">
                  <a:avLst/>
                </a:prstGeom>
                <a:ln w="2857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151643" name="直接连接符 151642"/>
                <p:cNvSpPr/>
                <p:nvPr/>
              </p:nvSpPr>
              <p:spPr>
                <a:xfrm flipH="1">
                  <a:off x="522" y="3566"/>
                  <a:ext cx="45" cy="46"/>
                </a:xfrm>
                <a:prstGeom prst="line">
                  <a:avLst/>
                </a:prstGeom>
                <a:ln w="2857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151644" name="直接连接符 151643"/>
                <p:cNvSpPr/>
                <p:nvPr/>
              </p:nvSpPr>
              <p:spPr>
                <a:xfrm flipH="1">
                  <a:off x="567" y="3566"/>
                  <a:ext cx="45" cy="46"/>
                </a:xfrm>
                <a:prstGeom prst="line">
                  <a:avLst/>
                </a:prstGeom>
                <a:ln w="2857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151645" name="直接连接符 151644"/>
                <p:cNvSpPr/>
                <p:nvPr/>
              </p:nvSpPr>
              <p:spPr>
                <a:xfrm flipH="1">
                  <a:off x="249" y="3566"/>
                  <a:ext cx="45" cy="46"/>
                </a:xfrm>
                <a:prstGeom prst="line">
                  <a:avLst/>
                </a:prstGeom>
                <a:ln w="2857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151646" name="直接连接符 151645"/>
                <p:cNvSpPr/>
                <p:nvPr/>
              </p:nvSpPr>
              <p:spPr>
                <a:xfrm flipH="1">
                  <a:off x="295" y="3566"/>
                  <a:ext cx="45" cy="46"/>
                </a:xfrm>
                <a:prstGeom prst="line">
                  <a:avLst/>
                </a:prstGeom>
                <a:ln w="2857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</p:grpSp>
        </p:grpSp>
        <p:grpSp>
          <p:nvGrpSpPr>
            <p:cNvPr id="151650" name="组合 151649"/>
            <p:cNvGrpSpPr/>
            <p:nvPr/>
          </p:nvGrpSpPr>
          <p:grpSpPr>
            <a:xfrm>
              <a:off x="976" y="1591"/>
              <a:ext cx="272" cy="659"/>
              <a:chOff x="3288" y="1797"/>
              <a:chExt cx="272" cy="659"/>
            </a:xfrm>
          </p:grpSpPr>
          <p:sp>
            <p:nvSpPr>
              <p:cNvPr id="151651" name="直接连接符 151650"/>
              <p:cNvSpPr/>
              <p:nvPr/>
            </p:nvSpPr>
            <p:spPr>
              <a:xfrm flipH="1">
                <a:off x="3334" y="1842"/>
                <a:ext cx="0" cy="499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triangl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151652" name="文本框 151651"/>
              <p:cNvSpPr txBox="1"/>
              <p:nvPr/>
            </p:nvSpPr>
            <p:spPr>
              <a:xfrm>
                <a:off x="3288" y="2205"/>
                <a:ext cx="272" cy="25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000" b="1">
                    <a:latin typeface="Arial" panose="020B0604020202020204" pitchFamily="34" charset="0"/>
                  </a:rPr>
                  <a:t>G</a:t>
                </a:r>
              </a:p>
            </p:txBody>
          </p:sp>
          <p:sp>
            <p:nvSpPr>
              <p:cNvPr id="151653" name="椭圆 151652"/>
              <p:cNvSpPr/>
              <p:nvPr/>
            </p:nvSpPr>
            <p:spPr>
              <a:xfrm>
                <a:off x="3306" y="1797"/>
                <a:ext cx="46" cy="45"/>
              </a:xfrm>
              <a:prstGeom prst="ellipse">
                <a:avLst/>
              </a:prstGeom>
              <a:solidFill>
                <a:srgbClr val="000000"/>
              </a:solidFill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151686" name="文本框 151685"/>
          <p:cNvSpPr txBox="1"/>
          <p:nvPr/>
        </p:nvSpPr>
        <p:spPr>
          <a:xfrm>
            <a:off x="2782889" y="3429000"/>
            <a:ext cx="1008062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>
                <a:solidFill>
                  <a:srgbClr val="0000FF"/>
                </a:solidFill>
                <a:latin typeface="Arial" panose="020B0604020202020204" pitchFamily="34" charset="0"/>
              </a:rPr>
              <a:t>F=G</a:t>
            </a:r>
          </a:p>
        </p:txBody>
      </p:sp>
      <p:sp>
        <p:nvSpPr>
          <p:cNvPr id="151687" name="文本框 151686"/>
          <p:cNvSpPr txBox="1"/>
          <p:nvPr/>
        </p:nvSpPr>
        <p:spPr>
          <a:xfrm>
            <a:off x="4367214" y="3429000"/>
            <a:ext cx="1584325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>
                <a:solidFill>
                  <a:srgbClr val="0000FF"/>
                </a:solidFill>
                <a:latin typeface="Arial" panose="020B0604020202020204" pitchFamily="34" charset="0"/>
              </a:rPr>
              <a:t>F=G+F</a:t>
            </a:r>
            <a:r>
              <a:rPr lang="en-US" altLang="zh-CN" sz="2400" b="1">
                <a:solidFill>
                  <a:srgbClr val="0000EA"/>
                </a:solidFill>
                <a:latin typeface="Arial" panose="020B0604020202020204" pitchFamily="34" charset="0"/>
              </a:rPr>
              <a:t>′</a:t>
            </a:r>
          </a:p>
        </p:txBody>
      </p:sp>
      <p:sp>
        <p:nvSpPr>
          <p:cNvPr id="151688" name="文本框 151687"/>
          <p:cNvSpPr txBox="1"/>
          <p:nvPr/>
        </p:nvSpPr>
        <p:spPr>
          <a:xfrm>
            <a:off x="6240464" y="3475038"/>
            <a:ext cx="1655762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>
                <a:solidFill>
                  <a:srgbClr val="0000FF"/>
                </a:solidFill>
                <a:latin typeface="Arial" panose="020B0604020202020204" pitchFamily="34" charset="0"/>
              </a:rPr>
              <a:t>F=G-F</a:t>
            </a:r>
            <a:r>
              <a:rPr lang="en-US" altLang="zh-CN" sz="2400" b="1">
                <a:solidFill>
                  <a:srgbClr val="0000EA"/>
                </a:solidFill>
                <a:latin typeface="Arial" panose="020B0604020202020204" pitchFamily="34" charset="0"/>
              </a:rPr>
              <a:t>′</a:t>
            </a:r>
          </a:p>
        </p:txBody>
      </p:sp>
      <p:sp>
        <p:nvSpPr>
          <p:cNvPr id="151689" name="文本框 151688"/>
          <p:cNvSpPr txBox="1"/>
          <p:nvPr/>
        </p:nvSpPr>
        <p:spPr>
          <a:xfrm>
            <a:off x="8005764" y="3429000"/>
            <a:ext cx="2843212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>
                <a:solidFill>
                  <a:srgbClr val="0000FF"/>
                </a:solidFill>
                <a:latin typeface="Arial" panose="020B0604020202020204" pitchFamily="34" charset="0"/>
              </a:rPr>
              <a:t>F=F</a:t>
            </a:r>
            <a:r>
              <a:rPr lang="en-US" altLang="en-US" sz="2400" b="1">
                <a:solidFill>
                  <a:srgbClr val="0000EA"/>
                </a:solidFill>
                <a:latin typeface="Arial" panose="020B0604020202020204" pitchFamily="34" charset="0"/>
              </a:rPr>
              <a:t>′</a:t>
            </a:r>
            <a:r>
              <a:rPr lang="zh-CN" altLang="en-US" sz="2400" b="1">
                <a:solidFill>
                  <a:srgbClr val="0000FF"/>
                </a:solidFill>
                <a:latin typeface="Arial" panose="020B0604020202020204" pitchFamily="34" charset="0"/>
              </a:rPr>
              <a:t>（与</a:t>
            </a:r>
            <a:r>
              <a:rPr lang="en-US" altLang="zh-CN" sz="2400" b="1">
                <a:solidFill>
                  <a:srgbClr val="0000FF"/>
                </a:solidFill>
                <a:latin typeface="Arial" panose="020B0604020202020204" pitchFamily="34" charset="0"/>
              </a:rPr>
              <a:t>G</a:t>
            </a:r>
            <a:r>
              <a:rPr lang="zh-CN" altLang="en-US" sz="2400" b="1">
                <a:solidFill>
                  <a:srgbClr val="0000FF"/>
                </a:solidFill>
                <a:latin typeface="Arial" panose="020B0604020202020204" pitchFamily="34" charset="0"/>
              </a:rPr>
              <a:t>无关）</a:t>
            </a:r>
          </a:p>
        </p:txBody>
      </p:sp>
      <p:grpSp>
        <p:nvGrpSpPr>
          <p:cNvPr id="151783" name="组合 151782"/>
          <p:cNvGrpSpPr/>
          <p:nvPr/>
        </p:nvGrpSpPr>
        <p:grpSpPr>
          <a:xfrm>
            <a:off x="7896226" y="1773238"/>
            <a:ext cx="1655763" cy="1538288"/>
            <a:chOff x="3878" y="1162"/>
            <a:chExt cx="1043" cy="969"/>
          </a:xfrm>
        </p:grpSpPr>
        <p:sp>
          <p:nvSpPr>
            <p:cNvPr id="151576" name="直接连接符 151575"/>
            <p:cNvSpPr/>
            <p:nvPr/>
          </p:nvSpPr>
          <p:spPr>
            <a:xfrm>
              <a:off x="3878" y="1622"/>
              <a:ext cx="538" cy="1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  <p:txBody>
            <a:bodyPr/>
            <a:lstStyle/>
            <a:p>
              <a:endParaRPr/>
            </a:p>
          </p:txBody>
        </p:sp>
        <p:grpSp>
          <p:nvGrpSpPr>
            <p:cNvPr id="151781" name="组合 151780"/>
            <p:cNvGrpSpPr/>
            <p:nvPr/>
          </p:nvGrpSpPr>
          <p:grpSpPr>
            <a:xfrm>
              <a:off x="4059" y="1162"/>
              <a:ext cx="862" cy="969"/>
              <a:chOff x="4059" y="1207"/>
              <a:chExt cx="862" cy="969"/>
            </a:xfrm>
          </p:grpSpPr>
          <p:sp>
            <p:nvSpPr>
              <p:cNvPr id="151559" name="矩形 151558"/>
              <p:cNvSpPr/>
              <p:nvPr/>
            </p:nvSpPr>
            <p:spPr>
              <a:xfrm rot="16200000">
                <a:off x="4419" y="1430"/>
                <a:ext cx="424" cy="401"/>
              </a:xfrm>
              <a:prstGeom prst="rect">
                <a:avLst/>
              </a:prstGeom>
              <a:solidFill>
                <a:schemeClr val="bg1"/>
              </a:solidFill>
              <a:ln w="476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151560" name="组合 151559"/>
              <p:cNvGrpSpPr/>
              <p:nvPr/>
            </p:nvGrpSpPr>
            <p:grpSpPr>
              <a:xfrm rot="16200000">
                <a:off x="4468" y="1571"/>
                <a:ext cx="817" cy="89"/>
                <a:chOff x="204" y="3566"/>
                <a:chExt cx="635" cy="46"/>
              </a:xfrm>
            </p:grpSpPr>
            <p:sp>
              <p:nvSpPr>
                <p:cNvPr id="151561" name="直接连接符 151560"/>
                <p:cNvSpPr/>
                <p:nvPr/>
              </p:nvSpPr>
              <p:spPr>
                <a:xfrm>
                  <a:off x="204" y="3566"/>
                  <a:ext cx="635" cy="0"/>
                </a:xfrm>
                <a:prstGeom prst="line">
                  <a:avLst/>
                </a:prstGeom>
                <a:ln w="2857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151562" name="直接连接符 151561"/>
                <p:cNvSpPr/>
                <p:nvPr/>
              </p:nvSpPr>
              <p:spPr>
                <a:xfrm flipH="1">
                  <a:off x="249" y="3566"/>
                  <a:ext cx="0" cy="0"/>
                </a:xfrm>
                <a:prstGeom prst="line">
                  <a:avLst/>
                </a:prstGeom>
                <a:ln w="2857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151563" name="直接连接符 151562"/>
                <p:cNvSpPr/>
                <p:nvPr/>
              </p:nvSpPr>
              <p:spPr>
                <a:xfrm flipH="1">
                  <a:off x="204" y="3566"/>
                  <a:ext cx="45" cy="46"/>
                </a:xfrm>
                <a:prstGeom prst="line">
                  <a:avLst/>
                </a:prstGeom>
                <a:ln w="2857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151564" name="直接连接符 151563"/>
                <p:cNvSpPr/>
                <p:nvPr/>
              </p:nvSpPr>
              <p:spPr>
                <a:xfrm flipH="1">
                  <a:off x="340" y="3566"/>
                  <a:ext cx="45" cy="46"/>
                </a:xfrm>
                <a:prstGeom prst="line">
                  <a:avLst/>
                </a:prstGeom>
                <a:ln w="2857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151565" name="直接连接符 151564"/>
                <p:cNvSpPr/>
                <p:nvPr/>
              </p:nvSpPr>
              <p:spPr>
                <a:xfrm flipH="1">
                  <a:off x="476" y="3566"/>
                  <a:ext cx="45" cy="46"/>
                </a:xfrm>
                <a:prstGeom prst="line">
                  <a:avLst/>
                </a:prstGeom>
                <a:ln w="2857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151566" name="直接连接符 151565"/>
                <p:cNvSpPr/>
                <p:nvPr/>
              </p:nvSpPr>
              <p:spPr>
                <a:xfrm flipH="1">
                  <a:off x="612" y="3566"/>
                  <a:ext cx="45" cy="46"/>
                </a:xfrm>
                <a:prstGeom prst="line">
                  <a:avLst/>
                </a:prstGeom>
                <a:ln w="2857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151567" name="直接连接符 151566"/>
                <p:cNvSpPr/>
                <p:nvPr/>
              </p:nvSpPr>
              <p:spPr>
                <a:xfrm flipH="1">
                  <a:off x="703" y="3566"/>
                  <a:ext cx="45" cy="46"/>
                </a:xfrm>
                <a:prstGeom prst="line">
                  <a:avLst/>
                </a:prstGeom>
                <a:ln w="2857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151568" name="直接连接符 151567"/>
                <p:cNvSpPr/>
                <p:nvPr/>
              </p:nvSpPr>
              <p:spPr>
                <a:xfrm flipH="1">
                  <a:off x="658" y="3566"/>
                  <a:ext cx="45" cy="46"/>
                </a:xfrm>
                <a:prstGeom prst="line">
                  <a:avLst/>
                </a:prstGeom>
                <a:ln w="2857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151569" name="直接连接符 151568"/>
                <p:cNvSpPr/>
                <p:nvPr/>
              </p:nvSpPr>
              <p:spPr>
                <a:xfrm flipH="1">
                  <a:off x="748" y="3566"/>
                  <a:ext cx="45" cy="46"/>
                </a:xfrm>
                <a:prstGeom prst="line">
                  <a:avLst/>
                </a:prstGeom>
                <a:ln w="2857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151570" name="直接连接符 151569"/>
                <p:cNvSpPr/>
                <p:nvPr/>
              </p:nvSpPr>
              <p:spPr>
                <a:xfrm flipH="1">
                  <a:off x="431" y="3566"/>
                  <a:ext cx="45" cy="46"/>
                </a:xfrm>
                <a:prstGeom prst="line">
                  <a:avLst/>
                </a:prstGeom>
                <a:ln w="2857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151571" name="直接连接符 151570"/>
                <p:cNvSpPr/>
                <p:nvPr/>
              </p:nvSpPr>
              <p:spPr>
                <a:xfrm flipH="1">
                  <a:off x="385" y="3566"/>
                  <a:ext cx="45" cy="46"/>
                </a:xfrm>
                <a:prstGeom prst="line">
                  <a:avLst/>
                </a:prstGeom>
                <a:ln w="2857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151572" name="直接连接符 151571"/>
                <p:cNvSpPr/>
                <p:nvPr/>
              </p:nvSpPr>
              <p:spPr>
                <a:xfrm flipH="1">
                  <a:off x="522" y="3566"/>
                  <a:ext cx="45" cy="46"/>
                </a:xfrm>
                <a:prstGeom prst="line">
                  <a:avLst/>
                </a:prstGeom>
                <a:ln w="2857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151573" name="直接连接符 151572"/>
                <p:cNvSpPr/>
                <p:nvPr/>
              </p:nvSpPr>
              <p:spPr>
                <a:xfrm flipH="1">
                  <a:off x="567" y="3566"/>
                  <a:ext cx="45" cy="46"/>
                </a:xfrm>
                <a:prstGeom prst="line">
                  <a:avLst/>
                </a:prstGeom>
                <a:ln w="2857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151574" name="直接连接符 151573"/>
                <p:cNvSpPr/>
                <p:nvPr/>
              </p:nvSpPr>
              <p:spPr>
                <a:xfrm flipH="1">
                  <a:off x="249" y="3566"/>
                  <a:ext cx="45" cy="46"/>
                </a:xfrm>
                <a:prstGeom prst="line">
                  <a:avLst/>
                </a:prstGeom>
                <a:ln w="2857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151575" name="直接连接符 151574"/>
                <p:cNvSpPr/>
                <p:nvPr/>
              </p:nvSpPr>
              <p:spPr>
                <a:xfrm flipH="1">
                  <a:off x="295" y="3566"/>
                  <a:ext cx="45" cy="46"/>
                </a:xfrm>
                <a:prstGeom prst="line">
                  <a:avLst/>
                </a:prstGeom>
                <a:ln w="2857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</p:grpSp>
          <p:grpSp>
            <p:nvGrpSpPr>
              <p:cNvPr id="151780" name="组合 151779"/>
              <p:cNvGrpSpPr/>
              <p:nvPr/>
            </p:nvGrpSpPr>
            <p:grpSpPr>
              <a:xfrm>
                <a:off x="4059" y="1616"/>
                <a:ext cx="854" cy="560"/>
                <a:chOff x="4059" y="1616"/>
                <a:chExt cx="854" cy="560"/>
              </a:xfrm>
            </p:grpSpPr>
            <p:sp>
              <p:nvSpPr>
                <p:cNvPr id="151577" name="文本框 151576"/>
                <p:cNvSpPr txBox="1"/>
                <p:nvPr/>
              </p:nvSpPr>
              <p:spPr>
                <a:xfrm>
                  <a:off x="4059" y="1622"/>
                  <a:ext cx="475" cy="29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zh-CN" sz="2400" b="1">
                      <a:latin typeface="Arial" panose="020B0604020202020204" pitchFamily="34" charset="0"/>
                    </a:rPr>
                    <a:t>F</a:t>
                  </a:r>
                  <a:r>
                    <a:rPr lang="en-US" altLang="zh-CN" sz="2000" b="1">
                      <a:latin typeface="Arial" panose="020B0604020202020204" pitchFamily="34" charset="0"/>
                    </a:rPr>
                    <a:t>′</a:t>
                  </a:r>
                </a:p>
              </p:txBody>
            </p:sp>
            <p:sp>
              <p:nvSpPr>
                <p:cNvPr id="151691" name="直接连接符 151690"/>
                <p:cNvSpPr/>
                <p:nvPr/>
              </p:nvSpPr>
              <p:spPr>
                <a:xfrm flipH="1">
                  <a:off x="4656" y="1650"/>
                  <a:ext cx="0" cy="379"/>
                </a:xfrm>
                <a:prstGeom prst="line">
                  <a:avLst/>
                </a:prstGeom>
                <a:ln w="38100" cap="flat" cmpd="sng">
                  <a:solidFill>
                    <a:schemeClr val="tx1"/>
                  </a:solidFill>
                  <a:prstDash val="solid"/>
                  <a:headEnd type="none" w="med" len="med"/>
                  <a:tailEnd type="triangl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151692" name="文本框 151691"/>
                <p:cNvSpPr txBox="1"/>
                <p:nvPr/>
              </p:nvSpPr>
              <p:spPr>
                <a:xfrm>
                  <a:off x="4604" y="1925"/>
                  <a:ext cx="309" cy="25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zh-CN" sz="2000" b="1">
                      <a:latin typeface="Arial" panose="020B0604020202020204" pitchFamily="34" charset="0"/>
                    </a:rPr>
                    <a:t>G</a:t>
                  </a:r>
                </a:p>
              </p:txBody>
            </p:sp>
            <p:sp>
              <p:nvSpPr>
                <p:cNvPr id="151693" name="椭圆 151692"/>
                <p:cNvSpPr/>
                <p:nvPr/>
              </p:nvSpPr>
              <p:spPr>
                <a:xfrm>
                  <a:off x="4624" y="1616"/>
                  <a:ext cx="53" cy="34"/>
                </a:xfrm>
                <a:prstGeom prst="ellipse">
                  <a:avLst/>
                </a:prstGeom>
                <a:solidFill>
                  <a:srgbClr val="000000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</p:grpSp>
      <p:sp>
        <p:nvSpPr>
          <p:cNvPr id="151696" name="文本框 151695"/>
          <p:cNvSpPr txBox="1"/>
          <p:nvPr/>
        </p:nvSpPr>
        <p:spPr>
          <a:xfrm>
            <a:off x="2279651" y="3933825"/>
            <a:ext cx="6697663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>
                <a:latin typeface="Arial" panose="020B0604020202020204" pitchFamily="34" charset="0"/>
              </a:rPr>
              <a:t>2</a:t>
            </a:r>
            <a:r>
              <a:rPr lang="zh-CN" altLang="en-US" sz="2400" b="1">
                <a:latin typeface="Arial" panose="020B0604020202020204" pitchFamily="34" charset="0"/>
              </a:rPr>
              <a:t>、关于压力，下面说法中正确的是（     ）</a:t>
            </a:r>
          </a:p>
        </p:txBody>
      </p:sp>
      <p:sp>
        <p:nvSpPr>
          <p:cNvPr id="151697" name="文本框 151696"/>
          <p:cNvSpPr txBox="1"/>
          <p:nvPr/>
        </p:nvSpPr>
        <p:spPr>
          <a:xfrm>
            <a:off x="2495551" y="4437063"/>
            <a:ext cx="5329238" cy="212280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>
                <a:latin typeface="Arial" panose="020B0604020202020204" pitchFamily="34" charset="0"/>
              </a:rPr>
              <a:t>A   </a:t>
            </a:r>
            <a:r>
              <a:rPr lang="zh-CN" altLang="en-US" sz="2400" b="1">
                <a:latin typeface="Arial" panose="020B0604020202020204" pitchFamily="34" charset="0"/>
              </a:rPr>
              <a:t>压力是因为物体受重力产生的</a:t>
            </a:r>
          </a:p>
          <a:p>
            <a:pPr>
              <a:spcBef>
                <a:spcPct val="50000"/>
              </a:spcBef>
            </a:pPr>
            <a:r>
              <a:rPr lang="en-US" altLang="zh-CN" sz="2400" b="1">
                <a:latin typeface="Arial" panose="020B0604020202020204" pitchFamily="34" charset="0"/>
              </a:rPr>
              <a:t>B   </a:t>
            </a:r>
            <a:r>
              <a:rPr lang="zh-CN" altLang="en-US" sz="2400" b="1">
                <a:latin typeface="Arial" panose="020B0604020202020204" pitchFamily="34" charset="0"/>
              </a:rPr>
              <a:t>压力的方向竖直向下</a:t>
            </a:r>
          </a:p>
          <a:p>
            <a:pPr>
              <a:spcBef>
                <a:spcPct val="50000"/>
              </a:spcBef>
            </a:pPr>
            <a:r>
              <a:rPr lang="en-US" altLang="zh-CN" sz="2400" b="1">
                <a:latin typeface="Arial" panose="020B0604020202020204" pitchFamily="34" charset="0"/>
              </a:rPr>
              <a:t>C  </a:t>
            </a:r>
            <a:r>
              <a:rPr lang="zh-CN" altLang="en-US" sz="2400" b="1">
                <a:latin typeface="Arial" panose="020B0604020202020204" pitchFamily="34" charset="0"/>
              </a:rPr>
              <a:t>压力的方向垂直于受力面</a:t>
            </a:r>
          </a:p>
          <a:p>
            <a:pPr>
              <a:spcBef>
                <a:spcPct val="50000"/>
              </a:spcBef>
            </a:pPr>
            <a:r>
              <a:rPr lang="en-US" altLang="zh-CN" sz="2400" b="1">
                <a:latin typeface="Arial" panose="020B0604020202020204" pitchFamily="34" charset="0"/>
              </a:rPr>
              <a:t>D  </a:t>
            </a:r>
            <a:r>
              <a:rPr lang="zh-CN" altLang="en-US" sz="2400" b="1">
                <a:latin typeface="Arial" panose="020B0604020202020204" pitchFamily="34" charset="0"/>
              </a:rPr>
              <a:t>压力等于物体的重力</a:t>
            </a:r>
          </a:p>
        </p:txBody>
      </p:sp>
      <p:sp>
        <p:nvSpPr>
          <p:cNvPr id="151698" name="文本框 151697"/>
          <p:cNvSpPr txBox="1"/>
          <p:nvPr/>
        </p:nvSpPr>
        <p:spPr>
          <a:xfrm>
            <a:off x="7391401" y="3933825"/>
            <a:ext cx="649288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>
                <a:solidFill>
                  <a:srgbClr val="F91C17"/>
                </a:solidFill>
                <a:latin typeface="Arial" panose="020B0604020202020204" pitchFamily="34" charset="0"/>
              </a:rPr>
              <a:t>C</a:t>
            </a:r>
          </a:p>
        </p:txBody>
      </p:sp>
      <p:grpSp>
        <p:nvGrpSpPr>
          <p:cNvPr id="151774" name="组合 151773"/>
          <p:cNvGrpSpPr/>
          <p:nvPr/>
        </p:nvGrpSpPr>
        <p:grpSpPr>
          <a:xfrm>
            <a:off x="4295776" y="1844675"/>
            <a:ext cx="1511300" cy="1708151"/>
            <a:chOff x="1701" y="1162"/>
            <a:chExt cx="952" cy="1076"/>
          </a:xfrm>
        </p:grpSpPr>
        <p:grpSp>
          <p:nvGrpSpPr>
            <p:cNvPr id="151749" name="组合 151748"/>
            <p:cNvGrpSpPr/>
            <p:nvPr/>
          </p:nvGrpSpPr>
          <p:grpSpPr>
            <a:xfrm>
              <a:off x="1701" y="1162"/>
              <a:ext cx="861" cy="1076"/>
              <a:chOff x="1746" y="1380"/>
              <a:chExt cx="861" cy="1076"/>
            </a:xfrm>
          </p:grpSpPr>
          <p:grpSp>
            <p:nvGrpSpPr>
              <p:cNvPr id="151750" name="组合 151749"/>
              <p:cNvGrpSpPr/>
              <p:nvPr/>
            </p:nvGrpSpPr>
            <p:grpSpPr>
              <a:xfrm>
                <a:off x="1746" y="1661"/>
                <a:ext cx="861" cy="409"/>
                <a:chOff x="1065" y="2704"/>
                <a:chExt cx="1225" cy="499"/>
              </a:xfrm>
            </p:grpSpPr>
            <p:sp>
              <p:nvSpPr>
                <p:cNvPr id="151751" name="矩形 151750"/>
                <p:cNvSpPr/>
                <p:nvPr/>
              </p:nvSpPr>
              <p:spPr>
                <a:xfrm>
                  <a:off x="1382" y="2704"/>
                  <a:ext cx="635" cy="408"/>
                </a:xfrm>
                <a:prstGeom prst="rect">
                  <a:avLst/>
                </a:prstGeom>
                <a:solidFill>
                  <a:schemeClr val="bg1"/>
                </a:solidFill>
                <a:ln w="3175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grpSp>
              <p:nvGrpSpPr>
                <p:cNvPr id="151752" name="组合 151751"/>
                <p:cNvGrpSpPr/>
                <p:nvPr/>
              </p:nvGrpSpPr>
              <p:grpSpPr>
                <a:xfrm>
                  <a:off x="1065" y="3112"/>
                  <a:ext cx="1225" cy="91"/>
                  <a:chOff x="204" y="3566"/>
                  <a:chExt cx="635" cy="46"/>
                </a:xfrm>
              </p:grpSpPr>
              <p:sp>
                <p:nvSpPr>
                  <p:cNvPr id="151753" name="直接连接符 151752"/>
                  <p:cNvSpPr/>
                  <p:nvPr/>
                </p:nvSpPr>
                <p:spPr>
                  <a:xfrm>
                    <a:off x="204" y="3566"/>
                    <a:ext cx="635" cy="0"/>
                  </a:xfrm>
                  <a:prstGeom prst="line">
                    <a:avLst/>
                  </a:prstGeom>
                  <a:ln w="2857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/>
                  </a:p>
                </p:txBody>
              </p:sp>
              <p:sp>
                <p:nvSpPr>
                  <p:cNvPr id="151754" name="直接连接符 151753"/>
                  <p:cNvSpPr/>
                  <p:nvPr/>
                </p:nvSpPr>
                <p:spPr>
                  <a:xfrm flipH="1">
                    <a:off x="249" y="3566"/>
                    <a:ext cx="0" cy="0"/>
                  </a:xfrm>
                  <a:prstGeom prst="line">
                    <a:avLst/>
                  </a:prstGeom>
                  <a:ln w="2857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/>
                  </a:p>
                </p:txBody>
              </p:sp>
              <p:sp>
                <p:nvSpPr>
                  <p:cNvPr id="151755" name="直接连接符 151754"/>
                  <p:cNvSpPr/>
                  <p:nvPr/>
                </p:nvSpPr>
                <p:spPr>
                  <a:xfrm flipH="1">
                    <a:off x="204" y="3566"/>
                    <a:ext cx="45" cy="46"/>
                  </a:xfrm>
                  <a:prstGeom prst="line">
                    <a:avLst/>
                  </a:prstGeom>
                  <a:ln w="2857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/>
                  </a:p>
                </p:txBody>
              </p:sp>
              <p:sp>
                <p:nvSpPr>
                  <p:cNvPr id="151756" name="直接连接符 151755"/>
                  <p:cNvSpPr/>
                  <p:nvPr/>
                </p:nvSpPr>
                <p:spPr>
                  <a:xfrm flipH="1">
                    <a:off x="340" y="3566"/>
                    <a:ext cx="45" cy="46"/>
                  </a:xfrm>
                  <a:prstGeom prst="line">
                    <a:avLst/>
                  </a:prstGeom>
                  <a:ln w="2857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/>
                  </a:p>
                </p:txBody>
              </p:sp>
              <p:sp>
                <p:nvSpPr>
                  <p:cNvPr id="151757" name="直接连接符 151756"/>
                  <p:cNvSpPr/>
                  <p:nvPr/>
                </p:nvSpPr>
                <p:spPr>
                  <a:xfrm flipH="1">
                    <a:off x="476" y="3566"/>
                    <a:ext cx="45" cy="46"/>
                  </a:xfrm>
                  <a:prstGeom prst="line">
                    <a:avLst/>
                  </a:prstGeom>
                  <a:ln w="2857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/>
                  </a:p>
                </p:txBody>
              </p:sp>
              <p:sp>
                <p:nvSpPr>
                  <p:cNvPr id="151758" name="直接连接符 151757"/>
                  <p:cNvSpPr/>
                  <p:nvPr/>
                </p:nvSpPr>
                <p:spPr>
                  <a:xfrm flipH="1">
                    <a:off x="612" y="3566"/>
                    <a:ext cx="45" cy="46"/>
                  </a:xfrm>
                  <a:prstGeom prst="line">
                    <a:avLst/>
                  </a:prstGeom>
                  <a:ln w="2857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/>
                  </a:p>
                </p:txBody>
              </p:sp>
              <p:sp>
                <p:nvSpPr>
                  <p:cNvPr id="151759" name="直接连接符 151758"/>
                  <p:cNvSpPr/>
                  <p:nvPr/>
                </p:nvSpPr>
                <p:spPr>
                  <a:xfrm flipH="1">
                    <a:off x="703" y="3566"/>
                    <a:ext cx="45" cy="46"/>
                  </a:xfrm>
                  <a:prstGeom prst="line">
                    <a:avLst/>
                  </a:prstGeom>
                  <a:ln w="2857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/>
                  </a:p>
                </p:txBody>
              </p:sp>
              <p:sp>
                <p:nvSpPr>
                  <p:cNvPr id="151760" name="直接连接符 151759"/>
                  <p:cNvSpPr/>
                  <p:nvPr/>
                </p:nvSpPr>
                <p:spPr>
                  <a:xfrm flipH="1">
                    <a:off x="658" y="3566"/>
                    <a:ext cx="45" cy="46"/>
                  </a:xfrm>
                  <a:prstGeom prst="line">
                    <a:avLst/>
                  </a:prstGeom>
                  <a:ln w="2857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/>
                  </a:p>
                </p:txBody>
              </p:sp>
              <p:sp>
                <p:nvSpPr>
                  <p:cNvPr id="151761" name="直接连接符 151760"/>
                  <p:cNvSpPr/>
                  <p:nvPr/>
                </p:nvSpPr>
                <p:spPr>
                  <a:xfrm flipH="1">
                    <a:off x="748" y="3566"/>
                    <a:ext cx="45" cy="46"/>
                  </a:xfrm>
                  <a:prstGeom prst="line">
                    <a:avLst/>
                  </a:prstGeom>
                  <a:ln w="2857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/>
                  </a:p>
                </p:txBody>
              </p:sp>
              <p:sp>
                <p:nvSpPr>
                  <p:cNvPr id="151762" name="直接连接符 151761"/>
                  <p:cNvSpPr/>
                  <p:nvPr/>
                </p:nvSpPr>
                <p:spPr>
                  <a:xfrm flipH="1">
                    <a:off x="431" y="3566"/>
                    <a:ext cx="45" cy="46"/>
                  </a:xfrm>
                  <a:prstGeom prst="line">
                    <a:avLst/>
                  </a:prstGeom>
                  <a:ln w="2857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/>
                  </a:p>
                </p:txBody>
              </p:sp>
              <p:sp>
                <p:nvSpPr>
                  <p:cNvPr id="151763" name="直接连接符 151762"/>
                  <p:cNvSpPr/>
                  <p:nvPr/>
                </p:nvSpPr>
                <p:spPr>
                  <a:xfrm flipH="1">
                    <a:off x="385" y="3566"/>
                    <a:ext cx="45" cy="46"/>
                  </a:xfrm>
                  <a:prstGeom prst="line">
                    <a:avLst/>
                  </a:prstGeom>
                  <a:ln w="2857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/>
                  </a:p>
                </p:txBody>
              </p:sp>
              <p:sp>
                <p:nvSpPr>
                  <p:cNvPr id="151764" name="直接连接符 151763"/>
                  <p:cNvSpPr/>
                  <p:nvPr/>
                </p:nvSpPr>
                <p:spPr>
                  <a:xfrm flipH="1">
                    <a:off x="522" y="3566"/>
                    <a:ext cx="45" cy="46"/>
                  </a:xfrm>
                  <a:prstGeom prst="line">
                    <a:avLst/>
                  </a:prstGeom>
                  <a:ln w="2857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/>
                  </a:p>
                </p:txBody>
              </p:sp>
              <p:sp>
                <p:nvSpPr>
                  <p:cNvPr id="151765" name="直接连接符 151764"/>
                  <p:cNvSpPr/>
                  <p:nvPr/>
                </p:nvSpPr>
                <p:spPr>
                  <a:xfrm flipH="1">
                    <a:off x="567" y="3566"/>
                    <a:ext cx="45" cy="46"/>
                  </a:xfrm>
                  <a:prstGeom prst="line">
                    <a:avLst/>
                  </a:prstGeom>
                  <a:ln w="2857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/>
                  </a:p>
                </p:txBody>
              </p:sp>
              <p:sp>
                <p:nvSpPr>
                  <p:cNvPr id="151766" name="直接连接符 151765"/>
                  <p:cNvSpPr/>
                  <p:nvPr/>
                </p:nvSpPr>
                <p:spPr>
                  <a:xfrm flipH="1">
                    <a:off x="249" y="3566"/>
                    <a:ext cx="45" cy="46"/>
                  </a:xfrm>
                  <a:prstGeom prst="line">
                    <a:avLst/>
                  </a:prstGeom>
                  <a:ln w="2857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/>
                  </a:p>
                </p:txBody>
              </p:sp>
              <p:sp>
                <p:nvSpPr>
                  <p:cNvPr id="151767" name="直接连接符 151766"/>
                  <p:cNvSpPr/>
                  <p:nvPr/>
                </p:nvSpPr>
                <p:spPr>
                  <a:xfrm flipH="1">
                    <a:off x="295" y="3566"/>
                    <a:ext cx="45" cy="46"/>
                  </a:xfrm>
                  <a:prstGeom prst="line">
                    <a:avLst/>
                  </a:prstGeom>
                  <a:ln w="2857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/>
                  </a:p>
                </p:txBody>
              </p:sp>
            </p:grpSp>
          </p:grpSp>
          <p:sp>
            <p:nvSpPr>
              <p:cNvPr id="151768" name="文本框 151767"/>
              <p:cNvSpPr txBox="1"/>
              <p:nvPr/>
            </p:nvSpPr>
            <p:spPr>
              <a:xfrm>
                <a:off x="2245" y="2205"/>
                <a:ext cx="272" cy="25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000" b="1">
                    <a:latin typeface="Arial" panose="020B0604020202020204" pitchFamily="34" charset="0"/>
                  </a:rPr>
                  <a:t>G</a:t>
                </a:r>
              </a:p>
            </p:txBody>
          </p:sp>
          <p:sp>
            <p:nvSpPr>
              <p:cNvPr id="151769" name="直接连接符 151768"/>
              <p:cNvSpPr/>
              <p:nvPr/>
            </p:nvSpPr>
            <p:spPr>
              <a:xfrm flipH="1">
                <a:off x="2200" y="1380"/>
                <a:ext cx="0" cy="272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triangle" w="med" len="med"/>
              </a:ln>
            </p:spPr>
            <p:txBody>
              <a:bodyPr/>
              <a:lstStyle/>
              <a:p>
                <a:endParaRPr/>
              </a:p>
            </p:txBody>
          </p:sp>
          <p:grpSp>
            <p:nvGrpSpPr>
              <p:cNvPr id="151770" name="组合 151769"/>
              <p:cNvGrpSpPr/>
              <p:nvPr/>
            </p:nvGrpSpPr>
            <p:grpSpPr>
              <a:xfrm>
                <a:off x="2175" y="1797"/>
                <a:ext cx="46" cy="544"/>
                <a:chOff x="2175" y="1797"/>
                <a:chExt cx="46" cy="544"/>
              </a:xfrm>
            </p:grpSpPr>
            <p:sp>
              <p:nvSpPr>
                <p:cNvPr id="151771" name="直接连接符 151770"/>
                <p:cNvSpPr/>
                <p:nvPr/>
              </p:nvSpPr>
              <p:spPr>
                <a:xfrm flipH="1">
                  <a:off x="2200" y="1842"/>
                  <a:ext cx="0" cy="499"/>
                </a:xfrm>
                <a:prstGeom prst="line">
                  <a:avLst/>
                </a:prstGeom>
                <a:ln w="38100" cap="flat" cmpd="sng">
                  <a:solidFill>
                    <a:schemeClr val="tx1"/>
                  </a:solidFill>
                  <a:prstDash val="solid"/>
                  <a:headEnd type="none" w="med" len="med"/>
                  <a:tailEnd type="triangl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151772" name="椭圆 151771"/>
                <p:cNvSpPr/>
                <p:nvPr/>
              </p:nvSpPr>
              <p:spPr>
                <a:xfrm>
                  <a:off x="2175" y="1797"/>
                  <a:ext cx="46" cy="45"/>
                </a:xfrm>
                <a:prstGeom prst="ellipse">
                  <a:avLst/>
                </a:prstGeom>
                <a:solidFill>
                  <a:srgbClr val="000000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  <p:sp>
          <p:nvSpPr>
            <p:cNvPr id="151773" name="文本框 151772"/>
            <p:cNvSpPr txBox="1"/>
            <p:nvPr/>
          </p:nvSpPr>
          <p:spPr>
            <a:xfrm>
              <a:off x="2200" y="1207"/>
              <a:ext cx="453" cy="25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000" b="1">
                  <a:latin typeface="Arial" panose="020B0604020202020204" pitchFamily="34" charset="0"/>
                </a:rPr>
                <a:t>F′</a:t>
              </a:r>
            </a:p>
          </p:txBody>
        </p:sp>
      </p:grp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1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1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1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1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1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16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16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16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16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16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1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16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1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51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151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51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51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557" grpId="0"/>
      <p:bldP spid="151686" grpId="0"/>
      <p:bldP spid="151687" grpId="0"/>
      <p:bldP spid="151688" grpId="0"/>
      <p:bldP spid="151689" grpId="0"/>
      <p:bldP spid="151696" grpId="0"/>
      <p:bldP spid="151697" grpId="0"/>
      <p:bldP spid="15169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786" name="组合 118785"/>
          <p:cNvGrpSpPr/>
          <p:nvPr/>
        </p:nvGrpSpPr>
        <p:grpSpPr>
          <a:xfrm>
            <a:off x="2782889" y="2997200"/>
            <a:ext cx="1944687" cy="792163"/>
            <a:chOff x="1065" y="2704"/>
            <a:chExt cx="1225" cy="499"/>
          </a:xfrm>
        </p:grpSpPr>
        <p:sp>
          <p:nvSpPr>
            <p:cNvPr id="118787" name="矩形 118786" descr="纸莎草纸"/>
            <p:cNvSpPr/>
            <p:nvPr/>
          </p:nvSpPr>
          <p:spPr>
            <a:xfrm>
              <a:off x="1382" y="2704"/>
              <a:ext cx="635" cy="408"/>
            </a:xfrm>
            <a:prstGeom prst="rect">
              <a:avLst/>
            </a:prstGeom>
            <a:blipFill rotWithShape="1">
              <a:blip r:embed="rId3"/>
              <a:stretch>
                <a:fillRect/>
              </a:stretch>
            </a:blip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118788" name="组合 118787"/>
            <p:cNvGrpSpPr/>
            <p:nvPr/>
          </p:nvGrpSpPr>
          <p:grpSpPr>
            <a:xfrm>
              <a:off x="1065" y="3112"/>
              <a:ext cx="1225" cy="91"/>
              <a:chOff x="204" y="3566"/>
              <a:chExt cx="635" cy="46"/>
            </a:xfrm>
          </p:grpSpPr>
          <p:sp>
            <p:nvSpPr>
              <p:cNvPr id="118789" name="直接连接符 118788"/>
              <p:cNvSpPr/>
              <p:nvPr/>
            </p:nvSpPr>
            <p:spPr>
              <a:xfrm>
                <a:off x="204" y="3566"/>
                <a:ext cx="635" cy="0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118790" name="直接连接符 118789"/>
              <p:cNvSpPr/>
              <p:nvPr/>
            </p:nvSpPr>
            <p:spPr>
              <a:xfrm flipH="1">
                <a:off x="249" y="3566"/>
                <a:ext cx="0" cy="0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118791" name="直接连接符 118790"/>
              <p:cNvSpPr/>
              <p:nvPr/>
            </p:nvSpPr>
            <p:spPr>
              <a:xfrm flipH="1">
                <a:off x="204" y="3566"/>
                <a:ext cx="45" cy="46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118792" name="直接连接符 118791"/>
              <p:cNvSpPr/>
              <p:nvPr/>
            </p:nvSpPr>
            <p:spPr>
              <a:xfrm flipH="1">
                <a:off x="340" y="3566"/>
                <a:ext cx="45" cy="46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118793" name="直接连接符 118792"/>
              <p:cNvSpPr/>
              <p:nvPr/>
            </p:nvSpPr>
            <p:spPr>
              <a:xfrm flipH="1">
                <a:off x="476" y="3566"/>
                <a:ext cx="45" cy="46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118794" name="直接连接符 118793"/>
              <p:cNvSpPr/>
              <p:nvPr/>
            </p:nvSpPr>
            <p:spPr>
              <a:xfrm flipH="1">
                <a:off x="612" y="3566"/>
                <a:ext cx="45" cy="46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118795" name="直接连接符 118794"/>
              <p:cNvSpPr/>
              <p:nvPr/>
            </p:nvSpPr>
            <p:spPr>
              <a:xfrm flipH="1">
                <a:off x="703" y="3566"/>
                <a:ext cx="45" cy="46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118796" name="直接连接符 118795"/>
              <p:cNvSpPr/>
              <p:nvPr/>
            </p:nvSpPr>
            <p:spPr>
              <a:xfrm flipH="1">
                <a:off x="658" y="3566"/>
                <a:ext cx="45" cy="46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118797" name="直接连接符 118796"/>
              <p:cNvSpPr/>
              <p:nvPr/>
            </p:nvSpPr>
            <p:spPr>
              <a:xfrm flipH="1">
                <a:off x="748" y="3566"/>
                <a:ext cx="45" cy="46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118798" name="直接连接符 118797"/>
              <p:cNvSpPr/>
              <p:nvPr/>
            </p:nvSpPr>
            <p:spPr>
              <a:xfrm flipH="1">
                <a:off x="431" y="3566"/>
                <a:ext cx="45" cy="46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118799" name="直接连接符 118798"/>
              <p:cNvSpPr/>
              <p:nvPr/>
            </p:nvSpPr>
            <p:spPr>
              <a:xfrm flipH="1">
                <a:off x="385" y="3566"/>
                <a:ext cx="45" cy="46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118800" name="直接连接符 118799"/>
              <p:cNvSpPr/>
              <p:nvPr/>
            </p:nvSpPr>
            <p:spPr>
              <a:xfrm flipH="1">
                <a:off x="522" y="3566"/>
                <a:ext cx="45" cy="46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118801" name="直接连接符 118800"/>
              <p:cNvSpPr/>
              <p:nvPr/>
            </p:nvSpPr>
            <p:spPr>
              <a:xfrm flipH="1">
                <a:off x="567" y="3566"/>
                <a:ext cx="45" cy="46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118802" name="直接连接符 118801"/>
              <p:cNvSpPr/>
              <p:nvPr/>
            </p:nvSpPr>
            <p:spPr>
              <a:xfrm flipH="1">
                <a:off x="249" y="3566"/>
                <a:ext cx="45" cy="46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118803" name="直接连接符 118802"/>
              <p:cNvSpPr/>
              <p:nvPr/>
            </p:nvSpPr>
            <p:spPr>
              <a:xfrm flipH="1">
                <a:off x="295" y="3566"/>
                <a:ext cx="45" cy="46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</p:grpSp>
      </p:grpSp>
      <p:grpSp>
        <p:nvGrpSpPr>
          <p:cNvPr id="118816" name="组合 118815"/>
          <p:cNvGrpSpPr/>
          <p:nvPr/>
        </p:nvGrpSpPr>
        <p:grpSpPr>
          <a:xfrm>
            <a:off x="8328026" y="2517775"/>
            <a:ext cx="792163" cy="1944688"/>
            <a:chOff x="4422" y="2205"/>
            <a:chExt cx="499" cy="1225"/>
          </a:xfrm>
        </p:grpSpPr>
        <p:sp>
          <p:nvSpPr>
            <p:cNvPr id="118817" name="矩形 118816" descr="纸莎草纸"/>
            <p:cNvSpPr/>
            <p:nvPr/>
          </p:nvSpPr>
          <p:spPr>
            <a:xfrm rot="16200000">
              <a:off x="4308" y="2636"/>
              <a:ext cx="635" cy="408"/>
            </a:xfrm>
            <a:prstGeom prst="rect">
              <a:avLst/>
            </a:prstGeom>
            <a:blipFill rotWithShape="1">
              <a:blip r:embed="rId3"/>
              <a:stretch>
                <a:fillRect/>
              </a:stretch>
            </a:blip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118818" name="组合 118817"/>
            <p:cNvGrpSpPr/>
            <p:nvPr/>
          </p:nvGrpSpPr>
          <p:grpSpPr>
            <a:xfrm rot="16200000">
              <a:off x="4263" y="2772"/>
              <a:ext cx="1225" cy="91"/>
              <a:chOff x="204" y="3566"/>
              <a:chExt cx="635" cy="46"/>
            </a:xfrm>
          </p:grpSpPr>
          <p:sp>
            <p:nvSpPr>
              <p:cNvPr id="118819" name="直接连接符 118818"/>
              <p:cNvSpPr/>
              <p:nvPr/>
            </p:nvSpPr>
            <p:spPr>
              <a:xfrm>
                <a:off x="204" y="3566"/>
                <a:ext cx="635" cy="0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118820" name="直接连接符 118819"/>
              <p:cNvSpPr/>
              <p:nvPr/>
            </p:nvSpPr>
            <p:spPr>
              <a:xfrm flipH="1">
                <a:off x="249" y="3566"/>
                <a:ext cx="0" cy="0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118821" name="直接连接符 118820"/>
              <p:cNvSpPr/>
              <p:nvPr/>
            </p:nvSpPr>
            <p:spPr>
              <a:xfrm flipH="1">
                <a:off x="204" y="3566"/>
                <a:ext cx="45" cy="46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118822" name="直接连接符 118821"/>
              <p:cNvSpPr/>
              <p:nvPr/>
            </p:nvSpPr>
            <p:spPr>
              <a:xfrm flipH="1">
                <a:off x="340" y="3566"/>
                <a:ext cx="45" cy="46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118823" name="直接连接符 118822"/>
              <p:cNvSpPr/>
              <p:nvPr/>
            </p:nvSpPr>
            <p:spPr>
              <a:xfrm flipH="1">
                <a:off x="476" y="3566"/>
                <a:ext cx="45" cy="46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118824" name="直接连接符 118823"/>
              <p:cNvSpPr/>
              <p:nvPr/>
            </p:nvSpPr>
            <p:spPr>
              <a:xfrm flipH="1">
                <a:off x="612" y="3566"/>
                <a:ext cx="45" cy="46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118825" name="直接连接符 118824"/>
              <p:cNvSpPr/>
              <p:nvPr/>
            </p:nvSpPr>
            <p:spPr>
              <a:xfrm flipH="1">
                <a:off x="703" y="3566"/>
                <a:ext cx="45" cy="46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118826" name="直接连接符 118825"/>
              <p:cNvSpPr/>
              <p:nvPr/>
            </p:nvSpPr>
            <p:spPr>
              <a:xfrm flipH="1">
                <a:off x="658" y="3566"/>
                <a:ext cx="45" cy="46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118827" name="直接连接符 118826"/>
              <p:cNvSpPr/>
              <p:nvPr/>
            </p:nvSpPr>
            <p:spPr>
              <a:xfrm flipH="1">
                <a:off x="748" y="3566"/>
                <a:ext cx="45" cy="46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118828" name="直接连接符 118827"/>
              <p:cNvSpPr/>
              <p:nvPr/>
            </p:nvSpPr>
            <p:spPr>
              <a:xfrm flipH="1">
                <a:off x="431" y="3566"/>
                <a:ext cx="45" cy="46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118829" name="直接连接符 118828"/>
              <p:cNvSpPr/>
              <p:nvPr/>
            </p:nvSpPr>
            <p:spPr>
              <a:xfrm flipH="1">
                <a:off x="385" y="3566"/>
                <a:ext cx="45" cy="46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118830" name="直接连接符 118829"/>
              <p:cNvSpPr/>
              <p:nvPr/>
            </p:nvSpPr>
            <p:spPr>
              <a:xfrm flipH="1">
                <a:off x="522" y="3566"/>
                <a:ext cx="45" cy="46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118831" name="直接连接符 118830"/>
              <p:cNvSpPr/>
              <p:nvPr/>
            </p:nvSpPr>
            <p:spPr>
              <a:xfrm flipH="1">
                <a:off x="567" y="3566"/>
                <a:ext cx="45" cy="46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118832" name="直接连接符 118831"/>
              <p:cNvSpPr/>
              <p:nvPr/>
            </p:nvSpPr>
            <p:spPr>
              <a:xfrm flipH="1">
                <a:off x="249" y="3566"/>
                <a:ext cx="45" cy="46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118833" name="直接连接符 118832"/>
              <p:cNvSpPr/>
              <p:nvPr/>
            </p:nvSpPr>
            <p:spPr>
              <a:xfrm flipH="1">
                <a:off x="295" y="3566"/>
                <a:ext cx="45" cy="46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</p:grpSp>
      </p:grpSp>
      <p:grpSp>
        <p:nvGrpSpPr>
          <p:cNvPr id="118834" name="组合 118833"/>
          <p:cNvGrpSpPr/>
          <p:nvPr/>
        </p:nvGrpSpPr>
        <p:grpSpPr>
          <a:xfrm>
            <a:off x="5375276" y="2925763"/>
            <a:ext cx="1944688" cy="719137"/>
            <a:chOff x="2562" y="2478"/>
            <a:chExt cx="1225" cy="453"/>
          </a:xfrm>
        </p:grpSpPr>
        <p:sp>
          <p:nvSpPr>
            <p:cNvPr id="118835" name="矩形 118834" descr="纸莎草纸"/>
            <p:cNvSpPr/>
            <p:nvPr/>
          </p:nvSpPr>
          <p:spPr>
            <a:xfrm rot="-2504879">
              <a:off x="2699" y="2478"/>
              <a:ext cx="635" cy="408"/>
            </a:xfrm>
            <a:prstGeom prst="rect">
              <a:avLst/>
            </a:prstGeom>
            <a:blipFill rotWithShape="1">
              <a:blip r:embed="rId3"/>
              <a:stretch>
                <a:fillRect/>
              </a:stretch>
            </a:blip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118836" name="组合 118835"/>
            <p:cNvGrpSpPr/>
            <p:nvPr/>
          </p:nvGrpSpPr>
          <p:grpSpPr>
            <a:xfrm rot="-2521136">
              <a:off x="2562" y="2840"/>
              <a:ext cx="1225" cy="91"/>
              <a:chOff x="204" y="3566"/>
              <a:chExt cx="635" cy="46"/>
            </a:xfrm>
          </p:grpSpPr>
          <p:sp>
            <p:nvSpPr>
              <p:cNvPr id="118837" name="直接连接符 118836"/>
              <p:cNvSpPr/>
              <p:nvPr/>
            </p:nvSpPr>
            <p:spPr>
              <a:xfrm>
                <a:off x="204" y="3566"/>
                <a:ext cx="635" cy="0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118838" name="直接连接符 118837"/>
              <p:cNvSpPr/>
              <p:nvPr/>
            </p:nvSpPr>
            <p:spPr>
              <a:xfrm flipH="1">
                <a:off x="249" y="3566"/>
                <a:ext cx="0" cy="0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118839" name="直接连接符 118838"/>
              <p:cNvSpPr/>
              <p:nvPr/>
            </p:nvSpPr>
            <p:spPr>
              <a:xfrm flipH="1">
                <a:off x="204" y="3566"/>
                <a:ext cx="45" cy="46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118840" name="直接连接符 118839"/>
              <p:cNvSpPr/>
              <p:nvPr/>
            </p:nvSpPr>
            <p:spPr>
              <a:xfrm flipH="1">
                <a:off x="340" y="3566"/>
                <a:ext cx="45" cy="46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118841" name="直接连接符 118840"/>
              <p:cNvSpPr/>
              <p:nvPr/>
            </p:nvSpPr>
            <p:spPr>
              <a:xfrm flipH="1">
                <a:off x="476" y="3566"/>
                <a:ext cx="45" cy="46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118842" name="直接连接符 118841"/>
              <p:cNvSpPr/>
              <p:nvPr/>
            </p:nvSpPr>
            <p:spPr>
              <a:xfrm flipH="1">
                <a:off x="612" y="3566"/>
                <a:ext cx="45" cy="46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118843" name="直接连接符 118842"/>
              <p:cNvSpPr/>
              <p:nvPr/>
            </p:nvSpPr>
            <p:spPr>
              <a:xfrm flipH="1">
                <a:off x="703" y="3566"/>
                <a:ext cx="45" cy="46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118844" name="直接连接符 118843"/>
              <p:cNvSpPr/>
              <p:nvPr/>
            </p:nvSpPr>
            <p:spPr>
              <a:xfrm flipH="1">
                <a:off x="658" y="3566"/>
                <a:ext cx="45" cy="46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118845" name="直接连接符 118844"/>
              <p:cNvSpPr/>
              <p:nvPr/>
            </p:nvSpPr>
            <p:spPr>
              <a:xfrm flipH="1">
                <a:off x="748" y="3566"/>
                <a:ext cx="45" cy="46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118846" name="直接连接符 118845"/>
              <p:cNvSpPr/>
              <p:nvPr/>
            </p:nvSpPr>
            <p:spPr>
              <a:xfrm flipH="1">
                <a:off x="431" y="3566"/>
                <a:ext cx="45" cy="46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118847" name="直接连接符 118846"/>
              <p:cNvSpPr/>
              <p:nvPr/>
            </p:nvSpPr>
            <p:spPr>
              <a:xfrm flipH="1">
                <a:off x="385" y="3566"/>
                <a:ext cx="45" cy="46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118848" name="直接连接符 118847"/>
              <p:cNvSpPr/>
              <p:nvPr/>
            </p:nvSpPr>
            <p:spPr>
              <a:xfrm flipH="1">
                <a:off x="522" y="3566"/>
                <a:ext cx="45" cy="46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118849" name="直接连接符 118848"/>
              <p:cNvSpPr/>
              <p:nvPr/>
            </p:nvSpPr>
            <p:spPr>
              <a:xfrm flipH="1">
                <a:off x="567" y="3566"/>
                <a:ext cx="45" cy="46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118850" name="直接连接符 118849"/>
              <p:cNvSpPr/>
              <p:nvPr/>
            </p:nvSpPr>
            <p:spPr>
              <a:xfrm flipH="1">
                <a:off x="249" y="3566"/>
                <a:ext cx="45" cy="46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118851" name="直接连接符 118850"/>
              <p:cNvSpPr/>
              <p:nvPr/>
            </p:nvSpPr>
            <p:spPr>
              <a:xfrm flipH="1">
                <a:off x="295" y="3566"/>
                <a:ext cx="45" cy="46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</p:grpSp>
      </p:grpSp>
      <p:sp>
        <p:nvSpPr>
          <p:cNvPr id="118867" name="文本框 118866"/>
          <p:cNvSpPr txBox="1"/>
          <p:nvPr/>
        </p:nvSpPr>
        <p:spPr>
          <a:xfrm>
            <a:off x="2998789" y="4997450"/>
            <a:ext cx="252095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0000FF"/>
                </a:solidFill>
                <a:latin typeface="Arial" panose="020B0604020202020204" pitchFamily="34" charset="0"/>
              </a:rPr>
              <a:t>重力的方向：</a:t>
            </a:r>
          </a:p>
        </p:txBody>
      </p:sp>
      <p:sp>
        <p:nvSpPr>
          <p:cNvPr id="118868" name="文本框 118867"/>
          <p:cNvSpPr txBox="1"/>
          <p:nvPr/>
        </p:nvSpPr>
        <p:spPr>
          <a:xfrm>
            <a:off x="2997201" y="5573713"/>
            <a:ext cx="2449513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0000FF"/>
                </a:solidFill>
                <a:latin typeface="Arial" panose="020B0604020202020204" pitchFamily="34" charset="0"/>
              </a:rPr>
              <a:t>压力的方向：</a:t>
            </a:r>
          </a:p>
        </p:txBody>
      </p:sp>
      <p:sp>
        <p:nvSpPr>
          <p:cNvPr id="118870" name="文本框 118869"/>
          <p:cNvSpPr txBox="1"/>
          <p:nvPr/>
        </p:nvSpPr>
        <p:spPr>
          <a:xfrm>
            <a:off x="5543551" y="5022850"/>
            <a:ext cx="208915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latin typeface="Arial" panose="020B0604020202020204" pitchFamily="34" charset="0"/>
              </a:rPr>
              <a:t>竖直向下</a:t>
            </a:r>
          </a:p>
        </p:txBody>
      </p:sp>
      <p:sp>
        <p:nvSpPr>
          <p:cNvPr id="118873" name="文本框 118872"/>
          <p:cNvSpPr txBox="1"/>
          <p:nvPr/>
        </p:nvSpPr>
        <p:spPr>
          <a:xfrm>
            <a:off x="5303839" y="5568950"/>
            <a:ext cx="3313112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latin typeface="Arial" panose="020B0604020202020204" pitchFamily="34" charset="0"/>
              </a:rPr>
              <a:t>垂直指向受压物体</a:t>
            </a:r>
          </a:p>
        </p:txBody>
      </p:sp>
      <p:grpSp>
        <p:nvGrpSpPr>
          <p:cNvPr id="118879" name="组合 118878"/>
          <p:cNvGrpSpPr/>
          <p:nvPr/>
        </p:nvGrpSpPr>
        <p:grpSpPr>
          <a:xfrm>
            <a:off x="3071814" y="3284538"/>
            <a:ext cx="773112" cy="1008062"/>
            <a:chOff x="975" y="2341"/>
            <a:chExt cx="487" cy="635"/>
          </a:xfrm>
        </p:grpSpPr>
        <p:sp>
          <p:nvSpPr>
            <p:cNvPr id="118815" name="文本框 118814"/>
            <p:cNvSpPr txBox="1"/>
            <p:nvPr/>
          </p:nvSpPr>
          <p:spPr>
            <a:xfrm>
              <a:off x="975" y="2569"/>
              <a:ext cx="363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800" b="1">
                  <a:solidFill>
                    <a:srgbClr val="3333FF"/>
                  </a:solidFill>
                  <a:latin typeface="Times New Roman" panose="02020603050405020304" pitchFamily="18" charset="0"/>
                </a:rPr>
                <a:t>G</a:t>
              </a:r>
            </a:p>
          </p:txBody>
        </p:sp>
        <p:grpSp>
          <p:nvGrpSpPr>
            <p:cNvPr id="118878" name="组合 118877"/>
            <p:cNvGrpSpPr/>
            <p:nvPr/>
          </p:nvGrpSpPr>
          <p:grpSpPr>
            <a:xfrm>
              <a:off x="1394" y="2341"/>
              <a:ext cx="68" cy="635"/>
              <a:chOff x="1394" y="2341"/>
              <a:chExt cx="68" cy="635"/>
            </a:xfrm>
          </p:grpSpPr>
          <p:sp>
            <p:nvSpPr>
              <p:cNvPr id="118814" name="直接连接符 118813"/>
              <p:cNvSpPr/>
              <p:nvPr/>
            </p:nvSpPr>
            <p:spPr>
              <a:xfrm>
                <a:off x="1428" y="2387"/>
                <a:ext cx="1" cy="589"/>
              </a:xfrm>
              <a:prstGeom prst="line">
                <a:avLst/>
              </a:prstGeom>
              <a:ln w="38100" cap="flat" cmpd="sng">
                <a:solidFill>
                  <a:srgbClr val="3333FF"/>
                </a:solidFill>
                <a:prstDash val="solid"/>
                <a:headEnd type="none" w="med" len="med"/>
                <a:tailEnd type="triangl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118877" name="椭圆 118876"/>
              <p:cNvSpPr/>
              <p:nvPr/>
            </p:nvSpPr>
            <p:spPr>
              <a:xfrm>
                <a:off x="1394" y="2341"/>
                <a:ext cx="68" cy="68"/>
              </a:xfrm>
              <a:prstGeom prst="ellipse">
                <a:avLst/>
              </a:prstGeom>
              <a:solidFill>
                <a:schemeClr val="tx2"/>
              </a:solidFill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118885" name="组合 118884"/>
          <p:cNvGrpSpPr/>
          <p:nvPr/>
        </p:nvGrpSpPr>
        <p:grpSpPr>
          <a:xfrm>
            <a:off x="3783014" y="3586163"/>
            <a:ext cx="800100" cy="1358259"/>
            <a:chOff x="1423" y="2523"/>
            <a:chExt cx="504" cy="856"/>
          </a:xfrm>
        </p:grpSpPr>
        <p:grpSp>
          <p:nvGrpSpPr>
            <p:cNvPr id="118811" name="组合 118810"/>
            <p:cNvGrpSpPr/>
            <p:nvPr/>
          </p:nvGrpSpPr>
          <p:grpSpPr>
            <a:xfrm>
              <a:off x="1453" y="2551"/>
              <a:ext cx="474" cy="828"/>
              <a:chOff x="1824" y="3024"/>
              <a:chExt cx="384" cy="1037"/>
            </a:xfrm>
          </p:grpSpPr>
          <p:sp>
            <p:nvSpPr>
              <p:cNvPr id="118812" name="直接连接符 118811"/>
              <p:cNvSpPr/>
              <p:nvPr/>
            </p:nvSpPr>
            <p:spPr>
              <a:xfrm flipH="1">
                <a:off x="1824" y="3024"/>
                <a:ext cx="0" cy="768"/>
              </a:xfrm>
              <a:prstGeom prst="line">
                <a:avLst/>
              </a:prstGeom>
              <a:ln w="34925" cap="flat" cmpd="sng">
                <a:solidFill>
                  <a:srgbClr val="FF3300"/>
                </a:solidFill>
                <a:prstDash val="solid"/>
                <a:headEnd type="none" w="med" len="med"/>
                <a:tailEnd type="triangl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118813" name="文本框 118812"/>
              <p:cNvSpPr txBox="1"/>
              <p:nvPr/>
            </p:nvSpPr>
            <p:spPr>
              <a:xfrm>
                <a:off x="1920" y="3649"/>
                <a:ext cx="288" cy="41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80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F</a:t>
                </a:r>
              </a:p>
            </p:txBody>
          </p:sp>
        </p:grpSp>
        <p:sp>
          <p:nvSpPr>
            <p:cNvPr id="118880" name="椭圆 118879"/>
            <p:cNvSpPr/>
            <p:nvPr/>
          </p:nvSpPr>
          <p:spPr>
            <a:xfrm>
              <a:off x="1423" y="2523"/>
              <a:ext cx="68" cy="68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18889" name="组合 118888"/>
          <p:cNvGrpSpPr/>
          <p:nvPr/>
        </p:nvGrpSpPr>
        <p:grpSpPr>
          <a:xfrm>
            <a:off x="8904289" y="2971800"/>
            <a:ext cx="1290637" cy="657225"/>
            <a:chOff x="4649" y="2144"/>
            <a:chExt cx="813" cy="414"/>
          </a:xfrm>
        </p:grpSpPr>
        <p:sp>
          <p:nvSpPr>
            <p:cNvPr id="118858" name="直接连接符 118857"/>
            <p:cNvSpPr/>
            <p:nvPr/>
          </p:nvSpPr>
          <p:spPr>
            <a:xfrm>
              <a:off x="4694" y="2528"/>
              <a:ext cx="624" cy="0"/>
            </a:xfrm>
            <a:prstGeom prst="line">
              <a:avLst/>
            </a:prstGeom>
            <a:ln w="38100" cap="flat" cmpd="sng">
              <a:solidFill>
                <a:srgbClr val="FF3300"/>
              </a:solidFill>
              <a:prstDash val="solid"/>
              <a:headEnd type="none" w="med" len="med"/>
              <a:tailEnd type="triangl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18859" name="文本框 118858"/>
            <p:cNvSpPr txBox="1"/>
            <p:nvPr/>
          </p:nvSpPr>
          <p:spPr>
            <a:xfrm>
              <a:off x="5174" y="2144"/>
              <a:ext cx="288" cy="29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400">
                  <a:solidFill>
                    <a:srgbClr val="FF3300"/>
                  </a:solidFill>
                  <a:latin typeface="Times New Roman" panose="02020603050405020304" pitchFamily="18" charset="0"/>
                </a:rPr>
                <a:t>F</a:t>
              </a:r>
            </a:p>
          </p:txBody>
        </p:sp>
        <p:sp>
          <p:nvSpPr>
            <p:cNvPr id="118881" name="椭圆 118880"/>
            <p:cNvSpPr/>
            <p:nvPr/>
          </p:nvSpPr>
          <p:spPr>
            <a:xfrm>
              <a:off x="4649" y="2490"/>
              <a:ext cx="68" cy="68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18888" name="组合 118887"/>
          <p:cNvGrpSpPr/>
          <p:nvPr/>
        </p:nvGrpSpPr>
        <p:grpSpPr>
          <a:xfrm>
            <a:off x="8112126" y="3521075"/>
            <a:ext cx="631825" cy="1250950"/>
            <a:chOff x="4150" y="2490"/>
            <a:chExt cx="398" cy="788"/>
          </a:xfrm>
        </p:grpSpPr>
        <p:sp>
          <p:nvSpPr>
            <p:cNvPr id="118860" name="文本框 118859"/>
            <p:cNvSpPr txBox="1"/>
            <p:nvPr/>
          </p:nvSpPr>
          <p:spPr>
            <a:xfrm>
              <a:off x="4150" y="2961"/>
              <a:ext cx="288" cy="29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400" b="1">
                  <a:solidFill>
                    <a:srgbClr val="3333FF"/>
                  </a:solidFill>
                  <a:latin typeface="Times New Roman" panose="02020603050405020304" pitchFamily="18" charset="0"/>
                </a:rPr>
                <a:t>G</a:t>
              </a:r>
            </a:p>
          </p:txBody>
        </p:sp>
        <p:sp>
          <p:nvSpPr>
            <p:cNvPr id="118861" name="直接连接符 118860"/>
            <p:cNvSpPr/>
            <p:nvPr/>
          </p:nvSpPr>
          <p:spPr>
            <a:xfrm flipH="1">
              <a:off x="4513" y="2552"/>
              <a:ext cx="0" cy="726"/>
            </a:xfrm>
            <a:prstGeom prst="line">
              <a:avLst/>
            </a:prstGeom>
            <a:ln w="28575" cap="flat" cmpd="sng">
              <a:solidFill>
                <a:srgbClr val="3333FF"/>
              </a:solidFill>
              <a:prstDash val="solid"/>
              <a:headEnd type="none" w="med" len="med"/>
              <a:tailEnd type="triangl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18882" name="椭圆 118881"/>
            <p:cNvSpPr/>
            <p:nvPr/>
          </p:nvSpPr>
          <p:spPr>
            <a:xfrm>
              <a:off x="4480" y="2490"/>
              <a:ext cx="68" cy="68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18887" name="组合 118886"/>
          <p:cNvGrpSpPr/>
          <p:nvPr/>
        </p:nvGrpSpPr>
        <p:grpSpPr>
          <a:xfrm>
            <a:off x="6273801" y="3429000"/>
            <a:ext cx="1249363" cy="819150"/>
            <a:chOff x="2992" y="2432"/>
            <a:chExt cx="787" cy="516"/>
          </a:xfrm>
        </p:grpSpPr>
        <p:sp>
          <p:nvSpPr>
            <p:cNvPr id="118853" name="直接连接符 118852"/>
            <p:cNvSpPr/>
            <p:nvPr/>
          </p:nvSpPr>
          <p:spPr>
            <a:xfrm>
              <a:off x="3024" y="2469"/>
              <a:ext cx="403" cy="472"/>
            </a:xfrm>
            <a:prstGeom prst="line">
              <a:avLst/>
            </a:prstGeom>
            <a:ln w="38100" cap="flat" cmpd="sng">
              <a:solidFill>
                <a:srgbClr val="FF0000"/>
              </a:solidFill>
              <a:prstDash val="solid"/>
              <a:headEnd type="none" w="med" len="med"/>
              <a:tailEnd type="triangl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18854" name="文本框 118853"/>
            <p:cNvSpPr txBox="1"/>
            <p:nvPr/>
          </p:nvSpPr>
          <p:spPr>
            <a:xfrm>
              <a:off x="3477" y="2658"/>
              <a:ext cx="302" cy="29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4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F</a:t>
              </a:r>
            </a:p>
          </p:txBody>
        </p:sp>
        <p:sp>
          <p:nvSpPr>
            <p:cNvPr id="118883" name="椭圆 118882"/>
            <p:cNvSpPr/>
            <p:nvPr/>
          </p:nvSpPr>
          <p:spPr>
            <a:xfrm>
              <a:off x="2992" y="2432"/>
              <a:ext cx="68" cy="68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18886" name="组合 118885"/>
          <p:cNvGrpSpPr/>
          <p:nvPr/>
        </p:nvGrpSpPr>
        <p:grpSpPr>
          <a:xfrm>
            <a:off x="6024564" y="3213100"/>
            <a:ext cx="587375" cy="1473200"/>
            <a:chOff x="2835" y="2296"/>
            <a:chExt cx="370" cy="928"/>
          </a:xfrm>
        </p:grpSpPr>
        <p:sp>
          <p:nvSpPr>
            <p:cNvPr id="118855" name="文本框 118854"/>
            <p:cNvSpPr txBox="1"/>
            <p:nvPr/>
          </p:nvSpPr>
          <p:spPr>
            <a:xfrm>
              <a:off x="2917" y="2934"/>
              <a:ext cx="288" cy="29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400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G</a:t>
              </a:r>
            </a:p>
          </p:txBody>
        </p:sp>
        <p:sp>
          <p:nvSpPr>
            <p:cNvPr id="118856" name="直接连接符 118855"/>
            <p:cNvSpPr/>
            <p:nvPr/>
          </p:nvSpPr>
          <p:spPr>
            <a:xfrm flipH="1">
              <a:off x="2872" y="2312"/>
              <a:ext cx="0" cy="883"/>
            </a:xfrm>
            <a:prstGeom prst="line">
              <a:avLst/>
            </a:prstGeom>
            <a:ln w="38100" cap="flat" cmpd="sng">
              <a:solidFill>
                <a:srgbClr val="3333FF"/>
              </a:solidFill>
              <a:prstDash val="solid"/>
              <a:headEnd type="none" w="med" len="med"/>
              <a:tailEnd type="triangl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18884" name="椭圆 118883"/>
            <p:cNvSpPr/>
            <p:nvPr/>
          </p:nvSpPr>
          <p:spPr>
            <a:xfrm>
              <a:off x="2835" y="2296"/>
              <a:ext cx="68" cy="68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18892" name="组合 118891"/>
          <p:cNvGrpSpPr/>
          <p:nvPr/>
        </p:nvGrpSpPr>
        <p:grpSpPr>
          <a:xfrm>
            <a:off x="7608889" y="3573463"/>
            <a:ext cx="719137" cy="469899"/>
            <a:chOff x="3833" y="2523"/>
            <a:chExt cx="453" cy="296"/>
          </a:xfrm>
        </p:grpSpPr>
        <p:sp>
          <p:nvSpPr>
            <p:cNvPr id="118890" name="直接连接符 118889"/>
            <p:cNvSpPr/>
            <p:nvPr/>
          </p:nvSpPr>
          <p:spPr>
            <a:xfrm>
              <a:off x="3833" y="2523"/>
              <a:ext cx="453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18891" name="文本框 118890"/>
            <p:cNvSpPr txBox="1"/>
            <p:nvPr/>
          </p:nvSpPr>
          <p:spPr>
            <a:xfrm>
              <a:off x="4060" y="2568"/>
              <a:ext cx="181" cy="25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000" b="1">
                  <a:latin typeface="Arial" panose="020B0604020202020204" pitchFamily="34" charset="0"/>
                </a:rPr>
                <a:t>F</a:t>
              </a:r>
            </a:p>
          </p:txBody>
        </p:sp>
      </p:grpSp>
      <p:sp>
        <p:nvSpPr>
          <p:cNvPr id="118893" name="文本框 118892"/>
          <p:cNvSpPr txBox="1"/>
          <p:nvPr/>
        </p:nvSpPr>
        <p:spPr>
          <a:xfrm>
            <a:off x="1597660" y="1506855"/>
            <a:ext cx="857250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>
                <a:latin typeface="Arial" panose="020B0604020202020204" pitchFamily="34" charset="0"/>
              </a:rPr>
              <a:t>3</a:t>
            </a:r>
            <a:r>
              <a:rPr lang="zh-CN" altLang="en-US" sz="3200" b="1">
                <a:latin typeface="Arial" panose="020B0604020202020204" pitchFamily="34" charset="0"/>
              </a:rPr>
              <a:t>、画出下列物体的重力和物体对接触面的压力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8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18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18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18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18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18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18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18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18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18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118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118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867" grpId="0"/>
      <p:bldP spid="118868" grpId="0"/>
      <p:bldP spid="118870" grpId="0"/>
      <p:bldP spid="118873" grpId="0"/>
      <p:bldP spid="11889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425" y="2420938"/>
            <a:ext cx="7423150" cy="18653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6322" name="文本框 1"/>
          <p:cNvSpPr txBox="1"/>
          <p:nvPr/>
        </p:nvSpPr>
        <p:spPr>
          <a:xfrm>
            <a:off x="334963" y="963613"/>
            <a:ext cx="11522075" cy="175323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>
                <a:latin typeface="Arial" panose="020B0604020202020204" pitchFamily="34" charset="0"/>
                <a:ea typeface="微软雅黑" panose="020B0503020204020204" pitchFamily="34" charset="-122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2400">
                <a:latin typeface="Arial" panose="020B0604020202020204" pitchFamily="34" charset="0"/>
                <a:ea typeface="微软雅黑" panose="020B0503020204020204" pitchFamily="34" charset="-122"/>
              </a:rPr>
              <a:t>4</a:t>
            </a:r>
            <a:r>
              <a:rPr lang="zh-CN" altLang="en-US" sz="2400">
                <a:latin typeface="Arial" panose="020B0604020202020204" pitchFamily="34" charset="0"/>
                <a:ea typeface="微软雅黑" panose="020B0503020204020204" pitchFamily="34" charset="-122"/>
              </a:rPr>
              <a:t>、在“探究影响压力作用效果的因素”的实验中，小明利用小桌、海绵、砝码等器材做了如图所示的一系列实验。</a:t>
            </a:r>
          </a:p>
        </p:txBody>
      </p:sp>
      <p:sp>
        <p:nvSpPr>
          <p:cNvPr id="56323" name="矩形 3"/>
          <p:cNvSpPr/>
          <p:nvPr/>
        </p:nvSpPr>
        <p:spPr>
          <a:xfrm>
            <a:off x="334963" y="4221163"/>
            <a:ext cx="11522075" cy="224313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>
                <a:latin typeface="Arial" panose="020B0604020202020204" pitchFamily="34" charset="0"/>
                <a:ea typeface="微软雅黑" panose="020B0503020204020204" pitchFamily="34" charset="-122"/>
              </a:rPr>
              <a:t>（</a:t>
            </a:r>
            <a:r>
              <a:rPr lang="en-US" altLang="zh-CN" sz="2400">
                <a:latin typeface="Arial" panose="020B0604020202020204" pitchFamily="34" charset="0"/>
                <a:ea typeface="微软雅黑" panose="020B0503020204020204" pitchFamily="34" charset="-122"/>
              </a:rPr>
              <a:t>1</a:t>
            </a:r>
            <a:r>
              <a:rPr lang="zh-CN" altLang="en-US" sz="2400">
                <a:latin typeface="Arial" panose="020B0604020202020204" pitchFamily="34" charset="0"/>
                <a:ea typeface="微软雅黑" panose="020B0503020204020204" pitchFamily="34" charset="-122"/>
              </a:rPr>
              <a:t>）小明是根据</a:t>
            </a:r>
            <a:r>
              <a:rPr lang="zh-CN" altLang="en-US" sz="2400" u="sng">
                <a:latin typeface="Arial" panose="020B0604020202020204" pitchFamily="34" charset="0"/>
                <a:ea typeface="微软雅黑" panose="020B0503020204020204" pitchFamily="34" charset="-122"/>
              </a:rPr>
              <a:t>                                   </a:t>
            </a:r>
            <a:r>
              <a:rPr lang="zh-CN" altLang="en-US" sz="2400">
                <a:latin typeface="Arial" panose="020B0604020202020204" pitchFamily="34" charset="0"/>
                <a:ea typeface="微软雅黑" panose="020B0503020204020204" pitchFamily="34" charset="-122"/>
              </a:rPr>
              <a:t>来比较压力的作用效果的，这种实验探究方法叫做</a:t>
            </a:r>
            <a:r>
              <a:rPr lang="zh-CN" altLang="en-US" sz="2400" u="sng">
                <a:latin typeface="Arial" panose="020B0604020202020204" pitchFamily="34" charset="0"/>
                <a:ea typeface="微软雅黑" panose="020B0503020204020204" pitchFamily="34" charset="-122"/>
              </a:rPr>
              <a:t>             </a:t>
            </a:r>
            <a:r>
              <a:rPr lang="zh-CN" altLang="en-US" sz="2400">
                <a:latin typeface="Arial" panose="020B0604020202020204" pitchFamily="34" charset="0"/>
                <a:ea typeface="微软雅黑" panose="020B0503020204020204" pitchFamily="34" charset="-122"/>
              </a:rPr>
              <a:t>。</a:t>
            </a:r>
            <a:endParaRPr lang="en-US" altLang="zh-CN" sz="2400">
              <a:latin typeface="Arial" pitchFamily="34" charset="0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>
                <a:latin typeface="Arial" panose="020B0604020202020204" pitchFamily="34" charset="0"/>
                <a:ea typeface="微软雅黑" panose="020B0503020204020204" pitchFamily="34" charset="-122"/>
              </a:rPr>
              <a:t>（</a:t>
            </a:r>
            <a:r>
              <a:rPr lang="en-US" altLang="zh-CN" sz="2400">
                <a:latin typeface="Arial" panose="020B0604020202020204" pitchFamily="34" charset="0"/>
                <a:ea typeface="微软雅黑" panose="020B0503020204020204" pitchFamily="34" charset="-122"/>
              </a:rPr>
              <a:t>2</a:t>
            </a:r>
            <a:r>
              <a:rPr lang="zh-CN" altLang="en-US" sz="2400">
                <a:latin typeface="Arial" panose="020B0604020202020204" pitchFamily="34" charset="0"/>
                <a:ea typeface="微软雅黑" panose="020B0503020204020204" pitchFamily="34" charset="-122"/>
              </a:rPr>
              <a:t>）观察比较甲、乙两图所示的情况可以得到结论：受力面积一定时</a:t>
            </a:r>
            <a:r>
              <a:rPr lang="zh-CN" altLang="en-US" sz="2400" u="sng">
                <a:latin typeface="Arial" panose="020B0604020202020204" pitchFamily="34" charset="0"/>
                <a:ea typeface="微软雅黑" panose="020B0503020204020204" pitchFamily="34" charset="-122"/>
              </a:rPr>
              <a:t>，             ，</a:t>
            </a:r>
            <a:r>
              <a:rPr lang="zh-CN" altLang="en-US" sz="2400">
                <a:latin typeface="Arial" panose="020B0604020202020204" pitchFamily="34" charset="0"/>
                <a:ea typeface="微软雅黑" panose="020B0503020204020204" pitchFamily="34" charset="-122"/>
              </a:rPr>
              <a:t>压力的作用效果越</a:t>
            </a:r>
          </a:p>
        </p:txBody>
      </p:sp>
      <p:sp>
        <p:nvSpPr>
          <p:cNvPr id="5" name="矩形 4"/>
          <p:cNvSpPr/>
          <p:nvPr/>
        </p:nvSpPr>
        <p:spPr>
          <a:xfrm>
            <a:off x="2640013" y="4286250"/>
            <a:ext cx="201168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海绵凹陷程度</a:t>
            </a:r>
            <a:endParaRPr lang="zh-CN" altLang="en-US" sz="240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270953" y="4881563"/>
            <a:ext cx="1108075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转换法</a:t>
            </a:r>
            <a:endParaRPr lang="zh-CN" altLang="en-US" sz="240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9864725" y="5414963"/>
            <a:ext cx="1416050" cy="461962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压力越大</a:t>
            </a:r>
            <a:endParaRPr lang="zh-CN" altLang="en-US" sz="240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文本框 1"/>
          <p:cNvSpPr txBox="1"/>
          <p:nvPr/>
        </p:nvSpPr>
        <p:spPr>
          <a:xfrm>
            <a:off x="334963" y="3295650"/>
            <a:ext cx="11522075" cy="27971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>
                <a:latin typeface="Arial" panose="020B0604020202020204" pitchFamily="34" charset="0"/>
                <a:ea typeface="微软雅黑" panose="020B0503020204020204" pitchFamily="34" charset="-122"/>
              </a:rPr>
              <a:t>（</a:t>
            </a:r>
            <a:r>
              <a:rPr lang="en-US" altLang="zh-CN" sz="2400">
                <a:latin typeface="Arial" panose="020B0604020202020204" pitchFamily="34" charset="0"/>
                <a:ea typeface="微软雅黑" panose="020B0503020204020204" pitchFamily="34" charset="-122"/>
              </a:rPr>
              <a:t>3</a:t>
            </a:r>
            <a:r>
              <a:rPr lang="zh-CN" altLang="en-US" sz="2400">
                <a:latin typeface="Arial" panose="020B0604020202020204" pitchFamily="34" charset="0"/>
                <a:ea typeface="微软雅黑" panose="020B0503020204020204" pitchFamily="34" charset="-122"/>
              </a:rPr>
              <a:t>）要探究压力的作用效果跟受力面积的关系，应比较</a:t>
            </a:r>
            <a:r>
              <a:rPr lang="zh-CN" altLang="en-US" sz="2400" u="sng">
                <a:latin typeface="Arial" panose="020B0604020202020204" pitchFamily="34" charset="0"/>
                <a:ea typeface="微软雅黑" panose="020B0503020204020204" pitchFamily="34" charset="-122"/>
              </a:rPr>
              <a:t>             </a:t>
            </a:r>
            <a:r>
              <a:rPr lang="zh-CN" altLang="en-US" sz="2400">
                <a:latin typeface="Arial" panose="020B0604020202020204" pitchFamily="34" charset="0"/>
                <a:ea typeface="微软雅黑" panose="020B0503020204020204" pitchFamily="34" charset="-122"/>
              </a:rPr>
              <a:t> 两图的实验，可以得到结论：</a:t>
            </a:r>
            <a:r>
              <a:rPr lang="zh-CN" altLang="en-US" sz="2400" u="sng">
                <a:latin typeface="Arial" panose="020B0604020202020204" pitchFamily="34" charset="0"/>
                <a:ea typeface="微软雅黑" panose="020B0503020204020204" pitchFamily="34" charset="-122"/>
              </a:rPr>
              <a:t>                                                                                            </a:t>
            </a:r>
            <a:r>
              <a:rPr lang="zh-CN" altLang="en-US" sz="2400">
                <a:latin typeface="Arial" panose="020B0604020202020204" pitchFamily="34" charset="0"/>
                <a:ea typeface="微软雅黑" panose="020B0503020204020204" pitchFamily="34" charset="-122"/>
              </a:rPr>
              <a:t>。 </a:t>
            </a:r>
            <a:endParaRPr lang="en-US" altLang="zh-CN" sz="240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>
                <a:latin typeface="Arial" panose="020B0604020202020204" pitchFamily="34" charset="0"/>
                <a:ea typeface="微软雅黑" panose="020B0503020204020204" pitchFamily="34" charset="-122"/>
              </a:rPr>
              <a:t>（</a:t>
            </a:r>
            <a:r>
              <a:rPr lang="en-US" altLang="zh-CN" sz="2400">
                <a:latin typeface="Arial" panose="020B0604020202020204" pitchFamily="34" charset="0"/>
                <a:ea typeface="微软雅黑" panose="020B0503020204020204" pitchFamily="34" charset="-122"/>
              </a:rPr>
              <a:t>4</a:t>
            </a:r>
            <a:r>
              <a:rPr lang="zh-CN" altLang="en-US" sz="2400">
                <a:latin typeface="Arial" panose="020B0604020202020204" pitchFamily="34" charset="0"/>
                <a:ea typeface="微软雅黑" panose="020B0503020204020204" pitchFamily="34" charset="-122"/>
              </a:rPr>
              <a:t>）小明将图丙中的小桌和砝码又放到一块木板上，如图丁所示，图丙中海绵受到的压强</a:t>
            </a:r>
            <a:r>
              <a:rPr lang="en-US" altLang="zh-CN" sz="2400">
                <a:latin typeface="Arial" panose="020B0604020202020204" pitchFamily="34" charset="0"/>
                <a:ea typeface="微软雅黑" panose="020B0503020204020204" pitchFamily="34" charset="-122"/>
              </a:rPr>
              <a:t>p</a:t>
            </a:r>
            <a:r>
              <a:rPr lang="zh-CN" altLang="en-US" sz="2400" baseline="-25000">
                <a:latin typeface="Arial" panose="020B0604020202020204" pitchFamily="34" charset="0"/>
                <a:ea typeface="微软雅黑" panose="020B0503020204020204" pitchFamily="34" charset="-122"/>
              </a:rPr>
              <a:t>丙</a:t>
            </a:r>
            <a:r>
              <a:rPr lang="zh-CN" altLang="en-US" sz="2400">
                <a:latin typeface="Arial" panose="020B0604020202020204" pitchFamily="34" charset="0"/>
                <a:ea typeface="微软雅黑" panose="020B0503020204020204" pitchFamily="34" charset="-122"/>
              </a:rPr>
              <a:t>和图丁中木板受到的压强</a:t>
            </a:r>
            <a:r>
              <a:rPr lang="en-US" altLang="zh-CN" sz="2400">
                <a:latin typeface="Arial" panose="020B0604020202020204" pitchFamily="34" charset="0"/>
                <a:ea typeface="微软雅黑" panose="020B0503020204020204" pitchFamily="34" charset="-122"/>
              </a:rPr>
              <a:t>p</a:t>
            </a:r>
            <a:r>
              <a:rPr lang="zh-CN" altLang="en-US" sz="2400" baseline="-25000">
                <a:latin typeface="Arial" panose="020B0604020202020204" pitchFamily="34" charset="0"/>
                <a:ea typeface="微软雅黑" panose="020B0503020204020204" pitchFamily="34" charset="-122"/>
              </a:rPr>
              <a:t>丁</a:t>
            </a:r>
            <a:r>
              <a:rPr lang="zh-CN" altLang="en-US" sz="2400">
                <a:latin typeface="Arial" panose="020B0604020202020204" pitchFamily="34" charset="0"/>
                <a:ea typeface="微软雅黑" panose="020B0503020204020204" pitchFamily="34" charset="-122"/>
              </a:rPr>
              <a:t>的大小关系为：</a:t>
            </a:r>
            <a:r>
              <a:rPr lang="en-US" altLang="zh-CN" sz="2400">
                <a:latin typeface="Arial" panose="020B0604020202020204" pitchFamily="34" charset="0"/>
                <a:ea typeface="微软雅黑" panose="020B0503020204020204" pitchFamily="34" charset="-122"/>
              </a:rPr>
              <a:t>p</a:t>
            </a:r>
            <a:r>
              <a:rPr lang="zh-CN" altLang="en-US" sz="2400" baseline="-25000">
                <a:latin typeface="Arial" panose="020B0604020202020204" pitchFamily="34" charset="0"/>
                <a:ea typeface="微软雅黑" panose="020B0503020204020204" pitchFamily="34" charset="-122"/>
              </a:rPr>
              <a:t>丙</a:t>
            </a:r>
            <a:r>
              <a:rPr lang="zh-CN" altLang="en-US" sz="2400" u="sng">
                <a:latin typeface="Arial" panose="020B0604020202020204" pitchFamily="34" charset="0"/>
                <a:ea typeface="微软雅黑" panose="020B0503020204020204" pitchFamily="34" charset="-122"/>
              </a:rPr>
              <a:t>     </a:t>
            </a:r>
            <a:r>
              <a:rPr lang="en-US" altLang="zh-CN" sz="2400">
                <a:latin typeface="Arial" panose="020B0604020202020204" pitchFamily="34" charset="0"/>
                <a:ea typeface="微软雅黑" panose="020B0503020204020204" pitchFamily="34" charset="-122"/>
              </a:rPr>
              <a:t>p</a:t>
            </a:r>
            <a:r>
              <a:rPr lang="zh-CN" altLang="en-US" sz="2400" baseline="-25000">
                <a:latin typeface="Arial" panose="020B0604020202020204" pitchFamily="34" charset="0"/>
                <a:ea typeface="微软雅黑" panose="020B0503020204020204" pitchFamily="34" charset="-122"/>
              </a:rPr>
              <a:t>丁</a:t>
            </a:r>
            <a:r>
              <a:rPr lang="zh-CN" altLang="en-US" sz="2400">
                <a:latin typeface="Arial" panose="020B0604020202020204" pitchFamily="34" charset="0"/>
                <a:ea typeface="微软雅黑" panose="020B0503020204020204" pitchFamily="34" charset="-122"/>
              </a:rPr>
              <a:t>（选填“＞”“＜”或“</a:t>
            </a:r>
            <a:r>
              <a:rPr lang="en-US" altLang="zh-CN" sz="2400">
                <a:latin typeface="Arial" panose="020B0604020202020204" pitchFamily="34" charset="0"/>
                <a:ea typeface="微软雅黑" panose="020B0503020204020204" pitchFamily="34" charset="-122"/>
              </a:rPr>
              <a:t>=”</a:t>
            </a:r>
            <a:r>
              <a:rPr lang="zh-CN" altLang="en-US" sz="2400">
                <a:latin typeface="Arial" panose="020B0604020202020204" pitchFamily="34" charset="0"/>
                <a:ea typeface="微软雅黑" panose="020B0503020204020204" pitchFamily="34" charset="-122"/>
              </a:rPr>
              <a:t>）。</a:t>
            </a:r>
          </a:p>
        </p:txBody>
      </p:sp>
      <p:pic>
        <p:nvPicPr>
          <p:cNvPr id="57346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1663" y="1090613"/>
            <a:ext cx="8448675" cy="21224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矩形 3"/>
          <p:cNvSpPr/>
          <p:nvPr/>
        </p:nvSpPr>
        <p:spPr>
          <a:xfrm>
            <a:off x="7899400" y="3411538"/>
            <a:ext cx="1108075" cy="461962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乙、丙</a:t>
            </a:r>
            <a:endParaRPr lang="zh-CN" altLang="en-US" sz="240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558925" y="3933825"/>
            <a:ext cx="7264400" cy="46196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压力一定时，受力面积越小，压力的作用效果越明显</a:t>
            </a:r>
            <a:endParaRPr lang="zh-CN" altLang="en-US" sz="240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883525" y="5033963"/>
            <a:ext cx="419100" cy="461962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=</a:t>
            </a:r>
            <a:endParaRPr lang="zh-CN" altLang="en-US" sz="240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文本框 1"/>
          <p:cNvSpPr txBox="1"/>
          <p:nvPr/>
        </p:nvSpPr>
        <p:spPr>
          <a:xfrm>
            <a:off x="334963" y="908050"/>
            <a:ext cx="11522075" cy="461581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just">
              <a:lnSpc>
                <a:spcPct val="200000"/>
              </a:lnSpc>
            </a:pPr>
            <a:endParaRPr lang="en-US" altLang="zh-CN" sz="2800" b="1">
              <a:latin typeface="Times New Roman" pitchFamily="18" charset="0"/>
              <a:ea typeface="微软雅黑" pitchFamily="34" charset="-122"/>
            </a:endParaRPr>
          </a:p>
          <a:p>
            <a:pPr algn="just">
              <a:lnSpc>
                <a:spcPct val="200000"/>
              </a:lnSpc>
            </a:pPr>
            <a:r>
              <a:rPr lang="en-US" altLang="zh-CN" sz="2800" b="1">
                <a:latin typeface="Times New Roman" pitchFamily="18" charset="0"/>
                <a:ea typeface="微软雅黑" pitchFamily="34" charset="-122"/>
              </a:rPr>
              <a:t>1.</a:t>
            </a:r>
            <a:r>
              <a:rPr lang="zh-CN" altLang="zh-CN" sz="2800" b="1">
                <a:latin typeface="Times New Roman" panose="02020603050405020304" pitchFamily="18" charset="0"/>
                <a:ea typeface="微软雅黑" panose="020B0503020204020204" pitchFamily="34" charset="-122"/>
              </a:rPr>
              <a:t>定义：</a:t>
            </a:r>
            <a:r>
              <a:rPr lang="zh-CN" altLang="zh-CN" sz="2800">
                <a:latin typeface="Times New Roman" panose="02020603050405020304" pitchFamily="18" charset="0"/>
                <a:ea typeface="微软雅黑" panose="020B0503020204020204" pitchFamily="34" charset="-122"/>
              </a:rPr>
              <a:t>物体所受压力的大小与受力面积之</a:t>
            </a:r>
            <a:r>
              <a:rPr lang="en-US" altLang="zh-CN" sz="2800" u="sng">
                <a:latin typeface="Times New Roman" panose="02020603050405020304" pitchFamily="18" charset="0"/>
                <a:ea typeface="微软雅黑" panose="020B0503020204020204" pitchFamily="34" charset="-122"/>
              </a:rPr>
              <a:t>      </a:t>
            </a:r>
            <a:r>
              <a:rPr lang="zh-CN" altLang="zh-CN" sz="2800">
                <a:latin typeface="Times New Roman" panose="02020603050405020304" pitchFamily="18" charset="0"/>
                <a:ea typeface="微软雅黑" panose="020B0503020204020204" pitchFamily="34" charset="-122"/>
              </a:rPr>
              <a:t>叫做压强。</a:t>
            </a:r>
          </a:p>
          <a:p>
            <a:pPr>
              <a:lnSpc>
                <a:spcPct val="150000"/>
              </a:lnSpc>
            </a:pPr>
            <a:r>
              <a:rPr lang="en-US" altLang="zh-CN" sz="2800" b="1">
                <a:latin typeface="Times New Roman" panose="02020603050405020304" pitchFamily="18" charset="0"/>
                <a:ea typeface="微软雅黑" panose="020B0503020204020204" pitchFamily="34" charset="-122"/>
              </a:rPr>
              <a:t>2.</a:t>
            </a:r>
            <a:r>
              <a:rPr lang="zh-CN" altLang="zh-CN" sz="2800" b="1">
                <a:latin typeface="Times New Roman" panose="02020603050405020304" pitchFamily="18" charset="0"/>
                <a:ea typeface="微软雅黑" panose="020B0503020204020204" pitchFamily="34" charset="-122"/>
              </a:rPr>
              <a:t>公式：</a:t>
            </a:r>
            <a:r>
              <a:rPr lang="en-US" altLang="zh-CN" sz="2800" b="1" u="sng">
                <a:latin typeface="Times New Roman" panose="02020603050405020304" pitchFamily="18" charset="0"/>
                <a:ea typeface="微软雅黑" panose="020B0503020204020204" pitchFamily="34" charset="-122"/>
              </a:rPr>
              <a:t>              </a:t>
            </a:r>
            <a:r>
              <a:rPr lang="zh-CN" altLang="zh-CN" sz="2800">
                <a:latin typeface="Times New Roman" panose="02020603050405020304" pitchFamily="18" charset="0"/>
                <a:ea typeface="微软雅黑" panose="020B0503020204020204" pitchFamily="34" charset="-122"/>
              </a:rPr>
              <a:t>。         </a:t>
            </a:r>
            <a:r>
              <a:rPr lang="en-US" altLang="zh-CN" sz="2800" i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F</a:t>
            </a:r>
            <a:r>
              <a:rPr lang="zh-CN" altLang="en-US" sz="280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表示压力</a:t>
            </a:r>
            <a:r>
              <a:rPr lang="en-US" altLang="zh-CN" sz="280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</a:t>
            </a:r>
            <a:r>
              <a:rPr lang="zh-CN" altLang="en-US" sz="280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单位为</a:t>
            </a:r>
            <a:r>
              <a:rPr lang="en-US" altLang="zh-CN" sz="280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N.</a:t>
            </a:r>
            <a:endParaRPr lang="en-US" altLang="zh-CN" sz="2800" smtClean="0">
              <a:latin typeface="Times New Roman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 i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</a:t>
            </a:r>
            <a:r>
              <a:rPr lang="zh-CN" altLang="en-US" sz="280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表示物体受力面积（为物体间的接触面积），单位为</a:t>
            </a:r>
            <a:r>
              <a:rPr lang="en-US" altLang="zh-CN" sz="2800" i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</a:t>
            </a:r>
            <a:r>
              <a:rPr lang="en-US" altLang="zh-CN" sz="2800" baseline="3000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</a:t>
            </a:r>
            <a:r>
              <a:rPr lang="en-US" altLang="zh-CN" sz="280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zh-CN" sz="2800" b="1">
                <a:latin typeface="Times New Roman" panose="02020603050405020304" pitchFamily="18" charset="0"/>
                <a:ea typeface="微软雅黑" panose="020B0503020204020204" pitchFamily="34" charset="-122"/>
              </a:rPr>
              <a:t>3.</a:t>
            </a:r>
            <a:r>
              <a:rPr lang="zh-CN" altLang="zh-CN" sz="2800" b="1">
                <a:latin typeface="Times New Roman" panose="02020603050405020304" pitchFamily="18" charset="0"/>
                <a:ea typeface="微软雅黑" panose="020B0503020204020204" pitchFamily="34" charset="-122"/>
              </a:rPr>
              <a:t>单位：</a:t>
            </a:r>
            <a:r>
              <a:rPr lang="en-US" altLang="zh-CN" sz="2800" b="1" u="sng">
                <a:latin typeface="Times New Roman" panose="02020603050405020304" pitchFamily="18" charset="0"/>
                <a:ea typeface="微软雅黑" panose="020B0503020204020204" pitchFamily="34" charset="-122"/>
              </a:rPr>
              <a:t>          </a:t>
            </a:r>
            <a:r>
              <a:rPr lang="zh-CN" altLang="zh-CN" sz="2800">
                <a:latin typeface="Times New Roman" panose="02020603050405020304" pitchFamily="18" charset="0"/>
                <a:ea typeface="微软雅黑" panose="020B0503020204020204" pitchFamily="34" charset="-122"/>
              </a:rPr>
              <a:t>，简称</a:t>
            </a:r>
            <a:r>
              <a:rPr lang="en-US" altLang="zh-CN" sz="2800" u="sng">
                <a:latin typeface="Times New Roman" panose="02020603050405020304" pitchFamily="18" charset="0"/>
                <a:ea typeface="微软雅黑" panose="020B0503020204020204" pitchFamily="34" charset="-122"/>
              </a:rPr>
              <a:t>      </a:t>
            </a:r>
            <a:r>
              <a:rPr lang="zh-CN" altLang="zh-CN" sz="2800">
                <a:latin typeface="Times New Roman" panose="02020603050405020304" pitchFamily="18" charset="0"/>
                <a:ea typeface="微软雅黑" panose="020B0503020204020204" pitchFamily="34" charset="-122"/>
              </a:rPr>
              <a:t>，符号是</a:t>
            </a:r>
            <a:r>
              <a:rPr lang="en-US" altLang="zh-CN" sz="2800" u="sng">
                <a:latin typeface="Times New Roman" panose="02020603050405020304" pitchFamily="18" charset="0"/>
                <a:ea typeface="微软雅黑" panose="020B0503020204020204" pitchFamily="34" charset="-122"/>
              </a:rPr>
              <a:t>      </a:t>
            </a:r>
            <a:r>
              <a:rPr lang="zh-CN" altLang="zh-CN" sz="2800">
                <a:latin typeface="Times New Roman" panose="02020603050405020304" pitchFamily="18" charset="0"/>
                <a:ea typeface="微软雅黑" panose="020B0503020204020204" pitchFamily="34" charset="-122"/>
              </a:rPr>
              <a:t>。</a:t>
            </a:r>
            <a:r>
              <a:rPr lang="en-US" altLang="zh-CN" sz="2800">
                <a:latin typeface="Times New Roman" panose="02020603050405020304" pitchFamily="18" charset="0"/>
                <a:ea typeface="微软雅黑" panose="020B0503020204020204" pitchFamily="34" charset="-122"/>
              </a:rPr>
              <a:t>1Pa=</a:t>
            </a:r>
            <a:r>
              <a:rPr lang="en-US" altLang="zh-CN" sz="2800" u="sng">
                <a:latin typeface="Times New Roman" panose="02020603050405020304" pitchFamily="18" charset="0"/>
                <a:ea typeface="微软雅黑" panose="020B0503020204020204" pitchFamily="34" charset="-122"/>
              </a:rPr>
              <a:t>   </a:t>
            </a:r>
            <a:r>
              <a:rPr lang="en-US" altLang="zh-CN" sz="2800">
                <a:latin typeface="Times New Roman" panose="02020603050405020304" pitchFamily="18" charset="0"/>
                <a:ea typeface="微软雅黑" panose="020B0503020204020204" pitchFamily="34" charset="-122"/>
              </a:rPr>
              <a:t>N/m</a:t>
            </a:r>
            <a:r>
              <a:rPr lang="en-US" altLang="zh-CN" sz="2800" baseline="30000">
                <a:latin typeface="Times New Roman" panose="02020603050405020304" pitchFamily="18" charset="0"/>
                <a:ea typeface="微软雅黑" panose="020B0503020204020204" pitchFamily="34" charset="-122"/>
              </a:rPr>
              <a:t>2</a:t>
            </a:r>
            <a:r>
              <a:rPr lang="en-US" altLang="zh-CN" sz="2800">
                <a:latin typeface="Times New Roman" panose="02020603050405020304" pitchFamily="18" charset="0"/>
                <a:ea typeface="微软雅黑" panose="020B0503020204020204" pitchFamily="34" charset="-122"/>
              </a:rPr>
              <a:t>,</a:t>
            </a:r>
            <a:r>
              <a:rPr lang="zh-CN" altLang="zh-CN" sz="2800">
                <a:latin typeface="Times New Roman" panose="02020603050405020304" pitchFamily="18" charset="0"/>
                <a:ea typeface="微软雅黑" panose="020B0503020204020204" pitchFamily="34" charset="-122"/>
              </a:rPr>
              <a:t>它表示的物理意义是</a:t>
            </a:r>
            <a:endParaRPr lang="en-US" altLang="zh-CN" sz="2800">
              <a:latin typeface="Times New Roman" pitchFamily="18" charset="0"/>
              <a:ea typeface="微软雅黑" pitchFamily="34" charset="-122"/>
            </a:endParaRPr>
          </a:p>
          <a:p>
            <a:pPr algn="just">
              <a:lnSpc>
                <a:spcPct val="200000"/>
              </a:lnSpc>
            </a:pPr>
            <a:r>
              <a:rPr lang="en-US" altLang="zh-CN" sz="2800" u="sng">
                <a:latin typeface="Times New Roman" panose="02020603050405020304" pitchFamily="18" charset="0"/>
                <a:ea typeface="微软雅黑" panose="020B0503020204020204" pitchFamily="34" charset="-122"/>
              </a:rPr>
              <a:t>                                                                      </a:t>
            </a:r>
            <a:r>
              <a:rPr lang="zh-CN" altLang="zh-CN" sz="2800">
                <a:latin typeface="Times New Roman" panose="02020603050405020304" pitchFamily="18" charset="0"/>
                <a:ea typeface="微软雅黑" panose="020B0503020204020204" pitchFamily="34" charset="-122"/>
              </a:rPr>
              <a:t>。</a:t>
            </a:r>
          </a:p>
        </p:txBody>
      </p:sp>
      <p:sp>
        <p:nvSpPr>
          <p:cNvPr id="4" name="矩形 3"/>
          <p:cNvSpPr/>
          <p:nvPr/>
        </p:nvSpPr>
        <p:spPr>
          <a:xfrm>
            <a:off x="7032625" y="1989138"/>
            <a:ext cx="542925" cy="522287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比</a:t>
            </a: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755140" y="2718435"/>
            <a:ext cx="1109663" cy="5238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p=F/S</a:t>
            </a: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660525" y="4008120"/>
            <a:ext cx="1260475" cy="52228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帕斯卡</a:t>
            </a: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760153" y="4006850"/>
            <a:ext cx="542925" cy="5238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帕</a:t>
            </a: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648325" y="4107180"/>
            <a:ext cx="584200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Pa</a:t>
            </a: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7322503" y="4006533"/>
            <a:ext cx="363537" cy="5238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1</a:t>
            </a: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058863" y="4785360"/>
            <a:ext cx="5173662" cy="52228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1m</a:t>
            </a:r>
            <a:r>
              <a:rPr lang="en-US" altLang="zh-CN" sz="2800" b="1" baseline="3000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2</a:t>
            </a:r>
            <a:r>
              <a:rPr lang="zh-CN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面积上物体所受的压力是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1N</a:t>
            </a: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3577" name="矩形 6"/>
          <p:cNvSpPr/>
          <p:nvPr/>
        </p:nvSpPr>
        <p:spPr>
          <a:xfrm>
            <a:off x="982980" y="908050"/>
            <a:ext cx="2616200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3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考点</a:t>
            </a:r>
            <a:r>
              <a:rPr lang="en-US" altLang="zh-CN" sz="3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2 </a:t>
            </a:r>
            <a:r>
              <a:rPr lang="zh-CN" altLang="en-US" sz="3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压强</a:t>
            </a:r>
          </a:p>
        </p:txBody>
      </p:sp>
      <p:sp>
        <p:nvSpPr>
          <p:cNvPr id="5" name="文本框 4"/>
          <p:cNvSpPr txBox="1"/>
          <p:nvPr/>
        </p:nvSpPr>
        <p:spPr>
          <a:xfrm rot="10800000" flipH="1" flipV="1">
            <a:off x="960755" y="5523865"/>
            <a:ext cx="932815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zh-CN" altLang="en-US" sz="2800">
                <a:sym typeface="+mn-ea"/>
              </a:rPr>
              <a:t>一张报纸平摊在桌面上时，对桌面的压强约</a:t>
            </a:r>
            <a:r>
              <a:rPr lang="en-US" altLang="zh-CN" sz="2800">
                <a:sym typeface="+mn-ea"/>
              </a:rPr>
              <a:t>0.5Pa</a:t>
            </a:r>
            <a:endParaRPr lang="en-US" altLang="zh-CN" sz="2800">
              <a:latin typeface="Arial" pitchFamily="34" charset="0"/>
            </a:endParaRPr>
          </a:p>
          <a:p>
            <a:pPr>
              <a:lnSpc>
                <a:spcPct val="100000"/>
              </a:lnSpc>
            </a:pPr>
            <a:r>
              <a:rPr lang="en-US" altLang="zh-CN" sz="2800">
                <a:sym typeface="+mn-ea"/>
              </a:rPr>
              <a:t>  </a:t>
            </a:r>
            <a:r>
              <a:rPr lang="zh-CN" altLang="en-US" sz="2800">
                <a:sym typeface="+mn-ea"/>
              </a:rPr>
              <a:t>成年人站立时对地面的压强约为</a:t>
            </a:r>
            <a:r>
              <a:rPr lang="en-US" altLang="zh-CN" sz="2800">
                <a:sym typeface="+mn-ea"/>
              </a:rPr>
              <a:t>1.5×10</a:t>
            </a:r>
            <a:r>
              <a:rPr lang="en-US" altLang="zh-CN" sz="3600" baseline="30000">
                <a:sym typeface="+mn-ea"/>
              </a:rPr>
              <a:t>4</a:t>
            </a:r>
            <a:r>
              <a:rPr lang="en-US" altLang="zh-CN" sz="2800">
                <a:sym typeface="+mn-ea"/>
              </a:rPr>
              <a:t> Pa</a:t>
            </a:r>
            <a:endParaRPr lang="zh-CN" altLang="en-US" sz="2800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10" grpId="0"/>
      <p:bldP spid="12" grpId="0"/>
      <p:bldP spid="14" grpId="0"/>
      <p:bldP spid="1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1.7601 Service Pack 1"/>
  <p:tag name="AS_RELEASE_DATE" val="2020.05.14"/>
  <p:tag name="AS_TITLE" val="Aspose.Slides for .NET 4.0 Client Profile"/>
  <p:tag name="AS_VERSION" val="20.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TEMPLATE_CATEGORY" val="custom"/>
  <p:tag name="KSO_WM_TEMPLATE_INDEX" val="20205081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TEMPLATE_CATEGORY" val="custom"/>
  <p:tag name="KSO_WM_TEMPLATE_INDEX" val="20205081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422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4422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2b879eae-3953-4c52-90d2-321c79752c66}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422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422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442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4422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4422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422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4422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4422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4422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422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4422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42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:r="http://schemas.openxmlformats.org/officeDocument/2006/relationships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:r="http://schemas.openxmlformats.org/officeDocument/2006/relationships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:r="http://schemas.openxmlformats.org/officeDocument/2006/relationships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1773</Words>
  <Application>Microsoft Office PowerPoint</Application>
  <PresentationFormat>自定义</PresentationFormat>
  <Paragraphs>169</Paragraphs>
  <Slides>20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1" baseType="lpstr">
      <vt:lpstr>Office 主题​​</vt:lpstr>
      <vt:lpstr>第二十讲  压力压强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第二十讲  压力压强</dc:title>
  <cp:lastModifiedBy>User</cp:lastModifiedBy>
  <cp:revision>1</cp:revision>
  <cp:lastPrinted>2021-02-01T14:05:30Z</cp:lastPrinted>
  <dcterms:created xsi:type="dcterms:W3CDTF">2021-02-01T14:05:30Z</dcterms:created>
  <dcterms:modified xsi:type="dcterms:W3CDTF">2021-02-23T02:25:35Z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</Properties>
</file>