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9144000" cy="5143500" type="screen16x9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44" d="100"/>
          <a:sy n="144" d="100"/>
        </p:scale>
        <p:origin x="-684" y="-96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7AFFBB0-F083-45DE-B28E-AC139F23A2E5}" type="datetimeFigureOut">
              <a:rPr lang="zh-CN" altLang="en-US" smtClean="0"/>
              <a:t>2020/8/24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A91B568-E2D5-4A82-814E-3275850164E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790375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endParaRPr lang="zh-CN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幻灯片图像占位符 1"/>
          <p:cNvSpPr>
            <a:spLocks noGrp="1" noRot="1" noChangeAspect="1" noTextEdit="1"/>
          </p:cNvSpPr>
          <p:nvPr>
            <p:ph type="sldImg"/>
          </p:nvPr>
        </p:nvSpPr>
        <p:spPr>
          <a:ln>
            <a:miter lim="800000"/>
          </a:ln>
        </p:spPr>
      </p:sp>
      <p:sp>
        <p:nvSpPr>
          <p:cNvPr id="66563" name="文本占位符 2"/>
          <p:cNvSpPr>
            <a:spLocks noGrp="1"/>
          </p:cNvSpPr>
          <p:nvPr>
            <p:ph type="body"/>
          </p:nvPr>
        </p:nvSpPr>
        <p:spPr/>
        <p:txBody>
          <a:bodyPr wrap="square" lIns="91440" tIns="45720" rIns="91440" bIns="45720" anchor="t"/>
          <a:lstStyle/>
          <a:p>
            <a:pPr lvl="0"/>
            <a:endParaRPr lang="zh-CN" alt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2020/8/24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2020/8/24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2020/8/24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35176394"/>
      </p:ext>
    </p:extLst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06113291"/>
      </p:ext>
    </p:extLst>
  </p:cSld>
  <p:clrMapOvr>
    <a:masterClrMapping/>
  </p:clrMapOvr>
  <p:transition>
    <p:push dir="r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2020/8/24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2020/8/24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2020/8/24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2020/8/24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2020/8/24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2020/8/24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2020/8/24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2020/8/24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820CF-B880-4189-942D-D702A7CBA730}" type="datetimeFigureOut">
              <a:rPr lang="zh-CN" altLang="en-US" smtClean="0"/>
              <a:t>2020/8/24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1332749" y="1939186"/>
            <a:ext cx="1829733" cy="461663"/>
          </a:xfrm>
          <a:prstGeom prst="rect">
            <a:avLst/>
          </a:prstGeom>
          <a:noFill/>
          <a:ln w="12700" cap="flat">
            <a:noFill/>
            <a:miter lim="4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r>
              <a:rPr lang="zh-CN" altLang="en-US" sz="2400" b="1" dirty="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rPr>
              <a:t>中物理</a:t>
            </a:r>
            <a:endParaRPr kumimoji="0" lang="zh-CN" altLang="en-US" sz="2400" b="1" i="0" u="none" strike="noStrike" cap="none" spc="0" normalizeH="0" dirty="0">
              <a:ln>
                <a:noFill/>
              </a:ln>
              <a:solidFill>
                <a:schemeClr val="bg1"/>
              </a:solidFill>
              <a:effectLst/>
              <a:uFillTx/>
              <a:latin typeface="微软雅黑" panose="020B0503020204020204" charset="-122"/>
              <a:ea typeface="微软雅黑" panose="020B0503020204020204" charset="-122"/>
              <a:sym typeface="Arial" panose="020B0604020202020204"/>
            </a:endParaRPr>
          </a:p>
        </p:txBody>
      </p:sp>
      <p:sp>
        <p:nvSpPr>
          <p:cNvPr id="40" name="Shape 40"/>
          <p:cNvSpPr/>
          <p:nvPr/>
        </p:nvSpPr>
        <p:spPr>
          <a:xfrm>
            <a:off x="4860032" y="2069619"/>
            <a:ext cx="3888432" cy="502702"/>
          </a:xfrm>
          <a:prstGeom prst="rect">
            <a:avLst/>
          </a:prstGeom>
          <a:ln w="12700">
            <a:miter lim="400000"/>
          </a:ln>
        </p:spPr>
        <p:txBody>
          <a:bodyPr wrap="square" lIns="45719" rIns="45719">
            <a:spAutoFit/>
          </a:bodyPr>
          <a:lstStyle>
            <a:lvl1pPr>
              <a:defRPr sz="3600">
                <a:solidFill>
                  <a:srgbClr val="B61C22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lang="zh-CN" altLang="en-US" sz="4000" b="1" baseline="-25000" dirty="0" smtClean="0">
                <a:solidFill>
                  <a:srgbClr val="FF0000"/>
                </a:solidFill>
                <a:latin typeface="方正细倩简体" pitchFamily="65" charset="-122"/>
                <a:ea typeface="方正细倩简体" pitchFamily="65" charset="-122"/>
              </a:rPr>
              <a:t>第</a:t>
            </a:r>
            <a:r>
              <a:rPr lang="zh-CN" altLang="en-US" sz="4000" b="1" baseline="-25000" dirty="0">
                <a:solidFill>
                  <a:srgbClr val="FF0000"/>
                </a:solidFill>
                <a:latin typeface="方正细倩简体" pitchFamily="65" charset="-122"/>
                <a:ea typeface="方正细倩简体" pitchFamily="65" charset="-122"/>
              </a:rPr>
              <a:t>二十一</a:t>
            </a:r>
            <a:r>
              <a:rPr lang="zh-CN" altLang="en-US" sz="4000" b="1" baseline="-25000" dirty="0" smtClean="0">
                <a:solidFill>
                  <a:srgbClr val="FF0000"/>
                </a:solidFill>
                <a:latin typeface="方正细倩简体" pitchFamily="65" charset="-122"/>
                <a:ea typeface="方正细倩简体" pitchFamily="65" charset="-122"/>
              </a:rPr>
              <a:t>章 信</a:t>
            </a:r>
            <a:r>
              <a:rPr lang="zh-CN" altLang="en-US" sz="4000" b="1" baseline="-25000" dirty="0">
                <a:solidFill>
                  <a:srgbClr val="FF0000"/>
                </a:solidFill>
                <a:latin typeface="方正细倩简体" pitchFamily="65" charset="-122"/>
                <a:ea typeface="方正细倩简体" pitchFamily="65" charset="-122"/>
              </a:rPr>
              <a:t>息的传递</a:t>
            </a:r>
            <a:endParaRPr lang="zh-CN" sz="4000" b="1" baseline="-25000" dirty="0">
              <a:solidFill>
                <a:srgbClr val="FF0000"/>
              </a:solidFill>
              <a:latin typeface="方正细倩简体" pitchFamily="65" charset="-122"/>
              <a:ea typeface="方正细倩简体" pitchFamily="65" charset="-122"/>
            </a:endParaRPr>
          </a:p>
        </p:txBody>
      </p:sp>
      <p:sp>
        <p:nvSpPr>
          <p:cNvPr id="5" name="Shape 40"/>
          <p:cNvSpPr/>
          <p:nvPr/>
        </p:nvSpPr>
        <p:spPr>
          <a:xfrm>
            <a:off x="4716016" y="1131590"/>
            <a:ext cx="4816710" cy="584775"/>
          </a:xfrm>
          <a:prstGeom prst="rect">
            <a:avLst/>
          </a:prstGeom>
          <a:ln w="12700">
            <a:miter lim="400000"/>
          </a:ln>
        </p:spPr>
        <p:txBody>
          <a:bodyPr wrap="square" lIns="45719" rIns="45719">
            <a:spAutoFit/>
          </a:bodyPr>
          <a:lstStyle>
            <a:lvl1pPr>
              <a:defRPr sz="3600">
                <a:solidFill>
                  <a:srgbClr val="B61C22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lang="zh-CN" altLang="en-US" sz="4800" b="1" baseline="-25000" dirty="0">
                <a:solidFill>
                  <a:srgbClr val="007E27"/>
                </a:solidFill>
                <a:latin typeface="方正中倩简体" pitchFamily="65" charset="-122"/>
                <a:ea typeface="方正中倩简体" pitchFamily="65" charset="-122"/>
              </a:rPr>
              <a:t>人教</a:t>
            </a:r>
            <a:r>
              <a:rPr lang="zh-CN" altLang="en-US" sz="4800" b="1" baseline="-25000" dirty="0" smtClean="0">
                <a:solidFill>
                  <a:srgbClr val="007E27"/>
                </a:solidFill>
                <a:latin typeface="方正中倩简体" pitchFamily="65" charset="-122"/>
                <a:ea typeface="方正中倩简体" pitchFamily="65" charset="-122"/>
              </a:rPr>
              <a:t>版物</a:t>
            </a:r>
            <a:r>
              <a:rPr lang="zh-CN" altLang="en-US" sz="4800" b="1" baseline="-25000" dirty="0">
                <a:solidFill>
                  <a:srgbClr val="007E27"/>
                </a:solidFill>
                <a:latin typeface="方正中倩简体" pitchFamily="65" charset="-122"/>
                <a:ea typeface="方正中倩简体" pitchFamily="65" charset="-122"/>
              </a:rPr>
              <a:t>理（初中）</a:t>
            </a:r>
            <a:endParaRPr lang="zh-CN" sz="4800" b="1" baseline="-25000" dirty="0">
              <a:solidFill>
                <a:srgbClr val="007E27"/>
              </a:solidFill>
              <a:latin typeface="方正中倩简体" pitchFamily="65" charset="-122"/>
              <a:ea typeface="方正中倩简体" pitchFamily="65" charset="-122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5322236" y="2859782"/>
            <a:ext cx="3240360" cy="707884"/>
          </a:xfrm>
          <a:prstGeom prst="rect">
            <a:avLst/>
          </a:prstGeom>
          <a:noFill/>
          <a:ln w="12700" cap="flat">
            <a:noFill/>
            <a:miter lim="4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vertOverflow="overflow" horzOverflow="overflow" vert="horz" wrap="square" lIns="45719" tIns="45719" rIns="45719" bIns="45719" numCol="1" spcCol="38100" rtlCol="0" anchor="t" forceAA="0">
            <a:spAutoFit/>
          </a:bodyPr>
          <a:lstStyle/>
          <a:p>
            <a:pPr lvl="0" latinLnBrk="1" hangingPunct="0"/>
            <a:r>
              <a:rPr lang="zh-CN" altLang="en-US" sz="6000" baseline="-25000" dirty="0" smtClean="0">
                <a:solidFill>
                  <a:srgbClr val="FF0000"/>
                </a:solidFill>
                <a:latin typeface="迷你简粗倩" pitchFamily="65" charset="-122"/>
                <a:ea typeface="迷你简粗倩" pitchFamily="65" charset="-122"/>
              </a:rPr>
              <a:t>本章复习</a:t>
            </a:r>
            <a:endParaRPr lang="zh-CN" altLang="en-US" sz="6000" baseline="-25000" dirty="0">
              <a:solidFill>
                <a:srgbClr val="FF0000"/>
              </a:solidFill>
              <a:latin typeface="迷你简粗倩" pitchFamily="65" charset="-122"/>
              <a:ea typeface="迷你简粗倩" pitchFamily="65" charset="-122"/>
            </a:endParaRPr>
          </a:p>
        </p:txBody>
      </p:sp>
      <p:pic>
        <p:nvPicPr>
          <p:cNvPr id="6" name="图片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741479"/>
            <a:ext cx="3638827" cy="36388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65005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"/>
    </mc:Choice>
    <mc:Fallback xmlns="">
      <p:transition spd="slow" advClick="0" advTm="2000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图片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89337" y="3237071"/>
            <a:ext cx="2487488" cy="1594485"/>
          </a:xfrm>
          <a:prstGeom prst="rect">
            <a:avLst/>
          </a:prstGeom>
        </p:spPr>
      </p:pic>
      <p:sp>
        <p:nvSpPr>
          <p:cNvPr id="2" name="文本框 1"/>
          <p:cNvSpPr txBox="1"/>
          <p:nvPr/>
        </p:nvSpPr>
        <p:spPr>
          <a:xfrm>
            <a:off x="1075690" y="624477"/>
            <a:ext cx="7687310" cy="2032574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zh-CN" altLang="en-US" sz="2095">
                <a:latin typeface="宋体" panose="02010600030101010101" pitchFamily="2" charset="-122"/>
                <a:cs typeface="宋体" panose="02010600030101010101" pitchFamily="2" charset="-122"/>
              </a:rPr>
              <a:t>3.电磁波的传播</a:t>
            </a:r>
            <a:r>
              <a:rPr lang="zh-CN" altLang="en-US" sz="2095" u="sng">
                <a:latin typeface="宋体" panose="02010600030101010101" pitchFamily="2" charset="-122"/>
                <a:cs typeface="宋体" panose="02010600030101010101" pitchFamily="2" charset="-122"/>
              </a:rPr>
              <a:t>          </a:t>
            </a:r>
            <a:r>
              <a:rPr lang="zh-CN" altLang="en-US" sz="2095">
                <a:latin typeface="宋体" panose="02010600030101010101" pitchFamily="2" charset="-122"/>
                <a:cs typeface="宋体" panose="02010600030101010101" pitchFamily="2" charset="-122"/>
              </a:rPr>
              <a:t>（选填“需要”或“不需要”）介质.如图5所示,将手机放在密闭的塑料容器中能正常接收到呼叫信号,放在密闭的金属容器中不能接收到呼叫信号,说明</a:t>
            </a:r>
          </a:p>
          <a:p>
            <a:pPr algn="just">
              <a:lnSpc>
                <a:spcPct val="120000"/>
              </a:lnSpc>
            </a:pPr>
            <a:r>
              <a:rPr lang="zh-CN" altLang="en-US" sz="2095" u="sng">
                <a:latin typeface="宋体" panose="02010600030101010101" pitchFamily="2" charset="-122"/>
                <a:cs typeface="宋体" panose="02010600030101010101" pitchFamily="2" charset="-122"/>
              </a:rPr>
              <a:t>                      </a:t>
            </a:r>
            <a:r>
              <a:rPr lang="zh-CN" altLang="en-US" sz="2095">
                <a:latin typeface="宋体" panose="02010600030101010101" pitchFamily="2" charset="-122"/>
                <a:cs typeface="宋体" panose="02010600030101010101" pitchFamily="2" charset="-122"/>
              </a:rPr>
              <a:t>（选填“塑料容器”或“金属容器”）对电磁波有屏蔽作用.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2909298" y="500289"/>
            <a:ext cx="2143059" cy="4150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ctr"/>
            <a:r>
              <a:rPr lang="en-US" altLang="zh-CN" sz="2095" b="1" dirty="0">
                <a:solidFill>
                  <a:srgbClr val="FF0000"/>
                </a:solidFill>
                <a:latin typeface="Times New Roman" panose="02020603050405020304" charset="0"/>
              </a:rPr>
              <a:t> 不需要 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1455219" y="1728189"/>
            <a:ext cx="2143059" cy="4150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ctr"/>
            <a:r>
              <a:rPr lang="en-US" altLang="zh-CN" sz="2095" b="1" dirty="0">
                <a:solidFill>
                  <a:srgbClr val="FF0000"/>
                </a:solidFill>
                <a:latin typeface="Times New Roman" panose="02020603050405020304" charset="0"/>
              </a:rPr>
              <a:t> 金属容器 </a:t>
            </a:r>
          </a:p>
        </p:txBody>
      </p:sp>
    </p:spTree>
    <p:extLst>
      <p:ext uri="{BB962C8B-B14F-4D97-AF65-F5344CB8AC3E}">
        <p14:creationId xmlns:p14="http://schemas.microsoft.com/office/powerpoint/2010/main" val="2257217451"/>
      </p:ext>
    </p:extLst>
  </p:cSld>
  <p:clrMapOvr>
    <a:masterClrMapping/>
  </p:clrMapOvr>
  <p:transition>
    <p:push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6" grpId="1"/>
      <p:bldP spid="4" grpId="0"/>
      <p:bldP spid="4" grpId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456566" y="379398"/>
            <a:ext cx="8562975" cy="2420882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zh-CN" altLang="en-US" sz="2095">
                <a:latin typeface="宋体" panose="02010600030101010101" pitchFamily="2" charset="-122"/>
                <a:cs typeface="宋体" panose="02010600030101010101" pitchFamily="2" charset="-122"/>
              </a:rPr>
              <a:t>4.利用激光测量地月距离，是20世纪60年代后发展起来的一门新技术.从地面向月球发射一束脉冲激光，激光被安装在月面上的角反射器反射回来，地面上的计时器把激光往返地月的时间记录下来，这样就可以计算出地月距离.激光是一种</a:t>
            </a:r>
            <a:r>
              <a:rPr lang="zh-CN" altLang="en-US" sz="2095" u="sng">
                <a:latin typeface="宋体" panose="02010600030101010101" pitchFamily="2" charset="-122"/>
                <a:cs typeface="宋体" panose="02010600030101010101" pitchFamily="2" charset="-122"/>
              </a:rPr>
              <a:t>          </a:t>
            </a:r>
            <a:r>
              <a:rPr lang="zh-CN" altLang="en-US" sz="2095">
                <a:latin typeface="宋体" panose="02010600030101010101" pitchFamily="2" charset="-122"/>
                <a:cs typeface="宋体" panose="02010600030101010101" pitchFamily="2" charset="-122"/>
              </a:rPr>
              <a:t>波，它在真空和空气中的光速均按3.0×10</a:t>
            </a:r>
            <a:r>
              <a:rPr lang="zh-CN" altLang="en-US" sz="2095" baseline="30000">
                <a:latin typeface="宋体" panose="02010600030101010101" pitchFamily="2" charset="-122"/>
                <a:cs typeface="宋体" panose="02010600030101010101" pitchFamily="2" charset="-122"/>
              </a:rPr>
              <a:t>8</a:t>
            </a:r>
            <a:r>
              <a:rPr lang="zh-CN" altLang="en-US" sz="2095">
                <a:latin typeface="宋体" panose="02010600030101010101" pitchFamily="2" charset="-122"/>
                <a:cs typeface="宋体" panose="02010600030101010101" pitchFamily="2" charset="-122"/>
              </a:rPr>
              <a:t>m/s计算，若计时器记录的时间为2.56s，则地月距离约为</a:t>
            </a:r>
            <a:r>
              <a:rPr lang="zh-CN" altLang="en-US" sz="2095" u="sng">
                <a:latin typeface="宋体" panose="02010600030101010101" pitchFamily="2" charset="-122"/>
                <a:cs typeface="宋体" panose="02010600030101010101" pitchFamily="2" charset="-122"/>
              </a:rPr>
              <a:t> </a:t>
            </a:r>
          </a:p>
          <a:p>
            <a:pPr algn="just">
              <a:lnSpc>
                <a:spcPct val="120000"/>
              </a:lnSpc>
            </a:pPr>
            <a:r>
              <a:rPr lang="zh-CN" altLang="en-US" sz="2095" u="sng">
                <a:latin typeface="宋体" panose="02010600030101010101" pitchFamily="2" charset="-122"/>
                <a:cs typeface="宋体" panose="02010600030101010101" pitchFamily="2" charset="-122"/>
              </a:rPr>
              <a:t>   　       </a:t>
            </a:r>
            <a:r>
              <a:rPr lang="zh-CN" altLang="en-US" sz="2095">
                <a:latin typeface="宋体" panose="02010600030101010101" pitchFamily="2" charset="-122"/>
                <a:cs typeface="宋体" panose="02010600030101010101" pitchFamily="2" charset="-122"/>
              </a:rPr>
              <a:t>m.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3484980" y="1544488"/>
            <a:ext cx="1408595" cy="4150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ctr"/>
            <a:r>
              <a:rPr lang="en-US" altLang="zh-CN" sz="2095" b="1" dirty="0">
                <a:solidFill>
                  <a:srgbClr val="FF0000"/>
                </a:solidFill>
                <a:latin typeface="Times New Roman" panose="02020603050405020304" charset="0"/>
              </a:rPr>
              <a:t> 电磁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702151" y="2363978"/>
            <a:ext cx="1408595" cy="4150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ctr"/>
            <a:r>
              <a:rPr lang="en-US" altLang="zh-CN" sz="2095" b="1" dirty="0">
                <a:solidFill>
                  <a:srgbClr val="FF0000"/>
                </a:solidFill>
                <a:latin typeface="Times New Roman" panose="02020603050405020304" charset="0"/>
              </a:rPr>
              <a:t> 3.84×10</a:t>
            </a:r>
            <a:r>
              <a:rPr lang="en-US" altLang="zh-CN" sz="2095" b="1" baseline="30000" dirty="0">
                <a:solidFill>
                  <a:srgbClr val="FF0000"/>
                </a:solidFill>
                <a:latin typeface="Times New Roman" panose="02020603050405020304" charset="0"/>
              </a:rPr>
              <a:t>8</a:t>
            </a:r>
            <a:r>
              <a:rPr lang="en-US" altLang="zh-CN" sz="2095" b="1" dirty="0">
                <a:solidFill>
                  <a:srgbClr val="FF0000"/>
                </a:solidFill>
                <a:latin typeface="Times New Roman" panose="0202060305040502030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213319087"/>
      </p:ext>
    </p:extLst>
  </p:cSld>
  <p:clrMapOvr>
    <a:masterClrMapping/>
  </p:clrMapOvr>
  <p:transition>
    <p:push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3" grpId="1"/>
      <p:bldP spid="4" grpId="0"/>
      <p:bldP spid="4" grpId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161290" y="1276327"/>
            <a:ext cx="8115300" cy="203512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just" eaLnBrk="1" fontAlgn="auto" latinLnBrk="0" hangingPunct="1">
              <a:lnSpc>
                <a:spcPct val="150000"/>
              </a:lnSpc>
            </a:pPr>
            <a:r>
              <a:rPr lang="zh-CN" altLang="en-US" sz="2095">
                <a:latin typeface="宋体" panose="02010600030101010101" pitchFamily="2" charset="-122"/>
                <a:cs typeface="宋体" panose="02010600030101010101" pitchFamily="2" charset="-122"/>
              </a:rPr>
              <a:t>5.电磁波家族有无线电波、红外线、可见光、紫外线等，它们的</a:t>
            </a:r>
          </a:p>
          <a:p>
            <a:pPr algn="just" eaLnBrk="1" fontAlgn="auto" latinLnBrk="0" hangingPunct="1">
              <a:lnSpc>
                <a:spcPct val="150000"/>
              </a:lnSpc>
            </a:pPr>
            <a:r>
              <a:rPr lang="zh-CN" altLang="en-US" sz="2095" u="sng">
                <a:latin typeface="宋体" panose="02010600030101010101" pitchFamily="2" charset="-122"/>
                <a:cs typeface="宋体" panose="02010600030101010101" pitchFamily="2" charset="-122"/>
              </a:rPr>
              <a:t>           </a:t>
            </a:r>
            <a:r>
              <a:rPr lang="zh-CN" altLang="en-US" sz="2095">
                <a:latin typeface="宋体" panose="02010600030101010101" pitchFamily="2" charset="-122"/>
                <a:cs typeface="宋体" panose="02010600030101010101" pitchFamily="2" charset="-122"/>
              </a:rPr>
              <a:t>（选填“频率”“波长”或“波速”）相同，它们都</a:t>
            </a:r>
          </a:p>
          <a:p>
            <a:pPr algn="just" eaLnBrk="1" fontAlgn="auto" latinLnBrk="0" hangingPunct="1">
              <a:lnSpc>
                <a:spcPct val="150000"/>
              </a:lnSpc>
            </a:pPr>
            <a:r>
              <a:rPr lang="zh-CN" altLang="en-US" sz="2095" u="sng">
                <a:latin typeface="宋体" panose="02010600030101010101" pitchFamily="2" charset="-122"/>
                <a:cs typeface="宋体" panose="02010600030101010101" pitchFamily="2" charset="-122"/>
              </a:rPr>
              <a:t>         </a:t>
            </a:r>
            <a:r>
              <a:rPr lang="zh-CN" altLang="en-US" sz="2095">
                <a:latin typeface="宋体" panose="02010600030101010101" pitchFamily="2" charset="-122"/>
                <a:cs typeface="宋体" panose="02010600030101010101" pitchFamily="2" charset="-122"/>
              </a:rPr>
              <a:t>在真空中传播，电台发射的某种电磁波波长为3m，其频率是</a:t>
            </a:r>
            <a:r>
              <a:rPr lang="zh-CN" altLang="en-US" sz="2095" u="sng">
                <a:latin typeface="宋体" panose="02010600030101010101" pitchFamily="2" charset="-122"/>
                <a:cs typeface="宋体" panose="02010600030101010101" pitchFamily="2" charset="-122"/>
              </a:rPr>
              <a:t>        </a:t>
            </a:r>
            <a:r>
              <a:rPr lang="zh-CN" altLang="en-US" sz="2095">
                <a:latin typeface="宋体" panose="02010600030101010101" pitchFamily="2" charset="-122"/>
                <a:cs typeface="宋体" panose="02010600030101010101" pitchFamily="2" charset="-122"/>
              </a:rPr>
              <a:t>Hz.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663067" y="1738383"/>
            <a:ext cx="1459428" cy="4150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ctr"/>
            <a:r>
              <a:rPr lang="en-US" altLang="zh-CN" sz="2095" b="1" dirty="0">
                <a:solidFill>
                  <a:srgbClr val="FF0000"/>
                </a:solidFill>
                <a:latin typeface="Times New Roman" panose="02020603050405020304" charset="0"/>
              </a:rPr>
              <a:t>波速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418884" y="2153527"/>
            <a:ext cx="1459428" cy="4150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ctr"/>
            <a:r>
              <a:rPr lang="en-US" altLang="zh-CN" sz="2095" b="1" dirty="0">
                <a:solidFill>
                  <a:srgbClr val="FF0000"/>
                </a:solidFill>
                <a:latin typeface="Times New Roman" panose="02020603050405020304" charset="0"/>
              </a:rPr>
              <a:t>能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419001" y="2789419"/>
            <a:ext cx="1459428" cy="4150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ctr"/>
            <a:r>
              <a:rPr lang="en-US" altLang="zh-CN" sz="2095" b="1" dirty="0">
                <a:solidFill>
                  <a:srgbClr val="FF0000"/>
                </a:solidFill>
                <a:latin typeface="Times New Roman" panose="02020603050405020304" charset="0"/>
              </a:rPr>
              <a:t>1×10</a:t>
            </a:r>
            <a:r>
              <a:rPr lang="en-US" altLang="zh-CN" sz="2095" b="1" baseline="30000" dirty="0">
                <a:solidFill>
                  <a:srgbClr val="FF0000"/>
                </a:solidFill>
                <a:latin typeface="Times New Roman" panose="02020603050405020304" charset="0"/>
              </a:rPr>
              <a:t>8</a:t>
            </a:r>
          </a:p>
        </p:txBody>
      </p:sp>
    </p:spTree>
    <p:extLst>
      <p:ext uri="{BB962C8B-B14F-4D97-AF65-F5344CB8AC3E}">
        <p14:creationId xmlns:p14="http://schemas.microsoft.com/office/powerpoint/2010/main" val="3930271695"/>
      </p:ext>
    </p:extLst>
  </p:cSld>
  <p:clrMapOvr>
    <a:masterClrMapping/>
  </p:clrMapOvr>
  <p:transition>
    <p:push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7" grpId="1"/>
      <p:bldP spid="3" grpId="0"/>
      <p:bldP spid="3" grpId="1"/>
      <p:bldP spid="4" grpId="0"/>
      <p:bldP spid="4" grpId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361315" y="882925"/>
            <a:ext cx="8572500" cy="2521461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just" eaLnBrk="1" fontAlgn="auto" latinLnBrk="0" hangingPunct="1">
              <a:lnSpc>
                <a:spcPct val="150000"/>
              </a:lnSpc>
            </a:pPr>
            <a:r>
              <a:rPr lang="en-US" altLang="zh-CN" sz="2095">
                <a:latin typeface="宋体" panose="02010600030101010101" pitchFamily="2" charset="-122"/>
                <a:cs typeface="宋体" panose="02010600030101010101" pitchFamily="2" charset="-122"/>
              </a:rPr>
              <a:t>6</a:t>
            </a:r>
            <a:r>
              <a:rPr lang="zh-CN" altLang="en-US" sz="2095">
                <a:latin typeface="宋体" panose="02010600030101010101" pitchFamily="2" charset="-122"/>
                <a:cs typeface="宋体" panose="02010600030101010101" pitchFamily="2" charset="-122"/>
              </a:rPr>
              <a:t>.关于信息的传递，下列说法正确的是（　 　）</a:t>
            </a:r>
          </a:p>
          <a:p>
            <a:pPr algn="just" eaLnBrk="1" fontAlgn="auto" latinLnBrk="0" hangingPunct="1">
              <a:lnSpc>
                <a:spcPct val="150000"/>
              </a:lnSpc>
            </a:pPr>
            <a:r>
              <a:rPr lang="zh-CN" altLang="en-US" sz="2095">
                <a:latin typeface="宋体" panose="02010600030101010101" pitchFamily="2" charset="-122"/>
                <a:cs typeface="宋体" panose="02010600030101010101" pitchFamily="2" charset="-122"/>
              </a:rPr>
              <a:t>A. 北斗卫星定位系统可提供全天候即时定位服务</a:t>
            </a:r>
          </a:p>
          <a:p>
            <a:pPr algn="just" eaLnBrk="1" fontAlgn="auto" latinLnBrk="0" hangingPunct="1">
              <a:lnSpc>
                <a:spcPct val="150000"/>
              </a:lnSpc>
            </a:pPr>
            <a:r>
              <a:rPr lang="zh-CN" altLang="en-US" sz="2095">
                <a:latin typeface="宋体" panose="02010600030101010101" pitchFamily="2" charset="-122"/>
                <a:cs typeface="宋体" panose="02010600030101010101" pitchFamily="2" charset="-122"/>
              </a:rPr>
              <a:t>B. 5G网络通信主要是利用光导纤维传递信息的</a:t>
            </a:r>
          </a:p>
          <a:p>
            <a:pPr algn="just" eaLnBrk="1" fontAlgn="auto" latinLnBrk="0" hangingPunct="1">
              <a:lnSpc>
                <a:spcPct val="150000"/>
              </a:lnSpc>
            </a:pPr>
            <a:r>
              <a:rPr lang="zh-CN" altLang="en-US" sz="2095">
                <a:latin typeface="宋体" panose="02010600030101010101" pitchFamily="2" charset="-122"/>
                <a:cs typeface="宋体" panose="02010600030101010101" pitchFamily="2" charset="-122"/>
              </a:rPr>
              <a:t>C. 手机话筒的主要作用是把声音信号变成恒定电流</a:t>
            </a:r>
          </a:p>
          <a:p>
            <a:pPr algn="just" eaLnBrk="1" fontAlgn="auto" latinLnBrk="0" hangingPunct="1">
              <a:lnSpc>
                <a:spcPct val="150000"/>
              </a:lnSpc>
            </a:pPr>
            <a:r>
              <a:rPr lang="zh-CN" altLang="en-US" sz="2095">
                <a:latin typeface="宋体" panose="02010600030101010101" pitchFamily="2" charset="-122"/>
                <a:cs typeface="宋体" panose="02010600030101010101" pitchFamily="2" charset="-122"/>
              </a:rPr>
              <a:t>D. 电磁波只能传递声音信号，不能传递图像信号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5082977" y="882712"/>
            <a:ext cx="733514" cy="4150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ctr"/>
            <a:r>
              <a:rPr lang="en-US" altLang="zh-CN" sz="2095" b="1" dirty="0">
                <a:solidFill>
                  <a:srgbClr val="FF0000"/>
                </a:solidFill>
                <a:latin typeface="Times New Roman" panose="02020603050405020304" charset="0"/>
              </a:rPr>
              <a:t>A </a:t>
            </a:r>
          </a:p>
        </p:txBody>
      </p:sp>
    </p:spTree>
    <p:extLst>
      <p:ext uri="{BB962C8B-B14F-4D97-AF65-F5344CB8AC3E}">
        <p14:creationId xmlns:p14="http://schemas.microsoft.com/office/powerpoint/2010/main" val="3387734025"/>
      </p:ext>
    </p:extLst>
  </p:cSld>
  <p:clrMapOvr>
    <a:masterClrMapping/>
  </p:clrMapOvr>
  <p:transition>
    <p:push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6" grpId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1492886" y="1256593"/>
            <a:ext cx="7442835" cy="2521461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just" eaLnBrk="1" fontAlgn="auto" latinLnBrk="0" hangingPunct="1">
              <a:lnSpc>
                <a:spcPct val="150000"/>
              </a:lnSpc>
            </a:pPr>
            <a:r>
              <a:rPr lang="en-US" altLang="zh-CN" sz="2095">
                <a:latin typeface="宋体" panose="02010600030101010101" pitchFamily="2" charset="-122"/>
                <a:cs typeface="宋体" panose="02010600030101010101" pitchFamily="2" charset="-122"/>
              </a:rPr>
              <a:t>7</a:t>
            </a:r>
            <a:r>
              <a:rPr lang="zh-CN" altLang="en-US" sz="2095">
                <a:latin typeface="宋体" panose="02010600030101010101" pitchFamily="2" charset="-122"/>
                <a:cs typeface="宋体" panose="02010600030101010101" pitchFamily="2" charset="-122"/>
              </a:rPr>
              <a:t>.下列各种活动中，能通过互联网做到的是（　 　）</a:t>
            </a:r>
          </a:p>
          <a:p>
            <a:pPr algn="just" eaLnBrk="1" fontAlgn="auto" latinLnBrk="0" hangingPunct="1">
              <a:lnSpc>
                <a:spcPct val="150000"/>
              </a:lnSpc>
            </a:pPr>
            <a:r>
              <a:rPr lang="zh-CN" altLang="en-US" sz="2095">
                <a:latin typeface="宋体" panose="02010600030101010101" pitchFamily="2" charset="-122"/>
                <a:cs typeface="宋体" panose="02010600030101010101" pitchFamily="2" charset="-122"/>
              </a:rPr>
              <a:t>A. 传送网购的运动鞋	</a:t>
            </a:r>
          </a:p>
          <a:p>
            <a:pPr algn="just" eaLnBrk="1" fontAlgn="auto" latinLnBrk="0" hangingPunct="1">
              <a:lnSpc>
                <a:spcPct val="150000"/>
              </a:lnSpc>
            </a:pPr>
            <a:r>
              <a:rPr lang="zh-CN" altLang="en-US" sz="2095">
                <a:latin typeface="宋体" panose="02010600030101010101" pitchFamily="2" charset="-122"/>
                <a:cs typeface="宋体" panose="02010600030101010101" pitchFamily="2" charset="-122"/>
              </a:rPr>
              <a:t>B. 远程学习物理课程</a:t>
            </a:r>
          </a:p>
          <a:p>
            <a:pPr algn="just" eaLnBrk="1" fontAlgn="auto" latinLnBrk="0" hangingPunct="1">
              <a:lnSpc>
                <a:spcPct val="150000"/>
              </a:lnSpc>
            </a:pPr>
            <a:r>
              <a:rPr lang="zh-CN" altLang="en-US" sz="2095">
                <a:latin typeface="宋体" panose="02010600030101010101" pitchFamily="2" charset="-122"/>
                <a:cs typeface="宋体" panose="02010600030101010101" pitchFamily="2" charset="-122"/>
              </a:rPr>
              <a:t>C. 输送发电厂的电能	</a:t>
            </a:r>
          </a:p>
          <a:p>
            <a:pPr algn="just" eaLnBrk="1" fontAlgn="auto" latinLnBrk="0" hangingPunct="1">
              <a:lnSpc>
                <a:spcPct val="150000"/>
              </a:lnSpc>
            </a:pPr>
            <a:r>
              <a:rPr lang="zh-CN" altLang="en-US" sz="2095">
                <a:latin typeface="宋体" panose="02010600030101010101" pitchFamily="2" charset="-122"/>
                <a:cs typeface="宋体" panose="02010600030101010101" pitchFamily="2" charset="-122"/>
              </a:rPr>
              <a:t>D. 传输纸质信件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6904134" y="1411398"/>
            <a:ext cx="675080" cy="4150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ctr"/>
            <a:r>
              <a:rPr lang="en-US" altLang="zh-CN" sz="2095" b="1" dirty="0">
                <a:solidFill>
                  <a:srgbClr val="FF0000"/>
                </a:solidFill>
                <a:latin typeface="Times New Roman" panose="02020603050405020304" charset="0"/>
              </a:rPr>
              <a:t> B</a:t>
            </a:r>
          </a:p>
        </p:txBody>
      </p:sp>
    </p:spTree>
    <p:extLst>
      <p:ext uri="{BB962C8B-B14F-4D97-AF65-F5344CB8AC3E}">
        <p14:creationId xmlns:p14="http://schemas.microsoft.com/office/powerpoint/2010/main" val="1589409951"/>
      </p:ext>
    </p:extLst>
  </p:cSld>
  <p:clrMapOvr>
    <a:masterClrMapping/>
  </p:clrMapOvr>
  <p:transition>
    <p:push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7" grpId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437515" y="744789"/>
            <a:ext cx="8343900" cy="4464914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just" eaLnBrk="1" fontAlgn="auto" latinLnBrk="0" hangingPunct="1">
              <a:lnSpc>
                <a:spcPct val="150000"/>
              </a:lnSpc>
            </a:pPr>
            <a:r>
              <a:rPr lang="en-US" altLang="zh-CN" sz="2095">
                <a:latin typeface="宋体" panose="02010600030101010101" pitchFamily="2" charset="-122"/>
                <a:cs typeface="宋体" panose="02010600030101010101" pitchFamily="2" charset="-122"/>
              </a:rPr>
              <a:t>8</a:t>
            </a:r>
            <a:r>
              <a:rPr lang="zh-CN" altLang="en-US" sz="2095">
                <a:latin typeface="宋体" panose="02010600030101010101" pitchFamily="2" charset="-122"/>
                <a:cs typeface="宋体" panose="02010600030101010101" pitchFamily="2" charset="-122"/>
              </a:rPr>
              <a:t>.北斗卫星导航系统是我国自主研制的全球卫星定位与通信系统，已经初步具备区域导航、定位和授时功能. 完全建成后可在全球范围内全天候、全天时为用户提供高精度、高可靠定位、导航、授时服务，并具有短报文通信功能. 下列关于北斗导航卫星系统说法正确的是（    ）</a:t>
            </a:r>
          </a:p>
          <a:p>
            <a:pPr algn="just" eaLnBrk="1" fontAlgn="auto" latinLnBrk="0" hangingPunct="1">
              <a:lnSpc>
                <a:spcPct val="150000"/>
              </a:lnSpc>
            </a:pPr>
            <a:r>
              <a:rPr lang="zh-CN" altLang="en-US" sz="2095">
                <a:latin typeface="宋体" panose="02010600030101010101" pitchFamily="2" charset="-122"/>
                <a:cs typeface="宋体" panose="02010600030101010101" pitchFamily="2" charset="-122"/>
              </a:rPr>
              <a:t>A. 北斗卫星导航系统传送信息的速度与光速相同</a:t>
            </a:r>
          </a:p>
          <a:p>
            <a:pPr algn="just" eaLnBrk="1" fontAlgn="auto" latinLnBrk="0" hangingPunct="1">
              <a:lnSpc>
                <a:spcPct val="150000"/>
              </a:lnSpc>
            </a:pPr>
            <a:r>
              <a:rPr lang="zh-CN" altLang="en-US" sz="2095">
                <a:latin typeface="宋体" panose="02010600030101010101" pitchFamily="2" charset="-122"/>
                <a:cs typeface="宋体" panose="02010600030101010101" pitchFamily="2" charset="-122"/>
              </a:rPr>
              <a:t>B. 北斗卫星导航系统的空间段采用光纤传送信息</a:t>
            </a:r>
          </a:p>
          <a:p>
            <a:pPr algn="just" eaLnBrk="1" fontAlgn="auto" latinLnBrk="0" hangingPunct="1">
              <a:lnSpc>
                <a:spcPct val="150000"/>
              </a:lnSpc>
            </a:pPr>
            <a:r>
              <a:rPr lang="zh-CN" altLang="en-US" sz="2095">
                <a:latin typeface="宋体" panose="02010600030101010101" pitchFamily="2" charset="-122"/>
                <a:cs typeface="宋体" panose="02010600030101010101" pitchFamily="2" charset="-122"/>
              </a:rPr>
              <a:t>C. 北斗卫星导航系统采用超声波为汽车导航</a:t>
            </a:r>
          </a:p>
          <a:p>
            <a:pPr algn="just" eaLnBrk="1" fontAlgn="auto" latinLnBrk="0" hangingPunct="1">
              <a:lnSpc>
                <a:spcPct val="150000"/>
              </a:lnSpc>
            </a:pPr>
            <a:r>
              <a:rPr lang="zh-CN" altLang="en-US" sz="2095">
                <a:latin typeface="宋体" panose="02010600030101010101" pitchFamily="2" charset="-122"/>
                <a:cs typeface="宋体" panose="02010600030101010101" pitchFamily="2" charset="-122"/>
              </a:rPr>
              <a:t>D. 北斗卫星导航系统现已全面建成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510546" y="2769954"/>
            <a:ext cx="1423797" cy="4150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ctr"/>
            <a:r>
              <a:rPr lang="en-US" altLang="zh-CN" sz="2095" b="1" dirty="0">
                <a:solidFill>
                  <a:srgbClr val="FF0000"/>
                </a:solidFill>
                <a:latin typeface="Times New Roman" panose="02020603050405020304" charset="0"/>
              </a:rPr>
              <a:t>A</a:t>
            </a:r>
          </a:p>
        </p:txBody>
      </p:sp>
    </p:spTree>
    <p:extLst>
      <p:ext uri="{BB962C8B-B14F-4D97-AF65-F5344CB8AC3E}">
        <p14:creationId xmlns:p14="http://schemas.microsoft.com/office/powerpoint/2010/main" val="190226119"/>
      </p:ext>
    </p:extLst>
  </p:cSld>
  <p:clrMapOvr>
    <a:masterClrMapping/>
  </p:clrMapOvr>
  <p:transition>
    <p:push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7" grpId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/>
          <p:cNvSpPr txBox="1"/>
          <p:nvPr/>
        </p:nvSpPr>
        <p:spPr>
          <a:xfrm>
            <a:off x="2980690" y="479976"/>
            <a:ext cx="2275840" cy="460241"/>
          </a:xfrm>
          <a:prstGeom prst="rect">
            <a:avLst/>
          </a:prstGeom>
          <a:noFill/>
          <a:ln w="12700" cap="flat">
            <a:noFill/>
            <a:miter lim="4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vertOverflow="overflow" horzOverflow="overflow" vert="horz" wrap="square" lIns="45719" tIns="45719" rIns="45719" bIns="45719" numCol="1" spcCol="38100" rtlCol="0" anchor="t" forceAA="0">
            <a:spAutoFit/>
          </a:bodyPr>
          <a:lstStyle/>
          <a:p>
            <a: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r>
              <a:rPr kumimoji="0" lang="zh-CN" altLang="en-US" sz="2400" b="1" i="0" u="none" strike="noStrike" cap="none" spc="0" normalizeH="0" baseline="0">
                <a:ln>
                  <a:noFill/>
                </a:ln>
                <a:solidFill>
                  <a:srgbClr val="FF0000"/>
                </a:solidFill>
                <a:effectLst/>
                <a:uFillTx/>
                <a:latin typeface="宋体" panose="02010600030101010101" pitchFamily="2" charset="-122"/>
                <a:ea typeface="宋体" panose="02010600030101010101" pitchFamily="2" charset="-122"/>
                <a:cs typeface="Arial" panose="020B0604020202020204"/>
                <a:sym typeface="Arial" panose="020B0604020202020204"/>
              </a:rPr>
              <a:t>知识网络</a:t>
            </a:r>
          </a:p>
        </p:txBody>
      </p:sp>
      <p:pic>
        <p:nvPicPr>
          <p:cNvPr id="2" name="图片 1" descr="信息的传递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3">
            <a:clrChange>
              <a:clrFrom>
                <a:srgbClr val="FFFFFF">
                  <a:alpha val="100000"/>
                </a:srgbClr>
              </a:clrFrom>
              <a:clrTo>
                <a:srgbClr val="FFFFFF">
                  <a:alpha val="100000"/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652146" y="1840966"/>
            <a:ext cx="7839075" cy="14609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3334276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ldLvl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747395" y="1946001"/>
            <a:ext cx="7649210" cy="1903986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40000"/>
              </a:lnSpc>
            </a:pPr>
            <a:r>
              <a:rPr lang="zh-CN" altLang="en-US" sz="2095" b="1">
                <a:latin typeface="宋体" panose="02010600030101010101" pitchFamily="2" charset="-122"/>
                <a:cs typeface="宋体" panose="02010600030101010101" pitchFamily="2" charset="-122"/>
              </a:rPr>
              <a:t>1. 话筒</a:t>
            </a:r>
            <a:r>
              <a:rPr lang="zh-CN" altLang="en-US" sz="2095">
                <a:latin typeface="宋体" panose="02010600030101010101" pitchFamily="2" charset="-122"/>
                <a:cs typeface="宋体" panose="02010600030101010101" pitchFamily="2" charset="-122"/>
              </a:rPr>
              <a:t>：把</a:t>
            </a:r>
            <a:r>
              <a:rPr lang="zh-CN" altLang="en-US" sz="2095" u="sng">
                <a:latin typeface="宋体" panose="02010600030101010101" pitchFamily="2" charset="-122"/>
                <a:cs typeface="宋体" panose="02010600030101010101" pitchFamily="2" charset="-122"/>
              </a:rPr>
              <a:t>        　</a:t>
            </a:r>
            <a:r>
              <a:rPr lang="zh-CN" altLang="en-US" sz="2095">
                <a:latin typeface="宋体" panose="02010600030101010101" pitchFamily="2" charset="-122"/>
                <a:cs typeface="宋体" panose="02010600030101010101" pitchFamily="2" charset="-122"/>
              </a:rPr>
              <a:t>信号变成</a:t>
            </a:r>
            <a:r>
              <a:rPr lang="zh-CN" altLang="en-US" sz="2095" u="sng">
                <a:latin typeface="宋体" panose="02010600030101010101" pitchFamily="2" charset="-122"/>
                <a:cs typeface="宋体" panose="02010600030101010101" pitchFamily="2" charset="-122"/>
              </a:rPr>
              <a:t>        　</a:t>
            </a:r>
            <a:r>
              <a:rPr lang="zh-CN" altLang="en-US" sz="2095">
                <a:latin typeface="宋体" panose="02010600030101010101" pitchFamily="2" charset="-122"/>
                <a:cs typeface="宋体" panose="02010600030101010101" pitchFamily="2" charset="-122"/>
              </a:rPr>
              <a:t>信号. </a:t>
            </a:r>
          </a:p>
          <a:p>
            <a:pPr>
              <a:lnSpc>
                <a:spcPct val="140000"/>
              </a:lnSpc>
            </a:pPr>
            <a:r>
              <a:rPr lang="zh-CN" altLang="en-US" sz="2095" b="1">
                <a:latin typeface="宋体" panose="02010600030101010101" pitchFamily="2" charset="-122"/>
                <a:cs typeface="宋体" panose="02010600030101010101" pitchFamily="2" charset="-122"/>
              </a:rPr>
              <a:t>2. 听筒</a:t>
            </a:r>
            <a:r>
              <a:rPr lang="zh-CN" altLang="en-US" sz="2095">
                <a:latin typeface="宋体" panose="02010600030101010101" pitchFamily="2" charset="-122"/>
                <a:cs typeface="宋体" panose="02010600030101010101" pitchFamily="2" charset="-122"/>
              </a:rPr>
              <a:t>：把</a:t>
            </a:r>
            <a:r>
              <a:rPr lang="zh-CN" altLang="en-US" sz="2095" u="sng">
                <a:latin typeface="宋体" panose="02010600030101010101" pitchFamily="2" charset="-122"/>
                <a:cs typeface="宋体" panose="02010600030101010101" pitchFamily="2" charset="-122"/>
              </a:rPr>
              <a:t>          </a:t>
            </a:r>
            <a:r>
              <a:rPr lang="zh-CN" altLang="en-US" sz="2095">
                <a:latin typeface="宋体" panose="02010600030101010101" pitchFamily="2" charset="-122"/>
                <a:cs typeface="宋体" panose="02010600030101010101" pitchFamily="2" charset="-122"/>
              </a:rPr>
              <a:t>信号变成</a:t>
            </a:r>
            <a:r>
              <a:rPr lang="zh-CN" altLang="en-US" sz="2095" u="sng">
                <a:latin typeface="宋体" panose="02010600030101010101" pitchFamily="2" charset="-122"/>
                <a:cs typeface="宋体" panose="02010600030101010101" pitchFamily="2" charset="-122"/>
              </a:rPr>
              <a:t>          </a:t>
            </a:r>
            <a:r>
              <a:rPr lang="zh-CN" altLang="en-US" sz="2095">
                <a:latin typeface="宋体" panose="02010600030101010101" pitchFamily="2" charset="-122"/>
                <a:cs typeface="宋体" panose="02010600030101010101" pitchFamily="2" charset="-122"/>
              </a:rPr>
              <a:t>信号. </a:t>
            </a:r>
          </a:p>
          <a:p>
            <a:pPr>
              <a:lnSpc>
                <a:spcPct val="140000"/>
              </a:lnSpc>
            </a:pPr>
            <a:r>
              <a:rPr lang="zh-CN" altLang="en-US" sz="2095" b="1">
                <a:latin typeface="宋体" panose="02010600030101010101" pitchFamily="2" charset="-122"/>
                <a:cs typeface="宋体" panose="02010600030101010101" pitchFamily="2" charset="-122"/>
              </a:rPr>
              <a:t>3. 电话交换机的作用</a:t>
            </a:r>
            <a:r>
              <a:rPr lang="zh-CN" altLang="en-US" sz="2095">
                <a:latin typeface="宋体" panose="02010600030101010101" pitchFamily="2" charset="-122"/>
                <a:cs typeface="宋体" panose="02010600030101010101" pitchFamily="2" charset="-122"/>
              </a:rPr>
              <a:t>：实现任意两户之间的通话，尽量减少线路数量，提高线路</a:t>
            </a:r>
            <a:r>
              <a:rPr lang="zh-CN" altLang="en-US" sz="2095" u="sng">
                <a:latin typeface="宋体" panose="02010600030101010101" pitchFamily="2" charset="-122"/>
                <a:cs typeface="宋体" panose="02010600030101010101" pitchFamily="2" charset="-122"/>
              </a:rPr>
              <a:t>           　</a:t>
            </a:r>
            <a:r>
              <a:rPr lang="zh-CN" altLang="en-US" sz="2095">
                <a:latin typeface="宋体" panose="02010600030101010101" pitchFamily="2" charset="-122"/>
                <a:cs typeface="宋体" panose="02010600030101010101" pitchFamily="2" charset="-122"/>
              </a:rPr>
              <a:t>. </a:t>
            </a:r>
          </a:p>
        </p:txBody>
      </p:sp>
      <p:sp>
        <p:nvSpPr>
          <p:cNvPr id="8" name="文本框 7"/>
          <p:cNvSpPr txBox="1"/>
          <p:nvPr/>
        </p:nvSpPr>
        <p:spPr>
          <a:xfrm>
            <a:off x="2437766" y="2010034"/>
            <a:ext cx="1681287" cy="4150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2095" b="1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zh-CN" altLang="en-US" sz="2095" b="1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声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513161" y="1115883"/>
            <a:ext cx="5946027" cy="535357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lang="zh-CN" altLang="en-US" sz="2395" b="1">
                <a:solidFill>
                  <a:srgbClr val="FF0000"/>
                </a:solidFill>
                <a:latin typeface="宋体" panose="02010600030101010101" pitchFamily="2" charset="-122"/>
                <a:cs typeface="宋体" panose="02010600030101010101" pitchFamily="2" charset="-122"/>
                <a:sym typeface="+mn-ea"/>
              </a:rPr>
              <a:t>一、电话</a:t>
            </a:r>
            <a:r>
              <a:rPr lang="zh-CN" altLang="en-US" sz="2095">
                <a:latin typeface="宋体" panose="02010600030101010101" pitchFamily="2" charset="-122"/>
                <a:cs typeface="宋体" panose="02010600030101010101" pitchFamily="2" charset="-122"/>
                <a:sym typeface="+mn-ea"/>
              </a:rPr>
              <a:t>（1876年由贝尔发明）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4716527" y="2033979"/>
            <a:ext cx="1681287" cy="4150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2095" b="1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zh-CN" altLang="en-US" sz="2095" b="1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电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2352041" y="2448618"/>
            <a:ext cx="1681287" cy="4150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2095" b="1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电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4777487" y="2425065"/>
            <a:ext cx="1681287" cy="4150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2095" b="1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zh-CN" altLang="en-US" sz="2095" b="1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声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3035475" y="3341323"/>
            <a:ext cx="1681287" cy="4150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2095" b="1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利用率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207645" y="221527"/>
            <a:ext cx="2402205" cy="521989"/>
          </a:xfrm>
          <a:prstGeom prst="rect">
            <a:avLst/>
          </a:prstGeom>
          <a:noFill/>
          <a:ln w="12700" cap="flat">
            <a:noFill/>
            <a:miter lim="4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vertOverflow="overflow" horzOverflow="overflow" vert="horz" wrap="square" lIns="45719" tIns="45719" rIns="45719" bIns="45719" numCol="1" spcCol="38100" rtlCol="0" anchor="t" forceAA="0">
            <a:spAutoFit/>
          </a:bodyPr>
          <a:lstStyle/>
          <a:p>
            <a: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r>
              <a:rPr kumimoji="0" lang="zh-CN" altLang="en-US" sz="2800" b="1" i="0" u="none" strike="noStrike" cap="none" spc="0" normalizeH="0" baseline="0">
                <a:ln>
                  <a:noFill/>
                </a:ln>
                <a:solidFill>
                  <a:srgbClr val="FF0000"/>
                </a:solidFill>
                <a:effectLst/>
                <a:uFillTx/>
                <a:latin typeface="宋体" panose="02010600030101010101" pitchFamily="2" charset="-122"/>
                <a:ea typeface="宋体" panose="02010600030101010101" pitchFamily="2" charset="-122"/>
                <a:cs typeface="Arial" panose="020B0604020202020204"/>
                <a:sym typeface="Arial" panose="020B0604020202020204"/>
              </a:rPr>
              <a:t>知识点梳理</a:t>
            </a:r>
          </a:p>
        </p:txBody>
      </p:sp>
    </p:spTree>
    <p:extLst>
      <p:ext uri="{BB962C8B-B14F-4D97-AF65-F5344CB8AC3E}">
        <p14:creationId xmlns:p14="http://schemas.microsoft.com/office/powerpoint/2010/main" val="2595806099"/>
      </p:ext>
    </p:extLst>
  </p:cSld>
  <p:clrMapOvr>
    <a:masterClrMapping/>
  </p:clrMapOvr>
  <p:transition>
    <p:push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8" grpId="1"/>
      <p:bldP spid="3" grpId="0"/>
      <p:bldP spid="3" grpId="1"/>
      <p:bldP spid="4" grpId="0"/>
      <p:bldP spid="4" grpId="1"/>
      <p:bldP spid="6" grpId="0"/>
      <p:bldP spid="6" grpId="1"/>
      <p:bldP spid="7" grpId="0"/>
      <p:bldP spid="7" grpId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文本框 10"/>
          <p:cNvSpPr txBox="1"/>
          <p:nvPr/>
        </p:nvSpPr>
        <p:spPr>
          <a:xfrm>
            <a:off x="1006475" y="674767"/>
            <a:ext cx="7505700" cy="319750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zh-CN" altLang="en-US" sz="2095" b="1">
                <a:latin typeface="宋体" panose="02010600030101010101" pitchFamily="2" charset="-122"/>
                <a:cs typeface="宋体" panose="02010600030101010101" pitchFamily="2" charset="-122"/>
              </a:rPr>
              <a:t>4. 模拟通信和数字通信</a:t>
            </a:r>
            <a:r>
              <a:rPr lang="zh-CN" altLang="en-US" sz="2095">
                <a:latin typeface="宋体" panose="02010600030101010101" pitchFamily="2" charset="-122"/>
                <a:cs typeface="宋体" panose="02010600030101010101" pitchFamily="2" charset="-122"/>
              </a:rPr>
              <a:t>：</a:t>
            </a:r>
          </a:p>
          <a:p>
            <a:pPr algn="just">
              <a:lnSpc>
                <a:spcPct val="120000"/>
              </a:lnSpc>
            </a:pPr>
            <a:r>
              <a:rPr lang="zh-CN" altLang="en-US" sz="2095">
                <a:latin typeface="宋体" panose="02010600030101010101" pitchFamily="2" charset="-122"/>
                <a:cs typeface="宋体" panose="02010600030101010101" pitchFamily="2" charset="-122"/>
              </a:rPr>
              <a:t>（1）电话信号分为模拟信号和</a:t>
            </a:r>
            <a:r>
              <a:rPr lang="zh-CN" altLang="en-US" sz="2095" u="sng">
                <a:latin typeface="宋体" panose="02010600030101010101" pitchFamily="2" charset="-122"/>
                <a:cs typeface="宋体" panose="02010600030101010101" pitchFamily="2" charset="-122"/>
              </a:rPr>
              <a:t>       </a:t>
            </a:r>
            <a:r>
              <a:rPr lang="zh-CN" altLang="en-US" sz="2095">
                <a:latin typeface="宋体" panose="02010600030101010101" pitchFamily="2" charset="-122"/>
                <a:cs typeface="宋体" panose="02010600030101010101" pitchFamily="2" charset="-122"/>
              </a:rPr>
              <a:t>信号两种. </a:t>
            </a:r>
          </a:p>
          <a:p>
            <a:pPr algn="just">
              <a:lnSpc>
                <a:spcPct val="120000"/>
              </a:lnSpc>
            </a:pPr>
            <a:r>
              <a:rPr lang="zh-CN" altLang="en-US" sz="2095">
                <a:latin typeface="宋体" panose="02010600030101010101" pitchFamily="2" charset="-122"/>
                <a:cs typeface="宋体" panose="02010600030101010101" pitchFamily="2" charset="-122"/>
              </a:rPr>
              <a:t>（2）模拟信号：在模拟通信中，话筒将声音转化成信号电流时，这种信号电流的频率、振幅变化情况跟声音的频率、振幅变化情况完全一样，“模仿”着</a:t>
            </a:r>
            <a:r>
              <a:rPr lang="zh-CN" altLang="en-US" sz="2095" u="sng">
                <a:latin typeface="宋体" panose="02010600030101010101" pitchFamily="2" charset="-122"/>
                <a:cs typeface="宋体" panose="02010600030101010101" pitchFamily="2" charset="-122"/>
              </a:rPr>
              <a:t>            </a:t>
            </a:r>
            <a:r>
              <a:rPr lang="zh-CN" altLang="en-US" sz="2095">
                <a:latin typeface="宋体" panose="02010600030101010101" pitchFamily="2" charset="-122"/>
                <a:cs typeface="宋体" panose="02010600030101010101" pitchFamily="2" charset="-122"/>
              </a:rPr>
              <a:t>信号的“一举一动”. 采用模拟信号的通信方式叫做</a:t>
            </a:r>
            <a:r>
              <a:rPr lang="zh-CN" altLang="en-US" sz="2095" u="sng">
                <a:latin typeface="宋体" panose="02010600030101010101" pitchFamily="2" charset="-122"/>
                <a:cs typeface="宋体" panose="02010600030101010101" pitchFamily="2" charset="-122"/>
              </a:rPr>
              <a:t>            </a:t>
            </a:r>
            <a:r>
              <a:rPr lang="zh-CN" altLang="en-US" sz="2095">
                <a:latin typeface="宋体" panose="02010600030101010101" pitchFamily="2" charset="-122"/>
                <a:cs typeface="宋体" panose="02010600030101010101" pitchFamily="2" charset="-122"/>
              </a:rPr>
              <a:t>通信. </a:t>
            </a:r>
          </a:p>
          <a:p>
            <a:pPr algn="just">
              <a:lnSpc>
                <a:spcPct val="120000"/>
              </a:lnSpc>
            </a:pPr>
            <a:r>
              <a:rPr lang="zh-CN" altLang="en-US" sz="2095">
                <a:latin typeface="宋体" panose="02010600030101010101" pitchFamily="2" charset="-122"/>
                <a:cs typeface="宋体" panose="02010600030101010101" pitchFamily="2" charset="-122"/>
              </a:rPr>
              <a:t>（3）数字信号：用不同</a:t>
            </a:r>
            <a:r>
              <a:rPr lang="zh-CN" altLang="en-US" sz="2095" u="sng">
                <a:latin typeface="宋体" panose="02010600030101010101" pitchFamily="2" charset="-122"/>
                <a:cs typeface="宋体" panose="02010600030101010101" pitchFamily="2" charset="-122"/>
              </a:rPr>
              <a:t>        </a:t>
            </a:r>
            <a:r>
              <a:rPr lang="zh-CN" altLang="en-US" sz="2095">
                <a:latin typeface="宋体" panose="02010600030101010101" pitchFamily="2" charset="-122"/>
                <a:cs typeface="宋体" panose="02010600030101010101" pitchFamily="2" charset="-122"/>
              </a:rPr>
              <a:t>的不同组合表示的信号. 使用数字信号的通信方式叫做数字通信. </a:t>
            </a:r>
          </a:p>
        </p:txBody>
      </p:sp>
      <p:sp>
        <p:nvSpPr>
          <p:cNvPr id="2" name="文本框 3"/>
          <p:cNvSpPr txBox="1"/>
          <p:nvPr/>
        </p:nvSpPr>
        <p:spPr>
          <a:xfrm>
            <a:off x="4623958" y="991821"/>
            <a:ext cx="1329257" cy="479339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algn="ctr">
              <a:lnSpc>
                <a:spcPct val="120000"/>
              </a:lnSpc>
            </a:pPr>
            <a:r>
              <a:rPr lang="zh-CN" altLang="en-US" sz="2095" b="1" dirty="0">
                <a:solidFill>
                  <a:srgbClr val="FF0000"/>
                </a:solidFill>
                <a:latin typeface="Times New Roman" panose="02020603050405020304" charset="0"/>
              </a:rPr>
              <a:t>数字</a:t>
            </a:r>
          </a:p>
        </p:txBody>
      </p:sp>
      <p:sp>
        <p:nvSpPr>
          <p:cNvPr id="3" name="文本框 3"/>
          <p:cNvSpPr txBox="1"/>
          <p:nvPr/>
        </p:nvSpPr>
        <p:spPr>
          <a:xfrm>
            <a:off x="4704702" y="2161524"/>
            <a:ext cx="1329257" cy="479339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algn="ctr">
              <a:lnSpc>
                <a:spcPct val="120000"/>
              </a:lnSpc>
            </a:pPr>
            <a:r>
              <a:rPr lang="zh-CN" altLang="en-US" sz="2095" b="1" dirty="0">
                <a:solidFill>
                  <a:srgbClr val="FF0000"/>
                </a:solidFill>
                <a:latin typeface="Times New Roman" panose="02020603050405020304" charset="0"/>
              </a:rPr>
              <a:t>声 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4842139" y="2558311"/>
            <a:ext cx="1329257" cy="479339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algn="ctr">
              <a:lnSpc>
                <a:spcPct val="120000"/>
              </a:lnSpc>
            </a:pPr>
            <a:r>
              <a:rPr lang="zh-CN" altLang="en-US" sz="2095" b="1" dirty="0">
                <a:solidFill>
                  <a:srgbClr val="FF0000"/>
                </a:solidFill>
                <a:latin typeface="Times New Roman" panose="02020603050405020304" charset="0"/>
              </a:rPr>
              <a:t>模拟 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3907175" y="3037461"/>
            <a:ext cx="1329257" cy="479339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algn="ctr">
              <a:lnSpc>
                <a:spcPct val="120000"/>
              </a:lnSpc>
            </a:pPr>
            <a:r>
              <a:rPr lang="zh-CN" altLang="en-US" sz="2095" b="1" dirty="0">
                <a:solidFill>
                  <a:srgbClr val="FF0000"/>
                </a:solidFill>
                <a:latin typeface="Times New Roman" panose="02020603050405020304" charset="0"/>
              </a:rPr>
              <a:t>符号</a:t>
            </a:r>
          </a:p>
        </p:txBody>
      </p:sp>
    </p:spTree>
    <p:extLst>
      <p:ext uri="{BB962C8B-B14F-4D97-AF65-F5344CB8AC3E}">
        <p14:creationId xmlns:p14="http://schemas.microsoft.com/office/powerpoint/2010/main" val="1229255334"/>
      </p:ext>
    </p:extLst>
  </p:cSld>
  <p:clrMapOvr>
    <a:masterClrMapping/>
  </p:clrMapOvr>
  <p:transition>
    <p:push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3" grpId="0"/>
      <p:bldP spid="3" grpId="1"/>
      <p:bldP spid="4" grpId="0"/>
      <p:bldP spid="4" grpId="1"/>
      <p:bldP spid="5" grpId="0"/>
      <p:bldP spid="5" grpId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文本框 10"/>
          <p:cNvSpPr txBox="1"/>
          <p:nvPr/>
        </p:nvSpPr>
        <p:spPr>
          <a:xfrm>
            <a:off x="590550" y="1315158"/>
            <a:ext cx="8144510" cy="2809191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zh-CN" altLang="en-US" sz="2095"/>
              <a:t>1. </a:t>
            </a:r>
            <a:r>
              <a:rPr lang="zh-CN" altLang="en-US" sz="2095" u="sng"/>
              <a:t>                                        </a:t>
            </a:r>
            <a:r>
              <a:rPr lang="zh-CN" altLang="en-US" sz="2095"/>
              <a:t>产生电磁波. 电磁波的传播</a:t>
            </a:r>
          </a:p>
          <a:p>
            <a:pPr algn="just">
              <a:lnSpc>
                <a:spcPct val="120000"/>
              </a:lnSpc>
            </a:pPr>
            <a:r>
              <a:rPr lang="zh-CN" altLang="en-US" sz="2095" u="sng"/>
              <a:t>                     　</a:t>
            </a:r>
            <a:r>
              <a:rPr lang="zh-CN" altLang="en-US" sz="2095"/>
              <a:t>介质. c=</a:t>
            </a:r>
            <a:r>
              <a:rPr lang="zh-CN" altLang="en-US" sz="2095" u="sng"/>
              <a:t>                     　</a:t>
            </a:r>
            <a:r>
              <a:rPr lang="zh-CN" altLang="en-US" sz="2095"/>
              <a:t>.</a:t>
            </a:r>
          </a:p>
          <a:p>
            <a:pPr algn="just">
              <a:lnSpc>
                <a:spcPct val="120000"/>
              </a:lnSpc>
            </a:pPr>
            <a:endParaRPr lang="zh-CN" altLang="en-US" sz="2095"/>
          </a:p>
          <a:p>
            <a:pPr algn="just">
              <a:lnSpc>
                <a:spcPct val="120000"/>
              </a:lnSpc>
            </a:pPr>
            <a:r>
              <a:rPr lang="zh-CN" altLang="en-US" sz="2095"/>
              <a:t>2. 电视是利用</a:t>
            </a:r>
            <a:r>
              <a:rPr lang="zh-CN" altLang="en-US" sz="2095" u="sng"/>
              <a:t>                　</a:t>
            </a:r>
            <a:r>
              <a:rPr lang="zh-CN" altLang="en-US" sz="2095"/>
              <a:t>传递声音信号和图像信号. </a:t>
            </a:r>
          </a:p>
          <a:p>
            <a:pPr algn="just">
              <a:lnSpc>
                <a:spcPct val="120000"/>
              </a:lnSpc>
            </a:pPr>
            <a:endParaRPr lang="zh-CN" altLang="en-US" sz="2095"/>
          </a:p>
          <a:p>
            <a:pPr algn="just">
              <a:lnSpc>
                <a:spcPct val="120000"/>
              </a:lnSpc>
            </a:pPr>
            <a:r>
              <a:rPr lang="zh-CN" altLang="en-US" sz="2095"/>
              <a:t>3. 移动电话既是无线电</a:t>
            </a:r>
            <a:r>
              <a:rPr lang="zh-CN" altLang="en-US" sz="2095" u="sng"/>
              <a:t>         　</a:t>
            </a:r>
            <a:r>
              <a:rPr lang="zh-CN" altLang="en-US" sz="2095"/>
              <a:t>台，又是无线电</a:t>
            </a:r>
          </a:p>
          <a:p>
            <a:pPr algn="just">
              <a:lnSpc>
                <a:spcPct val="120000"/>
              </a:lnSpc>
            </a:pPr>
            <a:r>
              <a:rPr lang="zh-CN" altLang="en-US" sz="2095" u="sng"/>
              <a:t>                          </a:t>
            </a:r>
            <a:r>
              <a:rPr lang="zh-CN" altLang="en-US" sz="2095"/>
              <a:t>台. 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1321126" y="1152903"/>
            <a:ext cx="2369669" cy="4150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ctr"/>
            <a:r>
              <a:rPr lang="zh-CN" altLang="en-US" sz="2095" b="1" dirty="0">
                <a:solidFill>
                  <a:srgbClr val="FF0000"/>
                </a:solidFill>
                <a:latin typeface="Times New Roman" panose="02020603050405020304" charset="0"/>
                <a:sym typeface="+mn-ea"/>
              </a:rPr>
              <a:t>迅速变化的电流</a:t>
            </a:r>
          </a:p>
        </p:txBody>
      </p:sp>
      <p:sp>
        <p:nvSpPr>
          <p:cNvPr id="2" name="文本框 1"/>
          <p:cNvSpPr txBox="1"/>
          <p:nvPr/>
        </p:nvSpPr>
        <p:spPr>
          <a:xfrm>
            <a:off x="144860" y="494381"/>
            <a:ext cx="5946027" cy="535357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lang="zh-CN" altLang="en-US" sz="2395" b="1">
                <a:solidFill>
                  <a:srgbClr val="FF0000"/>
                </a:solidFill>
                <a:latin typeface="宋体" panose="02010600030101010101" pitchFamily="2" charset="-122"/>
                <a:cs typeface="宋体" panose="02010600030101010101" pitchFamily="2" charset="-122"/>
                <a:sym typeface="+mn-ea"/>
              </a:rPr>
              <a:t>二、电磁波</a:t>
            </a:r>
            <a:endParaRPr lang="zh-CN" altLang="en-US" sz="2095">
              <a:latin typeface="宋体" panose="02010600030101010101" pitchFamily="2" charset="-122"/>
              <a:cs typeface="宋体" panose="02010600030101010101" pitchFamily="2" charset="-122"/>
              <a:sym typeface="+mn-ea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891620" y="1698063"/>
            <a:ext cx="1408120" cy="4150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ctr"/>
            <a:r>
              <a:rPr lang="zh-CN" altLang="en-US" sz="2095" b="1" dirty="0">
                <a:solidFill>
                  <a:srgbClr val="FF0000"/>
                </a:solidFill>
                <a:latin typeface="Times New Roman" panose="02020603050405020304" charset="0"/>
                <a:sym typeface="+mn-ea"/>
              </a:rPr>
              <a:t>不需要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3619652" y="1698430"/>
            <a:ext cx="1904097" cy="4150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ctr"/>
            <a:r>
              <a:rPr lang="zh-CN" altLang="en-US" sz="2095" b="1" dirty="0">
                <a:solidFill>
                  <a:srgbClr val="FF0000"/>
                </a:solidFill>
                <a:latin typeface="Times New Roman" panose="02020603050405020304" charset="0"/>
                <a:sym typeface="+mn-ea"/>
              </a:rPr>
              <a:t> 3.0×10</a:t>
            </a:r>
            <a:r>
              <a:rPr lang="zh-CN" altLang="en-US" sz="2095" b="1" baseline="30000" dirty="0">
                <a:solidFill>
                  <a:srgbClr val="FF0000"/>
                </a:solidFill>
                <a:latin typeface="Times New Roman" panose="02020603050405020304" charset="0"/>
                <a:sym typeface="+mn-ea"/>
              </a:rPr>
              <a:t>8</a:t>
            </a:r>
            <a:r>
              <a:rPr lang="zh-CN" altLang="en-US" sz="2095" b="1" dirty="0">
                <a:solidFill>
                  <a:srgbClr val="FF0000"/>
                </a:solidFill>
                <a:latin typeface="Times New Roman" panose="02020603050405020304" charset="0"/>
                <a:sym typeface="+mn-ea"/>
              </a:rPr>
              <a:t>m/s </a:t>
            </a:r>
          </a:p>
        </p:txBody>
      </p:sp>
      <p:sp>
        <p:nvSpPr>
          <p:cNvPr id="10" name="文本框 9"/>
          <p:cNvSpPr txBox="1"/>
          <p:nvPr/>
        </p:nvSpPr>
        <p:spPr>
          <a:xfrm>
            <a:off x="2480526" y="2364369"/>
            <a:ext cx="1408120" cy="4150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ctr"/>
            <a:r>
              <a:rPr lang="zh-CN" altLang="en-US" sz="2095" b="1" dirty="0">
                <a:solidFill>
                  <a:srgbClr val="FF0000"/>
                </a:solidFill>
                <a:latin typeface="Times New Roman" panose="02020603050405020304" charset="0"/>
                <a:sym typeface="+mn-ea"/>
              </a:rPr>
              <a:t>电磁波</a:t>
            </a:r>
          </a:p>
        </p:txBody>
      </p:sp>
      <p:sp>
        <p:nvSpPr>
          <p:cNvPr id="12" name="文本框 11"/>
          <p:cNvSpPr txBox="1"/>
          <p:nvPr/>
        </p:nvSpPr>
        <p:spPr>
          <a:xfrm>
            <a:off x="3257719" y="3153704"/>
            <a:ext cx="1408120" cy="4150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ctr"/>
            <a:r>
              <a:rPr lang="zh-CN" altLang="en-US" sz="2095" b="1" dirty="0">
                <a:solidFill>
                  <a:srgbClr val="FF0000"/>
                </a:solidFill>
                <a:latin typeface="Times New Roman" panose="02020603050405020304" charset="0"/>
                <a:sym typeface="+mn-ea"/>
              </a:rPr>
              <a:t>接收</a:t>
            </a:r>
          </a:p>
        </p:txBody>
      </p:sp>
      <p:sp>
        <p:nvSpPr>
          <p:cNvPr id="13" name="文本框 12"/>
          <p:cNvSpPr txBox="1"/>
          <p:nvPr/>
        </p:nvSpPr>
        <p:spPr>
          <a:xfrm>
            <a:off x="1135093" y="3568682"/>
            <a:ext cx="1408120" cy="4150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ctr"/>
            <a:r>
              <a:rPr lang="zh-CN" altLang="en-US" sz="2095" b="1" dirty="0">
                <a:solidFill>
                  <a:srgbClr val="FF0000"/>
                </a:solidFill>
                <a:latin typeface="Times New Roman" panose="02020603050405020304" charset="0"/>
                <a:sym typeface="+mn-ea"/>
              </a:rPr>
              <a:t>发射</a:t>
            </a:r>
          </a:p>
        </p:txBody>
      </p:sp>
    </p:spTree>
    <p:extLst>
      <p:ext uri="{BB962C8B-B14F-4D97-AF65-F5344CB8AC3E}">
        <p14:creationId xmlns:p14="http://schemas.microsoft.com/office/powerpoint/2010/main" val="245892049"/>
      </p:ext>
    </p:extLst>
  </p:cSld>
  <p:clrMapOvr>
    <a:masterClrMapping/>
  </p:clrMapOvr>
  <p:transition>
    <p:push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5" grpId="1"/>
      <p:bldP spid="3" grpId="0"/>
      <p:bldP spid="3" grpId="1"/>
      <p:bldP spid="4" grpId="0"/>
      <p:bldP spid="4" grpId="1"/>
      <p:bldP spid="10" grpId="0"/>
      <p:bldP spid="10" grpId="1"/>
      <p:bldP spid="12" grpId="0"/>
      <p:bldP spid="12" grpId="1"/>
      <p:bldP spid="13" grpId="0"/>
      <p:bldP spid="13" grpId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/>
          <p:cNvSpPr txBox="1"/>
          <p:nvPr/>
        </p:nvSpPr>
        <p:spPr>
          <a:xfrm>
            <a:off x="393700" y="1760758"/>
            <a:ext cx="8845550" cy="2420882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20000"/>
              </a:lnSpc>
            </a:pPr>
            <a:r>
              <a:rPr lang="zh-CN" altLang="en-US" sz="2095" b="1">
                <a:latin typeface="宋体" panose="02010600030101010101" pitchFamily="2" charset="-122"/>
                <a:cs typeface="宋体" panose="02010600030101010101" pitchFamily="2" charset="-122"/>
              </a:rPr>
              <a:t>4. 微波通信</a:t>
            </a:r>
            <a:r>
              <a:rPr lang="zh-CN" altLang="en-US" sz="2095">
                <a:latin typeface="宋体" panose="02010600030101010101" pitchFamily="2" charset="-122"/>
                <a:cs typeface="宋体" panose="02010600030101010101" pitchFamily="2" charset="-122"/>
              </a:rPr>
              <a:t>：利用中继站进行通信，因为微波大致沿直线传播，不能沿地球表面绕行，因此每隔50km左右要建一个</a:t>
            </a:r>
            <a:r>
              <a:rPr lang="zh-CN" altLang="en-US" sz="2095" u="sng">
                <a:latin typeface="宋体" panose="02010600030101010101" pitchFamily="2" charset="-122"/>
                <a:cs typeface="宋体" panose="02010600030101010101" pitchFamily="2" charset="-122"/>
              </a:rPr>
              <a:t>                   　</a:t>
            </a:r>
            <a:r>
              <a:rPr lang="zh-CN" altLang="en-US" sz="2095">
                <a:latin typeface="宋体" panose="02010600030101010101" pitchFamily="2" charset="-122"/>
                <a:cs typeface="宋体" panose="02010600030101010101" pitchFamily="2" charset="-122"/>
              </a:rPr>
              <a:t>，把上一站传来的信号处理后，再发射到下一站去，一站一站传下去，将信息传到远方. </a:t>
            </a:r>
          </a:p>
          <a:p>
            <a:pPr>
              <a:lnSpc>
                <a:spcPct val="120000"/>
              </a:lnSpc>
            </a:pPr>
            <a:r>
              <a:rPr lang="zh-CN" altLang="en-US" sz="2095" b="1">
                <a:latin typeface="宋体" panose="02010600030101010101" pitchFamily="2" charset="-122"/>
                <a:cs typeface="宋体" panose="02010600030101010101" pitchFamily="2" charset="-122"/>
              </a:rPr>
              <a:t>5. 卫星通信</a:t>
            </a:r>
            <a:r>
              <a:rPr lang="zh-CN" altLang="en-US" sz="2095">
                <a:latin typeface="宋体" panose="02010600030101010101" pitchFamily="2" charset="-122"/>
                <a:cs typeface="宋体" panose="02010600030101010101" pitchFamily="2" charset="-122"/>
              </a:rPr>
              <a:t>：利用</a:t>
            </a:r>
            <a:r>
              <a:rPr lang="zh-CN" altLang="en-US" sz="2095" u="sng">
                <a:latin typeface="宋体" panose="02010600030101010101" pitchFamily="2" charset="-122"/>
                <a:cs typeface="宋体" panose="02010600030101010101" pitchFamily="2" charset="-122"/>
              </a:rPr>
              <a:t>          　</a:t>
            </a:r>
            <a:r>
              <a:rPr lang="zh-CN" altLang="en-US" sz="2095">
                <a:latin typeface="宋体" panose="02010600030101010101" pitchFamily="2" charset="-122"/>
                <a:cs typeface="宋体" panose="02010600030101010101" pitchFamily="2" charset="-122"/>
              </a:rPr>
              <a:t>作为微波通信中继站的一种通信方式.</a:t>
            </a:r>
          </a:p>
          <a:p>
            <a:pPr>
              <a:lnSpc>
                <a:spcPct val="120000"/>
              </a:lnSpc>
            </a:pPr>
            <a:r>
              <a:rPr lang="zh-CN" altLang="en-US" sz="2095" u="sng">
                <a:latin typeface="宋体" panose="02010600030101010101" pitchFamily="2" charset="-122"/>
                <a:cs typeface="宋体" panose="02010600030101010101" pitchFamily="2" charset="-122"/>
              </a:rPr>
              <a:t>          　    </a:t>
            </a:r>
            <a:r>
              <a:rPr lang="zh-CN" altLang="en-US" sz="2095">
                <a:latin typeface="宋体" panose="02010600030101010101" pitchFamily="2" charset="-122"/>
                <a:cs typeface="宋体" panose="02010600030101010101" pitchFamily="2" charset="-122"/>
              </a:rPr>
              <a:t>颗同步通信卫星可以实现全球通信. 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5978192" y="2140716"/>
            <a:ext cx="1755399" cy="4150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ctr"/>
            <a:r>
              <a:rPr lang="zh-CN" altLang="en-US" sz="2095" b="1" dirty="0">
                <a:solidFill>
                  <a:srgbClr val="FF0000"/>
                </a:solidFill>
                <a:latin typeface="Times New Roman" panose="02020603050405020304" charset="0"/>
                <a:sym typeface="+mn-ea"/>
              </a:rPr>
              <a:t>微波中继站</a:t>
            </a:r>
          </a:p>
        </p:txBody>
      </p:sp>
      <p:sp>
        <p:nvSpPr>
          <p:cNvPr id="2" name="文本框 1"/>
          <p:cNvSpPr txBox="1"/>
          <p:nvPr/>
        </p:nvSpPr>
        <p:spPr>
          <a:xfrm>
            <a:off x="2717486" y="3266928"/>
            <a:ext cx="1755399" cy="4150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ctr"/>
            <a:r>
              <a:rPr lang="zh-CN" altLang="en-US" sz="2095" b="1" dirty="0">
                <a:solidFill>
                  <a:srgbClr val="FF0000"/>
                </a:solidFill>
                <a:latin typeface="Times New Roman" panose="02020603050405020304" charset="0"/>
                <a:sym typeface="+mn-ea"/>
              </a:rPr>
              <a:t>通信卫星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600565" y="3681785"/>
            <a:ext cx="1755399" cy="4150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ctr"/>
            <a:r>
              <a:rPr lang="zh-CN" altLang="en-US" sz="2095" b="1" dirty="0">
                <a:solidFill>
                  <a:srgbClr val="FF0000"/>
                </a:solidFill>
                <a:latin typeface="Times New Roman" panose="02020603050405020304" charset="0"/>
                <a:sym typeface="+mn-ea"/>
              </a:rPr>
              <a:t>三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393701" y="805263"/>
            <a:ext cx="4562475" cy="398494"/>
          </a:xfrm>
          <a:prstGeom prst="rect">
            <a:avLst/>
          </a:prstGeom>
          <a:noFill/>
          <a:ln w="12700" cap="flat">
            <a:noFill/>
            <a:miter lim="4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vertOverflow="overflow" horzOverflow="overflow" vert="horz" wrap="square" lIns="45719" tIns="45719" rIns="45719" bIns="45719" numCol="1" spcCol="38100" rtlCol="0" anchor="t" forceAA="0">
            <a:spAutoFit/>
          </a:bodyPr>
          <a:lstStyle/>
          <a:p>
            <a: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r>
              <a:rPr lang="zh-CN" altLang="en-US" sz="2000" b="1">
                <a:solidFill>
                  <a:srgbClr val="FF0000"/>
                </a:solidFill>
                <a:latin typeface="宋体" panose="02010600030101010101" pitchFamily="2" charset="-122"/>
                <a:cs typeface="宋体" panose="02010600030101010101" pitchFamily="2" charset="-122"/>
                <a:sym typeface="+mn-ea"/>
              </a:rPr>
              <a:t>三、广播电视移动通信</a:t>
            </a:r>
            <a:endParaRPr kumimoji="0" lang="zh-CN" altLang="en-US" sz="2000" b="1" i="0" u="none" strike="noStrike" cap="none" spc="0" normalizeH="0" baseline="0">
              <a:ln>
                <a:noFill/>
              </a:ln>
              <a:solidFill>
                <a:srgbClr val="FF0000"/>
              </a:solidFill>
              <a:effectLst/>
              <a:uFillTx/>
              <a:latin typeface="宋体" panose="02010600030101010101" pitchFamily="2" charset="-122"/>
              <a:ea typeface="Arial" panose="020B0604020202020204"/>
              <a:cs typeface="宋体" panose="02010600030101010101" pitchFamily="2" charset="-122"/>
              <a:sym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518831554"/>
      </p:ext>
    </p:extLst>
  </p:cSld>
  <p:clrMapOvr>
    <a:masterClrMapping/>
  </p:clrMapOvr>
  <p:transition>
    <p:push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6" grpId="1"/>
      <p:bldP spid="2" grpId="0"/>
      <p:bldP spid="2" grpId="1"/>
      <p:bldP spid="4" grpId="0"/>
      <p:bldP spid="4" grpId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文本框 10"/>
          <p:cNvSpPr txBox="1"/>
          <p:nvPr/>
        </p:nvSpPr>
        <p:spPr>
          <a:xfrm>
            <a:off x="704850" y="622568"/>
            <a:ext cx="8639810" cy="2420882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20000"/>
              </a:lnSpc>
            </a:pPr>
            <a:r>
              <a:rPr lang="zh-CN" altLang="en-US" sz="2095">
                <a:latin typeface="宋体" panose="02010600030101010101" pitchFamily="2" charset="-122"/>
                <a:cs typeface="宋体" panose="02010600030101010101" pitchFamily="2" charset="-122"/>
                <a:sym typeface="+mn-ea"/>
              </a:rPr>
              <a:t>6. 光纤通信：利用</a:t>
            </a:r>
            <a:r>
              <a:rPr lang="zh-CN" altLang="en-US" sz="2095" u="sng">
                <a:latin typeface="宋体" panose="02010600030101010101" pitchFamily="2" charset="-122"/>
                <a:cs typeface="宋体" panose="02010600030101010101" pitchFamily="2" charset="-122"/>
                <a:sym typeface="+mn-ea"/>
              </a:rPr>
              <a:t>             </a:t>
            </a:r>
            <a:r>
              <a:rPr lang="zh-CN" altLang="en-US" sz="2095">
                <a:latin typeface="宋体" panose="02010600030101010101" pitchFamily="2" charset="-122"/>
                <a:cs typeface="宋体" panose="02010600030101010101" pitchFamily="2" charset="-122"/>
                <a:sym typeface="+mn-ea"/>
              </a:rPr>
              <a:t>光通过在光纤内壁上经过多次</a:t>
            </a:r>
          </a:p>
          <a:p>
            <a:pPr>
              <a:lnSpc>
                <a:spcPct val="120000"/>
              </a:lnSpc>
            </a:pPr>
            <a:r>
              <a:rPr lang="zh-CN" altLang="en-US" sz="2095" u="sng">
                <a:latin typeface="宋体" panose="02010600030101010101" pitchFamily="2" charset="-122"/>
                <a:cs typeface="宋体" panose="02010600030101010101" pitchFamily="2" charset="-122"/>
                <a:sym typeface="+mn-ea"/>
              </a:rPr>
              <a:t>           　</a:t>
            </a:r>
            <a:r>
              <a:rPr lang="zh-CN" altLang="en-US" sz="2095">
                <a:latin typeface="宋体" panose="02010600030101010101" pitchFamily="2" charset="-122"/>
                <a:cs typeface="宋体" panose="02010600030101010101" pitchFamily="2" charset="-122"/>
                <a:sym typeface="+mn-ea"/>
              </a:rPr>
              <a:t>，将信息传向远方的通信方式. </a:t>
            </a:r>
            <a:endParaRPr lang="zh-CN" altLang="en-US" sz="2095">
              <a:latin typeface="宋体" panose="02010600030101010101" pitchFamily="2" charset="-122"/>
              <a:cs typeface="宋体" panose="02010600030101010101" pitchFamily="2" charset="-122"/>
            </a:endParaRPr>
          </a:p>
          <a:p>
            <a:pPr>
              <a:lnSpc>
                <a:spcPct val="120000"/>
              </a:lnSpc>
            </a:pPr>
            <a:endParaRPr lang="zh-CN" altLang="en-US" sz="2095">
              <a:latin typeface="宋体" panose="02010600030101010101" pitchFamily="2" charset="-122"/>
              <a:cs typeface="宋体" panose="02010600030101010101" pitchFamily="2" charset="-122"/>
              <a:sym typeface="+mn-ea"/>
            </a:endParaRPr>
          </a:p>
          <a:p>
            <a:pPr>
              <a:lnSpc>
                <a:spcPct val="120000"/>
              </a:lnSpc>
            </a:pPr>
            <a:endParaRPr lang="zh-CN" altLang="en-US" sz="2095">
              <a:latin typeface="宋体" panose="02010600030101010101" pitchFamily="2" charset="-122"/>
              <a:cs typeface="宋体" panose="02010600030101010101" pitchFamily="2" charset="-122"/>
              <a:sym typeface="+mn-ea"/>
            </a:endParaRPr>
          </a:p>
          <a:p>
            <a:pPr>
              <a:lnSpc>
                <a:spcPct val="120000"/>
              </a:lnSpc>
            </a:pPr>
            <a:r>
              <a:rPr lang="zh-CN" altLang="en-US" sz="2095">
                <a:latin typeface="宋体" panose="02010600030101010101" pitchFamily="2" charset="-122"/>
                <a:cs typeface="宋体" panose="02010600030101010101" pitchFamily="2" charset="-122"/>
                <a:sym typeface="+mn-ea"/>
              </a:rPr>
              <a:t>7. 网络通信：把计算机联在一起，用来传递计算机信号的. 世界上最大的计算机网络是</a:t>
            </a:r>
            <a:r>
              <a:rPr lang="zh-CN" altLang="en-US" sz="2095" u="sng">
                <a:latin typeface="宋体" panose="02010600030101010101" pitchFamily="2" charset="-122"/>
                <a:cs typeface="宋体" panose="02010600030101010101" pitchFamily="2" charset="-122"/>
                <a:sym typeface="+mn-ea"/>
              </a:rPr>
              <a:t>         </a:t>
            </a:r>
            <a:r>
              <a:rPr lang="zh-CN" altLang="en-US" sz="2095">
                <a:latin typeface="宋体" panose="02010600030101010101" pitchFamily="2" charset="-122"/>
                <a:cs typeface="宋体" panose="02010600030101010101" pitchFamily="2" charset="-122"/>
                <a:sym typeface="+mn-ea"/>
              </a:rPr>
              <a:t>. </a:t>
            </a:r>
            <a:endParaRPr lang="zh-CN" altLang="en-US" sz="2095">
              <a:latin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2" name="文本框 3"/>
          <p:cNvSpPr txBox="1"/>
          <p:nvPr/>
        </p:nvSpPr>
        <p:spPr>
          <a:xfrm>
            <a:off x="3173548" y="494960"/>
            <a:ext cx="1329257" cy="479339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algn="ctr">
              <a:lnSpc>
                <a:spcPct val="120000"/>
              </a:lnSpc>
            </a:pPr>
            <a:r>
              <a:rPr lang="zh-CN" altLang="en-US" sz="2095" b="1" dirty="0">
                <a:solidFill>
                  <a:srgbClr val="FF0000"/>
                </a:solidFill>
                <a:latin typeface="Times New Roman" panose="02020603050405020304" charset="0"/>
              </a:rPr>
              <a:t>激</a:t>
            </a:r>
          </a:p>
        </p:txBody>
      </p:sp>
      <p:sp>
        <p:nvSpPr>
          <p:cNvPr id="3" name="文本框 3"/>
          <p:cNvSpPr txBox="1"/>
          <p:nvPr/>
        </p:nvSpPr>
        <p:spPr>
          <a:xfrm>
            <a:off x="1078922" y="974309"/>
            <a:ext cx="1329257" cy="479339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algn="ctr">
              <a:lnSpc>
                <a:spcPct val="120000"/>
              </a:lnSpc>
            </a:pPr>
            <a:r>
              <a:rPr lang="zh-CN" altLang="en-US" sz="2095" b="1" dirty="0">
                <a:solidFill>
                  <a:srgbClr val="FF0000"/>
                </a:solidFill>
                <a:latin typeface="Times New Roman" panose="02020603050405020304" charset="0"/>
              </a:rPr>
              <a:t>反射 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2613760" y="2499223"/>
            <a:ext cx="1329257" cy="479339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algn="ctr">
              <a:lnSpc>
                <a:spcPct val="120000"/>
              </a:lnSpc>
            </a:pPr>
            <a:r>
              <a:rPr lang="zh-CN" altLang="en-US" sz="2095" b="1" dirty="0">
                <a:solidFill>
                  <a:srgbClr val="FF0000"/>
                </a:solidFill>
                <a:latin typeface="Times New Roman" panose="02020603050405020304" charset="0"/>
              </a:rPr>
              <a:t>因特网</a:t>
            </a:r>
          </a:p>
        </p:txBody>
      </p:sp>
    </p:spTree>
    <p:extLst>
      <p:ext uri="{BB962C8B-B14F-4D97-AF65-F5344CB8AC3E}">
        <p14:creationId xmlns:p14="http://schemas.microsoft.com/office/powerpoint/2010/main" val="2197930310"/>
      </p:ext>
    </p:extLst>
  </p:cSld>
  <p:clrMapOvr>
    <a:masterClrMapping/>
  </p:clrMapOvr>
  <p:transition>
    <p:push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3" grpId="0"/>
      <p:bldP spid="3" grpId="1"/>
      <p:bldP spid="4" grpId="0"/>
      <p:bldP spid="4" grpId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TextBox 1"/>
          <p:cNvSpPr txBox="1"/>
          <p:nvPr/>
        </p:nvSpPr>
        <p:spPr>
          <a:xfrm>
            <a:off x="240415" y="238585"/>
            <a:ext cx="5118923" cy="46151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marL="0" lvl="1" indent="-182880" algn="l" eaLnBrk="1" hangingPunct="1"/>
            <a:r>
              <a:rPr lang="zh-CN" altLang="en-US" sz="2395" dirty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sym typeface="Arial" panose="020B0604020202020204" pitchFamily="34" charset="0"/>
              </a:rPr>
              <a:t>知识点练习</a:t>
            </a:r>
          </a:p>
        </p:txBody>
      </p:sp>
      <p:sp>
        <p:nvSpPr>
          <p:cNvPr id="2" name="文本框 1"/>
          <p:cNvSpPr txBox="1"/>
          <p:nvPr/>
        </p:nvSpPr>
        <p:spPr>
          <a:xfrm>
            <a:off x="613410" y="1292878"/>
            <a:ext cx="7184390" cy="2420882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zh-CN" altLang="en-US" sz="2095">
                <a:latin typeface="宋体" panose="02010600030101010101" pitchFamily="2" charset="-122"/>
                <a:cs typeface="宋体" panose="02010600030101010101" pitchFamily="2" charset="-122"/>
              </a:rPr>
              <a:t>1.“北斗+5G”技术将用于助力北京打造智慧型冬奥会，这项技术主要利用</a:t>
            </a:r>
          </a:p>
          <a:p>
            <a:pPr algn="just">
              <a:lnSpc>
                <a:spcPct val="120000"/>
              </a:lnSpc>
            </a:pPr>
            <a:r>
              <a:rPr lang="zh-CN" altLang="en-US" sz="2095">
                <a:latin typeface="宋体" panose="02010600030101010101" pitchFamily="2" charset="-122"/>
                <a:cs typeface="宋体" panose="02010600030101010101" pitchFamily="2" charset="-122"/>
              </a:rPr>
              <a:t>（　 　）</a:t>
            </a:r>
          </a:p>
          <a:p>
            <a:pPr algn="just">
              <a:lnSpc>
                <a:spcPct val="120000"/>
              </a:lnSpc>
            </a:pPr>
            <a:r>
              <a:rPr lang="zh-CN" altLang="en-US" sz="2095">
                <a:latin typeface="宋体" panose="02010600030101010101" pitchFamily="2" charset="-122"/>
                <a:cs typeface="宋体" panose="02010600030101010101" pitchFamily="2" charset="-122"/>
              </a:rPr>
              <a:t>A. 电磁波  			B. 超声波	</a:t>
            </a:r>
          </a:p>
          <a:p>
            <a:pPr algn="just">
              <a:lnSpc>
                <a:spcPct val="120000"/>
              </a:lnSpc>
            </a:pPr>
            <a:r>
              <a:rPr lang="zh-CN" altLang="en-US" sz="2095">
                <a:latin typeface="宋体" panose="02010600030101010101" pitchFamily="2" charset="-122"/>
                <a:cs typeface="宋体" panose="02010600030101010101" pitchFamily="2" charset="-122"/>
              </a:rPr>
              <a:t>	</a:t>
            </a:r>
          </a:p>
          <a:p>
            <a:pPr algn="just">
              <a:lnSpc>
                <a:spcPct val="120000"/>
              </a:lnSpc>
            </a:pPr>
            <a:r>
              <a:rPr lang="zh-CN" altLang="en-US" sz="2095">
                <a:latin typeface="宋体" panose="02010600030101010101" pitchFamily="2" charset="-122"/>
                <a:cs typeface="宋体" panose="02010600030101010101" pitchFamily="2" charset="-122"/>
              </a:rPr>
              <a:t>C. 次声波		      D. 红外线 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613562" y="2090388"/>
            <a:ext cx="1423797" cy="4150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ctr"/>
            <a:r>
              <a:rPr lang="en-US" altLang="zh-CN" sz="2095" b="1" dirty="0">
                <a:solidFill>
                  <a:srgbClr val="FF0000"/>
                </a:solidFill>
                <a:latin typeface="Times New Roman" panose="02020603050405020304" charset="0"/>
              </a:rPr>
              <a:t>A</a:t>
            </a:r>
          </a:p>
        </p:txBody>
      </p:sp>
    </p:spTree>
    <p:extLst>
      <p:ext uri="{BB962C8B-B14F-4D97-AF65-F5344CB8AC3E}">
        <p14:creationId xmlns:p14="http://schemas.microsoft.com/office/powerpoint/2010/main" val="3165006028"/>
      </p:ext>
    </p:extLst>
  </p:cSld>
  <p:clrMapOvr>
    <a:masterClrMapping/>
  </p:clrMapOvr>
  <p:transition>
    <p:push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4" grpId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378460" y="471063"/>
            <a:ext cx="9005570" cy="30071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just" eaLnBrk="1" fontAlgn="auto" latinLnBrk="0" hangingPunct="1">
              <a:lnSpc>
                <a:spcPct val="150000"/>
              </a:lnSpc>
            </a:pPr>
            <a:r>
              <a:rPr lang="zh-CN" altLang="en-US" sz="2095">
                <a:latin typeface="宋体" panose="02010600030101010101" pitchFamily="2" charset="-122"/>
                <a:cs typeface="宋体" panose="02010600030101010101" pitchFamily="2" charset="-122"/>
              </a:rPr>
              <a:t>2.2019年被称为5G元年，6月6日我国开始发放5G商用牌照.5G技术也是依靠电磁波传递信息的.下列有关电磁波的说法正确的是（　 　）</a:t>
            </a:r>
          </a:p>
          <a:p>
            <a:pPr algn="just" eaLnBrk="1" fontAlgn="auto" latinLnBrk="0" hangingPunct="1">
              <a:lnSpc>
                <a:spcPct val="150000"/>
              </a:lnSpc>
            </a:pPr>
            <a:r>
              <a:rPr lang="zh-CN" altLang="en-US" sz="2095">
                <a:latin typeface="宋体" panose="02010600030101010101" pitchFamily="2" charset="-122"/>
                <a:cs typeface="宋体" panose="02010600030101010101" pitchFamily="2" charset="-122"/>
              </a:rPr>
              <a:t>A．太空中是真空，电磁波不能传播	</a:t>
            </a:r>
          </a:p>
          <a:p>
            <a:pPr algn="just" eaLnBrk="1" fontAlgn="auto" latinLnBrk="0" hangingPunct="1">
              <a:lnSpc>
                <a:spcPct val="150000"/>
              </a:lnSpc>
            </a:pPr>
            <a:r>
              <a:rPr lang="zh-CN" altLang="en-US" sz="2095">
                <a:latin typeface="宋体" panose="02010600030101010101" pitchFamily="2" charset="-122"/>
                <a:cs typeface="宋体" panose="02010600030101010101" pitchFamily="2" charset="-122"/>
              </a:rPr>
              <a:t>B．电磁波在空气中的传播速度是340m/s	</a:t>
            </a:r>
          </a:p>
          <a:p>
            <a:pPr algn="just" eaLnBrk="1" fontAlgn="auto" latinLnBrk="0" hangingPunct="1">
              <a:lnSpc>
                <a:spcPct val="150000"/>
              </a:lnSpc>
            </a:pPr>
            <a:r>
              <a:rPr lang="zh-CN" altLang="en-US" sz="2095">
                <a:latin typeface="宋体" panose="02010600030101010101" pitchFamily="2" charset="-122"/>
                <a:cs typeface="宋体" panose="02010600030101010101" pitchFamily="2" charset="-122"/>
              </a:rPr>
              <a:t>C．光是一种电磁波	</a:t>
            </a:r>
          </a:p>
          <a:p>
            <a:pPr algn="just" eaLnBrk="1" fontAlgn="auto" latinLnBrk="0" hangingPunct="1">
              <a:lnSpc>
                <a:spcPct val="150000"/>
              </a:lnSpc>
            </a:pPr>
            <a:r>
              <a:rPr lang="zh-CN" altLang="en-US" sz="2095">
                <a:latin typeface="宋体" panose="02010600030101010101" pitchFamily="2" charset="-122"/>
                <a:cs typeface="宋体" panose="02010600030101010101" pitchFamily="2" charset="-122"/>
              </a:rPr>
              <a:t>D．中央电视台和郴州电视台发射的电磁波传播速度不同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6818315" y="1092277"/>
            <a:ext cx="675080" cy="4150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ctr"/>
            <a:r>
              <a:rPr lang="en-US" altLang="zh-CN" sz="2095" b="1" dirty="0">
                <a:solidFill>
                  <a:srgbClr val="FF0000"/>
                </a:solidFill>
                <a:latin typeface="Times New Roman" panose="02020603050405020304" charset="0"/>
              </a:rPr>
              <a:t>C</a:t>
            </a:r>
          </a:p>
        </p:txBody>
      </p:sp>
    </p:spTree>
    <p:extLst>
      <p:ext uri="{BB962C8B-B14F-4D97-AF65-F5344CB8AC3E}">
        <p14:creationId xmlns:p14="http://schemas.microsoft.com/office/powerpoint/2010/main" val="375974460"/>
      </p:ext>
    </p:extLst>
  </p:cSld>
  <p:clrMapOvr>
    <a:masterClrMapping/>
  </p:clrMapOvr>
  <p:transition>
    <p:push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5" grpId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EFSHAPE" val="664154804"/>
  <p:tag name="KSO_WM_UNIT_PLACING_PICTURE_USER_VIEWPORT" val="{&quot;height&quot;:2295,&quot;width&quot;:12345}"/>
</p:tagLst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1054</Words>
  <Application>Microsoft Office PowerPoint</Application>
  <PresentationFormat>全屏显示(16:9)</PresentationFormat>
  <Paragraphs>97</Paragraphs>
  <Slides>15</Slides>
  <Notes>4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15</vt:i4>
      </vt:variant>
    </vt:vector>
  </HeadingPairs>
  <TitlesOfParts>
    <vt:vector size="16" baseType="lpstr">
      <vt:lpstr>Office 主题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Administrator</dc:creator>
  <cp:lastModifiedBy>User</cp:lastModifiedBy>
  <cp:revision>7</cp:revision>
  <dcterms:created xsi:type="dcterms:W3CDTF">2020-08-24T01:03:12Z</dcterms:created>
  <dcterms:modified xsi:type="dcterms:W3CDTF">2020-08-24T07:24:49Z</dcterms:modified>
</cp:coreProperties>
</file>