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2018/9/1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57628"/>
            <a:ext cx="85344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kumimoji="0" lang="zh-CN" altLang="en-US" strike="noStrike" noProof="1" smtClean="0"/>
              <a:t>单击此处编辑母版副标题样式</a:t>
            </a:r>
            <a:endParaRPr kumimoji="0" 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854150"/>
            <a:ext cx="103632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56428"/>
            <a:ext cx="103632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011" y="381000"/>
            <a:ext cx="3556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0400" y="380999"/>
            <a:ext cx="72136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5011" y="2214554"/>
            <a:ext cx="3556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/>
        </p:nvGrpSpPr>
        <p:grpSpPr>
          <a:xfrm>
            <a:off x="2108200" y="554038"/>
            <a:ext cx="9798051" cy="4741862"/>
            <a:chOff x="428596" y="553734"/>
            <a:chExt cx="7349244" cy="4741531"/>
          </a:xfrm>
        </p:grpSpPr>
        <p:sp>
          <p:nvSpPr>
            <p:cNvPr id="8" name="矩形 7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02549" y="612776"/>
            <a:ext cx="9620317" cy="4602175"/>
          </a:xfrm>
          <a:solidFill>
            <a:schemeClr val="bg2">
              <a:tint val="75000"/>
            </a:schemeClr>
          </a:solidFill>
        </p:spPr>
        <p:txBody>
          <a:bodyPr vert="horz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bria" panose="02040503050406030204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80972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85973" y="5481658"/>
            <a:ext cx="962031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5525" y="274640"/>
            <a:ext cx="1866875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9105925" cy="5851525"/>
          </a:xfrm>
        </p:spPr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2018/9/1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2018/9/1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724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700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917" y="6483350"/>
            <a:ext cx="2844800" cy="365125"/>
          </a:xfrm>
          <a:prstGeom prst="rect">
            <a:avLst/>
          </a:prstGeom>
        </p:spPr>
        <p:txBody>
          <a:bodyPr vert="horz" rtlCol="0" anchor="ctr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 panose="02040503050406030204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 panose="020F0502020204030204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2"/>
          <p:cNvSpPr/>
          <p:nvPr/>
        </p:nvSpPr>
        <p:spPr>
          <a:xfrm>
            <a:off x="2809875" y="584200"/>
            <a:ext cx="6526213" cy="2771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9600" normalizeH="1">
                <a:solidFill>
                  <a:srgbClr val="00FF00">
                    <a:alpha val="64998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运动的快慢</a:t>
            </a:r>
          </a:p>
        </p:txBody>
      </p:sp>
      <p:sp>
        <p:nvSpPr>
          <p:cNvPr id="13314" name="文本框 4"/>
          <p:cNvSpPr txBox="1"/>
          <p:nvPr/>
        </p:nvSpPr>
        <p:spPr>
          <a:xfrm>
            <a:off x="8283575" y="3752850"/>
            <a:ext cx="63817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>
                <a:latin typeface="Comic Sans MS" panose="030F0702030302020204" pitchFamily="66" charset="0"/>
                <a:ea typeface="宋体" panose="02010600030101010101" pitchFamily="2" charset="-122"/>
              </a:rPr>
              <a:t>八年级上册</a:t>
            </a:r>
          </a:p>
        </p:txBody>
      </p:sp>
      <p:sp>
        <p:nvSpPr>
          <p:cNvPr id="13316" name="文本框 10"/>
          <p:cNvSpPr txBox="1"/>
          <p:nvPr/>
        </p:nvSpPr>
        <p:spPr>
          <a:xfrm>
            <a:off x="1916113" y="1620838"/>
            <a:ext cx="14843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400" b="1" dirty="0">
                <a:latin typeface="Arial" panose="020B0604020202020204" pitchFamily="34" charset="0"/>
                <a:ea typeface="华文行楷" pitchFamily="2" charset="-122"/>
              </a:rPr>
              <a:t>1.3</a:t>
            </a:r>
            <a:r>
              <a:rPr lang="zh-CN" altLang="en-US" sz="5400" b="1" dirty="0">
                <a:latin typeface="Arial" panose="020B0604020202020204" pitchFamily="34" charset="0"/>
                <a:ea typeface="华文行楷" pitchFamily="2" charset="-122"/>
              </a:rPr>
              <a:t>、</a:t>
            </a:r>
            <a:endParaRPr lang="zh-CN" altLang="en-US" sz="54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388" y="188913"/>
            <a:ext cx="3887787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 txBox="1"/>
          <p:nvPr/>
        </p:nvSpPr>
        <p:spPr>
          <a:xfrm>
            <a:off x="5664200" y="260350"/>
            <a:ext cx="403225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：刘翔在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2004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年雅典奥运会中，以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12.91s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获得了男子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110m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栏金牌，试求这项奥运会记录的速度是多少？如果一辆行驶中的摩托车的速度表指示为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30km/h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，哪一个速度比较大？</a:t>
            </a:r>
          </a:p>
        </p:txBody>
      </p:sp>
      <p:sp>
        <p:nvSpPr>
          <p:cNvPr id="22531" name="Rectangle 4"/>
          <p:cNvSpPr/>
          <p:nvPr/>
        </p:nvSpPr>
        <p:spPr>
          <a:xfrm>
            <a:off x="594106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buFont typeface="Cambria" panose="02040503050406030204"/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22532" name="Object 5"/>
          <p:cNvGraphicFramePr>
            <a:graphicFrameLocks/>
          </p:cNvGraphicFramePr>
          <p:nvPr/>
        </p:nvGraphicFramePr>
        <p:xfrm>
          <a:off x="1524000" y="0"/>
          <a:ext cx="142875" cy="381000"/>
        </p:xfrm>
        <a:graphic>
          <a:graphicData uri="http://schemas.openxmlformats.org/presentationml/2006/ole">
            <p:oleObj spid="_x0000_s3076" r:id="rId4" imgW="140065" imgH="394728" progId="Equation.3">
              <p:embed/>
            </p:oleObj>
          </a:graphicData>
        </a:graphic>
      </p:graphicFrame>
      <p:sp>
        <p:nvSpPr>
          <p:cNvPr id="22533" name="Rectangle 6"/>
          <p:cNvSpPr/>
          <p:nvPr/>
        </p:nvSpPr>
        <p:spPr>
          <a:xfrm>
            <a:off x="594106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buFont typeface="Cambria" panose="02040503050406030204"/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22534" name="Object 7"/>
          <p:cNvGraphicFramePr>
            <a:graphicFrameLocks/>
          </p:cNvGraphicFramePr>
          <p:nvPr/>
        </p:nvGraphicFramePr>
        <p:xfrm>
          <a:off x="1524000" y="0"/>
          <a:ext cx="142875" cy="381000"/>
        </p:xfrm>
        <a:graphic>
          <a:graphicData uri="http://schemas.openxmlformats.org/presentationml/2006/ole">
            <p:oleObj spid="_x0000_s3077" r:id="rId5" imgW="140065" imgH="394728" progId="Equation.3">
              <p:embed/>
            </p:oleObj>
          </a:graphicData>
        </a:graphic>
      </p:graphicFrame>
      <p:sp>
        <p:nvSpPr>
          <p:cNvPr id="22535" name="Rectangle 8"/>
          <p:cNvSpPr/>
          <p:nvPr/>
        </p:nvSpPr>
        <p:spPr>
          <a:xfrm>
            <a:off x="5941060" y="30543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buFont typeface="Cambria" panose="02040503050406030204"/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847850" y="3098800"/>
            <a:ext cx="8640763" cy="865188"/>
            <a:chOff x="0" y="0"/>
            <a:chExt cx="5443" cy="545"/>
          </a:xfrm>
        </p:grpSpPr>
        <p:graphicFrame>
          <p:nvGraphicFramePr>
            <p:cNvPr id="22537" name="Object 10"/>
            <p:cNvGraphicFramePr>
              <a:graphicFrameLocks/>
            </p:cNvGraphicFramePr>
            <p:nvPr/>
          </p:nvGraphicFramePr>
          <p:xfrm>
            <a:off x="1443" y="0"/>
            <a:ext cx="779" cy="545"/>
          </p:xfrm>
          <a:graphic>
            <a:graphicData uri="http://schemas.openxmlformats.org/presentationml/2006/ole">
              <p:oleObj spid="_x0000_s3078" r:id="rId6" imgW="356218" imgH="394385" progId="Equation.3">
                <p:embed/>
              </p:oleObj>
            </a:graphicData>
          </a:graphic>
        </p:graphicFrame>
        <p:sp>
          <p:nvSpPr>
            <p:cNvPr id="22538" name="Text Box 11"/>
            <p:cNvSpPr txBox="1"/>
            <p:nvPr/>
          </p:nvSpPr>
          <p:spPr>
            <a:xfrm>
              <a:off x="0" y="117"/>
              <a:ext cx="544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解：利用公式         ，可以算出刘翔的运动速度为  </a:t>
              </a:r>
            </a:p>
          </p:txBody>
        </p:sp>
      </p:grpSp>
      <p:graphicFrame>
        <p:nvGraphicFramePr>
          <p:cNvPr id="13324" name="Object 12"/>
          <p:cNvGraphicFramePr>
            <a:graphicFrameLocks/>
          </p:cNvGraphicFramePr>
          <p:nvPr/>
        </p:nvGraphicFramePr>
        <p:xfrm>
          <a:off x="3000375" y="3860800"/>
          <a:ext cx="4679950" cy="865188"/>
        </p:xfrm>
        <a:graphic>
          <a:graphicData uri="http://schemas.openxmlformats.org/presentationml/2006/ole">
            <p:oleObj spid="_x0000_s3080" r:id="rId7" imgW="1651000" imgH="393700" progId="Equation.3">
              <p:embed/>
            </p:oleObj>
          </a:graphicData>
        </a:graphic>
      </p:graphicFrame>
      <p:graphicFrame>
        <p:nvGraphicFramePr>
          <p:cNvPr id="13325" name="Object 13"/>
          <p:cNvGraphicFramePr>
            <a:graphicFrameLocks/>
          </p:cNvGraphicFramePr>
          <p:nvPr/>
        </p:nvGraphicFramePr>
        <p:xfrm>
          <a:off x="3000375" y="4797425"/>
          <a:ext cx="3063875" cy="474663"/>
        </p:xfrm>
        <a:graphic>
          <a:graphicData uri="http://schemas.openxmlformats.org/presentationml/2006/ole">
            <p:oleObj spid="_x0000_s3079" r:id="rId8" imgW="1422400" imgH="215900" progId="Equation.3">
              <p:embed/>
            </p:oleObj>
          </a:graphicData>
        </a:graphic>
      </p:graphicFrame>
      <p:sp>
        <p:nvSpPr>
          <p:cNvPr id="13326" name="Text Box 14"/>
          <p:cNvSpPr txBox="1"/>
          <p:nvPr/>
        </p:nvSpPr>
        <p:spPr>
          <a:xfrm>
            <a:off x="3432175" y="5516563"/>
            <a:ext cx="6696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所以刘翔的运动速度比摩托车的大。</a:t>
            </a:r>
          </a:p>
        </p:txBody>
      </p:sp>
      <p:sp>
        <p:nvSpPr>
          <p:cNvPr id="22542" name="AutoShape 15"/>
          <p:cNvSpPr/>
          <p:nvPr/>
        </p:nvSpPr>
        <p:spPr>
          <a:xfrm>
            <a:off x="9480550" y="6308725"/>
            <a:ext cx="431800" cy="288925"/>
          </a:xfrm>
          <a:prstGeom prst="actionButtonBeginning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Cambria" panose="02040503050406030204"/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/>
          <p:nvPr/>
        </p:nvSpPr>
        <p:spPr>
          <a:xfrm>
            <a:off x="1524000" y="0"/>
            <a:ext cx="7885113" cy="13709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  例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2: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运动员用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10s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跑了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100m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，汽车在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2h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内行驶了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72km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，那运动员和汽车哪个快呢？</a:t>
            </a:r>
          </a:p>
        </p:txBody>
      </p:sp>
      <p:sp>
        <p:nvSpPr>
          <p:cNvPr id="14339" name="Text Box 3"/>
          <p:cNvSpPr txBox="1"/>
          <p:nvPr/>
        </p:nvSpPr>
        <p:spPr>
          <a:xfrm>
            <a:off x="1992313" y="4005263"/>
            <a:ext cx="7172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所以运动员和汽车一样快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947863" y="2101850"/>
            <a:ext cx="6761162" cy="877888"/>
            <a:chOff x="0" y="0"/>
            <a:chExt cx="4259" cy="553"/>
          </a:xfrm>
        </p:grpSpPr>
        <p:graphicFrame>
          <p:nvGraphicFramePr>
            <p:cNvPr id="23556" name="Object 5"/>
            <p:cNvGraphicFramePr>
              <a:graphicFrameLocks/>
            </p:cNvGraphicFramePr>
            <p:nvPr/>
          </p:nvGraphicFramePr>
          <p:xfrm>
            <a:off x="1615" y="0"/>
            <a:ext cx="2644" cy="553"/>
          </p:xfrm>
          <a:graphic>
            <a:graphicData uri="http://schemas.openxmlformats.org/presentationml/2006/ole">
              <p:oleObj spid="_x0000_s37890" r:id="rId3" imgW="1511300" imgH="431800" progId="Equation.3">
                <p:embed/>
              </p:oleObj>
            </a:graphicData>
          </a:graphic>
        </p:graphicFrame>
        <p:sp>
          <p:nvSpPr>
            <p:cNvPr id="23557" name="Text Box 6"/>
            <p:cNvSpPr txBox="1"/>
            <p:nvPr/>
          </p:nvSpPr>
          <p:spPr>
            <a:xfrm>
              <a:off x="0" y="65"/>
              <a:ext cx="172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运动员的速度：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1919288" y="3068638"/>
            <a:ext cx="7897812" cy="877887"/>
            <a:chOff x="0" y="0"/>
            <a:chExt cx="4975" cy="553"/>
          </a:xfrm>
        </p:grpSpPr>
        <p:sp>
          <p:nvSpPr>
            <p:cNvPr id="23559" name="Text Box 8"/>
            <p:cNvSpPr txBox="1"/>
            <p:nvPr/>
          </p:nvSpPr>
          <p:spPr>
            <a:xfrm>
              <a:off x="0" y="46"/>
              <a:ext cx="150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汽车的速度：</a:t>
              </a:r>
            </a:p>
          </p:txBody>
        </p:sp>
        <p:graphicFrame>
          <p:nvGraphicFramePr>
            <p:cNvPr id="23560" name="Object 9"/>
            <p:cNvGraphicFramePr>
              <a:graphicFrameLocks/>
            </p:cNvGraphicFramePr>
            <p:nvPr/>
          </p:nvGraphicFramePr>
          <p:xfrm>
            <a:off x="1636" y="0"/>
            <a:ext cx="3339" cy="553"/>
          </p:xfrm>
          <a:graphic>
            <a:graphicData uri="http://schemas.openxmlformats.org/presentationml/2006/ole">
              <p:oleObj spid="_x0000_s37889" r:id="rId4" imgW="2197100" imgH="431800" progId="Equation.3">
                <p:embed/>
              </p:oleObj>
            </a:graphicData>
          </a:graphic>
        </p:graphicFrame>
      </p:grpSp>
      <p:sp>
        <p:nvSpPr>
          <p:cNvPr id="14346" name="Text Box 10"/>
          <p:cNvSpPr txBox="1"/>
          <p:nvPr/>
        </p:nvSpPr>
        <p:spPr>
          <a:xfrm>
            <a:off x="2003425" y="1484313"/>
            <a:ext cx="17891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743949" cy="1406525"/>
          </a:xfrm>
          <a:noFill/>
          <a:ln>
            <a:noFill/>
          </a:ln>
          <a:effectLst/>
          <a:sp3d prstMaterial="plastic"/>
        </p:spPr>
        <p:txBody>
          <a:bodyPr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例</a:t>
            </a:r>
            <a:r>
              <a:rPr kumimoji="0" lang="en-US" altLang="zh-CN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zh-CN" altLang="en-US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飞机在</a:t>
            </a:r>
            <a:r>
              <a:rPr kumimoji="0" lang="en-US" altLang="zh-CN" sz="2800" b="1" i="0" u="none" strike="noStrike" kern="1200" cap="all" spc="5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1.5H</a:t>
            </a:r>
            <a:r>
              <a:rPr kumimoji="0" lang="zh-CN" altLang="en-US" sz="2800" b="1" i="0" u="none" strike="noStrike" kern="1200" cap="all" spc="5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飞行</a:t>
            </a:r>
            <a:r>
              <a:rPr kumimoji="0" lang="en-US" altLang="zh-CN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2700k</a:t>
            </a:r>
            <a: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ｍ，子弹在</a:t>
            </a:r>
            <a:r>
              <a:rPr kumimoji="0" lang="en-US" altLang="zh-CN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ｓ   </a:t>
            </a:r>
            <a:b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内飞行</a:t>
            </a:r>
            <a:r>
              <a:rPr kumimoji="0" lang="en-US" altLang="zh-CN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1600</a:t>
            </a:r>
            <a:r>
              <a:rPr kumimoji="0" lang="zh-CN" altLang="en-US" sz="28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ｍ，试比较它们运动的快慢．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2003425" y="1484313"/>
            <a:ext cx="17891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1992313" y="4005263"/>
            <a:ext cx="7172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&lt;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所以两者中较快的是子弹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24580" name="Rectangle 5"/>
          <p:cNvSpPr/>
          <p:nvPr/>
        </p:nvSpPr>
        <p:spPr>
          <a:xfrm>
            <a:off x="5941060" y="30210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buFont typeface="Cambria" panose="02040503050406030204"/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724025" y="2063750"/>
            <a:ext cx="7883525" cy="1006475"/>
            <a:chOff x="-134" y="-16"/>
            <a:chExt cx="4346" cy="569"/>
          </a:xfrm>
        </p:grpSpPr>
        <p:graphicFrame>
          <p:nvGraphicFramePr>
            <p:cNvPr id="24582" name="Object 7"/>
            <p:cNvGraphicFramePr>
              <a:graphicFrameLocks/>
            </p:cNvGraphicFramePr>
            <p:nvPr/>
          </p:nvGraphicFramePr>
          <p:xfrm>
            <a:off x="1029" y="-16"/>
            <a:ext cx="3183" cy="569"/>
          </p:xfrm>
          <a:graphic>
            <a:graphicData uri="http://schemas.openxmlformats.org/presentationml/2006/ole">
              <p:oleObj spid="_x0000_s38914" r:id="rId3" imgW="2234230" imgH="444307" progId="Equation.3">
                <p:embed/>
              </p:oleObj>
            </a:graphicData>
          </a:graphic>
        </p:graphicFrame>
        <p:sp>
          <p:nvSpPr>
            <p:cNvPr id="24583" name="Text Box 8"/>
            <p:cNvSpPr txBox="1"/>
            <p:nvPr/>
          </p:nvSpPr>
          <p:spPr>
            <a:xfrm>
              <a:off x="-134" y="-16"/>
              <a:ext cx="1242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en-US" altLang="zh-CN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飞机的速度：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919288" y="3068638"/>
            <a:ext cx="8280400" cy="877887"/>
            <a:chOff x="0" y="0"/>
            <a:chExt cx="4887" cy="553"/>
          </a:xfrm>
        </p:grpSpPr>
        <p:sp>
          <p:nvSpPr>
            <p:cNvPr id="24585" name="Text Box 10"/>
            <p:cNvSpPr txBox="1"/>
            <p:nvPr/>
          </p:nvSpPr>
          <p:spPr>
            <a:xfrm>
              <a:off x="0" y="46"/>
              <a:ext cx="14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子弹的速度：</a:t>
              </a:r>
            </a:p>
          </p:txBody>
        </p:sp>
        <p:graphicFrame>
          <p:nvGraphicFramePr>
            <p:cNvPr id="24586" name="Object 11"/>
            <p:cNvGraphicFramePr>
              <a:graphicFrameLocks/>
            </p:cNvGraphicFramePr>
            <p:nvPr/>
          </p:nvGraphicFramePr>
          <p:xfrm>
            <a:off x="1307" y="0"/>
            <a:ext cx="3580" cy="553"/>
          </p:xfrm>
          <a:graphic>
            <a:graphicData uri="http://schemas.openxmlformats.org/presentationml/2006/ole">
              <p:oleObj spid="_x0000_s38913" r:id="rId4" imgW="2513509" imgH="431613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188906"/>
            <a:ext cx="6870700" cy="808044"/>
          </a:xfrm>
          <a:noFill/>
          <a:ln>
            <a:noFill/>
          </a:ln>
          <a:effectLst/>
          <a:sp3d prstMaterial="plastic"/>
        </p:spPr>
        <p:txBody>
          <a:bodyPr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小资料 </a:t>
            </a:r>
          </a:p>
        </p:txBody>
      </p:sp>
      <p:pic>
        <p:nvPicPr>
          <p:cNvPr id="25602" name="Picture 3" descr="客车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499350" y="722313"/>
            <a:ext cx="3168650" cy="2374900"/>
          </a:xfrm>
        </p:spPr>
      </p:pic>
      <p:pic>
        <p:nvPicPr>
          <p:cNvPr id="25603" name="Picture 4" descr="骑自行车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4000" y="3794125"/>
            <a:ext cx="3024188" cy="2271713"/>
          </a:xfrm>
        </p:spPr>
      </p:pic>
      <p:pic>
        <p:nvPicPr>
          <p:cNvPr id="25604" name="Picture 5" descr="飞机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7326313" y="3789363"/>
            <a:ext cx="3341687" cy="2341562"/>
          </a:xfrm>
        </p:spPr>
      </p:pic>
      <p:pic>
        <p:nvPicPr>
          <p:cNvPr id="25605" name="Picture 6" descr="步行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524000" y="981075"/>
            <a:ext cx="2951163" cy="2212975"/>
          </a:xfrm>
        </p:spPr>
      </p:pic>
      <p:sp>
        <p:nvSpPr>
          <p:cNvPr id="16391" name="Text Box 7"/>
          <p:cNvSpPr txBox="1"/>
          <p:nvPr/>
        </p:nvSpPr>
        <p:spPr>
          <a:xfrm>
            <a:off x="2732088" y="3232150"/>
            <a:ext cx="1708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Cambria" panose="02040503050406030204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1.1m/s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7196138" y="3141663"/>
            <a:ext cx="19240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Cambria" panose="02040503050406030204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20m/s</a:t>
            </a:r>
          </a:p>
        </p:txBody>
      </p:sp>
      <p:sp>
        <p:nvSpPr>
          <p:cNvPr id="16393" name="Text Box 9"/>
          <p:cNvSpPr txBox="1"/>
          <p:nvPr/>
        </p:nvSpPr>
        <p:spPr>
          <a:xfrm>
            <a:off x="2587625" y="6135688"/>
            <a:ext cx="19240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Cambria" panose="02040503050406030204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5m/s</a:t>
            </a:r>
          </a:p>
        </p:txBody>
      </p:sp>
      <p:sp>
        <p:nvSpPr>
          <p:cNvPr id="16394" name="Text Box 10"/>
          <p:cNvSpPr txBox="1"/>
          <p:nvPr/>
        </p:nvSpPr>
        <p:spPr>
          <a:xfrm>
            <a:off x="7267575" y="6223000"/>
            <a:ext cx="19240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Cambria" panose="02040503050406030204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250m/s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8756"/>
            <a:ext cx="5175250" cy="579444"/>
          </a:xfrm>
          <a:noFill/>
          <a:ln>
            <a:noFill/>
          </a:ln>
          <a:effectLst/>
          <a:sp3d prstMaterial="plastic"/>
        </p:spPr>
        <p:txBody>
          <a:bodyPr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想想议议，回答下面问题：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/>
          </p:nvPr>
        </p:nvSpPr>
        <p:spPr>
          <a:xfrm>
            <a:off x="2746375" y="4106863"/>
            <a:ext cx="7921625" cy="1843087"/>
          </a:xfrm>
        </p:spPr>
        <p:txBody>
          <a:bodyPr wrap="square" lIns="0" tIns="0" rIns="0" bIns="0" anchor="t"/>
          <a:lstStyle/>
          <a:p>
            <a:pPr>
              <a:lnSpc>
                <a:spcPct val="80000"/>
              </a:lnSpc>
              <a:buNone/>
            </a:pP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、哪个球运动的时间比较长？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、哪个小球运动的速度（即运动快慢）基本保持不变？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、哪个小球的运动越来越快？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（友情提示：两种比较快慢的方法）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 cstate="print"/>
          <a:srcRect t="7997" r="3276" b="15996"/>
          <a:stretch>
            <a:fillRect/>
          </a:stretch>
        </p:blipFill>
        <p:spPr>
          <a:xfrm>
            <a:off x="2108200" y="1117600"/>
            <a:ext cx="7315200" cy="258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5"/>
          <p:cNvSpPr/>
          <p:nvPr/>
        </p:nvSpPr>
        <p:spPr>
          <a:xfrm>
            <a:off x="2371725" y="3789363"/>
            <a:ext cx="51612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Cambria" panose="02040503050406030204"/>
              <a:buNone/>
            </a:pPr>
            <a:r>
              <a:rPr lang="zh-CN" altLang="en-US" sz="2000" b="1" dirty="0">
                <a:solidFill>
                  <a:srgbClr val="FC18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en-US" altLang="zh-CN" sz="2000" b="1" dirty="0">
                <a:solidFill>
                  <a:srgbClr val="FC18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000" b="1" dirty="0">
                <a:solidFill>
                  <a:srgbClr val="FC18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同一照片中两个球之间的时间间隔相同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4097337" cy="828675"/>
          </a:xfrm>
          <a:noFill/>
          <a:ln>
            <a:noFill/>
          </a:ln>
          <a:effectLst/>
          <a:sp3d prstMaterial="plastic"/>
        </p:spPr>
        <p:txBody>
          <a:bodyPr lIns="0" tIns="0" rIns="0" bIns="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50" normalizeH="0" baseline="0" noProof="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chemeClr val="folHlink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匀速直线运动：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xfrm>
            <a:off x="1524000" y="909638"/>
            <a:ext cx="7993063" cy="1223962"/>
          </a:xfrm>
        </p:spPr>
        <p:txBody>
          <a:bodyPr wrap="square" anchor="t"/>
          <a:lstStyle/>
          <a:p>
            <a:r>
              <a:rPr lang="zh-CN" altLang="en-US" sz="2800" b="1" dirty="0"/>
              <a:t>物体沿着直线做快慢不变的运动运动叫做</a:t>
            </a:r>
            <a:r>
              <a:rPr lang="zh-CN" altLang="en-US" sz="2800" b="1" dirty="0">
                <a:solidFill>
                  <a:srgbClr val="FC1806"/>
                </a:solidFill>
                <a:ea typeface="黑体" panose="02010609060101010101" pitchFamily="49" charset="-122"/>
              </a:rPr>
              <a:t>匀速直线运动</a:t>
            </a:r>
            <a:r>
              <a:rPr lang="zh-CN" altLang="en-US" dirty="0"/>
              <a:t>。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1774825" y="1787525"/>
            <a:ext cx="8424863" cy="2245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Font typeface="Cambria" panose="02040503050406030204"/>
              <a:buChar char="•"/>
            </a:pPr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其重要特征是快慢不变和运动路线是直线即方向不变；运动的快慢不变即在任何相等的时间内通过的路程都相等。两者缺一不可。简而言之，匀速直线运动是运动状态不变化的运动，是最简单也是最理想的一种机械运动</a:t>
            </a:r>
            <a:r>
              <a:rPr lang="zh-CN" altLang="en-US" sz="2800" dirty="0">
                <a:latin typeface="Comic Sans MS" panose="030F0702030302020204" pitchFamily="66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8437" name="Rectangle 5"/>
          <p:cNvSpPr/>
          <p:nvPr/>
        </p:nvSpPr>
        <p:spPr>
          <a:xfrm>
            <a:off x="1703388" y="3752850"/>
            <a:ext cx="2376487" cy="8286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algn="ctr">
              <a:buFont typeface="Cambria" panose="02040503050406030204"/>
              <a:buNone/>
            </a:pPr>
            <a:r>
              <a:rPr lang="zh-CN" altLang="en-US" sz="3600" b="1" dirty="0">
                <a:solidFill>
                  <a:schemeClr val="folHlink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平均速度：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3648075" y="3933825"/>
            <a:ext cx="6840538" cy="1311276"/>
            <a:chOff x="0" y="0"/>
            <a:chExt cx="4309" cy="826"/>
          </a:xfrm>
        </p:grpSpPr>
        <p:sp>
          <p:nvSpPr>
            <p:cNvPr id="27654" name="Text Box 7"/>
            <p:cNvSpPr txBox="1"/>
            <p:nvPr/>
          </p:nvSpPr>
          <p:spPr>
            <a:xfrm>
              <a:off x="0" y="90"/>
              <a:ext cx="4309" cy="7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如果只做粗略的研究，可以利用      来</a:t>
              </a:r>
            </a:p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计算，这样算出来的速度叫做</a:t>
              </a:r>
              <a:r>
                <a:rPr lang="zh-CN" altLang="en-US" sz="2800" b="1" dirty="0">
                  <a:solidFill>
                    <a:schemeClr val="tx2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平均速度</a:t>
              </a:r>
              <a:r>
                <a:rPr lang="zh-CN" altLang="en-US" sz="28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。</a:t>
              </a:r>
            </a:p>
          </p:txBody>
        </p:sp>
        <p:pic>
          <p:nvPicPr>
            <p:cNvPr id="27655" name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0" y="0"/>
              <a:ext cx="544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41" name="Text Box 9"/>
          <p:cNvSpPr txBox="1"/>
          <p:nvPr/>
        </p:nvSpPr>
        <p:spPr>
          <a:xfrm>
            <a:off x="3575050" y="5241925"/>
            <a:ext cx="64817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Comic Sans MS" panose="030F0702030302020204" pitchFamily="66" charset="0"/>
                <a:ea typeface="华文新魏" pitchFamily="2" charset="-122"/>
              </a:rPr>
              <a:t>注：讲平均速度时，必须指明是某段时间或某段路程内的平均速度。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  <p:bldP spid="18437" grpId="0"/>
      <p:bldP spid="18441" grpId="0"/>
      <p:bldP spid="184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/>
          <p:nvPr/>
        </p:nvSpPr>
        <p:spPr>
          <a:xfrm>
            <a:off x="1847850" y="404813"/>
            <a:ext cx="76327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思考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龟兔赛跑的故事大家都应该记得，那么在整个路程中，是乌龟的平均速度大，还是兔子的平均速度大？</a:t>
            </a:r>
          </a:p>
        </p:txBody>
      </p:sp>
      <p:pic>
        <p:nvPicPr>
          <p:cNvPr id="28674" name="Picture 3" descr="0120069181314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338" y="2205038"/>
            <a:ext cx="3889375" cy="329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3374"/>
            <a:ext cx="7634287" cy="755650"/>
          </a:xfrm>
          <a:noFill/>
          <a:ln>
            <a:noFill/>
          </a:ln>
          <a:effectLst/>
          <a:sp3d prstMaterial="plastic"/>
        </p:spPr>
        <p:txBody>
          <a:bodyPr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速度大小的另一种比较方法</a:t>
            </a:r>
            <a:r>
              <a:rPr kumimoji="0" lang="en-US" altLang="zh-CN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----</a:t>
            </a:r>
            <a:r>
              <a:rPr kumimoji="0" lang="zh-CN" altLang="en-US" sz="32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图像法</a:t>
            </a:r>
          </a:p>
        </p:txBody>
      </p:sp>
      <p:sp>
        <p:nvSpPr>
          <p:cNvPr id="29698" name="Text Box 3"/>
          <p:cNvSpPr txBox="1"/>
          <p:nvPr/>
        </p:nvSpPr>
        <p:spPr>
          <a:xfrm>
            <a:off x="1847850" y="1125538"/>
            <a:ext cx="7467600" cy="1210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   思考：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如图所示甲、乙两物体的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s-t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图象；谁运动得比较快？</a:t>
            </a:r>
          </a:p>
        </p:txBody>
      </p:sp>
      <p:sp>
        <p:nvSpPr>
          <p:cNvPr id="29699" name="Line 4"/>
          <p:cNvSpPr/>
          <p:nvPr/>
        </p:nvSpPr>
        <p:spPr>
          <a:xfrm>
            <a:off x="3290888" y="5280025"/>
            <a:ext cx="3479800" cy="15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</p:sp>
      <p:sp>
        <p:nvSpPr>
          <p:cNvPr id="29700" name="Line 5"/>
          <p:cNvSpPr/>
          <p:nvPr/>
        </p:nvSpPr>
        <p:spPr>
          <a:xfrm flipV="1">
            <a:off x="3290888" y="2754313"/>
            <a:ext cx="1587" cy="2540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</p:sp>
      <p:sp>
        <p:nvSpPr>
          <p:cNvPr id="29701" name="Line 6"/>
          <p:cNvSpPr/>
          <p:nvPr/>
        </p:nvSpPr>
        <p:spPr>
          <a:xfrm>
            <a:off x="3290888" y="3360738"/>
            <a:ext cx="3068637" cy="1587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702" name="Line 7"/>
          <p:cNvSpPr/>
          <p:nvPr/>
        </p:nvSpPr>
        <p:spPr>
          <a:xfrm>
            <a:off x="6359525" y="3360738"/>
            <a:ext cx="1588" cy="190500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703" name="Line 8"/>
          <p:cNvSpPr/>
          <p:nvPr/>
        </p:nvSpPr>
        <p:spPr>
          <a:xfrm>
            <a:off x="4724400" y="3360738"/>
            <a:ext cx="1588" cy="190500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704" name="Line 9"/>
          <p:cNvSpPr/>
          <p:nvPr/>
        </p:nvSpPr>
        <p:spPr>
          <a:xfrm flipV="1">
            <a:off x="3290888" y="3360738"/>
            <a:ext cx="1433512" cy="1905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05" name="Line 10"/>
          <p:cNvSpPr/>
          <p:nvPr/>
        </p:nvSpPr>
        <p:spPr>
          <a:xfrm flipV="1">
            <a:off x="3287713" y="3357563"/>
            <a:ext cx="3070225" cy="19034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06" name="Text Box 11"/>
          <p:cNvSpPr txBox="1"/>
          <p:nvPr/>
        </p:nvSpPr>
        <p:spPr>
          <a:xfrm>
            <a:off x="2892425" y="2376488"/>
            <a:ext cx="612775" cy="635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s/m</a:t>
            </a:r>
            <a:endParaRPr lang="en-US" altLang="zh-CN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7" name="Text Box 12"/>
          <p:cNvSpPr txBox="1"/>
          <p:nvPr/>
        </p:nvSpPr>
        <p:spPr>
          <a:xfrm>
            <a:off x="4519613" y="5265738"/>
            <a:ext cx="612775" cy="463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en-US" altLang="zh-CN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8" name="Text Box 13"/>
          <p:cNvSpPr txBox="1"/>
          <p:nvPr/>
        </p:nvSpPr>
        <p:spPr>
          <a:xfrm>
            <a:off x="6157913" y="5265738"/>
            <a:ext cx="612775" cy="463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  <a:endParaRPr lang="en-US" altLang="zh-CN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9" name="Text Box 14"/>
          <p:cNvSpPr txBox="1"/>
          <p:nvPr/>
        </p:nvSpPr>
        <p:spPr>
          <a:xfrm>
            <a:off x="2781300" y="3138488"/>
            <a:ext cx="614363" cy="635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90</a:t>
            </a:r>
            <a:endParaRPr lang="en-US" altLang="zh-CN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0" name="Text Box 15"/>
          <p:cNvSpPr txBox="1"/>
          <p:nvPr/>
        </p:nvSpPr>
        <p:spPr>
          <a:xfrm>
            <a:off x="4006850" y="3360738"/>
            <a:ext cx="612775" cy="633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甲</a:t>
            </a:r>
            <a:endParaRPr lang="zh-CN" altLang="en-US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5937250" y="3573463"/>
            <a:ext cx="612775" cy="6365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乙</a:t>
            </a:r>
            <a:endParaRPr lang="zh-CN" altLang="en-US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2" name="Line 17"/>
          <p:cNvSpPr/>
          <p:nvPr/>
        </p:nvSpPr>
        <p:spPr>
          <a:xfrm flipH="1">
            <a:off x="3292475" y="4341813"/>
            <a:ext cx="1431925" cy="1587"/>
          </a:xfrm>
          <a:prstGeom prst="line">
            <a:avLst/>
          </a:prstGeom>
          <a:ln w="19050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713" name="Text Box 18"/>
          <p:cNvSpPr txBox="1"/>
          <p:nvPr/>
        </p:nvSpPr>
        <p:spPr>
          <a:xfrm>
            <a:off x="6908800" y="5011738"/>
            <a:ext cx="936625" cy="4905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just">
              <a:buFont typeface="Cambria" panose="02040503050406030204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t/s</a:t>
            </a:r>
            <a:endParaRPr lang="en-US" altLang="zh-CN" sz="2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829175" y="2613025"/>
            <a:ext cx="4598988" cy="1285875"/>
            <a:chOff x="0" y="0"/>
            <a:chExt cx="2897" cy="810"/>
          </a:xfrm>
        </p:grpSpPr>
        <p:grpSp>
          <p:nvGrpSpPr>
            <p:cNvPr id="29715" name="Group 20"/>
            <p:cNvGrpSpPr/>
            <p:nvPr/>
          </p:nvGrpSpPr>
          <p:grpSpPr>
            <a:xfrm>
              <a:off x="1178" y="287"/>
              <a:ext cx="1719" cy="523"/>
              <a:chOff x="0" y="0"/>
              <a:chExt cx="1719" cy="523"/>
            </a:xfrm>
          </p:grpSpPr>
          <p:sp>
            <p:nvSpPr>
              <p:cNvPr id="29716" name="Text Box 21"/>
              <p:cNvSpPr txBox="1"/>
              <p:nvPr/>
            </p:nvSpPr>
            <p:spPr>
              <a:xfrm>
                <a:off x="621" y="0"/>
                <a:ext cx="1098" cy="523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Cambria" panose="02040503050406030204"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此运动为匀速直线运动</a:t>
                </a:r>
              </a:p>
            </p:txBody>
          </p:sp>
          <p:sp>
            <p:nvSpPr>
              <p:cNvPr id="29717" name="Line 22"/>
              <p:cNvSpPr/>
              <p:nvPr/>
            </p:nvSpPr>
            <p:spPr>
              <a:xfrm flipH="1">
                <a:off x="0" y="243"/>
                <a:ext cx="59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9718" name="未知"/>
            <p:cNvSpPr/>
            <p:nvPr/>
          </p:nvSpPr>
          <p:spPr>
            <a:xfrm>
              <a:off x="0" y="0"/>
              <a:ext cx="1769" cy="514"/>
            </a:xfrm>
            <a:custGeom>
              <a:avLst/>
              <a:gdLst/>
              <a:ahLst/>
              <a:cxnLst>
                <a:cxn ang="0">
                  <a:pos x="1769" y="514"/>
                </a:cxn>
                <a:cxn ang="0">
                  <a:pos x="1224" y="15"/>
                </a:cxn>
                <a:cxn ang="0">
                  <a:pos x="0" y="423"/>
                </a:cxn>
              </a:cxnLst>
              <a:rect l="0" t="0" r="0" b="0"/>
              <a:pathLst>
                <a:path w="1769" h="514">
                  <a:moveTo>
                    <a:pt x="1769" y="514"/>
                  </a:moveTo>
                  <a:cubicBezTo>
                    <a:pt x="1644" y="272"/>
                    <a:pt x="1519" y="30"/>
                    <a:pt x="1224" y="15"/>
                  </a:cubicBezTo>
                  <a:cubicBezTo>
                    <a:pt x="929" y="0"/>
                    <a:pt x="464" y="21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/>
          <p:nvPr/>
        </p:nvSpPr>
        <p:spPr>
          <a:xfrm>
            <a:off x="1992313" y="260350"/>
            <a:ext cx="6697662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6600FF"/>
                </a:solidFill>
                <a:latin typeface="Comic Sans MS" panose="030F0702030302020204" pitchFamily="66" charset="0"/>
                <a:ea typeface="隶书" pitchFamily="49" charset="-122"/>
              </a:rPr>
              <a:t>你学到了什么？</a:t>
            </a:r>
          </a:p>
        </p:txBody>
      </p:sp>
      <p:pic>
        <p:nvPicPr>
          <p:cNvPr id="30722" name="Picture 6" descr="20094122133256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3925" y="260350"/>
            <a:ext cx="1584325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 Box 7"/>
          <p:cNvSpPr txBox="1"/>
          <p:nvPr/>
        </p:nvSpPr>
        <p:spPr>
          <a:xfrm>
            <a:off x="2063750" y="1341432"/>
            <a:ext cx="75596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b="1" noProof="1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t>★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t>比较快慢：相同时间比路程或相同路程比时间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063750" y="2060575"/>
            <a:ext cx="74882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★</a:t>
            </a:r>
            <a:r>
              <a:rPr lang="zh-CN" altLang="en-US" sz="3600" b="1" dirty="0">
                <a:solidFill>
                  <a:srgbClr val="6600FF"/>
                </a:solidFill>
                <a:latin typeface="Comic Sans MS" panose="030F0702030302020204" pitchFamily="66" charset="0"/>
                <a:ea typeface="楷体_GB2312" pitchFamily="49" charset="-122"/>
              </a:rPr>
              <a:t>速度是表示物体运动快慢的物理量</a:t>
            </a:r>
          </a:p>
        </p:txBody>
      </p:sp>
      <p:sp>
        <p:nvSpPr>
          <p:cNvPr id="20489" name="Text Box 9"/>
          <p:cNvSpPr txBox="1"/>
          <p:nvPr/>
        </p:nvSpPr>
        <p:spPr>
          <a:xfrm>
            <a:off x="2135188" y="2997200"/>
            <a:ext cx="72009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速度等于物体单位时间内通过的路程</a:t>
            </a:r>
          </a:p>
        </p:txBody>
      </p:sp>
      <p:grpSp>
        <p:nvGrpSpPr>
          <p:cNvPr id="20496" name="Group 16"/>
          <p:cNvGrpSpPr/>
          <p:nvPr/>
        </p:nvGrpSpPr>
        <p:grpSpPr>
          <a:xfrm>
            <a:off x="2135188" y="3495675"/>
            <a:ext cx="4537075" cy="1345915"/>
            <a:chOff x="521" y="1838"/>
            <a:chExt cx="2858" cy="849"/>
          </a:xfrm>
        </p:grpSpPr>
        <p:sp>
          <p:nvSpPr>
            <p:cNvPr id="30730" name="Text Box 10"/>
            <p:cNvSpPr txBox="1"/>
            <p:nvPr/>
          </p:nvSpPr>
          <p:spPr>
            <a:xfrm>
              <a:off x="521" y="2115"/>
              <a:ext cx="17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noProof="1">
                  <a:latin typeface="Comic Sans MS" panose="030F0702030302020204" pitchFamily="66" charset="0"/>
                  <a:ea typeface="宋体" panose="02010600030101010101" pitchFamily="2" charset="-122"/>
                  <a:cs typeface="+mn-ea"/>
                </a:rPr>
                <a:t>★</a:t>
              </a:r>
              <a:r>
                <a:rPr lang="zh-CN" altLang="en-US" sz="2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  <a:cs typeface="+mn-ea"/>
                </a:rPr>
                <a:t>速度计算公式</a:t>
              </a:r>
              <a:r>
                <a:rPr lang="zh-CN" altLang="en-US" sz="2800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  <a:cs typeface="+mn-ea"/>
                </a:rPr>
                <a:t>：</a:t>
              </a:r>
              <a:endParaRPr lang="zh-CN" altLang="en-US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30728" name="Group 11"/>
            <p:cNvGrpSpPr/>
            <p:nvPr/>
          </p:nvGrpSpPr>
          <p:grpSpPr>
            <a:xfrm>
              <a:off x="2154" y="1838"/>
              <a:ext cx="1225" cy="849"/>
              <a:chOff x="748" y="1328"/>
              <a:chExt cx="2495" cy="2463"/>
            </a:xfrm>
          </p:grpSpPr>
          <p:sp>
            <p:nvSpPr>
              <p:cNvPr id="30729" name="Text Box 12"/>
              <p:cNvSpPr txBox="1"/>
              <p:nvPr/>
            </p:nvSpPr>
            <p:spPr>
              <a:xfrm>
                <a:off x="748" y="2115"/>
                <a:ext cx="1452" cy="1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400" dirty="0">
                    <a:latin typeface="Cataneo BT" pitchFamily="66" charset="0"/>
                    <a:ea typeface="宋体" panose="02010600030101010101" pitchFamily="2" charset="-122"/>
                  </a:rPr>
                  <a:t>v=</a:t>
                </a:r>
              </a:p>
            </p:txBody>
          </p:sp>
          <p:sp>
            <p:nvSpPr>
              <p:cNvPr id="2" name="Text Box 13"/>
              <p:cNvSpPr txBox="1"/>
              <p:nvPr/>
            </p:nvSpPr>
            <p:spPr>
              <a:xfrm>
                <a:off x="2290" y="1328"/>
                <a:ext cx="637" cy="1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400" dirty="0">
                    <a:latin typeface="Cataneo BT" pitchFamily="66" charset="0"/>
                    <a:ea typeface="宋体" panose="02010600030101010101" pitchFamily="2" charset="-122"/>
                  </a:rPr>
                  <a:t>s</a:t>
                </a:r>
              </a:p>
            </p:txBody>
          </p:sp>
          <p:sp>
            <p:nvSpPr>
              <p:cNvPr id="30731" name="Line 14"/>
              <p:cNvSpPr/>
              <p:nvPr/>
            </p:nvSpPr>
            <p:spPr>
              <a:xfrm>
                <a:off x="1973" y="2568"/>
                <a:ext cx="1270" cy="0"/>
              </a:xfrm>
              <a:prstGeom prst="line">
                <a:avLst/>
              </a:prstGeom>
              <a:ln w="5715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732" name="Text Box 15"/>
              <p:cNvSpPr txBox="1"/>
              <p:nvPr/>
            </p:nvSpPr>
            <p:spPr>
              <a:xfrm>
                <a:off x="2200" y="2385"/>
                <a:ext cx="497" cy="1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400" dirty="0">
                    <a:latin typeface="Cataneo BT" pitchFamily="66" charset="0"/>
                    <a:ea typeface="宋体" panose="02010600030101010101" pitchFamily="2" charset="-122"/>
                  </a:rPr>
                  <a:t>t</a:t>
                </a:r>
              </a:p>
            </p:txBody>
          </p:sp>
        </p:grpSp>
      </p:grpSp>
      <p:sp>
        <p:nvSpPr>
          <p:cNvPr id="20497" name="Text Box 17"/>
          <p:cNvSpPr txBox="1"/>
          <p:nvPr/>
        </p:nvSpPr>
        <p:spPr>
          <a:xfrm>
            <a:off x="2063750" y="4868863"/>
            <a:ext cx="59055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速度单位：</a:t>
            </a:r>
            <a:r>
              <a:rPr lang="en-US" altLang="zh-CN" sz="3200" b="1" dirty="0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m/s</a:t>
            </a:r>
            <a:r>
              <a:rPr lang="zh-CN" altLang="en-US" sz="3200" b="1" dirty="0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或</a:t>
            </a:r>
            <a:r>
              <a:rPr lang="en-US" altLang="zh-CN" sz="3200" b="1" dirty="0">
                <a:solidFill>
                  <a:srgbClr val="1602AE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km/h</a:t>
            </a:r>
          </a:p>
        </p:txBody>
      </p:sp>
      <p:sp>
        <p:nvSpPr>
          <p:cNvPr id="20498" name="Text Box 18"/>
          <p:cNvSpPr txBox="1"/>
          <p:nvPr/>
        </p:nvSpPr>
        <p:spPr>
          <a:xfrm>
            <a:off x="2063750" y="5487988"/>
            <a:ext cx="78486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>
                <a:latin typeface="Comic Sans MS" panose="030F0702030302020204" pitchFamily="66" charset="0"/>
                <a:ea typeface="宋体" panose="02010600030101010101" pitchFamily="2" charset="-122"/>
              </a:rPr>
              <a:t>★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机械运动可分为直线运动和曲线运动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直线运动又可分为匀速直线运动和变速直线运动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/>
      <p:bldP spid="20497" grpId="0"/>
      <p:bldP spid="204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3675063" cy="16002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50" normalizeH="0" baseline="0" noProof="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+mj-lt"/>
                <a:ea typeface="隶书" pitchFamily="49" charset="-122"/>
                <a:cs typeface="+mj-cs"/>
              </a:rPr>
              <a:t>课外作业：</a:t>
            </a:r>
          </a:p>
        </p:txBody>
      </p:sp>
      <p:sp>
        <p:nvSpPr>
          <p:cNvPr id="2" name="Rectangle 3"/>
          <p:cNvSpPr>
            <a:spLocks noGrp="1"/>
          </p:cNvSpPr>
          <p:nvPr>
            <p:ph idx="1"/>
          </p:nvPr>
        </p:nvSpPr>
        <p:spPr>
          <a:xfrm>
            <a:off x="1524000" y="2492375"/>
            <a:ext cx="8459788" cy="3657600"/>
          </a:xfrm>
        </p:spPr>
        <p:txBody>
          <a:bodyPr wrap="square" anchor="t"/>
          <a:lstStyle/>
          <a:p>
            <a:pPr marL="0" indent="0" fontAlgn="auto">
              <a:buNone/>
            </a:pPr>
            <a:endParaRPr lang="zh-CN" altLang="en-US" sz="4800" b="1" strike="noStrike" noProof="1"/>
          </a:p>
          <a:p>
            <a:pPr fontAlgn="auto"/>
            <a:r>
              <a:rPr lang="en-US" altLang="zh-CN" sz="4800" b="1" strike="noStrike" noProof="1">
                <a:solidFill>
                  <a:srgbClr val="1602AE"/>
                </a:solidFill>
              </a:rPr>
              <a:t>1</a:t>
            </a:r>
            <a:r>
              <a:rPr lang="zh-CN" altLang="en-US" sz="4800" b="1" strike="noStrike" noProof="1">
                <a:solidFill>
                  <a:srgbClr val="1602AE"/>
                </a:solidFill>
              </a:rPr>
              <a:t>、测自己步行速度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body"/>
          </p:nvPr>
        </p:nvSpPr>
        <p:spPr>
          <a:xfrm>
            <a:off x="1524000" y="900113"/>
            <a:ext cx="7847013" cy="952500"/>
          </a:xfrm>
        </p:spPr>
        <p:txBody>
          <a:bodyPr wrap="square" anchor="t"/>
          <a:lstStyle/>
          <a:p>
            <a:pPr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上节课一起学习了那些知识</a:t>
            </a:r>
          </a:p>
        </p:txBody>
      </p:sp>
      <p:pic>
        <p:nvPicPr>
          <p:cNvPr id="14338" name="Picture 3" descr="q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0000">
            <a:off x="8975725" y="620713"/>
            <a:ext cx="108108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4"/>
          <p:cNvSpPr txBox="1"/>
          <p:nvPr/>
        </p:nvSpPr>
        <p:spPr>
          <a:xfrm>
            <a:off x="2495550" y="2133600"/>
            <a:ext cx="33845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4800" b="1" dirty="0">
                <a:solidFill>
                  <a:schemeClr val="tx2"/>
                </a:solidFill>
                <a:latin typeface="Comic Sans MS" panose="030F0702030302020204" pitchFamily="66" charset="0"/>
                <a:ea typeface="华文新魏" pitchFamily="2" charset="-122"/>
              </a:rPr>
              <a:t>机械运动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2711450" y="2924175"/>
            <a:ext cx="23764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4800" b="1" dirty="0">
                <a:solidFill>
                  <a:schemeClr val="tx2"/>
                </a:solidFill>
                <a:latin typeface="Comic Sans MS" panose="030F0702030302020204" pitchFamily="66" charset="0"/>
                <a:ea typeface="华文新魏" pitchFamily="2" charset="-122"/>
              </a:rPr>
              <a:t>参照物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2497138" y="3789363"/>
            <a:ext cx="633571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4800" b="1" dirty="0">
                <a:solidFill>
                  <a:schemeClr val="tx2"/>
                </a:solidFill>
                <a:latin typeface="Comic Sans MS" panose="030F0702030302020204" pitchFamily="66" charset="0"/>
                <a:ea typeface="华文新魏" pitchFamily="2" charset="-122"/>
              </a:rPr>
              <a:t>运动和静止的相对性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0375" y="0"/>
            <a:ext cx="5902325" cy="828675"/>
          </a:xfrm>
          <a:noFill/>
          <a:ln>
            <a:noFill/>
          </a:ln>
          <a:effectLst/>
          <a:sp3d prstMaterial="plastic"/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课堂教学小结</a:t>
            </a:r>
            <a:r>
              <a:rPr kumimoji="0" lang="zh-CN" altLang="en-US" sz="4300" b="1" i="0" u="none" strike="noStrike" kern="1200" cap="all" spc="50" normalizeH="0" baseline="0" noProof="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 </a:t>
            </a:r>
          </a:p>
        </p:txBody>
      </p:sp>
      <p:sp>
        <p:nvSpPr>
          <p:cNvPr id="32770" name="Text Box 4"/>
          <p:cNvSpPr txBox="1"/>
          <p:nvPr/>
        </p:nvSpPr>
        <p:spPr>
          <a:xfrm>
            <a:off x="2238375" y="1843088"/>
            <a:ext cx="1625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速度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4079875" y="1400175"/>
            <a:ext cx="4945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速度描述物体的运动</a:t>
            </a:r>
          </a:p>
        </p:txBody>
      </p:sp>
      <p:sp>
        <p:nvSpPr>
          <p:cNvPr id="32772" name="Text Box 6"/>
          <p:cNvSpPr txBox="1"/>
          <p:nvPr/>
        </p:nvSpPr>
        <p:spPr>
          <a:xfrm>
            <a:off x="4151313" y="2289175"/>
            <a:ext cx="53641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变速直线运动中各处速度不相同</a:t>
            </a:r>
          </a:p>
        </p:txBody>
      </p:sp>
      <p:sp>
        <p:nvSpPr>
          <p:cNvPr id="32773" name="AutoShape 7"/>
          <p:cNvSpPr/>
          <p:nvPr/>
        </p:nvSpPr>
        <p:spPr>
          <a:xfrm>
            <a:off x="3792538" y="1641475"/>
            <a:ext cx="287337" cy="936625"/>
          </a:xfrm>
          <a:prstGeom prst="leftBrace">
            <a:avLst>
              <a:gd name="adj1" fmla="val 2705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Cambria" panose="02040503050406030204"/>
              <a:buNone/>
            </a:pPr>
            <a:endParaRPr lang="zh-CN" altLang="zh-CN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74" name="Text Box 8"/>
          <p:cNvSpPr txBox="1"/>
          <p:nvPr/>
        </p:nvSpPr>
        <p:spPr>
          <a:xfrm>
            <a:off x="2309813" y="3716338"/>
            <a:ext cx="22018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速度公式</a:t>
            </a:r>
          </a:p>
        </p:txBody>
      </p:sp>
      <p:sp>
        <p:nvSpPr>
          <p:cNvPr id="32775" name="AutoShape 9"/>
          <p:cNvSpPr/>
          <p:nvPr/>
        </p:nvSpPr>
        <p:spPr>
          <a:xfrm>
            <a:off x="4511675" y="3490913"/>
            <a:ext cx="71438" cy="1152525"/>
          </a:xfrm>
          <a:prstGeom prst="leftBrace">
            <a:avLst>
              <a:gd name="adj1" fmla="val 13392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Cambria" panose="02040503050406030204"/>
              <a:buNone/>
            </a:pPr>
            <a:endParaRPr lang="zh-CN" altLang="zh-CN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76" name="Text Box 10"/>
          <p:cNvSpPr txBox="1"/>
          <p:nvPr/>
        </p:nvSpPr>
        <p:spPr>
          <a:xfrm>
            <a:off x="4667250" y="3113088"/>
            <a:ext cx="1368425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vt</a:t>
            </a:r>
          </a:p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zh-CN" sz="2800" b="1" i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32777" name="AutoShape 11"/>
          <p:cNvSpPr/>
          <p:nvPr/>
        </p:nvSpPr>
        <p:spPr>
          <a:xfrm>
            <a:off x="5881688" y="3429000"/>
            <a:ext cx="71437" cy="1214438"/>
          </a:xfrm>
          <a:prstGeom prst="rightBrace">
            <a:avLst>
              <a:gd name="adj1" fmla="val 6658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Cambria" panose="02040503050406030204"/>
              <a:buNone/>
            </a:pPr>
            <a:endParaRPr lang="zh-CN" altLang="zh-CN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78" name="Text Box 12"/>
          <p:cNvSpPr txBox="1"/>
          <p:nvPr/>
        </p:nvSpPr>
        <p:spPr>
          <a:xfrm>
            <a:off x="6024563" y="3168650"/>
            <a:ext cx="424815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不仅适于匀速直线运动，也适于求变速直线运动中总平均速度与总时间和总路程的关系</a:t>
            </a:r>
            <a:endParaRPr lang="zh-CN" altLang="zh-CN" sz="28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5350" y="44450"/>
            <a:ext cx="4965700" cy="828675"/>
          </a:xfrm>
          <a:noFill/>
          <a:ln>
            <a:noFill/>
          </a:ln>
          <a:effectLst/>
          <a:sp3d prstMaterial="plastic"/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隶书" pitchFamily="49" charset="-122"/>
                <a:cs typeface="+mj-cs"/>
              </a:rPr>
              <a:t>课后作业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/>
          </p:nvPr>
        </p:nvSpPr>
        <p:spPr>
          <a:xfrm>
            <a:off x="1828800" y="1219200"/>
            <a:ext cx="7696200" cy="4360863"/>
          </a:xfrm>
        </p:spPr>
        <p:txBody>
          <a:bodyPr wrap="square" anchor="t"/>
          <a:lstStyle/>
          <a:p>
            <a:r>
              <a:rPr lang="zh-CN" altLang="en-US" b="1" dirty="0">
                <a:solidFill>
                  <a:srgbClr val="0000FF"/>
                </a:solidFill>
              </a:rPr>
              <a:t>课本“动手动脑学物理”</a:t>
            </a:r>
            <a:r>
              <a:rPr lang="zh-CN" altLang="en-US" b="1" dirty="0">
                <a:solidFill>
                  <a:srgbClr val="FF0066"/>
                </a:solidFill>
              </a:rPr>
              <a:t>（第</a:t>
            </a:r>
            <a:r>
              <a:rPr lang="en-US" altLang="zh-CN" b="1" dirty="0">
                <a:solidFill>
                  <a:srgbClr val="FF0066"/>
                </a:solidFill>
              </a:rPr>
              <a:t>3</a:t>
            </a:r>
            <a:r>
              <a:rPr lang="zh-CN" altLang="en-US" b="1" dirty="0">
                <a:solidFill>
                  <a:srgbClr val="FF0066"/>
                </a:solidFill>
              </a:rPr>
              <a:t>题）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3048000" y="2438400"/>
            <a:ext cx="487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66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写在作业本上，下晚自习交上来！</a:t>
            </a:r>
          </a:p>
        </p:txBody>
      </p:sp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body"/>
          </p:nvPr>
        </p:nvSpPr>
        <p:spPr>
          <a:xfrm>
            <a:off x="2057400" y="1981200"/>
            <a:ext cx="8229600" cy="4411663"/>
          </a:xfrm>
        </p:spPr>
        <p:txBody>
          <a:bodyPr wrap="square" anchor="t"/>
          <a:lstStyle/>
          <a:p>
            <a:r>
              <a:rPr lang="zh-CN" altLang="en-US" sz="8000" b="1" dirty="0">
                <a:solidFill>
                  <a:schemeClr val="tx2"/>
                </a:solidFill>
              </a:rPr>
              <a:t>谢</a:t>
            </a:r>
            <a:r>
              <a:rPr lang="zh-CN" altLang="en-US" sz="8000" b="1" dirty="0">
                <a:solidFill>
                  <a:srgbClr val="0000FF"/>
                </a:solidFill>
              </a:rPr>
              <a:t>谢！</a:t>
            </a:r>
            <a:r>
              <a:rPr lang="zh-CN" altLang="en-US" sz="8000" b="1" dirty="0">
                <a:solidFill>
                  <a:schemeClr val="hlink"/>
                </a:solidFill>
              </a:rPr>
              <a:t>再</a:t>
            </a:r>
            <a:r>
              <a:rPr lang="zh-CN" altLang="en-US" sz="8000" b="1" dirty="0">
                <a:solidFill>
                  <a:srgbClr val="660033"/>
                </a:solidFill>
              </a:rPr>
              <a:t>见</a:t>
            </a:r>
            <a:r>
              <a:rPr lang="zh-CN" altLang="en-US" sz="8000" b="1" dirty="0">
                <a:solidFill>
                  <a:srgbClr val="0000FF"/>
                </a:solidFill>
              </a:rPr>
              <a:t>！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3675" y="352420"/>
            <a:ext cx="7934325" cy="700088"/>
          </a:xfrm>
          <a:noFill/>
          <a:ln>
            <a:noFill/>
          </a:ln>
          <a:effectLst/>
          <a:sp3d prstMaterial="plastic"/>
        </p:spPr>
        <p:txBody>
          <a:bodyPr rtlCol="0" anchor="b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1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教学目标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/>
          </p:nvPr>
        </p:nvSpPr>
        <p:spPr>
          <a:xfrm>
            <a:off x="2533650" y="1412875"/>
            <a:ext cx="8134350" cy="3887788"/>
          </a:xfrm>
        </p:spPr>
        <p:txBody>
          <a:bodyPr wrap="square" anchor="t"/>
          <a:lstStyle/>
          <a:p>
            <a:r>
              <a:rPr lang="zh-CN" altLang="en-US" sz="3600" b="1" dirty="0"/>
              <a:t>能用速度描述物体的运动</a:t>
            </a:r>
          </a:p>
          <a:p>
            <a:r>
              <a:rPr lang="zh-CN" altLang="en-US" sz="3600" b="1" dirty="0"/>
              <a:t>能用速度公式进行简单的计算</a:t>
            </a:r>
          </a:p>
          <a:p>
            <a:r>
              <a:rPr lang="zh-CN" altLang="en-US" sz="3600" b="1" dirty="0"/>
              <a:t>知道匀速直线运动的概念</a:t>
            </a:r>
          </a:p>
          <a:p>
            <a:r>
              <a:rPr lang="zh-CN" altLang="en-US" sz="3600" b="1" dirty="0"/>
              <a:t>了解平均速度的概念</a:t>
            </a:r>
          </a:p>
          <a:p>
            <a:r>
              <a:rPr lang="zh-CN" altLang="en-US" sz="3600" b="1" dirty="0"/>
              <a:t>比较物体运动快慢的方法，认识速度概念在实际中的意义 </a:t>
            </a:r>
          </a:p>
        </p:txBody>
      </p:sp>
      <p:pic>
        <p:nvPicPr>
          <p:cNvPr id="15363" name="Picture 4" descr="WW_0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0" y="333375"/>
            <a:ext cx="12160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 descr="RT_0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73250" y="5373688"/>
            <a:ext cx="1081088" cy="901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BS00554_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264650" y="5013325"/>
            <a:ext cx="1219200" cy="106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3"/>
          <p:cNvSpPr txBox="1"/>
          <p:nvPr/>
        </p:nvSpPr>
        <p:spPr>
          <a:xfrm>
            <a:off x="1847850" y="404813"/>
            <a:ext cx="77771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4400" b="1" dirty="0">
                <a:latin typeface="Comic Sans MS" panose="030F0702030302020204" pitchFamily="66" charset="0"/>
                <a:ea typeface="宋体" panose="02010600030101010101" pitchFamily="2" charset="-122"/>
              </a:rPr>
              <a:t>一</a:t>
            </a:r>
            <a:r>
              <a:rPr lang="en-US" altLang="zh-CN" sz="4400" b="1" dirty="0"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r>
              <a:rPr lang="zh-CN" altLang="en-US" sz="4400" b="1" dirty="0">
                <a:latin typeface="Comic Sans MS" panose="030F0702030302020204" pitchFamily="66" charset="0"/>
                <a:ea typeface="宋体" panose="02010600030101010101" pitchFamily="2" charset="-122"/>
              </a:rPr>
              <a:t>描述物体运动快慢的方法</a:t>
            </a:r>
            <a:r>
              <a:rPr lang="en-US" altLang="zh-CN" sz="4400" b="1" dirty="0">
                <a:latin typeface="Comic Sans MS" panose="030F0702030302020204" pitchFamily="66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9221" name="Text Box 5"/>
          <p:cNvSpPr txBox="1"/>
          <p:nvPr/>
        </p:nvSpPr>
        <p:spPr>
          <a:xfrm>
            <a:off x="3503613" y="4797425"/>
            <a:ext cx="6121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相同时间比路程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3505200" y="5445125"/>
            <a:ext cx="41036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相同路程比时间</a:t>
            </a:r>
          </a:p>
        </p:txBody>
      </p:sp>
      <p:pic>
        <p:nvPicPr>
          <p:cNvPr id="16389" name="ShockwaveFlash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713" y="1268413"/>
            <a:ext cx="5759450" cy="3455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1631950" y="2430463"/>
            <a:ext cx="8496300" cy="13709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     例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: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运动员用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10s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跑了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100m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，汽车在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2h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内行驶了</a:t>
            </a:r>
            <a:r>
              <a:rPr lang="en-US" altLang="zh-CN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72km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，那运动员和汽车哪个快呢？</a:t>
            </a:r>
          </a:p>
        </p:txBody>
      </p:sp>
      <p:sp>
        <p:nvSpPr>
          <p:cNvPr id="10243" name="Text Box 3"/>
          <p:cNvSpPr txBox="1"/>
          <p:nvPr/>
        </p:nvSpPr>
        <p:spPr>
          <a:xfrm>
            <a:off x="1847850" y="3573463"/>
            <a:ext cx="8569325" cy="2011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3200" b="1" u="sng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   总结：</a:t>
            </a:r>
            <a:r>
              <a:rPr lang="zh-CN" altLang="en-US" sz="32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           当所走的路程，所用的时间都不一样时，用单位时间内的路程来比较（统一标准）。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5329238" cy="850900"/>
          </a:xfrm>
          <a:noFill/>
          <a:ln>
            <a:noFill/>
          </a:ln>
          <a:effectLst>
            <a:outerShdw dist="38100" algn="ctr" rotWithShape="0">
              <a:srgbClr val="FFFF00"/>
            </a:outerShdw>
          </a:effectLst>
          <a:sp3d prstMaterial="plastic"/>
        </p:spPr>
        <p:txBody>
          <a:bodyPr lIns="0" rIns="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</a:t>
            </a:r>
            <a:r>
              <a:rPr kumimoji="0" lang="en-US" altLang="zh-CN" sz="40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zh-CN" altLang="en-US" sz="40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运动快慢的比较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905000" y="925513"/>
            <a:ext cx="8064500" cy="1798637"/>
            <a:chOff x="0" y="0"/>
            <a:chExt cx="5080" cy="1133"/>
          </a:xfrm>
        </p:grpSpPr>
        <p:sp>
          <p:nvSpPr>
            <p:cNvPr id="17413" name="Text Box 6"/>
            <p:cNvSpPr txBox="1"/>
            <p:nvPr/>
          </p:nvSpPr>
          <p:spPr>
            <a:xfrm>
              <a:off x="0" y="0"/>
              <a:ext cx="5080" cy="11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342900" indent="-342900">
                <a:spcBef>
                  <a:spcPct val="20000"/>
                </a:spcBef>
                <a:buFont typeface="Cambria" panose="02040503050406030204"/>
                <a:buChar char="•"/>
              </a:pPr>
              <a:r>
                <a:rPr lang="zh-CN" altLang="en-US" sz="3200" dirty="0"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zh-CN" altLang="en-US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新问题：</a:t>
              </a:r>
            </a:p>
            <a:p>
              <a:pPr marL="342900" indent="-342900">
                <a:spcBef>
                  <a:spcPct val="20000"/>
                </a:spcBef>
                <a:buFont typeface="Cambria" panose="02040503050406030204"/>
                <a:buChar char="•"/>
              </a:pPr>
              <a:r>
                <a:rPr lang="zh-CN" altLang="en-US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若路程不相同，时间也不相同时，那如何去比较呢</a:t>
              </a:r>
            </a:p>
          </p:txBody>
        </p:sp>
        <p:pic>
          <p:nvPicPr>
            <p:cNvPr id="17414" name="Picture 7" descr="q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40000">
              <a:off x="1370" y="625"/>
              <a:ext cx="385" cy="3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image0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779463"/>
            <a:ext cx="7535863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3374"/>
            <a:ext cx="1800224" cy="915988"/>
          </a:xfrm>
          <a:noFill/>
          <a:ln>
            <a:noFill/>
          </a:ln>
          <a:effectLst/>
          <a:sp3d prstMaterial="plastic"/>
        </p:spPr>
        <p:txBody>
          <a:bodyPr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all" spc="5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速度</a:t>
            </a:r>
          </a:p>
        </p:txBody>
      </p:sp>
      <p:pic>
        <p:nvPicPr>
          <p:cNvPr id="11273" name="Picture 9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59038" y="3267075"/>
            <a:ext cx="1552575" cy="882650"/>
          </a:xfrm>
        </p:spPr>
      </p:pic>
      <p:sp>
        <p:nvSpPr>
          <p:cNvPr id="11267" name="Text Box 3"/>
          <p:cNvSpPr txBox="1"/>
          <p:nvPr/>
        </p:nvSpPr>
        <p:spPr>
          <a:xfrm>
            <a:off x="1847850" y="1096963"/>
            <a:ext cx="7920038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表示的意义：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表示运动的快慢的物理量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1847850" y="2363788"/>
            <a:ext cx="3816350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C1806"/>
                </a:solidFill>
                <a:latin typeface="楷体_GB2312" pitchFamily="49" charset="-122"/>
                <a:ea typeface="楷体_GB2312" pitchFamily="49" charset="-122"/>
              </a:rPr>
              <a:t>公式：</a:t>
            </a:r>
            <a:r>
              <a:rPr lang="zh-CN" altLang="en-US" sz="2400" b="1" dirty="0">
                <a:solidFill>
                  <a:srgbClr val="FC18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</a:t>
            </a:r>
            <a:r>
              <a:rPr lang="en-US" altLang="zh-CN" sz="2400" b="1" dirty="0">
                <a:solidFill>
                  <a:srgbClr val="FC18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en-US" altLang="zh-CN" sz="2400" b="1" dirty="0">
                <a:solidFill>
                  <a:srgbClr val="FC180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———</a:t>
            </a:r>
            <a:r>
              <a:rPr lang="en-US" altLang="zh-CN" sz="2400" b="1" dirty="0">
                <a:solidFill>
                  <a:srgbClr val="FC180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            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1919288" y="4149725"/>
            <a:ext cx="799306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   单位：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在国际单位制中为米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秒（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m/s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</a:p>
        </p:txBody>
      </p:sp>
      <p:pic>
        <p:nvPicPr>
          <p:cNvPr id="19462" name="Picture 6" descr="MP00640_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6088" y="5516563"/>
            <a:ext cx="1116012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7"/>
          <p:cNvSpPr txBox="1"/>
          <p:nvPr/>
        </p:nvSpPr>
        <p:spPr>
          <a:xfrm>
            <a:off x="4295775" y="2349500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400" b="1" dirty="0">
                <a:solidFill>
                  <a:srgbClr val="FC180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路程</a:t>
            </a:r>
          </a:p>
        </p:txBody>
      </p:sp>
      <p:sp>
        <p:nvSpPr>
          <p:cNvPr id="11272" name="Text Box 8"/>
          <p:cNvSpPr txBox="1"/>
          <p:nvPr/>
        </p:nvSpPr>
        <p:spPr>
          <a:xfrm>
            <a:off x="4295775" y="2781300"/>
            <a:ext cx="8112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400" b="1" dirty="0">
                <a:solidFill>
                  <a:srgbClr val="FC180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</a:p>
        </p:txBody>
      </p:sp>
      <p:sp>
        <p:nvSpPr>
          <p:cNvPr id="11274" name="Text Box 10"/>
          <p:cNvSpPr txBox="1"/>
          <p:nvPr/>
        </p:nvSpPr>
        <p:spPr>
          <a:xfrm>
            <a:off x="2927350" y="506413"/>
            <a:ext cx="26638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4400" b="1" i="1" dirty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4400" b="1" dirty="0">
                <a:latin typeface="华文新魏" pitchFamily="2" charset="-122"/>
                <a:ea typeface="华文新魏" pitchFamily="2" charset="-122"/>
              </a:rPr>
              <a:t>符号</a:t>
            </a:r>
            <a:r>
              <a:rPr lang="en-US" altLang="zh-CN" sz="4400" dirty="0">
                <a:latin typeface="华文新魏" pitchFamily="2" charset="-122"/>
                <a:ea typeface="华文新魏" pitchFamily="2" charset="-122"/>
              </a:rPr>
              <a:t>:</a:t>
            </a:r>
            <a:r>
              <a:rPr lang="en-US" altLang="zh-CN" sz="4400" i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4400" i="1" dirty="0">
                <a:latin typeface="Times New Roman" panose="02020603050405020304" pitchFamily="18" charset="0"/>
                <a:ea typeface="华文新魏" pitchFamily="2" charset="-122"/>
              </a:rPr>
              <a:t>v</a:t>
            </a:r>
            <a:r>
              <a:rPr lang="en-US" altLang="zh-CN" sz="4400" i="1" dirty="0">
                <a:latin typeface="华文新魏" pitchFamily="2" charset="-122"/>
                <a:ea typeface="华文新魏" pitchFamily="2" charset="-122"/>
              </a:rPr>
              <a:t>)</a:t>
            </a:r>
            <a:endParaRPr lang="en-US" altLang="zh-CN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1831975" y="1685925"/>
            <a:ext cx="7920038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C1806"/>
                </a:solidFill>
                <a:latin typeface="Times New Roman" panose="02020603050405020304" pitchFamily="18" charset="0"/>
                <a:ea typeface="楷体_GB2312" pitchFamily="49" charset="-122"/>
              </a:rPr>
              <a:t> 定义：物体在单位时间内通过的路程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5735638" y="2420938"/>
            <a:ext cx="28813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s----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路程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-----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米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(m)</a:t>
            </a:r>
          </a:p>
        </p:txBody>
      </p:sp>
      <p:sp>
        <p:nvSpPr>
          <p:cNvPr id="11277" name="Text Box 13"/>
          <p:cNvSpPr txBox="1"/>
          <p:nvPr/>
        </p:nvSpPr>
        <p:spPr>
          <a:xfrm>
            <a:off x="5722938" y="2809875"/>
            <a:ext cx="28813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时间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-----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秒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(s)</a:t>
            </a:r>
          </a:p>
        </p:txBody>
      </p:sp>
      <p:sp>
        <p:nvSpPr>
          <p:cNvPr id="11278" name="Text Box 14"/>
          <p:cNvSpPr txBox="1"/>
          <p:nvPr/>
        </p:nvSpPr>
        <p:spPr>
          <a:xfrm>
            <a:off x="5749925" y="3170238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华文新魏" pitchFamily="2" charset="-122"/>
              </a:rPr>
              <a:t>v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速度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-----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</a:rPr>
              <a:t>米每秒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(m/s)</a:t>
            </a:r>
          </a:p>
        </p:txBody>
      </p:sp>
      <p:sp>
        <p:nvSpPr>
          <p:cNvPr id="11279" name="Rectangle 15"/>
          <p:cNvSpPr/>
          <p:nvPr/>
        </p:nvSpPr>
        <p:spPr>
          <a:xfrm>
            <a:off x="2921000" y="4699000"/>
            <a:ext cx="7531100" cy="6508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>
            <a:spAutoFit/>
          </a:bodyPr>
          <a:lstStyle/>
          <a:p>
            <a:pPr lvl="2" indent="0" algn="l" eaLnBrk="1" latinLnBrk="0" hangingPunct="1">
              <a:lnSpc>
                <a:spcPct val="130000"/>
              </a:lnSpc>
              <a:spcBef>
                <a:spcPct val="50000"/>
              </a:spcBef>
              <a:buClrTx/>
              <a:buSzPct val="10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常用单位：千米每小时（</a:t>
            </a:r>
            <a:r>
              <a:rPr lang="zh-CN" altLang="en-US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km/h</a:t>
            </a:r>
            <a:r>
              <a:rPr lang="zh-CN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或</a:t>
            </a:r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km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en-US" altLang="zh-CN" sz="2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</a:t>
            </a:r>
            <a:r>
              <a:rPr lang="en-US" altLang="zh-CN" sz="1800" b="1" baseline="74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-1</a:t>
            </a:r>
            <a:r>
              <a:rPr lang="zh-CN" altLang="en-US" sz="18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1" grpId="0"/>
      <p:bldP spid="11272" grpId="0"/>
      <p:bldP spid="11274" grpId="0"/>
      <p:bldP spid="11275" grpId="0"/>
      <p:bldP spid="11276" grpId="0"/>
      <p:bldP spid="11277" grpId="0"/>
      <p:bldP spid="11278" grpId="0"/>
      <p:bldP spid="11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/>
          <p:nvPr/>
        </p:nvSpPr>
        <p:spPr>
          <a:xfrm>
            <a:off x="1608138" y="346075"/>
            <a:ext cx="4992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汽车的速度是</a:t>
            </a:r>
            <a:r>
              <a:rPr lang="zh-CN" altLang="en-US" sz="2800" b="1" dirty="0">
                <a:latin typeface="Times New Roman" panose="02020603050405020304" pitchFamily="18" charset="0"/>
                <a:ea typeface="方正舒体" pitchFamily="2" charset="-122"/>
              </a:rPr>
              <a:t>“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方正舒体" pitchFamily="2" charset="-122"/>
              </a:rPr>
              <a:t>10m/s</a:t>
            </a:r>
            <a:r>
              <a:rPr lang="en-US" altLang="zh-CN" sz="2800" b="1" dirty="0">
                <a:latin typeface="Times New Roman" panose="02020603050405020304" pitchFamily="18" charset="0"/>
                <a:ea typeface="方正舒体" pitchFamily="2" charset="-122"/>
              </a:rPr>
              <a:t>”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读作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:</a:t>
            </a:r>
          </a:p>
        </p:txBody>
      </p:sp>
      <p:sp>
        <p:nvSpPr>
          <p:cNvPr id="12291" name="Text Box 3"/>
          <p:cNvSpPr txBox="1"/>
          <p:nvPr/>
        </p:nvSpPr>
        <p:spPr>
          <a:xfrm>
            <a:off x="5307013" y="317500"/>
            <a:ext cx="4114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     </a:t>
            </a:r>
            <a:r>
              <a:rPr lang="en-US" altLang="zh-CN" sz="2800" b="1" dirty="0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2800" b="1" dirty="0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米每秒</a:t>
            </a:r>
            <a:r>
              <a:rPr lang="zh-CN" altLang="en-US" sz="2800" b="1" dirty="0">
                <a:latin typeface="Times New Roman" panose="02020603050405020304" pitchFamily="18" charset="0"/>
                <a:ea typeface="方正舒体" pitchFamily="2" charset="-122"/>
              </a:rPr>
              <a:t>，</a:t>
            </a:r>
          </a:p>
        </p:txBody>
      </p:sp>
      <p:sp>
        <p:nvSpPr>
          <p:cNvPr id="20483" name="Text Box 4"/>
          <p:cNvSpPr txBox="1"/>
          <p:nvPr/>
        </p:nvSpPr>
        <p:spPr>
          <a:xfrm>
            <a:off x="1884363" y="893763"/>
            <a:ext cx="33480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华文行楷" pitchFamily="2" charset="-122"/>
              </a:rPr>
              <a:t>它的物理意义是：</a:t>
            </a:r>
          </a:p>
        </p:txBody>
      </p:sp>
      <p:sp>
        <p:nvSpPr>
          <p:cNvPr id="12293" name="Rectangle 5"/>
          <p:cNvSpPr/>
          <p:nvPr/>
        </p:nvSpPr>
        <p:spPr>
          <a:xfrm>
            <a:off x="4224338" y="850900"/>
            <a:ext cx="66246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     汽车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新魏" pitchFamily="2" charset="-122"/>
              </a:rPr>
              <a:t>在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新魏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itchFamily="2" charset="-122"/>
              </a:rPr>
              <a:t>秒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新魏" pitchFamily="2" charset="-122"/>
              </a:rPr>
              <a:t>内通过的路程是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新魏" pitchFamily="2" charset="-122"/>
              </a:rPr>
              <a:t>10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itchFamily="2" charset="-122"/>
              </a:rPr>
              <a:t>米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0485" name="Text Box 6"/>
          <p:cNvSpPr txBox="1"/>
          <p:nvPr/>
        </p:nvSpPr>
        <p:spPr>
          <a:xfrm>
            <a:off x="1524000" y="1447800"/>
            <a:ext cx="77406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飞机的速度是</a:t>
            </a:r>
            <a:r>
              <a:rPr lang="zh-CN" altLang="en-US" sz="2800" b="1" dirty="0">
                <a:latin typeface="Times New Roman" panose="02020603050405020304" pitchFamily="18" charset="0"/>
                <a:ea typeface="方正舒体" pitchFamily="2" charset="-122"/>
              </a:rPr>
              <a:t>“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方正舒体" pitchFamily="2" charset="-122"/>
              </a:rPr>
              <a:t>500m/s</a:t>
            </a:r>
            <a:r>
              <a:rPr lang="en-US" altLang="zh-CN" sz="2800" b="1" dirty="0">
                <a:latin typeface="Times New Roman" panose="02020603050405020304" pitchFamily="18" charset="0"/>
                <a:ea typeface="方正舒体" pitchFamily="2" charset="-122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方正舒体" pitchFamily="2" charset="-122"/>
              </a:rPr>
              <a:t>，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读作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:</a:t>
            </a:r>
            <a:endParaRPr lang="en-US" altLang="zh-CN" sz="2800" b="1" dirty="0">
              <a:latin typeface="Times New Roman" panose="02020603050405020304" pitchFamily="18" charset="0"/>
              <a:ea typeface="方正舒体" pitchFamily="2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5105400" y="1450975"/>
            <a:ext cx="38877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    </a:t>
            </a:r>
            <a:r>
              <a:rPr lang="en-US" altLang="zh-CN" sz="2800" b="1" dirty="0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500</a:t>
            </a:r>
            <a:r>
              <a:rPr lang="zh-CN" altLang="en-US" sz="2800" b="1" dirty="0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rPr>
              <a:t>米每秒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</a:p>
        </p:txBody>
      </p:sp>
      <p:sp>
        <p:nvSpPr>
          <p:cNvPr id="20487" name="Text Box 8"/>
          <p:cNvSpPr txBox="1"/>
          <p:nvPr/>
        </p:nvSpPr>
        <p:spPr>
          <a:xfrm>
            <a:off x="1897063" y="1981200"/>
            <a:ext cx="4343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它的物理意义是：</a:t>
            </a:r>
          </a:p>
        </p:txBody>
      </p:sp>
      <p:sp>
        <p:nvSpPr>
          <p:cNvPr id="12297" name="Text Box 9"/>
          <p:cNvSpPr txBox="1"/>
          <p:nvPr/>
        </p:nvSpPr>
        <p:spPr>
          <a:xfrm>
            <a:off x="4616450" y="1987550"/>
            <a:ext cx="58721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华文行楷" pitchFamily="2" charset="-122"/>
              </a:rPr>
              <a:t>飞机在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行楷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itchFamily="2" charset="-122"/>
              </a:rPr>
              <a:t>秒</a:t>
            </a: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行楷" pitchFamily="2" charset="-122"/>
              </a:rPr>
              <a:t>内通过的路程是</a:t>
            </a:r>
            <a:r>
              <a:rPr lang="en-US" altLang="zh-CN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华文行楷" pitchFamily="2" charset="-122"/>
              </a:rPr>
              <a:t>500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itchFamily="2" charset="-122"/>
              </a:rPr>
              <a:t>米</a:t>
            </a:r>
            <a:r>
              <a:rPr lang="zh-CN" altLang="en-US" sz="2800" b="1" dirty="0">
                <a:latin typeface="Times New Roman" panose="02020603050405020304" pitchFamily="18" charset="0"/>
                <a:ea typeface="华文行楷" pitchFamily="2" charset="-122"/>
              </a:rPr>
              <a:t>。</a:t>
            </a:r>
          </a:p>
        </p:txBody>
      </p:sp>
      <p:sp>
        <p:nvSpPr>
          <p:cNvPr id="20489" name="Text Box 10"/>
          <p:cNvSpPr txBox="1"/>
          <p:nvPr/>
        </p:nvSpPr>
        <p:spPr>
          <a:xfrm>
            <a:off x="1517650" y="2420938"/>
            <a:ext cx="60150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方正舒体" pitchFamily="2" charset="-122"/>
              </a:rPr>
              <a:t>将下列单位换算：</a:t>
            </a:r>
          </a:p>
        </p:txBody>
      </p:sp>
      <p:sp>
        <p:nvSpPr>
          <p:cNvPr id="20490" name="Text Box 11"/>
          <p:cNvSpPr txBox="1"/>
          <p:nvPr/>
        </p:nvSpPr>
        <p:spPr>
          <a:xfrm>
            <a:off x="1892300" y="3365500"/>
            <a:ext cx="83804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1m/s=_________           =____km/h</a:t>
            </a:r>
          </a:p>
        </p:txBody>
      </p:sp>
      <p:sp>
        <p:nvSpPr>
          <p:cNvPr id="12300" name="Text Box 12"/>
          <p:cNvSpPr txBox="1"/>
          <p:nvPr/>
        </p:nvSpPr>
        <p:spPr>
          <a:xfrm>
            <a:off x="3503613" y="3068638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</a:t>
            </a:r>
          </a:p>
        </p:txBody>
      </p:sp>
      <p:sp>
        <p:nvSpPr>
          <p:cNvPr id="12301" name="Text Box 13"/>
          <p:cNvSpPr txBox="1"/>
          <p:nvPr/>
        </p:nvSpPr>
        <p:spPr>
          <a:xfrm>
            <a:off x="3502025" y="3414713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3600</a:t>
            </a:r>
          </a:p>
        </p:txBody>
      </p:sp>
      <p:sp>
        <p:nvSpPr>
          <p:cNvPr id="12302" name="Line 14"/>
          <p:cNvSpPr/>
          <p:nvPr/>
        </p:nvSpPr>
        <p:spPr>
          <a:xfrm>
            <a:off x="3359150" y="3500438"/>
            <a:ext cx="15049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3" name="Text Box 15"/>
          <p:cNvSpPr txBox="1"/>
          <p:nvPr/>
        </p:nvSpPr>
        <p:spPr>
          <a:xfrm>
            <a:off x="4872038" y="34290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Km/h</a:t>
            </a:r>
          </a:p>
        </p:txBody>
      </p:sp>
      <p:sp>
        <p:nvSpPr>
          <p:cNvPr id="12304" name="Text Box 16"/>
          <p:cNvSpPr txBox="1"/>
          <p:nvPr/>
        </p:nvSpPr>
        <p:spPr>
          <a:xfrm>
            <a:off x="6311900" y="3386138"/>
            <a:ext cx="10525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3.6</a:t>
            </a:r>
          </a:p>
        </p:txBody>
      </p:sp>
      <p:sp>
        <p:nvSpPr>
          <p:cNvPr id="20496" name="Text Box 17"/>
          <p:cNvSpPr txBox="1"/>
          <p:nvPr/>
        </p:nvSpPr>
        <p:spPr>
          <a:xfrm>
            <a:off x="6692900" y="4143375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97" name="Text Box 18"/>
          <p:cNvSpPr txBox="1"/>
          <p:nvPr/>
        </p:nvSpPr>
        <p:spPr>
          <a:xfrm>
            <a:off x="1847850" y="4281488"/>
            <a:ext cx="83804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1km/h=________       =____m/s</a:t>
            </a:r>
          </a:p>
        </p:txBody>
      </p:sp>
      <p:sp>
        <p:nvSpPr>
          <p:cNvPr id="12307" name="Text Box 19"/>
          <p:cNvSpPr txBox="1"/>
          <p:nvPr/>
        </p:nvSpPr>
        <p:spPr>
          <a:xfrm>
            <a:off x="3475038" y="3984625"/>
            <a:ext cx="1108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</a:t>
            </a:r>
          </a:p>
        </p:txBody>
      </p:sp>
      <p:sp>
        <p:nvSpPr>
          <p:cNvPr id="12308" name="Text Box 20"/>
          <p:cNvSpPr txBox="1"/>
          <p:nvPr/>
        </p:nvSpPr>
        <p:spPr>
          <a:xfrm>
            <a:off x="3508375" y="43307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3600</a:t>
            </a:r>
          </a:p>
        </p:txBody>
      </p:sp>
      <p:sp>
        <p:nvSpPr>
          <p:cNvPr id="12309" name="Line 21"/>
          <p:cNvSpPr/>
          <p:nvPr/>
        </p:nvSpPr>
        <p:spPr>
          <a:xfrm>
            <a:off x="3367088" y="4416425"/>
            <a:ext cx="12525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10" name="Text Box 22"/>
          <p:cNvSpPr txBox="1"/>
          <p:nvPr/>
        </p:nvSpPr>
        <p:spPr>
          <a:xfrm>
            <a:off x="4872038" y="42926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m/s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980113" y="3921125"/>
            <a:ext cx="836612" cy="952501"/>
            <a:chOff x="0" y="0"/>
            <a:chExt cx="527" cy="600"/>
          </a:xfrm>
        </p:grpSpPr>
        <p:sp>
          <p:nvSpPr>
            <p:cNvPr id="20503" name="Text Box 24"/>
            <p:cNvSpPr txBox="1"/>
            <p:nvPr/>
          </p:nvSpPr>
          <p:spPr>
            <a:xfrm>
              <a:off x="0" y="232"/>
              <a:ext cx="5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3.6</a:t>
              </a:r>
            </a:p>
          </p:txBody>
        </p:sp>
        <p:sp>
          <p:nvSpPr>
            <p:cNvPr id="20504" name="Line 25"/>
            <p:cNvSpPr/>
            <p:nvPr/>
          </p:nvSpPr>
          <p:spPr>
            <a:xfrm>
              <a:off x="54" y="304"/>
              <a:ext cx="33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505" name="Text Box 26"/>
            <p:cNvSpPr txBox="1"/>
            <p:nvPr/>
          </p:nvSpPr>
          <p:spPr>
            <a:xfrm>
              <a:off x="80" y="0"/>
              <a:ext cx="40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Cambria" panose="02040503050406030204"/>
                <a:buNone/>
              </a:pPr>
              <a:r>
                <a: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3216275" y="4899025"/>
            <a:ext cx="6624638" cy="1365251"/>
            <a:chOff x="0" y="0"/>
            <a:chExt cx="4173" cy="860"/>
          </a:xfrm>
        </p:grpSpPr>
        <p:sp>
          <p:nvSpPr>
            <p:cNvPr id="20507" name="Text Box 28"/>
            <p:cNvSpPr txBox="1"/>
            <p:nvPr/>
          </p:nvSpPr>
          <p:spPr>
            <a:xfrm>
              <a:off x="0" y="27"/>
              <a:ext cx="4173" cy="8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  <a:buFont typeface="Cambria" panose="02040503050406030204"/>
                <a:buNone/>
              </a:pPr>
              <a:r>
                <a:rPr lang="en-US" altLang="zh-CN" sz="3200" dirty="0">
                  <a:latin typeface="Comic Sans MS" panose="030F0702030302020204" pitchFamily="66" charset="0"/>
                  <a:ea typeface="宋体" panose="02010600030101010101" pitchFamily="2" charset="-122"/>
                </a:rPr>
                <a:t>18km/h=</a:t>
              </a:r>
              <a:r>
                <a:rPr lang="en-US" altLang="zh-CN" sz="3200" u="sng" dirty="0">
                  <a:latin typeface="Comic Sans MS" panose="030F0702030302020204" pitchFamily="66" charset="0"/>
                  <a:ea typeface="宋体" panose="02010600030101010101" pitchFamily="2" charset="-122"/>
                </a:rPr>
                <a:t>           </a:t>
              </a:r>
              <a:r>
                <a:rPr lang="en-US" altLang="zh-CN" sz="3200" dirty="0">
                  <a:latin typeface="Comic Sans MS" panose="030F0702030302020204" pitchFamily="66" charset="0"/>
                  <a:ea typeface="宋体" panose="02010600030101010101" pitchFamily="2" charset="-122"/>
                </a:rPr>
                <a:t>m/s</a:t>
              </a:r>
            </a:p>
            <a:p>
              <a:pPr algn="ctr">
                <a:spcBef>
                  <a:spcPct val="50000"/>
                </a:spcBef>
                <a:buFont typeface="Cambria" panose="02040503050406030204"/>
                <a:buNone/>
              </a:pPr>
              <a:r>
                <a:rPr lang="en-US" altLang="zh-CN" sz="3200" dirty="0">
                  <a:latin typeface="Comic Sans MS" panose="030F0702030302020204" pitchFamily="66" charset="0"/>
                  <a:ea typeface="宋体" panose="02010600030101010101" pitchFamily="2" charset="-122"/>
                </a:rPr>
                <a:t>15m/s=</a:t>
              </a:r>
              <a:r>
                <a:rPr lang="en-US" altLang="zh-CN" sz="3200" u="sng" dirty="0">
                  <a:latin typeface="Comic Sans MS" panose="030F0702030302020204" pitchFamily="66" charset="0"/>
                  <a:ea typeface="宋体" panose="02010600030101010101" pitchFamily="2" charset="-122"/>
                </a:rPr>
                <a:t>           </a:t>
              </a:r>
              <a:r>
                <a:rPr lang="en-US" altLang="zh-CN" sz="3200" dirty="0">
                  <a:latin typeface="Comic Sans MS" panose="030F0702030302020204" pitchFamily="66" charset="0"/>
                  <a:ea typeface="宋体" panose="02010600030101010101" pitchFamily="2" charset="-122"/>
                </a:rPr>
                <a:t>km/h </a:t>
              </a:r>
            </a:p>
          </p:txBody>
        </p:sp>
        <p:sp>
          <p:nvSpPr>
            <p:cNvPr id="20508" name="Text Box 29"/>
            <p:cNvSpPr txBox="1"/>
            <p:nvPr/>
          </p:nvSpPr>
          <p:spPr>
            <a:xfrm>
              <a:off x="63" y="0"/>
              <a:ext cx="90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  <a:buFont typeface="Cambria" panose="02040503050406030204"/>
                <a:buNone/>
              </a:pPr>
              <a:r>
                <a:rPr lang="zh-CN" altLang="en-US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练习</a:t>
              </a:r>
              <a:r>
                <a:rPr lang="en-US" altLang="zh-CN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:</a:t>
              </a:r>
            </a:p>
          </p:txBody>
        </p:sp>
      </p:grpSp>
      <p:sp>
        <p:nvSpPr>
          <p:cNvPr id="12318" name="Text Box 30"/>
          <p:cNvSpPr txBox="1"/>
          <p:nvPr/>
        </p:nvSpPr>
        <p:spPr>
          <a:xfrm>
            <a:off x="6311900" y="4868863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2319" name="Text Box 31"/>
          <p:cNvSpPr txBox="1"/>
          <p:nvPr/>
        </p:nvSpPr>
        <p:spPr>
          <a:xfrm>
            <a:off x="6096000" y="5661025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Font typeface="Cambria" panose="02040503050406030204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54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5" grpId="0"/>
      <p:bldP spid="12297" grpId="0"/>
      <p:bldP spid="12300" grpId="0"/>
      <p:bldP spid="12301" grpId="0"/>
      <p:bldP spid="12303" grpId="0" build="p"/>
      <p:bldP spid="12304" grpId="0"/>
      <p:bldP spid="12307" grpId="0"/>
      <p:bldP spid="12308" grpId="0"/>
      <p:bldP spid="12310" grpId="0" build="p"/>
      <p:bldP spid="12318" grpId="0"/>
      <p:bldP spid="12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/>
          <p:nvPr/>
        </p:nvSpPr>
        <p:spPr>
          <a:xfrm>
            <a:off x="2057400" y="533400"/>
            <a:ext cx="4191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Comic Sans MS" panose="030F0702030302020204" pitchFamily="66" charset="0"/>
                <a:ea typeface="华文行楷" pitchFamily="2" charset="-122"/>
              </a:rPr>
              <a:t>速度表：</a:t>
            </a:r>
          </a:p>
        </p:txBody>
      </p:sp>
      <p:pic>
        <p:nvPicPr>
          <p:cNvPr id="21506" name="Picture 5" descr="速度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6100763" cy="431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6" name="Text Box 6"/>
          <p:cNvSpPr txBox="1"/>
          <p:nvPr/>
        </p:nvSpPr>
        <p:spPr>
          <a:xfrm>
            <a:off x="8153400" y="4191000"/>
            <a:ext cx="1981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82km/h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自定义</PresentationFormat>
  <Paragraphs>131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行云流水</vt:lpstr>
      <vt:lpstr>Microsoft 公式 3.0</vt:lpstr>
      <vt:lpstr>幻灯片 1</vt:lpstr>
      <vt:lpstr>幻灯片 2</vt:lpstr>
      <vt:lpstr>教学目标</vt:lpstr>
      <vt:lpstr>幻灯片 4</vt:lpstr>
      <vt:lpstr>二.运动快慢的比较</vt:lpstr>
      <vt:lpstr>幻灯片 6</vt:lpstr>
      <vt:lpstr>速度</vt:lpstr>
      <vt:lpstr>幻灯片 8</vt:lpstr>
      <vt:lpstr>幻灯片 9</vt:lpstr>
      <vt:lpstr>幻灯片 10</vt:lpstr>
      <vt:lpstr>幻灯片 11</vt:lpstr>
      <vt:lpstr>例3：飞机在1.5H飞行2700kｍ，子弹在2ｓ             内飞行1600ｍ，试比较它们运动的快慢．</vt:lpstr>
      <vt:lpstr>小资料 </vt:lpstr>
      <vt:lpstr>想想议议，回答下面问题：</vt:lpstr>
      <vt:lpstr>匀速直线运动：</vt:lpstr>
      <vt:lpstr>幻灯片 16</vt:lpstr>
      <vt:lpstr>速度大小的另一种比较方法----图像法</vt:lpstr>
      <vt:lpstr>幻灯片 18</vt:lpstr>
      <vt:lpstr>课外作业：</vt:lpstr>
      <vt:lpstr>课堂教学小结 </vt:lpstr>
      <vt:lpstr>课后作业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2018-03-01T02:03:00Z</dcterms:created>
  <dcterms:modified xsi:type="dcterms:W3CDTF">2018-09-01T02:41:09Z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