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292" r:id="rId3"/>
    <p:sldId id="363" r:id="rId4"/>
    <p:sldId id="362" r:id="rId5"/>
    <p:sldId id="294" r:id="rId6"/>
    <p:sldId id="393" r:id="rId7"/>
    <p:sldId id="395" r:id="rId8"/>
    <p:sldId id="394" r:id="rId9"/>
    <p:sldId id="396" r:id="rId10"/>
    <p:sldId id="397" r:id="rId11"/>
    <p:sldId id="398" r:id="rId12"/>
    <p:sldId id="269" r:id="rId13"/>
    <p:sldId id="279" r:id="rId14"/>
    <p:sldId id="281" r:id="rId15"/>
    <p:sldId id="399" r:id="rId16"/>
    <p:sldId id="400" r:id="rId17"/>
    <p:sldId id="401" r:id="rId18"/>
    <p:sldId id="402" r:id="rId19"/>
    <p:sldId id="295" r:id="rId20"/>
    <p:sldId id="338" r:id="rId21"/>
    <p:sldId id="337" r:id="rId22"/>
    <p:sldId id="350" r:id="rId23"/>
    <p:sldId id="317" r:id="rId24"/>
    <p:sldId id="276" r:id="rId25"/>
    <p:sldId id="277" r:id="rId26"/>
    <p:sldId id="290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3" userDrawn="1">
          <p15:clr>
            <a:srgbClr val="A4A3A4"/>
          </p15:clr>
        </p15:guide>
        <p15:guide id="2" pos="38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213"/>
        <p:guide pos="38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页眉占位符 2764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7651" name="日期占位符 2765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7652" name="幻灯片图像占位符 27651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653" name="文本占位符 2765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7654" name="页脚占位符 2765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7655" name="灯片编号占位符 2765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21.pn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microsoft.com/office/2007/relationships/hdphoto" Target="../media/hdphoto1.wdp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20.png"/><Relationship Id="rId5" Type="http://schemas.openxmlformats.org/officeDocument/2006/relationships/tags" Target="../tags/tag150.xml"/><Relationship Id="rId10" Type="http://schemas.openxmlformats.org/officeDocument/2006/relationships/image" Target="../media/image19.png"/><Relationship Id="rId4" Type="http://schemas.openxmlformats.org/officeDocument/2006/relationships/tags" Target="../tags/tag149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3" Type="http://schemas.openxmlformats.org/officeDocument/2006/relationships/tags" Target="../tags/tag156.xml"/><Relationship Id="rId21" Type="http://schemas.openxmlformats.org/officeDocument/2006/relationships/tags" Target="../tags/tag174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hyperlink" Target="../../../../../Documents%20and%20Settings/Administrator/Local%20Settings/Temporary%20Internet%20Files/Content.IE5/Local%20Settings/Temp/Rar$DI00.253/&#28040;&#22768;&#22120;2.MPG" TargetMode="External"/><Relationship Id="rId10" Type="http://schemas.openxmlformats.org/officeDocument/2006/relationships/tags" Target="../tags/tag163.xml"/><Relationship Id="rId19" Type="http://schemas.openxmlformats.org/officeDocument/2006/relationships/tags" Target="../tags/tag172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hyperlink" Target="http://exhaustsystem.win.mofcom.gov.cn/www/8/exhaustsystem/img/2008328163612.jpg" TargetMode="External"/><Relationship Id="rId18" Type="http://schemas.openxmlformats.org/officeDocument/2006/relationships/image" Target="../media/image26.jpe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22.png"/><Relationship Id="rId17" Type="http://schemas.openxmlformats.org/officeDocument/2006/relationships/image" Target="../media/image25.jpeg"/><Relationship Id="rId2" Type="http://schemas.openxmlformats.org/officeDocument/2006/relationships/tags" Target="../tags/tag176.xml"/><Relationship Id="rId16" Type="http://schemas.openxmlformats.org/officeDocument/2006/relationships/image" Target="../media/image24.jpe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79.xml"/><Relationship Id="rId15" Type="http://schemas.openxmlformats.org/officeDocument/2006/relationships/hyperlink" Target="http://ks.cn.yahoo.com/question/1307112203395_2.html" TargetMode="External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2" Type="http://schemas.openxmlformats.org/officeDocument/2006/relationships/tags" Target="../tags/tag186.xml"/><Relationship Id="rId16" Type="http://schemas.openxmlformats.org/officeDocument/2006/relationships/image" Target="../media/image29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5" Type="http://schemas.openxmlformats.org/officeDocument/2006/relationships/tags" Target="../tags/tag189.xml"/><Relationship Id="rId15" Type="http://schemas.openxmlformats.org/officeDocument/2006/relationships/image" Target="../media/image28.jpeg"/><Relationship Id="rId10" Type="http://schemas.openxmlformats.org/officeDocument/2006/relationships/tags" Target="../tags/tag194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image" Target="../media/image33.pn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image" Target="../media/image32.png"/><Relationship Id="rId2" Type="http://schemas.openxmlformats.org/officeDocument/2006/relationships/tags" Target="../tags/tag198.xml"/><Relationship Id="rId16" Type="http://schemas.openxmlformats.org/officeDocument/2006/relationships/image" Target="../media/image31.pn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image" Target="../media/image30.png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36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35.jpeg"/><Relationship Id="rId5" Type="http://schemas.openxmlformats.org/officeDocument/2006/relationships/tags" Target="../tags/tag214.xml"/><Relationship Id="rId10" Type="http://schemas.openxmlformats.org/officeDocument/2006/relationships/image" Target="../media/image34.jpeg"/><Relationship Id="rId4" Type="http://schemas.openxmlformats.org/officeDocument/2006/relationships/tags" Target="../tags/tag213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tags" Target="../tags/tag222.xml"/><Relationship Id="rId10" Type="http://schemas.openxmlformats.org/officeDocument/2006/relationships/tags" Target="../tags/tag227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tags" Target="../tags/tag247.xml"/><Relationship Id="rId3" Type="http://schemas.openxmlformats.org/officeDocument/2006/relationships/tags" Target="../tags/tag232.xml"/><Relationship Id="rId21" Type="http://schemas.openxmlformats.org/officeDocument/2006/relationships/image" Target="../media/image38.jpeg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23" Type="http://schemas.openxmlformats.org/officeDocument/2006/relationships/image" Target="../media/image40.jpeg"/><Relationship Id="rId10" Type="http://schemas.openxmlformats.org/officeDocument/2006/relationships/tags" Target="../tags/tag239.xml"/><Relationship Id="rId19" Type="http://schemas.openxmlformats.org/officeDocument/2006/relationships/tags" Target="../tags/tag248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Relationship Id="rId2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10" Type="http://schemas.openxmlformats.org/officeDocument/2006/relationships/tags" Target="../tags/tag258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microsoft.com/office/2007/relationships/media" Target="../media/media2.mp3"/><Relationship Id="rId18" Type="http://schemas.openxmlformats.org/officeDocument/2006/relationships/tags" Target="../tags/tag86.xml"/><Relationship Id="rId3" Type="http://schemas.openxmlformats.org/officeDocument/2006/relationships/tags" Target="../tags/tag76.xml"/><Relationship Id="rId21" Type="http://schemas.openxmlformats.org/officeDocument/2006/relationships/image" Target="../media/image5.png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audio" Target="../media/media3.mp3"/><Relationship Id="rId2" Type="http://schemas.openxmlformats.org/officeDocument/2006/relationships/audio" Target="NULL" TargetMode="External"/><Relationship Id="rId16" Type="http://schemas.microsoft.com/office/2007/relationships/media" Target="../media/media3.mp3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tags" Target="../tags/tag85.xml"/><Relationship Id="rId10" Type="http://schemas.openxmlformats.org/officeDocument/2006/relationships/tags" Target="../tags/tag82.xml"/><Relationship Id="rId19" Type="http://schemas.openxmlformats.org/officeDocument/2006/relationships/tags" Target="../tags/tag87.xml"/><Relationship Id="rId4" Type="http://schemas.microsoft.com/office/2007/relationships/media" Target="../media/media1.mp3"/><Relationship Id="rId9" Type="http://schemas.openxmlformats.org/officeDocument/2006/relationships/tags" Target="../tags/tag81.xml"/><Relationship Id="rId1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image" Target="../media/image42.png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10" Type="http://schemas.openxmlformats.org/officeDocument/2006/relationships/tags" Target="../tags/tag278.xml"/><Relationship Id="rId19" Type="http://schemas.openxmlformats.org/officeDocument/2006/relationships/image" Target="../media/image41.png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7" Type="http://schemas.openxmlformats.org/officeDocument/2006/relationships/image" Target="../media/image43.wmf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2.xml"/><Relationship Id="rId4" Type="http://schemas.openxmlformats.org/officeDocument/2006/relationships/tags" Target="../tags/tag3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7" Type="http://schemas.openxmlformats.org/officeDocument/2006/relationships/audio" Target="../media/audio1.wav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4" Type="http://schemas.openxmlformats.org/officeDocument/2006/relationships/tags" Target="../tags/tag3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8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7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6.png"/><Relationship Id="rId5" Type="http://schemas.openxmlformats.org/officeDocument/2006/relationships/tags" Target="../tags/tag9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openxmlformats.org/officeDocument/2006/relationships/tags" Target="../tags/tag102.xml"/><Relationship Id="rId7" Type="http://schemas.microsoft.com/office/2007/relationships/media" Target="../media/media5.mp3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3.xml"/><Relationship Id="rId11" Type="http://schemas.openxmlformats.org/officeDocument/2006/relationships/image" Target="../media/image5.png"/><Relationship Id="rId5" Type="http://schemas.openxmlformats.org/officeDocument/2006/relationships/audio" Target="../media/media4.mp3"/><Relationship Id="rId10" Type="http://schemas.openxmlformats.org/officeDocument/2006/relationships/slideLayout" Target="../slideLayouts/slideLayout7.xml"/><Relationship Id="rId4" Type="http://schemas.microsoft.com/office/2007/relationships/media" Target="../media/media4.mp3"/><Relationship Id="rId9" Type="http://schemas.openxmlformats.org/officeDocument/2006/relationships/tags" Target="../tags/tag1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11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image" Target="../media/image16.png"/><Relationship Id="rId3" Type="http://schemas.openxmlformats.org/officeDocument/2006/relationships/tags" Target="../tags/tag111.xml"/><Relationship Id="rId21" Type="http://schemas.openxmlformats.org/officeDocument/2006/relationships/slideLayout" Target="../slideLayouts/slideLayout7.xml"/><Relationship Id="rId7" Type="http://schemas.microsoft.com/office/2007/relationships/media" Target="../media/media6.mp4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image" Target="../media/image15.png"/><Relationship Id="rId2" Type="http://schemas.openxmlformats.org/officeDocument/2006/relationships/tags" Target="../tags/tag110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video" Target="../media/media7.wmv"/><Relationship Id="rId24" Type="http://schemas.openxmlformats.org/officeDocument/2006/relationships/image" Target="../media/image14.png"/><Relationship Id="rId5" Type="http://schemas.openxmlformats.org/officeDocument/2006/relationships/tags" Target="../tags/tag113.xml"/><Relationship Id="rId15" Type="http://schemas.openxmlformats.org/officeDocument/2006/relationships/tags" Target="../tags/tag119.xml"/><Relationship Id="rId23" Type="http://schemas.openxmlformats.org/officeDocument/2006/relationships/image" Target="../media/image13.png"/><Relationship Id="rId10" Type="http://schemas.microsoft.com/office/2007/relationships/media" Target="../media/media7.wmv"/><Relationship Id="rId19" Type="http://schemas.openxmlformats.org/officeDocument/2006/relationships/tags" Target="../tags/tag123.xml"/><Relationship Id="rId4" Type="http://schemas.openxmlformats.org/officeDocument/2006/relationships/tags" Target="../tags/tag112.xml"/><Relationship Id="rId9" Type="http://schemas.openxmlformats.org/officeDocument/2006/relationships/tags" Target="../tags/tag115.xml"/><Relationship Id="rId14" Type="http://schemas.openxmlformats.org/officeDocument/2006/relationships/tags" Target="../tags/tag118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image" Target="../media/image16.png"/><Relationship Id="rId3" Type="http://schemas.openxmlformats.org/officeDocument/2006/relationships/tags" Target="../tags/tag127.xml"/><Relationship Id="rId21" Type="http://schemas.openxmlformats.org/officeDocument/2006/relationships/slideLayout" Target="../slideLayouts/slideLayout7.xml"/><Relationship Id="rId7" Type="http://schemas.microsoft.com/office/2007/relationships/media" Target="../media/media6.mp4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image" Target="../media/image15.png"/><Relationship Id="rId2" Type="http://schemas.openxmlformats.org/officeDocument/2006/relationships/tags" Target="../tags/tag126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video" Target="../media/media7.wmv"/><Relationship Id="rId24" Type="http://schemas.openxmlformats.org/officeDocument/2006/relationships/image" Target="../media/image14.png"/><Relationship Id="rId5" Type="http://schemas.openxmlformats.org/officeDocument/2006/relationships/tags" Target="../tags/tag129.xml"/><Relationship Id="rId15" Type="http://schemas.openxmlformats.org/officeDocument/2006/relationships/tags" Target="../tags/tag135.xml"/><Relationship Id="rId23" Type="http://schemas.openxmlformats.org/officeDocument/2006/relationships/image" Target="../media/image13.png"/><Relationship Id="rId10" Type="http://schemas.microsoft.com/office/2007/relationships/media" Target="../media/media7.wmv"/><Relationship Id="rId19" Type="http://schemas.openxmlformats.org/officeDocument/2006/relationships/tags" Target="../tags/tag139.xml"/><Relationship Id="rId4" Type="http://schemas.openxmlformats.org/officeDocument/2006/relationships/tags" Target="../tags/tag128.xml"/><Relationship Id="rId9" Type="http://schemas.openxmlformats.org/officeDocument/2006/relationships/tags" Target="../tags/tag131.xml"/><Relationship Id="rId14" Type="http://schemas.openxmlformats.org/officeDocument/2006/relationships/tags" Target="../tags/tag134.xml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8.jpe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第二章    声现象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噪声的危害和控制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二、噪声的等级和危害</a:t>
            </a:r>
          </a:p>
        </p:txBody>
      </p:sp>
      <p:sp>
        <p:nvSpPr>
          <p:cNvPr id="2" name="内容占位符 2"/>
          <p:cNvSpPr txBox="1"/>
          <p:nvPr>
            <p:custDataLst>
              <p:tags r:id="rId2"/>
            </p:custDataLst>
          </p:nvPr>
        </p:nvSpPr>
        <p:spPr>
          <a:xfrm>
            <a:off x="442595" y="1124585"/>
            <a:ext cx="11382375" cy="619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/>
              <a:t>噪声的危害</a:t>
            </a:r>
          </a:p>
          <a:p>
            <a:pPr marL="0" indent="0">
              <a:buNone/>
            </a:pPr>
            <a:endParaRPr lang="en-US" altLang="zh-CN">
              <a:solidFill>
                <a:schemeClr val="tx1"/>
              </a:solidFill>
              <a:cs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35280" y="1700530"/>
            <a:ext cx="114357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心理影响：会干扰人们的工作和睡眠，使人烦躁、精力不集中，妨碍睡眠和休息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13690" y="2852420"/>
            <a:ext cx="114573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生理影响：噪声会危害到人的听觉系统，使人耳聋，长期处在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90dB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的人，耳聋的发病率明显增加。另外还会使人头痛、消化不良、视觉模糊等。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35280" y="4004945"/>
            <a:ext cx="11543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物理影响：高强度的噪声能够损坏建筑物，例如爆破产生的声音。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87170" y="4785360"/>
            <a:ext cx="2806065" cy="160845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575" y="4725005"/>
            <a:ext cx="2524041" cy="1696649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67980" y="4688205"/>
            <a:ext cx="2783205" cy="17176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sp>
        <p:nvSpPr>
          <p:cNvPr id="25603" name="下箭头 25602"/>
          <p:cNvSpPr/>
          <p:nvPr>
            <p:custDataLst>
              <p:tags r:id="rId2"/>
            </p:custDataLst>
          </p:nvPr>
        </p:nvSpPr>
        <p:spPr>
          <a:xfrm>
            <a:off x="1991163" y="3016364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4" name="文本框 25603">
            <a:hlinkClick r:id="rId23" action="ppaction://hlinkfile"/>
          </p:cNvPr>
          <p:cNvSpPr txBox="1"/>
          <p:nvPr>
            <p:custDataLst>
              <p:tags r:id="rId3"/>
            </p:custDataLst>
          </p:nvPr>
        </p:nvSpPr>
        <p:spPr>
          <a:xfrm>
            <a:off x="1007745" y="3778885"/>
            <a:ext cx="318579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 latinLnBrk="1">
              <a:buClr>
                <a:srgbClr val="FFFFFF"/>
              </a:buClr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防止噪声产生</a:t>
            </a:r>
          </a:p>
        </p:txBody>
      </p:sp>
      <p:sp>
        <p:nvSpPr>
          <p:cNvPr id="25605" name="下箭头 25604"/>
          <p:cNvSpPr/>
          <p:nvPr>
            <p:custDataLst>
              <p:tags r:id="rId4"/>
            </p:custDataLst>
          </p:nvPr>
        </p:nvSpPr>
        <p:spPr>
          <a:xfrm>
            <a:off x="5962811" y="3037684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6" name="文本框 25605">
            <a:hlinkClick r:id="" action="ppaction://noaction"/>
          </p:cNvPr>
          <p:cNvSpPr txBox="1"/>
          <p:nvPr>
            <p:custDataLst>
              <p:tags r:id="rId5"/>
            </p:custDataLst>
          </p:nvPr>
        </p:nvSpPr>
        <p:spPr>
          <a:xfrm>
            <a:off x="4922520" y="3778885"/>
            <a:ext cx="280162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阻断噪声的传播</a:t>
            </a:r>
          </a:p>
        </p:txBody>
      </p:sp>
      <p:sp>
        <p:nvSpPr>
          <p:cNvPr id="25607" name="下箭头 25606"/>
          <p:cNvSpPr/>
          <p:nvPr>
            <p:custDataLst>
              <p:tags r:id="rId6"/>
            </p:custDataLst>
          </p:nvPr>
        </p:nvSpPr>
        <p:spPr>
          <a:xfrm>
            <a:off x="10290178" y="2904969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8" name="文本框 25607">
            <a:hlinkClick r:id="" action="ppaction://noaction"/>
          </p:cNvPr>
          <p:cNvSpPr txBox="1"/>
          <p:nvPr>
            <p:custDataLst>
              <p:tags r:id="rId7"/>
            </p:custDataLst>
          </p:nvPr>
        </p:nvSpPr>
        <p:spPr>
          <a:xfrm>
            <a:off x="8832215" y="3749040"/>
            <a:ext cx="330962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防止噪声进入耳朵</a:t>
            </a:r>
          </a:p>
        </p:txBody>
      </p:sp>
      <p:sp>
        <p:nvSpPr>
          <p:cNvPr id="25609" name="文本框 25608"/>
          <p:cNvSpPr txBox="1"/>
          <p:nvPr>
            <p:custDataLst>
              <p:tags r:id="rId8"/>
            </p:custDataLst>
          </p:nvPr>
        </p:nvSpPr>
        <p:spPr bwMode="auto">
          <a:xfrm>
            <a:off x="1055370" y="1006158"/>
            <a:ext cx="7378700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32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楷体" panose="02010609060101010101" charset="-122"/>
                <a:sym typeface="+mn-ea"/>
              </a:rPr>
              <a:t>声音从产生到引起听觉有三个阶段：</a:t>
            </a:r>
          </a:p>
        </p:txBody>
      </p:sp>
      <p:sp>
        <p:nvSpPr>
          <p:cNvPr id="25610" name="文本框 25609"/>
          <p:cNvSpPr txBox="1"/>
          <p:nvPr>
            <p:custDataLst>
              <p:tags r:id="rId9"/>
            </p:custDataLst>
          </p:nvPr>
        </p:nvSpPr>
        <p:spPr>
          <a:xfrm>
            <a:off x="479425" y="2420620"/>
            <a:ext cx="300799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声源的振动</a:t>
            </a:r>
          </a:p>
        </p:txBody>
      </p:sp>
      <p:sp>
        <p:nvSpPr>
          <p:cNvPr id="25611" name="文本框 25610"/>
          <p:cNvSpPr txBox="1"/>
          <p:nvPr>
            <p:custDataLst>
              <p:tags r:id="rId10"/>
            </p:custDataLst>
          </p:nvPr>
        </p:nvSpPr>
        <p:spPr>
          <a:xfrm>
            <a:off x="4795520" y="2420620"/>
            <a:ext cx="304863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ctr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空气等介质的传播</a:t>
            </a:r>
          </a:p>
        </p:txBody>
      </p:sp>
      <p:sp>
        <p:nvSpPr>
          <p:cNvPr id="25612" name="文本框 25611"/>
          <p:cNvSpPr txBox="1"/>
          <p:nvPr>
            <p:custDataLst>
              <p:tags r:id="rId11"/>
            </p:custDataLst>
          </p:nvPr>
        </p:nvSpPr>
        <p:spPr>
          <a:xfrm>
            <a:off x="9282907" y="2406118"/>
            <a:ext cx="2122289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ctr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鼓膜的振动</a:t>
            </a:r>
          </a:p>
        </p:txBody>
      </p:sp>
      <p:sp>
        <p:nvSpPr>
          <p:cNvPr id="25617" name="文本框 25616"/>
          <p:cNvSpPr txBox="1"/>
          <p:nvPr>
            <p:custDataLst>
              <p:tags r:id="rId12"/>
            </p:custDataLst>
          </p:nvPr>
        </p:nvSpPr>
        <p:spPr>
          <a:xfrm>
            <a:off x="1007746" y="5053331"/>
            <a:ext cx="2349341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在声源处减弱</a:t>
            </a:r>
          </a:p>
        </p:txBody>
      </p:sp>
      <p:sp>
        <p:nvSpPr>
          <p:cNvPr id="25618" name="文本框 25617"/>
          <p:cNvSpPr txBox="1"/>
          <p:nvPr>
            <p:custDataLst>
              <p:tags r:id="rId13"/>
            </p:custDataLst>
          </p:nvPr>
        </p:nvSpPr>
        <p:spPr>
          <a:xfrm>
            <a:off x="4806315" y="5053330"/>
            <a:ext cx="316928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>
              <a:spcBef>
                <a:spcPct val="50000"/>
              </a:spcBef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在传播过程中减弱</a:t>
            </a:r>
          </a:p>
        </p:txBody>
      </p:sp>
      <p:sp>
        <p:nvSpPr>
          <p:cNvPr id="25619" name="文本框 25618"/>
          <p:cNvSpPr txBox="1"/>
          <p:nvPr>
            <p:custDataLst>
              <p:tags r:id="rId14"/>
            </p:custDataLst>
          </p:nvPr>
        </p:nvSpPr>
        <p:spPr>
          <a:xfrm>
            <a:off x="8903970" y="5099050"/>
            <a:ext cx="302895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>
              <a:spcBef>
                <a:spcPct val="50000"/>
              </a:spcBef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在人耳处减弱</a:t>
            </a:r>
          </a:p>
        </p:txBody>
      </p:sp>
      <p:sp>
        <p:nvSpPr>
          <p:cNvPr id="25620" name="下箭头 25619"/>
          <p:cNvSpPr/>
          <p:nvPr>
            <p:custDataLst>
              <p:tags r:id="rId15"/>
            </p:custDataLst>
          </p:nvPr>
        </p:nvSpPr>
        <p:spPr>
          <a:xfrm>
            <a:off x="1959611" y="4343242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1" name="下箭头 25620"/>
          <p:cNvSpPr/>
          <p:nvPr>
            <p:custDataLst>
              <p:tags r:id="rId16"/>
            </p:custDataLst>
          </p:nvPr>
        </p:nvSpPr>
        <p:spPr>
          <a:xfrm>
            <a:off x="5931852" y="4305144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2" name="下箭头 25621"/>
          <p:cNvSpPr/>
          <p:nvPr>
            <p:custDataLst>
              <p:tags r:id="rId17"/>
            </p:custDataLst>
          </p:nvPr>
        </p:nvSpPr>
        <p:spPr>
          <a:xfrm>
            <a:off x="10290178" y="4350864"/>
            <a:ext cx="246221" cy="645319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3" name="直接连接符 25622"/>
          <p:cNvSpPr/>
          <p:nvPr>
            <p:custDataLst>
              <p:tags r:id="rId18"/>
            </p:custDataLst>
          </p:nvPr>
        </p:nvSpPr>
        <p:spPr>
          <a:xfrm>
            <a:off x="3575686" y="2636998"/>
            <a:ext cx="757238" cy="476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25624" name="直接连接符 25623"/>
          <p:cNvSpPr/>
          <p:nvPr>
            <p:custDataLst>
              <p:tags r:id="rId19"/>
            </p:custDataLst>
          </p:nvPr>
        </p:nvSpPr>
        <p:spPr>
          <a:xfrm>
            <a:off x="8018145" y="2637790"/>
            <a:ext cx="841375" cy="635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5626" name="直接连接符 25625"/>
          <p:cNvSpPr/>
          <p:nvPr>
            <p:custDataLst>
              <p:tags r:id="rId20"/>
            </p:custDataLst>
          </p:nvPr>
        </p:nvSpPr>
        <p:spPr>
          <a:xfrm>
            <a:off x="7931785" y="4028440"/>
            <a:ext cx="885190" cy="635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" name="直接连接符 1"/>
          <p:cNvSpPr/>
          <p:nvPr>
            <p:custDataLst>
              <p:tags r:id="rId21"/>
            </p:custDataLst>
          </p:nvPr>
        </p:nvSpPr>
        <p:spPr>
          <a:xfrm>
            <a:off x="3575686" y="4028283"/>
            <a:ext cx="757238" cy="476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  <p:cond evt="onBegin" delay="0">
                          <p:tn val="82"/>
                        </p:cond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  <p:cond evt="onBegin" delay="0">
                          <p:tn val="87"/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  <p:cond evt="onBegin" delay="0">
                          <p:tn val="97"/>
                        </p:cond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6" grpId="0"/>
      <p:bldP spid="25608" grpId="0"/>
      <p:bldP spid="25609" grpId="0" animBg="1"/>
      <p:bldP spid="25610" grpId="0"/>
      <p:bldP spid="25611" grpId="0"/>
      <p:bldP spid="25612" grpId="0"/>
      <p:bldP spid="25617" grpId="0"/>
      <p:bldP spid="25618" grpId="0"/>
      <p:bldP spid="256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图片 184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57020" y="1973580"/>
            <a:ext cx="1987550" cy="1961515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8437" name="图片 18436">
            <a:hlinkClick r:id="rId13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69435" y="1974850"/>
            <a:ext cx="2662555" cy="1960880"/>
          </a:xfrm>
          <a:prstGeom prst="round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38" name="矩形 18437"/>
          <p:cNvSpPr/>
          <p:nvPr>
            <p:custDataLst>
              <p:tags r:id="rId3"/>
            </p:custDataLst>
          </p:nvPr>
        </p:nvSpPr>
        <p:spPr>
          <a:xfrm>
            <a:off x="4867039" y="4202571"/>
            <a:ext cx="182118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汽车消声器 </a:t>
            </a:r>
          </a:p>
        </p:txBody>
      </p:sp>
      <p:pic>
        <p:nvPicPr>
          <p:cNvPr id="18439" name="图片 18438">
            <a:hlinkClick r:id="rId15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816850" y="1974850"/>
            <a:ext cx="2851150" cy="1960245"/>
          </a:xfrm>
          <a:prstGeom prst="round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40" name="矩形 18439"/>
          <p:cNvSpPr/>
          <p:nvPr>
            <p:custDataLst>
              <p:tags r:id="rId5"/>
            </p:custDataLst>
          </p:nvPr>
        </p:nvSpPr>
        <p:spPr>
          <a:xfrm>
            <a:off x="1707608" y="4202571"/>
            <a:ext cx="197358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defTabSz="685165">
              <a:lnSpc>
                <a:spcPct val="150000"/>
              </a:lnSpc>
              <a:defRPr/>
            </a:pP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禁止鸣笛标志</a:t>
            </a:r>
          </a:p>
        </p:txBody>
      </p:sp>
      <p:sp>
        <p:nvSpPr>
          <p:cNvPr id="18441" name="矩形 18440"/>
          <p:cNvSpPr/>
          <p:nvPr>
            <p:custDataLst>
              <p:tags r:id="rId6"/>
            </p:custDataLst>
          </p:nvPr>
        </p:nvSpPr>
        <p:spPr>
          <a:xfrm>
            <a:off x="8408861" y="4202548"/>
            <a:ext cx="166751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枪管消声器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 bwMode="auto">
          <a:xfrm>
            <a:off x="1577975" y="1146810"/>
            <a:ext cx="592518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1.防止噪声产生——在声源处减弱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5012690"/>
            <a:ext cx="1739265" cy="166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5012690"/>
            <a:ext cx="1739900" cy="166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4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 bwMode="auto">
          <a:xfrm>
            <a:off x="839470" y="988060"/>
            <a:ext cx="6743700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2.阻断噪声的传播——在传播过程中减弱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grpSp>
        <p:nvGrpSpPr>
          <p:cNvPr id="26" name="组合 25"/>
          <p:cNvGrpSpPr/>
          <p:nvPr>
            <p:custDataLst>
              <p:tags r:id="rId3"/>
            </p:custDataLst>
          </p:nvPr>
        </p:nvGrpSpPr>
        <p:grpSpPr>
          <a:xfrm>
            <a:off x="8192135" y="2431415"/>
            <a:ext cx="3339465" cy="2058861"/>
            <a:chOff x="6071259" y="1668635"/>
            <a:chExt cx="2915050" cy="2058597"/>
          </a:xfrm>
          <a:solidFill>
            <a:srgbClr val="2EA2CF">
              <a:alpha val="70000"/>
            </a:srgbClr>
          </a:solidFill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071259" y="1668635"/>
              <a:ext cx="2915050" cy="2054931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8" name="矩形 27"/>
            <p:cNvSpPr/>
            <p:nvPr>
              <p:custDataLst>
                <p:tags r:id="rId12"/>
              </p:custDataLst>
            </p:nvPr>
          </p:nvSpPr>
          <p:spPr>
            <a:xfrm>
              <a:off x="6071259" y="3358979"/>
              <a:ext cx="2915050" cy="368253"/>
            </a:xfrm>
            <a:prstGeom prst="rect">
              <a:avLst/>
            </a:prstGeom>
            <a:solidFill>
              <a:srgbClr val="3385A4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>
                      <a:lumMod val="9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门窗采用双层玻璃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4718356" y="2431575"/>
            <a:ext cx="3205139" cy="2154555"/>
            <a:chOff x="7785" y="3829"/>
            <a:chExt cx="4694" cy="3393"/>
          </a:xfrm>
        </p:grpSpPr>
        <p:pic>
          <p:nvPicPr>
            <p:cNvPr id="22532" name="图片 22531" descr="jiaok1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785" y="3829"/>
              <a:ext cx="4694" cy="3393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4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918" y="6551"/>
              <a:ext cx="4456" cy="580"/>
            </a:xfrm>
            <a:prstGeom prst="rect">
              <a:avLst/>
            </a:prstGeom>
            <a:solidFill>
              <a:srgbClr val="2EA2CF">
                <a:alpha val="70000"/>
              </a:srgbClr>
            </a:solidFill>
            <a:ln w="9525">
              <a:noFill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j-cs"/>
                </a:rPr>
                <a:t>高架两旁的隔音墙</a:t>
              </a:r>
            </a:p>
          </p:txBody>
        </p:sp>
      </p:grpSp>
      <p:grpSp>
        <p:nvGrpSpPr>
          <p:cNvPr id="42" name="组合 41"/>
          <p:cNvGrpSpPr/>
          <p:nvPr>
            <p:custDataLst>
              <p:tags r:id="rId5"/>
            </p:custDataLst>
          </p:nvPr>
        </p:nvGrpSpPr>
        <p:grpSpPr>
          <a:xfrm>
            <a:off x="623178" y="2420465"/>
            <a:ext cx="3784115" cy="2165518"/>
            <a:chOff x="2679943" y="2092805"/>
            <a:chExt cx="3784115" cy="2165518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679943" y="2092805"/>
              <a:ext cx="3784114" cy="2165518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矩形 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79944" y="3886301"/>
              <a:ext cx="3784114" cy="369332"/>
            </a:xfrm>
            <a:prstGeom prst="rect">
              <a:avLst/>
            </a:prstGeom>
            <a:solidFill>
              <a:srgbClr val="3385A4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植树种草</a:t>
              </a:r>
              <a:r>
                <a:rPr lang="en-US" altLang="zh-CN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(</a:t>
              </a:r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吸收阻断噪声</a:t>
              </a:r>
              <a:r>
                <a:rPr lang="en-US" altLang="zh-CN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)</a:t>
              </a:r>
              <a:endParaRPr lang="zh-CN" altLang="en-US" sz="18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6990" y="5085080"/>
            <a:ext cx="5501640" cy="82994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有资料显示，噪声每经过一块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100 m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的林带可降低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20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～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25dB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 bwMode="auto">
          <a:xfrm>
            <a:off x="1559560" y="1196340"/>
            <a:ext cx="633793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3.防止噪声进入耳朵——在人耳处减弱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06769" y="2565033"/>
            <a:ext cx="3502291" cy="2071103"/>
            <a:chOff x="195949" y="3015382"/>
            <a:chExt cx="3166983" cy="197317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 bwMode="auto">
            <a:xfrm>
              <a:off x="195949" y="3015382"/>
              <a:ext cx="3166983" cy="1973179"/>
            </a:xfrm>
            <a:prstGeom prst="round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xt Box 6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95949" y="4619229"/>
              <a:ext cx="3166983" cy="369332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戴隔音帽 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4439285" y="2564765"/>
            <a:ext cx="3272790" cy="2125345"/>
            <a:chOff x="2907040" y="2601850"/>
            <a:chExt cx="2990343" cy="2044298"/>
          </a:xfrm>
          <a:solidFill>
            <a:srgbClr val="2EA2CF"/>
          </a:solidFill>
        </p:grpSpPr>
        <p:grpSp>
          <p:nvGrpSpPr>
            <p:cNvPr id="29" name="组合 28"/>
            <p:cNvGrpSpPr/>
            <p:nvPr>
              <p:custDataLst>
                <p:tags r:id="rId8"/>
              </p:custDataLst>
            </p:nvPr>
          </p:nvGrpSpPr>
          <p:grpSpPr>
            <a:xfrm>
              <a:off x="2907040" y="2601850"/>
              <a:ext cx="2989056" cy="2044298"/>
              <a:chOff x="2914250" y="1505403"/>
              <a:chExt cx="2989056" cy="2044298"/>
            </a:xfrm>
            <a:grpFill/>
          </p:grpSpPr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6"/>
              <a:stretch>
                <a:fillRect/>
              </a:stretch>
            </p:blipFill>
            <p:spPr bwMode="auto">
              <a:xfrm>
                <a:off x="2914250" y="1505403"/>
                <a:ext cx="2989056" cy="2044298"/>
              </a:xfrm>
              <a:prstGeom prst="roundRect">
                <a:avLst/>
              </a:prstGeom>
              <a:noFill/>
              <a:ln w="5715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7"/>
              <a:stretch>
                <a:fillRect/>
              </a:stretch>
            </p:blipFill>
            <p:spPr bwMode="auto">
              <a:xfrm>
                <a:off x="2914250" y="1572883"/>
                <a:ext cx="925056" cy="787033"/>
              </a:xfrm>
              <a:prstGeom prst="roundRect">
                <a:avLst/>
              </a:prstGeom>
              <a:noFill/>
              <a:ln w="5715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1" name="TextBox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08501" y="4267252"/>
              <a:ext cx="2988882" cy="354255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 sz="240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ctr"/>
              <a:r>
                <a:rPr lang="zh-CN" altLang="zh-CN" sz="1800">
                  <a:solidFill>
                    <a:schemeClr val="bg1"/>
                  </a:solidFill>
                </a:rPr>
                <a:t>防噪声耳塞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5"/>
            </p:custDataLst>
          </p:nvPr>
        </p:nvGrpSpPr>
        <p:grpSpPr>
          <a:xfrm>
            <a:off x="8399508" y="2493215"/>
            <a:ext cx="3277718" cy="2106190"/>
            <a:chOff x="5614871" y="1868577"/>
            <a:chExt cx="3277718" cy="2106190"/>
          </a:xfrm>
          <a:solidFill>
            <a:srgbClr val="2EA2CF"/>
          </a:solidFill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/>
            <a:stretch>
              <a:fillRect/>
            </a:stretch>
          </p:blipFill>
          <p:spPr bwMode="auto">
            <a:xfrm>
              <a:off x="5614871" y="1868577"/>
              <a:ext cx="3277718" cy="2106190"/>
            </a:xfrm>
            <a:prstGeom prst="round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矩形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868567" y="3601158"/>
              <a:ext cx="3024022" cy="369332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用手捂住耳朵</a:t>
              </a:r>
              <a:endPara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图片 2355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67335" y="3068720"/>
            <a:ext cx="2202656" cy="2202656"/>
          </a:xfrm>
          <a:prstGeom prst="round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556" name="图片 235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36147" y="3069035"/>
            <a:ext cx="2120503" cy="2126456"/>
          </a:xfrm>
          <a:prstGeom prst="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58" name="矩形 23557"/>
          <p:cNvSpPr/>
          <p:nvPr>
            <p:custDataLst>
              <p:tags r:id="rId3"/>
            </p:custDataLst>
          </p:nvPr>
        </p:nvSpPr>
        <p:spPr>
          <a:xfrm>
            <a:off x="1536065" y="5439410"/>
            <a:ext cx="2555875" cy="117602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放鞭炮时不由自主地会捂住耳朵</a:t>
            </a:r>
          </a:p>
        </p:txBody>
      </p:sp>
      <p:sp>
        <p:nvSpPr>
          <p:cNvPr id="23559" name="矩形 23558"/>
          <p:cNvSpPr/>
          <p:nvPr>
            <p:custDataLst>
              <p:tags r:id="rId4"/>
            </p:custDataLst>
          </p:nvPr>
        </p:nvSpPr>
        <p:spPr>
          <a:xfrm>
            <a:off x="7376160" y="5439410"/>
            <a:ext cx="3195320" cy="6223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直升机驾驶员戴耳罩</a:t>
            </a:r>
          </a:p>
        </p:txBody>
      </p:sp>
      <p:sp>
        <p:nvSpPr>
          <p:cNvPr id="23560" name="矩形 23559"/>
          <p:cNvSpPr/>
          <p:nvPr>
            <p:custDataLst>
              <p:tags r:id="rId5"/>
            </p:custDataLst>
          </p:nvPr>
        </p:nvSpPr>
        <p:spPr>
          <a:xfrm>
            <a:off x="5092700" y="5439410"/>
            <a:ext cx="821055" cy="6223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耳塞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 bwMode="auto">
          <a:xfrm>
            <a:off x="1559560" y="1196340"/>
            <a:ext cx="633793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3.防止噪声进入耳朵——在人耳处减弱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942" y="3068892"/>
            <a:ext cx="3014158" cy="2202654"/>
          </a:xfrm>
          <a:prstGeom prst="roundRect">
            <a:avLst/>
          </a:prstGeom>
          <a:noFill/>
          <a:ln w="571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267" y="2018475"/>
            <a:ext cx="9556540" cy="29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1346200" y="4958788"/>
            <a:ext cx="2493063" cy="1040676"/>
            <a:chOff x="12979" y="0"/>
            <a:chExt cx="2493063" cy="682604"/>
          </a:xfrm>
        </p:grpSpPr>
        <p:sp>
          <p:nvSpPr>
            <p:cNvPr id="10" name="圆角矩形 9"/>
            <p:cNvSpPr/>
            <p:nvPr>
              <p:custDataLst>
                <p:tags r:id="rId11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1" name="圆角矩形 4"/>
            <p:cNvSpPr txBox="1"/>
            <p:nvPr>
              <p:custDataLst>
                <p:tags r:id="rId12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在声源处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8352737" y="4897827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16" name="圆角矩形 15"/>
            <p:cNvSpPr/>
            <p:nvPr>
              <p:custDataLst>
                <p:tags r:id="rId9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7" name="圆角矩形 4"/>
            <p:cNvSpPr txBox="1"/>
            <p:nvPr>
              <p:custDataLst>
                <p:tags r:id="rId10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在人耳附近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5018400" y="4928308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20" name="圆角矩形 19"/>
            <p:cNvSpPr/>
            <p:nvPr>
              <p:custDataLst>
                <p:tags r:id="rId7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1" name="圆角矩形 4"/>
            <p:cNvSpPr txBox="1"/>
            <p:nvPr>
              <p:custDataLst>
                <p:tags r:id="rId8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</a:p>
          </p:txBody>
        </p:sp>
      </p:grpSp>
      <p:sp>
        <p:nvSpPr>
          <p:cNvPr id="22" name="内容占位符 3"/>
          <p:cNvSpPr txBox="1"/>
          <p:nvPr>
            <p:custDataLst>
              <p:tags r:id="rId6"/>
            </p:custDataLst>
          </p:nvPr>
        </p:nvSpPr>
        <p:spPr>
          <a:xfrm>
            <a:off x="1055687" y="1124280"/>
            <a:ext cx="4927669" cy="9683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/>
              <a:t>生活中控制噪声的措施 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0327" y="2060813"/>
            <a:ext cx="304598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88" y="2077400"/>
            <a:ext cx="333818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内容占位符 3"/>
          <p:cNvSpPr txBox="1"/>
          <p:nvPr>
            <p:custDataLst>
              <p:tags r:id="rId3"/>
            </p:custDataLst>
          </p:nvPr>
        </p:nvSpPr>
        <p:spPr>
          <a:xfrm>
            <a:off x="4950796" y="4267113"/>
            <a:ext cx="2894676" cy="9443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真空双层玻璃</a:t>
            </a:r>
            <a:endParaRPr lang="en-US" altLang="zh-CN"/>
          </a:p>
        </p:txBody>
      </p:sp>
      <p:sp>
        <p:nvSpPr>
          <p:cNvPr id="16" name="内容占位符 3"/>
          <p:cNvSpPr txBox="1"/>
          <p:nvPr>
            <p:custDataLst>
              <p:tags r:id="rId4"/>
            </p:custDataLst>
          </p:nvPr>
        </p:nvSpPr>
        <p:spPr>
          <a:xfrm>
            <a:off x="1183114" y="4257317"/>
            <a:ext cx="3070626" cy="9639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高速公路隔音板</a:t>
            </a:r>
            <a:endParaRPr lang="en-US" altLang="zh-CN"/>
          </a:p>
        </p:txBody>
      </p:sp>
      <p:sp>
        <p:nvSpPr>
          <p:cNvPr id="17" name="内容占位符 3"/>
          <p:cNvSpPr txBox="1"/>
          <p:nvPr>
            <p:custDataLst>
              <p:tags r:id="rId5"/>
            </p:custDataLst>
          </p:nvPr>
        </p:nvSpPr>
        <p:spPr>
          <a:xfrm>
            <a:off x="8542528" y="4390068"/>
            <a:ext cx="2037203" cy="6813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城市绿化带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83" y="2039779"/>
            <a:ext cx="3051430" cy="2387135"/>
          </a:xfrm>
          <a:prstGeom prst="rect">
            <a:avLst/>
          </a:prstGeom>
        </p:spPr>
      </p:pic>
      <p:sp>
        <p:nvSpPr>
          <p:cNvPr id="40" name="内容占位符 3"/>
          <p:cNvSpPr txBox="1"/>
          <p:nvPr>
            <p:custDataLst>
              <p:tags r:id="rId7"/>
            </p:custDataLst>
          </p:nvPr>
        </p:nvSpPr>
        <p:spPr>
          <a:xfrm>
            <a:off x="6489740" y="1810595"/>
            <a:ext cx="1502597" cy="9443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真空</a:t>
            </a:r>
            <a:endParaRPr lang="en-US" altLang="zh-CN"/>
          </a:p>
        </p:txBody>
      </p:sp>
      <p:cxnSp>
        <p:nvCxnSpPr>
          <p:cNvPr id="5" name="直接箭头连接符 4"/>
          <p:cNvCxnSpPr/>
          <p:nvPr>
            <p:custDataLst>
              <p:tags r:id="rId8"/>
            </p:custDataLst>
          </p:nvPr>
        </p:nvCxnSpPr>
        <p:spPr>
          <a:xfrm flipH="1">
            <a:off x="6899565" y="2515248"/>
            <a:ext cx="305848" cy="733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>
            <p:custDataLst>
              <p:tags r:id="rId9"/>
            </p:custDataLst>
          </p:nvPr>
        </p:nvGrpSpPr>
        <p:grpSpPr>
          <a:xfrm>
            <a:off x="1376017" y="4919032"/>
            <a:ext cx="2493063" cy="1040676"/>
            <a:chOff x="12979" y="0"/>
            <a:chExt cx="2493063" cy="682604"/>
          </a:xfrm>
        </p:grpSpPr>
        <p:sp>
          <p:nvSpPr>
            <p:cNvPr id="22" name="圆角矩形 21"/>
            <p:cNvSpPr/>
            <p:nvPr>
              <p:custDataLst>
                <p:tags r:id="rId18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3" name="圆角矩形 4"/>
            <p:cNvSpPr txBox="1"/>
            <p:nvPr>
              <p:custDataLst>
                <p:tags r:id="rId19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</a:t>
              </a:r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传播过程中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0"/>
            </p:custDataLst>
          </p:nvPr>
        </p:nvGrpSpPr>
        <p:grpSpPr>
          <a:xfrm>
            <a:off x="8382554" y="4858071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28" name="圆角矩形 27"/>
            <p:cNvSpPr/>
            <p:nvPr>
              <p:custDataLst>
                <p:tags r:id="rId16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9" name="圆角矩形 4"/>
            <p:cNvSpPr txBox="1"/>
            <p:nvPr>
              <p:custDataLst>
                <p:tags r:id="rId17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11"/>
            </p:custDataLst>
          </p:nvPr>
        </p:nvGrpSpPr>
        <p:grpSpPr>
          <a:xfrm>
            <a:off x="5047783" y="4888552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32" name="圆角矩形 31"/>
            <p:cNvSpPr/>
            <p:nvPr>
              <p:custDataLst>
                <p:tags r:id="rId14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33" name="圆角矩形 4"/>
            <p:cNvSpPr txBox="1"/>
            <p:nvPr>
              <p:custDataLst>
                <p:tags r:id="rId15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</a:p>
        </p:txBody>
      </p:sp>
      <p:sp>
        <p:nvSpPr>
          <p:cNvPr id="2" name="内容占位符 3"/>
          <p:cNvSpPr txBox="1"/>
          <p:nvPr>
            <p:custDataLst>
              <p:tags r:id="rId13"/>
            </p:custDataLst>
          </p:nvPr>
        </p:nvSpPr>
        <p:spPr>
          <a:xfrm>
            <a:off x="1055687" y="1124280"/>
            <a:ext cx="4927669" cy="9683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/>
              <a:t>生活中控制噪声的措施 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四、课堂小结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039870" y="1378585"/>
            <a:ext cx="17754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物理角度</a:t>
            </a: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033520" y="1796415"/>
            <a:ext cx="17875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环保角度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2635250" y="1562100"/>
            <a:ext cx="15728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①噪声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2531110" y="2988945"/>
            <a:ext cx="35560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②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噪声的等级和危害 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115060" y="4109132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在声源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处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减弱或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防止噪声的产生</a:t>
            </a: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115060" y="4509242"/>
            <a:ext cx="587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在传播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过程中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减弱或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阻断噪声的传播</a:t>
            </a: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115060" y="4915305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</a:t>
            </a:r>
            <a:r>
              <a:rPr lang="zh-CN" altLang="en-US" sz="2800" kern="1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人耳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处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阻止或减少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噪声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的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进入</a:t>
            </a: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1522730" y="1675130"/>
            <a:ext cx="613410" cy="349059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</a:rPr>
              <a:t>噪声的危害和控制</a:t>
            </a:r>
          </a:p>
        </p:txBody>
      </p:sp>
      <p:sp>
        <p:nvSpPr>
          <p:cNvPr id="13" name="AutoShape 15"/>
          <p:cNvSpPr/>
          <p:nvPr>
            <p:custDataLst>
              <p:tags r:id="rId10"/>
            </p:custDataLst>
          </p:nvPr>
        </p:nvSpPr>
        <p:spPr bwMode="auto">
          <a:xfrm>
            <a:off x="2414146" y="1799057"/>
            <a:ext cx="353726" cy="3429833"/>
          </a:xfrm>
          <a:prstGeom prst="leftBrace">
            <a:avLst>
              <a:gd name="adj1" fmla="val 23414"/>
              <a:gd name="adj2" fmla="val 50000"/>
            </a:avLst>
          </a:prstGeom>
          <a:noFill/>
          <a:ln w="38100">
            <a:solidFill>
              <a:srgbClr val="1870B9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5"/>
          <p:cNvSpPr/>
          <p:nvPr>
            <p:custDataLst>
              <p:tags r:id="rId11"/>
            </p:custDataLst>
          </p:nvPr>
        </p:nvSpPr>
        <p:spPr bwMode="auto">
          <a:xfrm>
            <a:off x="3902509" y="1490261"/>
            <a:ext cx="187545" cy="582886"/>
          </a:xfrm>
          <a:prstGeom prst="leftBrace">
            <a:avLst>
              <a:gd name="adj1" fmla="val 23414"/>
              <a:gd name="adj2" fmla="val 50000"/>
            </a:avLst>
          </a:prstGeom>
          <a:noFill/>
          <a:ln w="19050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>
            <p:custDataLst>
              <p:tags r:id="rId12"/>
            </p:custDataLst>
          </p:nvPr>
        </p:nvSpPr>
        <p:spPr bwMode="auto">
          <a:xfrm>
            <a:off x="3952304" y="4241676"/>
            <a:ext cx="218230" cy="935243"/>
          </a:xfrm>
          <a:prstGeom prst="leftBrace">
            <a:avLst>
              <a:gd name="adj1" fmla="val 23414"/>
              <a:gd name="adj2" fmla="val 50000"/>
            </a:avLst>
          </a:prstGeom>
          <a:noFill/>
          <a:ln w="28575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2531122" y="4181936"/>
            <a:ext cx="152388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控制</a:t>
            </a:r>
            <a:r>
              <a:rPr lang="en-US" altLang="zh-CN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              </a:t>
            </a:r>
            <a:r>
              <a:rPr lang="zh-CN" altLang="en-US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噪声</a:t>
            </a:r>
            <a:endParaRPr lang="zh-CN" altLang="en-US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4"/>
            </p:custDataLst>
          </p:nvPr>
        </p:nvSpPr>
        <p:spPr>
          <a:xfrm>
            <a:off x="6460490" y="2921000"/>
            <a:ext cx="5166995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②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人对不同强度噪声的感觉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6500495" y="3500755"/>
            <a:ext cx="26650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③噪声的危害</a:t>
            </a:r>
          </a:p>
        </p:txBody>
      </p:sp>
      <p:sp>
        <p:nvSpPr>
          <p:cNvPr id="20" name="AutoShape 15"/>
          <p:cNvSpPr/>
          <p:nvPr>
            <p:custDataLst>
              <p:tags r:id="rId16"/>
            </p:custDataLst>
          </p:nvPr>
        </p:nvSpPr>
        <p:spPr bwMode="auto">
          <a:xfrm>
            <a:off x="5987489" y="2492718"/>
            <a:ext cx="224267" cy="1387540"/>
          </a:xfrm>
          <a:prstGeom prst="leftBrace">
            <a:avLst>
              <a:gd name="adj1" fmla="val 23414"/>
              <a:gd name="adj2" fmla="val 50000"/>
            </a:avLst>
          </a:prstGeom>
          <a:noFill/>
          <a:ln w="28575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6474460" y="2331720"/>
            <a:ext cx="1501775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①分贝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8385" y="1214755"/>
            <a:ext cx="10481945" cy="450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、请你细心体会，在下列场景内，属于噪声的是（　　）</a:t>
            </a: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A．足球场上，球迷们兴奋狂热的吼叫声 </a:t>
            </a: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B．居民小区内，夜晚震耳欲聋的“坝坝舞”音乐声 </a:t>
            </a: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C．歌舞厅里，铿锵有力的打击乐声 </a:t>
            </a: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D．车站里，提醒旅客检票上车的广播声 </a:t>
            </a:r>
          </a:p>
        </p:txBody>
      </p:sp>
      <p:sp>
        <p:nvSpPr>
          <p:cNvPr id="12290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97548" y="1503334"/>
            <a:ext cx="6492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6194" y="8326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听一听，你有什么感受？</a:t>
            </a:r>
          </a:p>
        </p:txBody>
      </p:sp>
      <p:pic>
        <p:nvPicPr>
          <p:cNvPr id="13" name="铁钉刮玻璃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st="3152" end="36752.91796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312005" y="2368872"/>
            <a:ext cx="1440000" cy="14400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318779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优美的音乐</a:t>
            </a: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5103980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铁钉刮玻璃</a:t>
            </a: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1613391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乐音</a:t>
            </a:r>
          </a:p>
        </p:txBody>
      </p:sp>
      <p:cxnSp>
        <p:nvCxnSpPr>
          <p:cNvPr id="10" name="直接箭头连接符 9"/>
          <p:cNvCxnSpPr/>
          <p:nvPr>
            <p:custDataLst>
              <p:tags r:id="rId8"/>
            </p:custDataLst>
          </p:nvPr>
        </p:nvCxnSpPr>
        <p:spPr>
          <a:xfrm flipH="1">
            <a:off x="2181080" y="422195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5478006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噪声</a:t>
            </a:r>
          </a:p>
        </p:txBody>
      </p:sp>
      <p:cxnSp>
        <p:nvCxnSpPr>
          <p:cNvPr id="28" name="直接箭头连接符 27"/>
          <p:cNvCxnSpPr/>
          <p:nvPr>
            <p:custDataLst>
              <p:tags r:id="rId10"/>
            </p:custDataLst>
          </p:nvPr>
        </p:nvCxnSpPr>
        <p:spPr>
          <a:xfrm flipH="1">
            <a:off x="6032004" y="429319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8912604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噪声</a:t>
            </a:r>
          </a:p>
        </p:txBody>
      </p:sp>
      <p:cxnSp>
        <p:nvCxnSpPr>
          <p:cNvPr id="30" name="直接箭头连接符 29"/>
          <p:cNvCxnSpPr/>
          <p:nvPr>
            <p:custDataLst>
              <p:tags r:id="rId12"/>
            </p:custDataLst>
          </p:nvPr>
        </p:nvCxnSpPr>
        <p:spPr>
          <a:xfrm flipH="1">
            <a:off x="9466602" y="429319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我爱你中国 钢琴曲 00_00_00-00_00_14">
            <a:hlinkClick r:id="" action="ppaction://media"/>
          </p:cNvPr>
          <p:cNvPicPr>
            <a:picLocks noChangeAspect="1"/>
          </p:cNvPicPr>
          <p:nvPr>
            <a:audi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88793" y="2361006"/>
            <a:ext cx="1440000" cy="1440000"/>
          </a:xfrm>
          <a:prstGeom prst="rect">
            <a:avLst/>
          </a:prstGeom>
        </p:spPr>
      </p:pic>
      <p:pic>
        <p:nvPicPr>
          <p:cNvPr id="20" name="揉搓塑料袋 00_00_12-00_00_18">
            <a:hlinkClick r:id="" action="ppaction://media"/>
          </p:cNvPr>
          <p:cNvPicPr>
            <a:picLocks noChangeAspect="1"/>
          </p:cNvPicPr>
          <p:nvPr>
            <a:audioFile r:link="rId17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89181" y="2368872"/>
            <a:ext cx="1440000" cy="144000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8457152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揉搓塑料袋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8" grpId="0" animBg="1"/>
      <p:bldP spid="25" grpId="0" animBg="1"/>
      <p:bldP spid="29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5630" y="1340485"/>
            <a:ext cx="8702040" cy="346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、如图是某市区矗立的噪声监测显示装置，从装置上显示的分贝数可知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       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此处的噪声会使人失去听力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B.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此处的噪声会妨碍人们的工作和学习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C.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此时的噪声妨碍人们的休息和睡眠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D.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此时的噪声是较理想的安静环境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688070" y="2060575"/>
            <a:ext cx="3109595" cy="2026920"/>
          </a:xfrm>
          <a:prstGeom prst="round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 flipH="1">
            <a:off x="3647440" y="1772920"/>
            <a:ext cx="789940" cy="8763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3978281" y="2523117"/>
            <a:ext cx="1472241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5"/>
            </p:custDataLst>
          </p:nvPr>
        </p:nvCxnSpPr>
        <p:spPr>
          <a:xfrm>
            <a:off x="5450522" y="2763687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677620" y="2502077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90dB</a:t>
            </a:r>
          </a:p>
        </p:txBody>
      </p:sp>
      <p:sp>
        <p:nvSpPr>
          <p:cNvPr id="11" name="圆角矩形 10"/>
          <p:cNvSpPr/>
          <p:nvPr>
            <p:custDataLst>
              <p:tags r:id="rId7"/>
            </p:custDataLst>
          </p:nvPr>
        </p:nvSpPr>
        <p:spPr>
          <a:xfrm>
            <a:off x="3310410" y="3110838"/>
            <a:ext cx="3511924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>
            <a:off x="6826605" y="3332946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923181" y="3071336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70dB</a:t>
            </a:r>
          </a:p>
        </p:txBody>
      </p:sp>
      <p:sp>
        <p:nvSpPr>
          <p:cNvPr id="14" name="圆角矩形 13"/>
          <p:cNvSpPr/>
          <p:nvPr>
            <p:custDataLst>
              <p:tags r:id="rId10"/>
            </p:custDataLst>
          </p:nvPr>
        </p:nvSpPr>
        <p:spPr>
          <a:xfrm>
            <a:off x="2911370" y="3670760"/>
            <a:ext cx="3601677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11"/>
            </p:custDataLst>
          </p:nvPr>
        </p:nvCxnSpPr>
        <p:spPr>
          <a:xfrm>
            <a:off x="6521803" y="3898919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6652003" y="3621296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50dB</a:t>
            </a:r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3265534" y="4261326"/>
            <a:ext cx="2971854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>
            <a:off x="6233243" y="4481457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6363443" y="4203834"/>
            <a:ext cx="15830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30~40dB</a:t>
            </a: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0998200" y="10452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1" grpId="0" animBg="1"/>
      <p:bldP spid="13" grpId="0"/>
      <p:bldP spid="14" grpId="0" animBg="1"/>
      <p:bldP spid="16" grpId="0"/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343025" y="1484630"/>
            <a:ext cx="1004760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、下列事例中，属于从噪声产生环节进行防治的是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       )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房子的临街窗户装上双层玻璃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学校附近禁止汽车鸣笛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城市高架桥两旁建隔音墙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在很大噪声环境下工作的人戴有耳罩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696311" y="1485657"/>
            <a:ext cx="579151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cxnSp>
        <p:nvCxnSpPr>
          <p:cNvPr id="4" name="直接箭头连接符 3"/>
          <p:cNvCxnSpPr/>
          <p:nvPr>
            <p:custDataLst>
              <p:tags r:id="rId3"/>
            </p:custDataLst>
          </p:nvPr>
        </p:nvCxnSpPr>
        <p:spPr>
          <a:xfrm>
            <a:off x="6507405" y="2513069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052011" y="2223051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传播过程中</a:t>
            </a:r>
          </a:p>
        </p:txBody>
      </p:sp>
      <p:cxnSp>
        <p:nvCxnSpPr>
          <p:cNvPr id="9" name="直接箭头连接符 8"/>
          <p:cNvCxnSpPr/>
          <p:nvPr>
            <p:custDataLst>
              <p:tags r:id="rId5"/>
            </p:custDataLst>
          </p:nvPr>
        </p:nvCxnSpPr>
        <p:spPr>
          <a:xfrm>
            <a:off x="5859705" y="3774953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404311" y="348493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传播过程中</a:t>
            </a:r>
          </a:p>
        </p:txBody>
      </p:sp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>
          <a:xfrm>
            <a:off x="7606753" y="4436672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151359" y="4146654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人耳处</a:t>
            </a: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22425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380" y="1340485"/>
            <a:ext cx="11503660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、噪声是一种环境污染，一些城市规定学校周边机动车禁止鸣笛，下列减弱噪声的方法与之相同的是（　　）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A．在录音棚内安装隔音设备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B．夜晚禁止建筑工地施工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C．在学校或住宅区种植花草树木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D．在高噪声厂房工作的人员要戴上耳罩 </a:t>
            </a:r>
          </a:p>
        </p:txBody>
      </p:sp>
      <p:sp>
        <p:nvSpPr>
          <p:cNvPr id="224260" name="文本框 22425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76123" y="2133114"/>
            <a:ext cx="4203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86980" y="3397034"/>
            <a:ext cx="2800999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600" b="1">
                <a:solidFill>
                  <a:schemeClr val="bg1"/>
                </a:solidFill>
                <a:latin typeface="Times New Roman" panose="02020603050405020304" pitchFamily="18" charset="0"/>
              </a:rPr>
              <a:t>双层隔音窗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62890" y="1340485"/>
            <a:ext cx="856551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、在冬天，一场大雪过后，人们往往会感到万籁俱寂，你知道为什么吗？</a:t>
            </a:r>
          </a:p>
        </p:txBody>
      </p:sp>
      <p:pic>
        <p:nvPicPr>
          <p:cNvPr id="9" name="Picture 10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315" y="980440"/>
            <a:ext cx="3191510" cy="2366010"/>
          </a:xfrm>
          <a:prstGeom prst="rect">
            <a:avLst/>
          </a:prstGeom>
          <a:noFill/>
          <a:ln>
            <a:noFill/>
          </a:ln>
          <a:effectLst>
            <a:outerShdw blurRad="609600" dist="50800" dir="5400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6230" y="3429000"/>
            <a:ext cx="10889615" cy="17703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lnSpc>
                <a:spcPct val="150000"/>
              </a:lnSpc>
              <a:buFont typeface="Wingdings 2" panose="05020102010507070707" pitchFamily="18" charset="2"/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457200">
              <a:lnSpc>
                <a:spcPct val="13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答：刚下过的雪是新鲜蓬松的，它的表面有许多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小气孔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，当外界的声音传入这些小孔时便会发生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反射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，仅有小部分声音能从入口反射出来，而大部分则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被吸收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掉了，因而导致了万籁俱寂的场面。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Box 4"/>
          <p:cNvSpPr txBox="1"/>
          <p:nvPr>
            <p:custDataLst>
              <p:tags r:id="rId1"/>
            </p:custDataLst>
          </p:nvPr>
        </p:nvSpPr>
        <p:spPr>
          <a:xfrm>
            <a:off x="335280" y="1012190"/>
            <a:ext cx="1154620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6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、假如在你家附近正在施工，干扰你的学习和休息，下列措施无效的是（        ）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赶快将门窗关紧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用棉花塞住耳朵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将门窗打开        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将棉毯挂在窗上</a:t>
            </a:r>
          </a:p>
        </p:txBody>
      </p:sp>
      <p:sp>
        <p:nvSpPr>
          <p:cNvPr id="92165" name="Text Box 5"/>
          <p:cNvSpPr txBox="1"/>
          <p:nvPr>
            <p:custDataLst>
              <p:tags r:id="rId2"/>
            </p:custDataLst>
          </p:nvPr>
        </p:nvSpPr>
        <p:spPr>
          <a:xfrm>
            <a:off x="1199515" y="141287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  <p:sp>
        <p:nvSpPr>
          <p:cNvPr id="89090" name="Text Box 2"/>
          <p:cNvSpPr txBox="1"/>
          <p:nvPr>
            <p:custDataLst>
              <p:tags r:id="rId4"/>
            </p:custDataLst>
          </p:nvPr>
        </p:nvSpPr>
        <p:spPr>
          <a:xfrm>
            <a:off x="-97155" y="3613150"/>
            <a:ext cx="1207198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7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、为了使噪声减弱，下列措施不可行的是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 )</a:t>
            </a:r>
          </a:p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A.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将噪声大的机器换成噪声小的机器                   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在马路和住宅间设立屏障或植树造林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戴上防噪声耳罩，耳朵中塞一团棉花      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关闭所有声源</a:t>
            </a:r>
          </a:p>
        </p:txBody>
      </p:sp>
      <p:sp>
        <p:nvSpPr>
          <p:cNvPr id="89091" name="Text Box 3"/>
          <p:cNvSpPr txBox="1"/>
          <p:nvPr>
            <p:custDataLst>
              <p:tags r:id="rId5"/>
            </p:custDataLst>
          </p:nvPr>
        </p:nvSpPr>
        <p:spPr>
          <a:xfrm>
            <a:off x="7392035" y="3657600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  <p:bldP spid="92165" grpId="0"/>
      <p:bldP spid="89090" grpId="0"/>
      <p:bldP spid="890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  <p:sp>
        <p:nvSpPr>
          <p:cNvPr id="31748" name="文本框 31747"/>
          <p:cNvSpPr txBox="1"/>
          <p:nvPr>
            <p:custDataLst>
              <p:tags r:id="rId2"/>
            </p:custDataLst>
          </p:nvPr>
        </p:nvSpPr>
        <p:spPr>
          <a:xfrm>
            <a:off x="316230" y="1659890"/>
            <a:ext cx="11391265" cy="203009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、午睡期间，校园外的工地上的轰鸣声，吵得同学们睡不着觉。甲同学起身关上了窗户，乙同学索性用卫生纸堵住了耳朵，他们减弱噪声采取的途径分别是：甲在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减弱，乙在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减弱。 </a:t>
            </a:r>
          </a:p>
        </p:txBody>
      </p:sp>
      <p:sp>
        <p:nvSpPr>
          <p:cNvPr id="31751" name="文本框 31750"/>
          <p:cNvSpPr txBox="1"/>
          <p:nvPr>
            <p:custDataLst>
              <p:tags r:id="rId3"/>
            </p:custDataLst>
          </p:nvPr>
        </p:nvSpPr>
        <p:spPr>
          <a:xfrm>
            <a:off x="3723164" y="2996565"/>
            <a:ext cx="1964055" cy="521970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GB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传播过程中</a:t>
            </a:r>
          </a:p>
        </p:txBody>
      </p:sp>
      <p:sp>
        <p:nvSpPr>
          <p:cNvPr id="31752" name="文本框 31751"/>
          <p:cNvSpPr txBox="1"/>
          <p:nvPr>
            <p:custDataLst>
              <p:tags r:id="rId4"/>
            </p:custDataLst>
          </p:nvPr>
        </p:nvSpPr>
        <p:spPr>
          <a:xfrm>
            <a:off x="7607777" y="2996565"/>
            <a:ext cx="1255395" cy="521970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GB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人耳处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1268730"/>
            <a:ext cx="11510645" cy="200723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indent="609600" defTabSz="685165">
              <a:lnSpc>
                <a:spcPct val="150000"/>
              </a:lnSpc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小超被广场舞的音乐声吵醒后很不开心，对他来说，广场舞的音乐声属于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（选填“噪声”或“乐音”），为避免干扰，他戴上了耳罩，这是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      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的方法来减小干扰。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279499" y="1921799"/>
            <a:ext cx="84963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165"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噪声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495705" y="2636566"/>
            <a:ext cx="227457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在传播过程中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0665" y="4004945"/>
            <a:ext cx="11552555" cy="136080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lvl="0" indent="609600" algn="l" defTabSz="685165">
              <a:lnSpc>
                <a:spcPct val="150000"/>
              </a:lnSpc>
              <a:buClrTx/>
              <a:buSzTx/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、中考前夕，为了不打搅小明学习，姥姥看电视时调小了音量，这是在_________减弱噪声。调小音量也减小了声音的__________。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289650" y="4725160"/>
            <a:ext cx="1205865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声源处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8976307" y="4657757"/>
            <a:ext cx="84963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响度</a:t>
            </a: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7442200" y="1549400"/>
            <a:ext cx="2913270" cy="2362200"/>
            <a:chOff x="7848600" y="1879600"/>
            <a:chExt cx="2913270" cy="236220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81841" y="2631183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噪声的振动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杂乱无章</a:t>
              </a:r>
            </a:p>
          </p:txBody>
        </p:sp>
        <p:sp>
          <p:nvSpPr>
            <p:cNvPr id="11" name="右大括号 10"/>
            <p:cNvSpPr/>
            <p:nvPr>
              <p:custDataLst>
                <p:tags r:id="rId9"/>
              </p:custDataLst>
            </p:nvPr>
          </p:nvSpPr>
          <p:spPr>
            <a:xfrm>
              <a:off x="7848600" y="1879600"/>
              <a:ext cx="558800" cy="2362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7327900" y="4821527"/>
            <a:ext cx="2918409" cy="954107"/>
            <a:chOff x="7848600" y="5151727"/>
            <a:chExt cx="2918409" cy="954107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8786980" y="5151727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乐音的振动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规则有序</a:t>
              </a:r>
            </a:p>
          </p:txBody>
        </p:sp>
        <p:cxnSp>
          <p:nvCxnSpPr>
            <p:cNvPr id="13" name="直接箭头连接符 12"/>
            <p:cNvCxnSpPr/>
            <p:nvPr>
              <p:custDataLst>
                <p:tags r:id="rId7"/>
              </p:custDataLst>
            </p:nvPr>
          </p:nvCxnSpPr>
          <p:spPr>
            <a:xfrm>
              <a:off x="7848600" y="5628781"/>
              <a:ext cx="7493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10" y="970103"/>
            <a:ext cx="4858452" cy="19859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8" y="2782957"/>
            <a:ext cx="4850838" cy="178814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8" y="4403035"/>
            <a:ext cx="4858794" cy="1689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</a:p>
        </p:txBody>
      </p:sp>
      <p:graphicFrame>
        <p:nvGraphicFramePr>
          <p:cNvPr id="3089" name="对象 308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719830" y="1313180"/>
          <a:ext cx="4816475" cy="4022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295900" imgH="3943350" progId="PBrush">
                  <p:embed/>
                </p:oleObj>
              </mc:Choice>
              <mc:Fallback>
                <p:oleObj r:id="rId5" imgW="5295900" imgH="3943350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19830" y="1313180"/>
                        <a:ext cx="4816475" cy="402209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847215" y="5661025"/>
            <a:ext cx="8677275" cy="753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/>
              <a:t>1</a:t>
            </a:r>
            <a:r>
              <a:rPr lang="zh-CN" altLang="en-US" sz="3200"/>
              <a:t>、物理学：发声体做</a:t>
            </a:r>
            <a:r>
              <a:rPr lang="zh-CN" altLang="en-US" sz="3200">
                <a:solidFill>
                  <a:srgbClr val="FF0000"/>
                </a:solidFill>
              </a:rPr>
              <a:t>无规则</a:t>
            </a:r>
            <a:r>
              <a:rPr lang="zh-CN" altLang="en-US" sz="3200"/>
              <a:t>振动时会发出噪声。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"/>
          <p:cNvSpPr txBox="1"/>
          <p:nvPr>
            <p:custDataLst>
              <p:tags r:id="rId1"/>
            </p:custDataLst>
          </p:nvPr>
        </p:nvSpPr>
        <p:spPr>
          <a:xfrm>
            <a:off x="1615376" y="755858"/>
            <a:ext cx="8712968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请同学们聆听</a:t>
            </a:r>
            <a:r>
              <a:rPr lang="zh-CN" altLang="en-US" sz="2800" u="none" spc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右边</a:t>
            </a: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这段声音</a:t>
            </a:r>
            <a:r>
              <a:rPr lang="zh-CN" altLang="en-US" sz="2800" u="none" spc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sz="280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这段声音的前半段与后半段有何不同</a:t>
            </a:r>
            <a:r>
              <a:rPr lang="en-US" altLang="zh-CN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</a:p>
        </p:txBody>
      </p:sp>
      <p:sp>
        <p:nvSpPr>
          <p:cNvPr id="23" name="文本框 22"/>
          <p:cNvSpPr txBox="1"/>
          <p:nvPr>
            <p:custDataLst>
              <p:tags r:id="rId2"/>
            </p:custDataLst>
          </p:nvPr>
        </p:nvSpPr>
        <p:spPr>
          <a:xfrm>
            <a:off x="1631250" y="3184532"/>
            <a:ext cx="9417173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再来</a:t>
            </a:r>
            <a:r>
              <a:rPr lang="en-US" sz="2800" u="none" spc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听</a:t>
            </a:r>
            <a:r>
              <a:rPr lang="zh-CN" altLang="en-US" sz="2800" u="none" spc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下这段英语听力，并尝试理解其中对话的含义。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666240" y="3856355"/>
            <a:ext cx="9001760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同样是刚才那段优美的音乐，现在对大家听英语听力有什么影响？</a:t>
            </a:r>
          </a:p>
        </p:txBody>
      </p:sp>
      <p:pic>
        <p:nvPicPr>
          <p:cNvPr id="2" name="乐音+噪音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0018" y="1477853"/>
            <a:ext cx="609600" cy="609600"/>
          </a:xfrm>
          <a:prstGeom prst="rect">
            <a:avLst/>
          </a:prstGeom>
        </p:spPr>
      </p:pic>
      <p:pic>
        <p:nvPicPr>
          <p:cNvPr id="8" name="听力+乐音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0018" y="4508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55688" y="1754506"/>
            <a:ext cx="10080624" cy="11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100"/>
              <a:t>2</a:t>
            </a:r>
            <a:r>
              <a:rPr lang="zh-CN" altLang="en-US" sz="3100"/>
              <a:t>、环境保护：凡是妨碍人们正常休息、学习和工作的声音，以及对人们要听的声音产生干扰的声音，都属于噪声。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3175" y="3285025"/>
            <a:ext cx="3383489" cy="295742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25746" b="13068"/>
          <a:stretch>
            <a:fillRect/>
          </a:stretch>
        </p:blipFill>
        <p:spPr bwMode="auto">
          <a:xfrm>
            <a:off x="5447665" y="3860800"/>
            <a:ext cx="3493135" cy="1922780"/>
          </a:xfrm>
          <a:prstGeom prst="rect">
            <a:avLst/>
          </a:prstGeom>
          <a:noFill/>
          <a:ln>
            <a:noFill/>
          </a:ln>
          <a:effectLst>
            <a:outerShdw blurRad="609600" dist="50800" dir="5400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1627" y="692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想想议议：你周围有哪些噪声？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1703154" y="1899077"/>
            <a:ext cx="2962911" cy="2427123"/>
            <a:chOff x="553657" y="758084"/>
            <a:chExt cx="2222183" cy="1815847"/>
          </a:xfrm>
        </p:grpSpPr>
        <p:sp>
          <p:nvSpPr>
            <p:cNvPr id="5" name="矩形 4"/>
            <p:cNvSpPr/>
            <p:nvPr>
              <p:custDataLst>
                <p:tags r:id="rId19"/>
              </p:custDataLst>
            </p:nvPr>
          </p:nvSpPr>
          <p:spPr>
            <a:xfrm>
              <a:off x="931726" y="2183420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交通噪声</a:t>
              </a:r>
            </a:p>
          </p:txBody>
        </p:sp>
        <p:pic>
          <p:nvPicPr>
            <p:cNvPr id="6146" name="Picture 2"/>
            <p:cNvPicPr preferRelativeResize="0"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657" y="758084"/>
              <a:ext cx="2222183" cy="1439949"/>
            </a:xfrm>
            <a:prstGeom prst="rect">
              <a:avLst/>
            </a:prstGeom>
            <a:noFill/>
            <a:ln>
              <a:noFill/>
            </a:ln>
            <a:effectLst>
              <a:outerShdw blurRad="609600" dist="50800" dir="5400000" algn="ctr" rotWithShape="0">
                <a:srgbClr val="000000">
                  <a:alpha val="5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7896172" y="1865422"/>
            <a:ext cx="2600960" cy="2446721"/>
            <a:chOff x="3890825" y="758084"/>
            <a:chExt cx="1950720" cy="1830510"/>
          </a:xfrm>
        </p:grpSpPr>
        <p:sp>
          <p:nvSpPr>
            <p:cNvPr id="6" name="矩形 5"/>
            <p:cNvSpPr/>
            <p:nvPr>
              <p:custDataLst>
                <p:tags r:id="rId17"/>
              </p:custDataLst>
            </p:nvPr>
          </p:nvSpPr>
          <p:spPr>
            <a:xfrm>
              <a:off x="4146568" y="2198083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施工噪声</a:t>
              </a:r>
            </a:p>
          </p:txBody>
        </p:sp>
        <p:pic>
          <p:nvPicPr>
            <p:cNvPr id="6147" name="Picture 3"/>
            <p:cNvPicPr preferRelativeResize="0">
              <a:picLocks noChangeArrowheads="1"/>
            </p:cNvPicPr>
            <p:nvPr>
              <p:custDataLst>
                <p:tags r:id="rId18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0825" y="758084"/>
              <a:ext cx="1950720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1620870" y="4437097"/>
            <a:ext cx="3045460" cy="2446722"/>
            <a:chOff x="824954" y="2821802"/>
            <a:chExt cx="2284095" cy="1830511"/>
          </a:xfrm>
        </p:grpSpPr>
        <p:sp>
          <p:nvSpPr>
            <p:cNvPr id="7" name="矩形 6"/>
            <p:cNvSpPr/>
            <p:nvPr>
              <p:custDataLst>
                <p:tags r:id="rId15"/>
              </p:custDataLst>
            </p:nvPr>
          </p:nvSpPr>
          <p:spPr>
            <a:xfrm>
              <a:off x="1243966" y="4261802"/>
              <a:ext cx="1270635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 工业噪声</a:t>
              </a:r>
            </a:p>
          </p:txBody>
        </p:sp>
        <p:pic>
          <p:nvPicPr>
            <p:cNvPr id="6148" name="Picture 4"/>
            <p:cNvPicPr preferRelativeResize="0">
              <a:picLocks noChangeArrowheads="1"/>
            </p:cNvPicPr>
            <p:nvPr>
              <p:custDataLst>
                <p:tags r:id="rId16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10980" r="4413"/>
            <a:stretch>
              <a:fillRect/>
            </a:stretch>
          </p:blipFill>
          <p:spPr bwMode="auto">
            <a:xfrm>
              <a:off x="824954" y="2821802"/>
              <a:ext cx="2284095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7777025" y="4364990"/>
            <a:ext cx="2841625" cy="2446655"/>
            <a:chOff x="4103648" y="2764668"/>
            <a:chExt cx="2150117" cy="1830530"/>
          </a:xfrm>
        </p:grpSpPr>
        <p:sp>
          <p:nvSpPr>
            <p:cNvPr id="3" name="矩形 2"/>
            <p:cNvSpPr/>
            <p:nvPr>
              <p:custDataLst>
                <p:tags r:id="rId13"/>
              </p:custDataLst>
            </p:nvPr>
          </p:nvSpPr>
          <p:spPr>
            <a:xfrm>
              <a:off x="4103648" y="4204672"/>
              <a:ext cx="2150117" cy="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社会生活噪声</a:t>
              </a:r>
            </a:p>
          </p:txBody>
        </p:sp>
        <p:pic>
          <p:nvPicPr>
            <p:cNvPr id="6149" name="Picture 5"/>
            <p:cNvPicPr preferRelativeResize="0">
              <a:picLocks noChangeArrowheads="1"/>
            </p:cNvPicPr>
            <p:nvPr>
              <p:custDataLst>
                <p:tags r:id="rId1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4" b="10112"/>
            <a:stretch>
              <a:fillRect/>
            </a:stretch>
          </p:blipFill>
          <p:spPr bwMode="auto">
            <a:xfrm>
              <a:off x="4193841" y="2764668"/>
              <a:ext cx="2010728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街道噪声.mp4">
            <a:hlinkClick r:id="" action="ppaction://media"/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943546" y="1865423"/>
            <a:ext cx="2833509" cy="2130392"/>
          </a:xfrm>
          <a:prstGeom prst="rect">
            <a:avLst/>
          </a:prstGeom>
        </p:spPr>
      </p:pic>
      <p:pic>
        <p:nvPicPr>
          <p:cNvPr id="15" name="社会生活噪声.wmv">
            <a:hlinkClick r:id="" action="ppaction://media"/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943687" y="4365100"/>
            <a:ext cx="2754489" cy="1942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791627" y="692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想想议议：你周围有哪些噪声？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1703154" y="1899077"/>
            <a:ext cx="2962911" cy="2427123"/>
            <a:chOff x="553657" y="758084"/>
            <a:chExt cx="2222183" cy="1815847"/>
          </a:xfrm>
        </p:grpSpPr>
        <p:sp>
          <p:nvSpPr>
            <p:cNvPr id="5" name="矩形 4"/>
            <p:cNvSpPr/>
            <p:nvPr>
              <p:custDataLst>
                <p:tags r:id="rId19"/>
              </p:custDataLst>
            </p:nvPr>
          </p:nvSpPr>
          <p:spPr>
            <a:xfrm>
              <a:off x="931726" y="2183420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交通噪声</a:t>
              </a:r>
            </a:p>
          </p:txBody>
        </p:sp>
        <p:pic>
          <p:nvPicPr>
            <p:cNvPr id="6146" name="Picture 2"/>
            <p:cNvPicPr preferRelativeResize="0"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657" y="758084"/>
              <a:ext cx="2222183" cy="1439949"/>
            </a:xfrm>
            <a:prstGeom prst="rect">
              <a:avLst/>
            </a:prstGeom>
            <a:noFill/>
            <a:ln>
              <a:noFill/>
            </a:ln>
            <a:effectLst>
              <a:outerShdw blurRad="609600" dist="50800" dir="5400000" algn="ctr" rotWithShape="0">
                <a:srgbClr val="000000">
                  <a:alpha val="5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7896172" y="1865422"/>
            <a:ext cx="2600960" cy="2446721"/>
            <a:chOff x="3890825" y="758084"/>
            <a:chExt cx="1950720" cy="1830510"/>
          </a:xfrm>
        </p:grpSpPr>
        <p:sp>
          <p:nvSpPr>
            <p:cNvPr id="6" name="矩形 5"/>
            <p:cNvSpPr/>
            <p:nvPr>
              <p:custDataLst>
                <p:tags r:id="rId17"/>
              </p:custDataLst>
            </p:nvPr>
          </p:nvSpPr>
          <p:spPr>
            <a:xfrm>
              <a:off x="4146568" y="2198083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施工噪声</a:t>
              </a:r>
            </a:p>
          </p:txBody>
        </p:sp>
        <p:pic>
          <p:nvPicPr>
            <p:cNvPr id="6147" name="Picture 3"/>
            <p:cNvPicPr preferRelativeResize="0">
              <a:picLocks noChangeArrowheads="1"/>
            </p:cNvPicPr>
            <p:nvPr>
              <p:custDataLst>
                <p:tags r:id="rId18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0825" y="758084"/>
              <a:ext cx="1950720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1620870" y="4437097"/>
            <a:ext cx="3045460" cy="2446722"/>
            <a:chOff x="824954" y="2821802"/>
            <a:chExt cx="2284095" cy="1830511"/>
          </a:xfrm>
        </p:grpSpPr>
        <p:sp>
          <p:nvSpPr>
            <p:cNvPr id="7" name="矩形 6"/>
            <p:cNvSpPr/>
            <p:nvPr>
              <p:custDataLst>
                <p:tags r:id="rId15"/>
              </p:custDataLst>
            </p:nvPr>
          </p:nvSpPr>
          <p:spPr>
            <a:xfrm>
              <a:off x="1243966" y="4261802"/>
              <a:ext cx="1270635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 工业噪声</a:t>
              </a:r>
            </a:p>
          </p:txBody>
        </p:sp>
        <p:pic>
          <p:nvPicPr>
            <p:cNvPr id="6148" name="Picture 4"/>
            <p:cNvPicPr preferRelativeResize="0">
              <a:picLocks noChangeArrowheads="1"/>
            </p:cNvPicPr>
            <p:nvPr>
              <p:custDataLst>
                <p:tags r:id="rId16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10980" r="4413"/>
            <a:stretch>
              <a:fillRect/>
            </a:stretch>
          </p:blipFill>
          <p:spPr bwMode="auto">
            <a:xfrm>
              <a:off x="824954" y="2821802"/>
              <a:ext cx="2284095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7777025" y="4364990"/>
            <a:ext cx="2841625" cy="2446655"/>
            <a:chOff x="4103648" y="2764668"/>
            <a:chExt cx="2150117" cy="1830530"/>
          </a:xfrm>
        </p:grpSpPr>
        <p:sp>
          <p:nvSpPr>
            <p:cNvPr id="3" name="矩形 2"/>
            <p:cNvSpPr/>
            <p:nvPr>
              <p:custDataLst>
                <p:tags r:id="rId13"/>
              </p:custDataLst>
            </p:nvPr>
          </p:nvSpPr>
          <p:spPr>
            <a:xfrm>
              <a:off x="4103648" y="4204672"/>
              <a:ext cx="2150117" cy="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社会生活噪声</a:t>
              </a:r>
            </a:p>
          </p:txBody>
        </p:sp>
        <p:pic>
          <p:nvPicPr>
            <p:cNvPr id="6149" name="Picture 5"/>
            <p:cNvPicPr preferRelativeResize="0">
              <a:picLocks noChangeArrowheads="1"/>
            </p:cNvPicPr>
            <p:nvPr>
              <p:custDataLst>
                <p:tags r:id="rId1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4" b="10112"/>
            <a:stretch>
              <a:fillRect/>
            </a:stretch>
          </p:blipFill>
          <p:spPr bwMode="auto">
            <a:xfrm>
              <a:off x="4193841" y="2764668"/>
              <a:ext cx="2010728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街道噪声.mp4">
            <a:hlinkClick r:id="" action="ppaction://media"/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943546" y="1865423"/>
            <a:ext cx="2833509" cy="2130392"/>
          </a:xfrm>
          <a:prstGeom prst="rect">
            <a:avLst/>
          </a:prstGeom>
        </p:spPr>
      </p:pic>
      <p:pic>
        <p:nvPicPr>
          <p:cNvPr id="15" name="社会生活噪声.wmv">
            <a:hlinkClick r:id="" action="ppaction://media"/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943687" y="4365100"/>
            <a:ext cx="2754489" cy="1942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二、噪声的等级和危害</a:t>
            </a:r>
          </a:p>
        </p:txBody>
      </p:sp>
      <p:sp>
        <p:nvSpPr>
          <p:cNvPr id="3" name="内容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82663" y="1496060"/>
            <a:ext cx="10298112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以分贝（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en-US"/>
              <a:t>）为单位来表示声音强弱的等级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842751" y="2724525"/>
          <a:ext cx="5699125" cy="336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人的感觉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声音强弱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刚刚引起听觉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 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理想的安静环境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30~40dB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4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保证休息和睡眠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34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保证工作和学习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保护听力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内容占位符 2"/>
          <p:cNvSpPr txBox="1"/>
          <p:nvPr>
            <p:custDataLst>
              <p:tags r:id="rId4"/>
            </p:custDataLst>
          </p:nvPr>
        </p:nvSpPr>
        <p:spPr>
          <a:xfrm>
            <a:off x="982663" y="2204645"/>
            <a:ext cx="7720177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人对不同强度的声音的感觉（课本第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zh-CN" altLang="en-US"/>
              <a:t>页）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225" y="2852420"/>
            <a:ext cx="3295015" cy="355409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  <p:tag name="KSO_WM_DIAGRAM_VIRTUALLY_FRAME" val="{&quot;height&quot;:236.20661417322836,&quot;left&quot;:103.84086614173228,&quot;top&quot;:185.9059842519685,&quot;width&quot;:717.98440944881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  <p:tag name="KSO_WM_DIAGRAM_VIRTUALLY_FRAME" val="{&quot;height&quot;:236.20661417322836,&quot;left&quot;:103.84086614173228,&quot;top&quot;:185.9059842519685,&quot;width&quot;:717.98440944881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  <p:tag name="KSO_WM_DIAGRAM_VIRTUALLY_FRAME" val="{&quot;height&quot;:236.20661417322836,&quot;left&quot;:103.84086614173228,&quot;top&quot;:185.9059842519685,&quot;width&quot;:717.98440944881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  <p:tag name="KSO_WM_DIAGRAM_VIRTUALLY_FRAME" val="{&quot;height&quot;:236.20661417322836,&quot;left&quot;:103.84086614173228,&quot;top&quot;:185.9059842519685,&quot;width&quot;:717.98440944881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  <p:tag name="KSO_WM_DIAGRAM_VIRTUALLY_FRAME" val="{&quot;height&quot;:236.20661417322836,&quot;left&quot;:103.84086614173228,&quot;top&quot;:185.9059842519685,&quot;width&quot;:717.984409448819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  <p:tag name="KSO_WM_DIAGRAM_VIRTUALLY_FRAME" val="{&quot;height&quot;:236.20661417322836,&quot;left&quot;:103.84086614173228,&quot;top&quot;:185.9059842519685,&quot;width&quot;:717.984409448819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  <p:tag name="KSO_WM_DIAGRAM_VIRTUALLY_FRAME" val="{&quot;height&quot;:236.20661417322836,&quot;left&quot;:103.84086614173228,&quot;top&quot;:185.9059842519685,&quot;width&quot;:717.984409448819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  <p:tag name="KSO_WM_DIAGRAM_VIRTUALLY_FRAME" val="{&quot;height&quot;:236.20661417322836,&quot;left&quot;:103.84086614173228,&quot;top&quot;:185.9059842519685,&quot;width&quot;:717.984409448819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  <p:tag name="KSO_WM_DIAGRAM_VIRTUALLY_FRAME" val="{&quot;height&quot;:236.20661417322836,&quot;left&quot;:103.84086614173228,&quot;top&quot;:185.9059842519685,&quot;width&quot;:717.984409448819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  <p:tag name="KSO_WM_DIAGRAM_VIRTUALLY_FRAME" val="{&quot;height&quot;:236.20661417322836,&quot;left&quot;:103.84086614173228,&quot;top&quot;:185.9059842519685,&quot;width&quot;:717.984409448819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  <p:tag name="KSO_WM_DIAGRAM_VIRTUALLY_FRAME" val="{&quot;height&quot;:236.20661417322836,&quot;left&quot;:103.84086614173228,&quot;top&quot;:185.9059842519685,&quot;width&quot;:717.98440944881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  <p:tag name="KSO_WM_DIAGRAM_VIRTUALLY_FRAME" val="{&quot;height&quot;:236.20661417322836,&quot;left&quot;:103.84086614173228,&quot;top&quot;:185.9059842519685,&quot;width&quot;:717.98440944881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1242</Words>
  <Application>Microsoft Office PowerPoint</Application>
  <PresentationFormat>宽屏</PresentationFormat>
  <Paragraphs>173</Paragraphs>
  <Slides>26</Slides>
  <Notes>0</Notes>
  <HiddenSlides>0</HiddenSlides>
  <MMClips>9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黑体</vt:lpstr>
      <vt:lpstr>华文楷体</vt:lpstr>
      <vt:lpstr>隶书</vt:lpstr>
      <vt:lpstr>微软雅黑</vt:lpstr>
      <vt:lpstr>Arial</vt:lpstr>
      <vt:lpstr>Times New Roman</vt:lpstr>
      <vt:lpstr>Wingdings 2</vt:lpstr>
      <vt:lpstr>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2024-08-20T15:20:19Z</cp:lastPrinted>
  <dcterms:created xsi:type="dcterms:W3CDTF">2024-08-20T15:20:19Z</dcterms:created>
  <dcterms:modified xsi:type="dcterms:W3CDTF">2024-10-05T01:31:51Z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