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5.tif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tiff"/><Relationship Id="rId1" Type="http://schemas.openxmlformats.org/officeDocument/2006/relationships/image" Target="../media/image3.tif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25.TIF" TargetMode="Externa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26.TIF" TargetMode="Externa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27.TIF" TargetMode="External"/><Relationship Id="rId2" Type="http://schemas.openxmlformats.org/officeDocument/2006/relationships/image" Target="../media/image7.png"/><Relationship Id="rId1" Type="http://schemas.openxmlformats.org/officeDocument/2006/relationships/image" Target="../media/image5.tif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28.TIF" TargetMode="Externa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29.TIF" TargetMode="Externa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30.TIF" TargetMode="External"/><Relationship Id="rId2" Type="http://schemas.openxmlformats.org/officeDocument/2006/relationships/image" Target="../media/image10.png"/><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xml"/><Relationship Id="rId7" Type="http://schemas.openxmlformats.org/officeDocument/2006/relationships/slide" Target="slide23.xml"/><Relationship Id="rId6" Type="http://schemas.openxmlformats.org/officeDocument/2006/relationships/slide" Target="slide12.xml"/><Relationship Id="rId5" Type="http://schemas.openxmlformats.org/officeDocument/2006/relationships/tags" Target="../tags/tag3.xml"/><Relationship Id="rId4" Type="http://schemas.openxmlformats.org/officeDocument/2006/relationships/slide" Target="slide28.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31.TIF" TargetMode="External"/><Relationship Id="rId2" Type="http://schemas.openxmlformats.org/officeDocument/2006/relationships/image" Target="../media/image11.png"/><Relationship Id="rId1" Type="http://schemas.openxmlformats.org/officeDocument/2006/relationships/image" Target="../media/image5.tif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32.TIF" TargetMode="Externa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33.TIF" TargetMode="External"/><Relationship Id="rId2" Type="http://schemas.openxmlformats.org/officeDocument/2006/relationships/image" Target="../media/image13.png"/><Relationship Id="rId1" Type="http://schemas.openxmlformats.org/officeDocument/2006/relationships/image" Target="../media/image3.tif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34.TIF" TargetMode="Externa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36.TIF" TargetMode="Externa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37.TIF" TargetMode="Externa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tiff"/><Relationship Id="rId1" Type="http://schemas.openxmlformats.org/officeDocument/2006/relationships/image" Target="../media/image2.tiff"/></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38.TIF" TargetMode="External"/><Relationship Id="rId2" Type="http://schemas.openxmlformats.org/officeDocument/2006/relationships/image" Target="../media/image18.png"/><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4.xml"/><Relationship Id="rId1"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39.TIF" TargetMode="Externa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40.TIF" TargetMode="Externa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341.TIF" TargetMode="External"/><Relationship Id="rId2" Type="http://schemas.openxmlformats.org/officeDocument/2006/relationships/image" Target="../media/image21.png"/><Relationship Id="rId1" Type="http://schemas.openxmlformats.org/officeDocument/2006/relationships/image" Target="../media/image1.tif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42.TIF" TargetMode="Externa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tif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43AA.TIF" TargetMode="External"/><Relationship Id="rId1"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343.TIF" TargetMode="Externa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6.xml"/><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4.tiff"/><Relationship Id="rId3" Type="http://schemas.openxmlformats.org/officeDocument/2006/relationships/image" Target="../media/image3.png"/><Relationship Id="rId2" Type="http://schemas.openxmlformats.org/officeDocument/2006/relationships/image" Target="file:///C:\Documents and Settings\Administrator\&#26700;&#38754;\&#27743;&#35199;&#29289;&#29702;(JK)\N324.TIF" TargetMode="Externa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489200" y="2016125"/>
            <a:ext cx="699706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11</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物态变化</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1462405" y="3562350"/>
            <a:ext cx="958532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fontAlgn="auto">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温度及温度的测量 六种物态变化</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684530" y="136144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a:t>
              </a:r>
              <a:r>
                <a:rPr lang="zh-CN" altLang="en-US" sz="2400" b="1">
                  <a:latin typeface="黑体" panose="02010609060101010101" pitchFamily="49" charset="-122"/>
                  <a:ea typeface="黑体" panose="02010609060101010101" pitchFamily="49" charset="-122"/>
                </a:rPr>
                <a:t>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57530" y="1971675"/>
            <a:ext cx="1090168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zh-CN" sz="2400" b="0">
                <a:latin typeface="Times New Roman" panose="02020603050405020304" pitchFamily="18" charset="0"/>
                <a:ea typeface="宋体" panose="02010600030101010101" pitchFamily="2" charset="-122"/>
                <a:cs typeface="Times New Roman" panose="02020603050405020304" pitchFamily="18" charset="0"/>
              </a:rPr>
              <a:t>在标准大气压下，</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液态氮的沸点为－</a:t>
            </a:r>
            <a:r>
              <a:rPr lang="en-US" sz="2400" b="0">
                <a:latin typeface="Times New Roman" panose="02020603050405020304" pitchFamily="18" charset="0"/>
                <a:ea typeface="宋体" panose="02010600030101010101" pitchFamily="2" charset="-122"/>
                <a:cs typeface="Times New Roman" panose="02020603050405020304" pitchFamily="18" charset="0"/>
              </a:rPr>
              <a:t>196 ℃ </a:t>
            </a:r>
            <a:r>
              <a:rPr lang="zh-CN" sz="2400" b="0">
                <a:latin typeface="Times New Roman" panose="02020603050405020304" pitchFamily="18" charset="0"/>
                <a:ea typeface="宋体" panose="02010600030101010101" pitchFamily="2" charset="-122"/>
                <a:cs typeface="Times New Roman" panose="02020603050405020304" pitchFamily="18" charset="0"/>
              </a:rPr>
              <a:t>，在牛奶、奶油等冰激凌原料上，涂上液态氮它会迅速</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填物态变化名称</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成气态，同时</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吸收</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放出</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热量使牛奶、奶油中的水凝固成冰，制成</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液氮冰激凌”．</a:t>
            </a:r>
            <a:r>
              <a:rPr lang="en-US" sz="2400" b="0">
                <a:latin typeface="Times New Roman" panose="02020603050405020304" pitchFamily="18" charset="0"/>
                <a:cs typeface="Times New Roman" panose="02020603050405020304" pitchFamily="18" charset="0"/>
              </a:rPr>
              <a:t>(2)  </a:t>
            </a:r>
            <a:r>
              <a:rPr lang="zh-CN" sz="2400" b="0">
                <a:latin typeface="Times New Roman" panose="02020603050405020304" pitchFamily="18" charset="0"/>
                <a:ea typeface="宋体" panose="02010600030101010101" pitchFamily="2" charset="-122"/>
                <a:cs typeface="Times New Roman" panose="02020603050405020304" pitchFamily="18" charset="0"/>
              </a:rPr>
              <a:t>滑雪是很多人喜欢的冬季运动，</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自然界的雪是水蒸气</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而成的；当自然界降雪不足时，</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滑雪场需要</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人工造雪</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在</a:t>
            </a:r>
            <a:r>
              <a:rPr lang="en-US" sz="2400" b="0">
                <a:latin typeface="Times New Roman" panose="02020603050405020304" pitchFamily="18" charset="0"/>
                <a:cs typeface="Times New Roman" panose="02020603050405020304" pitchFamily="18" charset="0"/>
              </a:rPr>
              <a:t>0 ℃ </a:t>
            </a:r>
            <a:r>
              <a:rPr lang="zh-CN" sz="2400" b="0">
                <a:latin typeface="Times New Roman" panose="02020603050405020304" pitchFamily="18" charset="0"/>
                <a:ea typeface="宋体" panose="02010600030101010101" pitchFamily="2" charset="-122"/>
                <a:cs typeface="Times New Roman" panose="02020603050405020304" pitchFamily="18" charset="0"/>
              </a:rPr>
              <a:t>以下的天气里，</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造雪机喷射出水雾，</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这些雾滴遇到冷空气发生</a:t>
            </a:r>
            <a:r>
              <a:rPr lang="en-US" sz="2400" b="0">
                <a:latin typeface="Times New Roman" panose="02020603050405020304" pitchFamily="18" charset="0"/>
                <a:cs typeface="Times New Roman" panose="02020603050405020304" pitchFamily="18" charset="0"/>
              </a:rPr>
              <a:t>_______, </a:t>
            </a:r>
            <a:r>
              <a:rPr lang="zh-CN" sz="2400" b="0">
                <a:latin typeface="Times New Roman" panose="02020603050405020304" pitchFamily="18" charset="0"/>
                <a:ea typeface="宋体" panose="02010600030101010101" pitchFamily="2" charset="-122"/>
                <a:cs typeface="Times New Roman" panose="02020603050405020304" pitchFamily="18" charset="0"/>
              </a:rPr>
              <a:t>形成</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人工雪”．</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均填物态变化名称</a:t>
            </a:r>
            <a:r>
              <a:rPr lang="en-US" sz="2400" b="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3624580" y="2644775"/>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sz="2400" b="0">
              <a:solidFill>
                <a:srgbClr val="FF0000"/>
              </a:solidFill>
              <a:ea typeface="宋体" panose="02010600030101010101" pitchFamily="2" charset="-122"/>
            </a:endParaRPr>
          </a:p>
        </p:txBody>
      </p:sp>
      <p:sp>
        <p:nvSpPr>
          <p:cNvPr id="6" name="文本框 5"/>
          <p:cNvSpPr txBox="1"/>
          <p:nvPr/>
        </p:nvSpPr>
        <p:spPr>
          <a:xfrm>
            <a:off x="8978900" y="2644775"/>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a:t>
            </a:r>
            <a:endParaRPr lang="zh-CN" altLang="en-US" sz="2400" b="0">
              <a:solidFill>
                <a:srgbClr val="FF0000"/>
              </a:solidFill>
              <a:ea typeface="宋体" panose="02010600030101010101" pitchFamily="2" charset="-122"/>
            </a:endParaRPr>
          </a:p>
        </p:txBody>
      </p:sp>
      <p:sp>
        <p:nvSpPr>
          <p:cNvPr id="7" name="文本框 6"/>
          <p:cNvSpPr txBox="1"/>
          <p:nvPr/>
        </p:nvSpPr>
        <p:spPr>
          <a:xfrm>
            <a:off x="8382635" y="3735070"/>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凝华</a:t>
            </a:r>
            <a:endParaRPr lang="zh-CN" altLang="en-US" sz="2400" b="0">
              <a:solidFill>
                <a:srgbClr val="FF0000"/>
              </a:solidFill>
              <a:ea typeface="宋体" panose="02010600030101010101" pitchFamily="2" charset="-122"/>
            </a:endParaRPr>
          </a:p>
        </p:txBody>
      </p:sp>
      <p:sp>
        <p:nvSpPr>
          <p:cNvPr id="8" name="文本框 7"/>
          <p:cNvSpPr txBox="1"/>
          <p:nvPr/>
        </p:nvSpPr>
        <p:spPr>
          <a:xfrm>
            <a:off x="5443855" y="4829810"/>
            <a:ext cx="9728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凝固</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2" action="ppaction://hlinksldjump"/>
          </p:cNvPr>
          <p:cNvSpPr/>
          <p:nvPr/>
        </p:nvSpPr>
        <p:spPr>
          <a:xfrm>
            <a:off x="9292590" y="551053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5005" y="1040130"/>
            <a:ext cx="1089152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(3)  (</a:t>
            </a:r>
            <a:r>
              <a:rPr lang="zh-CN" sz="2400" b="0">
                <a:latin typeface="Times New Roman" panose="02020603050405020304" pitchFamily="18" charset="0"/>
                <a:cs typeface="Times New Roman" panose="02020603050405020304" pitchFamily="18" charset="0"/>
              </a:rPr>
              <a:t>热点信息原创题</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庆祝新中国成立</a:t>
            </a:r>
            <a:r>
              <a:rPr lang="en-US" sz="2400" b="0">
                <a:latin typeface="Times New Roman" panose="02020603050405020304" pitchFamily="18" charset="0"/>
                <a:ea typeface="宋体" panose="02010600030101010101" pitchFamily="2" charset="-122"/>
                <a:cs typeface="Times New Roman" panose="02020603050405020304" pitchFamily="18" charset="0"/>
              </a:rPr>
              <a:t>70</a:t>
            </a:r>
            <a:r>
              <a:rPr lang="zh-CN" sz="2400" b="0">
                <a:latin typeface="Times New Roman" panose="02020603050405020304" pitchFamily="18" charset="0"/>
                <a:ea typeface="宋体" panose="02010600030101010101" pitchFamily="2" charset="-122"/>
                <a:cs typeface="Times New Roman" panose="02020603050405020304" pitchFamily="18" charset="0"/>
              </a:rPr>
              <a:t>周年阅兵式上，</a:t>
            </a:r>
            <a:r>
              <a:rPr lang="en-US" sz="2400" b="0">
                <a:latin typeface="Times New Roman" panose="02020603050405020304" pitchFamily="18" charset="0"/>
                <a:cs typeface="Times New Roman" panose="02020603050405020304" pitchFamily="18" charset="0"/>
              </a:rPr>
              <a:t>12</a:t>
            </a:r>
            <a:r>
              <a:rPr lang="zh-CN" sz="2400" b="0">
                <a:latin typeface="Times New Roman" panose="02020603050405020304" pitchFamily="18" charset="0"/>
                <a:ea typeface="宋体" panose="02010600030101010101" pitchFamily="2" charset="-122"/>
                <a:cs typeface="Times New Roman" panose="02020603050405020304" pitchFamily="18" charset="0"/>
              </a:rPr>
              <a:t>个空中梯队接受了检阅．领队机梯队，在蔚蓝的天空中拉出了一条条美丽的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彩带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，如图所示，这种现象俗称为</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飞机拉烟</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，这一现象产生的主要原因是飞机在飞行过程中排出的暖湿气体遇冷所致．在这一过程中，暖湿气体发生的物态变化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熔化  </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蒸发  </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液化  </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升华</a:t>
            </a:r>
            <a:endParaRPr lang="zh-CN" altLang="en-US" sz="2400">
              <a:latin typeface="Times New Roman" panose="02020603050405020304" pitchFamily="18" charset="0"/>
              <a:cs typeface="Times New Roman" panose="02020603050405020304" pitchFamily="18" charset="0"/>
            </a:endParaRPr>
          </a:p>
        </p:txBody>
      </p:sp>
      <p:pic>
        <p:nvPicPr>
          <p:cNvPr id="2" name="图片 -2147481239"/>
          <p:cNvPicPr>
            <a:picLocks noChangeAspect="1"/>
          </p:cNvPicPr>
          <p:nvPr/>
        </p:nvPicPr>
        <p:blipFill>
          <a:blip r:embed="rId1"/>
          <a:stretch>
            <a:fillRect/>
          </a:stretch>
        </p:blipFill>
        <p:spPr>
          <a:xfrm>
            <a:off x="4281170" y="3339465"/>
            <a:ext cx="3638550" cy="2374900"/>
          </a:xfrm>
          <a:prstGeom prst="rect">
            <a:avLst/>
          </a:prstGeom>
          <a:noFill/>
          <a:ln w="9525">
            <a:noFill/>
          </a:ln>
        </p:spPr>
      </p:pic>
      <p:sp>
        <p:nvSpPr>
          <p:cNvPr id="3" name="文本框 2"/>
          <p:cNvSpPr txBox="1"/>
          <p:nvPr/>
        </p:nvSpPr>
        <p:spPr>
          <a:xfrm>
            <a:off x="5736590" y="5850255"/>
            <a:ext cx="105346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4" name="文本框 3"/>
          <p:cNvSpPr txBox="1"/>
          <p:nvPr/>
        </p:nvSpPr>
        <p:spPr>
          <a:xfrm>
            <a:off x="8898890" y="2828290"/>
            <a:ext cx="5156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2" action="ppaction://hlinksldjump"/>
          </p:cNvPr>
          <p:cNvSpPr/>
          <p:nvPr/>
        </p:nvSpPr>
        <p:spPr>
          <a:xfrm>
            <a:off x="9414510" y="51784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15340" y="1133475"/>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仪器的使用和读数</a:t>
              </a:r>
              <a:endParaRPr lang="zh-CN"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grpSp>
        <p:nvGrpSpPr>
          <p:cNvPr id="3" name="组合 2"/>
          <p:cNvGrpSpPr/>
          <p:nvPr/>
        </p:nvGrpSpPr>
        <p:grpSpPr>
          <a:xfrm>
            <a:off x="781685" y="2037715"/>
            <a:ext cx="4467225" cy="521970"/>
            <a:chOff x="894" y="3246"/>
            <a:chExt cx="7035" cy="822"/>
          </a:xfrm>
        </p:grpSpPr>
        <p:sp>
          <p:nvSpPr>
            <p:cNvPr id="20481" name="文本框 4"/>
            <p:cNvSpPr txBox="1"/>
            <p:nvPr/>
          </p:nvSpPr>
          <p:spPr>
            <a:xfrm>
              <a:off x="3894" y="3246"/>
              <a:ext cx="403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温度计</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6年3考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仪器</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781685" y="2640330"/>
            <a:ext cx="951166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温度计的认识</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黑体" panose="02010609060101010101" pitchFamily="49" charset="-122"/>
                <a:cs typeface="Times New Roman" panose="02020603050405020304" pitchFamily="18" charset="0"/>
              </a:rPr>
              <a:t>作用：</a:t>
            </a:r>
            <a:r>
              <a:rPr lang="zh-CN" sz="2400">
                <a:latin typeface="Times New Roman" panose="02020603050405020304" pitchFamily="18" charset="0"/>
                <a:ea typeface="宋体" panose="02010600030101010101" pitchFamily="2" charset="-122"/>
                <a:cs typeface="Times New Roman" panose="02020603050405020304" pitchFamily="18" charset="0"/>
              </a:rPr>
              <a:t>测量物体的温度．</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黑体" panose="02010609060101010101" pitchFamily="49" charset="-122"/>
                <a:cs typeface="Times New Roman" panose="02020603050405020304" pitchFamily="18" charset="0"/>
              </a:rPr>
              <a:t>原理：</a:t>
            </a:r>
            <a:r>
              <a:rPr lang="zh-CN" sz="2400">
                <a:latin typeface="Times New Roman" panose="02020603050405020304" pitchFamily="18" charset="0"/>
                <a:ea typeface="宋体" panose="02010600030101010101" pitchFamily="2" charset="-122"/>
                <a:cs typeface="Times New Roman" panose="02020603050405020304" pitchFamily="18" charset="0"/>
              </a:rPr>
              <a:t>液体的</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[2018.23(3) ]</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黑体" panose="02010609060101010101" pitchFamily="49" charset="-122"/>
                <a:cs typeface="Times New Roman" panose="02020603050405020304" pitchFamily="18" charset="0"/>
              </a:rPr>
              <a:t>制作思路：</a:t>
            </a:r>
            <a:r>
              <a:rPr lang="en-US" sz="2400">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利用了转换法，将温度的高低转换为液柱的长短；</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．玻璃泡较大的目的：温度变化相同时，体积变化大；</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．玻璃管很细的目的：液体体积变化相同时液柱变化大，便于观察．</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3236595" y="3869690"/>
            <a:ext cx="15201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热胀冷缩</a:t>
            </a:r>
            <a:endParaRPr lang="zh-CN" altLang="en-US" sz="2400" b="0">
              <a:solidFill>
                <a:srgbClr val="FF0000"/>
              </a:solidFill>
              <a:ea typeface="宋体" panose="02010600030101010101" pitchFamily="2" charset="-122"/>
            </a:endParaRPr>
          </a:p>
        </p:txBody>
      </p:sp>
      <p:grpSp>
        <p:nvGrpSpPr>
          <p:cNvPr id="30" name="组合 29"/>
          <p:cNvGrpSpPr/>
          <p:nvPr/>
        </p:nvGrpSpPr>
        <p:grpSpPr>
          <a:xfrm>
            <a:off x="8844915" y="166878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9325" y="1616710"/>
            <a:ext cx="1029335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a:t>
            </a:r>
            <a:r>
              <a:rPr lang="zh-CN" sz="2400" b="0">
                <a:latin typeface="Times New Roman" panose="02020603050405020304" pitchFamily="18" charset="0"/>
                <a:ea typeface="黑体" panose="02010609060101010101" pitchFamily="49" charset="-122"/>
                <a:cs typeface="Times New Roman" panose="02020603050405020304" pitchFamily="18" charset="0"/>
              </a:rPr>
              <a:t>使用：</a:t>
            </a:r>
            <a:r>
              <a:rPr lang="zh-CN" sz="2400" b="0">
                <a:latin typeface="Times New Roman" panose="02020603050405020304" pitchFamily="18" charset="0"/>
                <a:ea typeface="宋体" panose="02010600030101010101" pitchFamily="2" charset="-122"/>
                <a:cs typeface="Times New Roman" panose="02020603050405020304" pitchFamily="18" charset="0"/>
              </a:rPr>
              <a:t>测量前，先了解量程和分度值．如图所示的温度计，测量范围为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，分度值为</a:t>
            </a:r>
            <a:r>
              <a:rPr lang="en-US" sz="2400" b="0">
                <a:latin typeface="Times New Roman" panose="02020603050405020304" pitchFamily="18" charset="0"/>
                <a:ea typeface="宋体" panose="02010600030101010101" pitchFamily="2" charset="-122"/>
                <a:cs typeface="Times New Roman" panose="02020603050405020304" pitchFamily="18" charset="0"/>
              </a:rPr>
              <a:t>_____</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[2018.23(3) </a:t>
            </a:r>
            <a:r>
              <a:rPr lang="zh-CN" sz="2400" b="0">
                <a:latin typeface="Times New Roman" panose="02020603050405020304" pitchFamily="18" charset="0"/>
                <a:cs typeface="Times New Roman" panose="02020603050405020304" pitchFamily="18" charset="0"/>
              </a:rPr>
              <a:t>第</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空，</a:t>
            </a:r>
            <a:r>
              <a:rPr lang="en-US" sz="2400" b="0">
                <a:latin typeface="Times New Roman" panose="02020603050405020304" pitchFamily="18" charset="0"/>
                <a:cs typeface="Times New Roman" panose="02020603050405020304" pitchFamily="18" charset="0"/>
              </a:rPr>
              <a:t>2014.20</a:t>
            </a:r>
            <a:r>
              <a:rPr lang="zh-CN" sz="2400" b="0">
                <a:latin typeface="Times New Roman" panose="02020603050405020304" pitchFamily="18" charset="0"/>
                <a:cs typeface="Times New Roman" panose="02020603050405020304" pitchFamily="18" charset="0"/>
              </a:rPr>
              <a:t>第</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空</a:t>
            </a:r>
            <a:r>
              <a:rPr lang="en-US" sz="2400" b="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2324" descr="C:\Documents and Settings\Administrator\桌面\江西物理(JK)\N325.TIF"/>
          <p:cNvPicPr>
            <a:picLocks noChangeAspect="1"/>
          </p:cNvPicPr>
          <p:nvPr/>
        </p:nvPicPr>
        <p:blipFill>
          <a:blip r:embed="rId1" r:link="rId2"/>
          <a:stretch>
            <a:fillRect/>
          </a:stretch>
        </p:blipFill>
        <p:spPr>
          <a:xfrm>
            <a:off x="1945005" y="3568065"/>
            <a:ext cx="8301990" cy="1714500"/>
          </a:xfrm>
          <a:prstGeom prst="rect">
            <a:avLst/>
          </a:prstGeom>
          <a:noFill/>
          <a:ln w="9525">
            <a:noFill/>
          </a:ln>
        </p:spPr>
      </p:pic>
      <p:sp>
        <p:nvSpPr>
          <p:cNvPr id="3" name="文本框 2"/>
          <p:cNvSpPr txBox="1"/>
          <p:nvPr/>
        </p:nvSpPr>
        <p:spPr>
          <a:xfrm>
            <a:off x="1137285" y="2263140"/>
            <a:ext cx="1662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20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100</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4940300" y="2275840"/>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6605" y="992505"/>
            <a:ext cx="1068895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rPr>
              <a:t>2. </a:t>
            </a:r>
            <a:r>
              <a:rPr lang="zh-CN" sz="2400">
                <a:ea typeface="黑体" panose="02010609060101010101" pitchFamily="49" charset="-122"/>
              </a:rPr>
              <a:t>温度计的使用</a:t>
            </a:r>
            <a:r>
              <a:rPr lang="en-US" sz="2400">
                <a:latin typeface="Times New Roman" panose="02020603050405020304" pitchFamily="18" charset="0"/>
                <a:cs typeface="仿宋_GB2312" charset="0"/>
              </a:rPr>
              <a:t>(</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3</a:t>
            </a:r>
            <a:r>
              <a:rPr lang="zh-CN" sz="2400">
                <a:cs typeface="仿宋_GB2312" charset="0"/>
              </a:rPr>
              <a:t>考</a:t>
            </a:r>
            <a:r>
              <a:rPr lang="en-US" sz="2400">
                <a:latin typeface="Times New Roman" panose="02020603050405020304" pitchFamily="18" charset="0"/>
                <a:cs typeface="仿宋_GB2312" charset="0"/>
              </a:rPr>
              <a:t>) </a:t>
            </a:r>
            <a:r>
              <a:rPr lang="en-US" sz="2400">
                <a:latin typeface="Times New Roman" panose="02020603050405020304" pitchFamily="18" charset="0"/>
                <a:ea typeface="宋体" panose="02010600030101010101" pitchFamily="2" charset="-122"/>
              </a:rPr>
              <a:t>(1) </a:t>
            </a:r>
            <a:r>
              <a:rPr lang="zh-CN" sz="2400">
                <a:ea typeface="黑体" panose="02010609060101010101" pitchFamily="49" charset="-122"/>
              </a:rPr>
              <a:t>估：</a:t>
            </a:r>
            <a:r>
              <a:rPr lang="zh-CN" sz="2400">
                <a:latin typeface="Times New Roman" panose="02020603050405020304" pitchFamily="18" charset="0"/>
                <a:ea typeface="宋体" panose="02010600030101010101" pitchFamily="2" charset="-122"/>
              </a:rPr>
              <a:t>估计待测物体的温度；</a:t>
            </a:r>
            <a:endParaRPr lang="en-US" sz="2400">
              <a:latin typeface="Times New Roman" panose="02020603050405020304" pitchFamily="18" charset="0"/>
              <a:cs typeface="Times New Roman" panose="02020603050405020304" pitchFamily="18" charset="0"/>
            </a:endParaRPr>
          </a:p>
          <a:p>
            <a:pPr indent="0" fontAlgn="auto">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选：</a:t>
            </a:r>
            <a:r>
              <a:rPr lang="zh-CN" sz="2400">
                <a:ea typeface="宋体" panose="02010600030101010101" pitchFamily="2" charset="-122"/>
              </a:rPr>
              <a:t>根据估计值选择量程、分度值符合要求的温度计；</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放：</a:t>
            </a:r>
            <a:r>
              <a:rPr lang="zh-CN" sz="2400">
                <a:ea typeface="宋体" panose="02010600030101010101" pitchFamily="2" charset="-122"/>
              </a:rPr>
              <a:t>温度计放在被测物体中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玻璃泡要充分与待测物体接触</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但不能接触容器底或容器壁；</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等：</a:t>
            </a:r>
            <a:r>
              <a:rPr lang="zh-CN" sz="2400">
                <a:ea typeface="宋体" panose="02010600030101010101" pitchFamily="2" charset="-122"/>
              </a:rPr>
              <a:t>待温度计的示数稳定后再读数；</a:t>
            </a:r>
            <a:r>
              <a:rPr lang="en-US" sz="2400">
                <a:latin typeface="Times New Roman" panose="02020603050405020304" pitchFamily="18" charset="0"/>
                <a:ea typeface="宋体" panose="02010600030101010101" pitchFamily="2" charset="-122"/>
              </a:rPr>
              <a:t>(5) </a:t>
            </a:r>
            <a:r>
              <a:rPr lang="zh-CN" sz="2400">
                <a:ea typeface="黑体" panose="02010609060101010101" pitchFamily="49" charset="-122"/>
              </a:rPr>
              <a:t>读：</a:t>
            </a:r>
            <a:r>
              <a:rPr lang="zh-CN" sz="2400">
                <a:ea typeface="宋体" panose="02010600030101010101" pitchFamily="2" charset="-122"/>
              </a:rPr>
              <a:t>读数时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温度计的玻璃泡不能离开被测物体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且视线要与液柱相平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如图视线</a:t>
            </a:r>
            <a:r>
              <a:rPr lang="en-US" sz="2400" i="1">
                <a:latin typeface="Times New Roman" panose="02020603050405020304" pitchFamily="18" charset="0"/>
                <a:cs typeface="Times New Roman" panose="02020603050405020304" pitchFamily="18" charset="0"/>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若按</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视线读数会使测量值偏大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按</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视线读数会使测量值偏小</a:t>
            </a:r>
            <a:r>
              <a:rPr lang="en-US" sz="2400">
                <a:latin typeface="Times New Roman" panose="02020603050405020304" pitchFamily="18" charset="0"/>
                <a:ea typeface="宋体" panose="02010600030101010101" pitchFamily="2" charset="-122"/>
              </a:rPr>
              <a:t>) </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并要区分零上温度和零下温度</a:t>
            </a:r>
            <a:r>
              <a:rPr lang="en-US" sz="2400">
                <a:latin typeface="Times New Roman" panose="02020603050405020304" pitchFamily="18" charset="0"/>
                <a:cs typeface="仿宋_GB2312" charset="0"/>
              </a:rPr>
              <a:t>[2019.25(</a:t>
            </a:r>
            <a:r>
              <a:rPr lang="zh-CN" sz="2400">
                <a:cs typeface="仿宋_GB2312" charset="0"/>
              </a:rPr>
              <a:t>一</a:t>
            </a:r>
            <a:r>
              <a:rPr lang="en-US" sz="2400">
                <a:latin typeface="Times New Roman" panose="02020603050405020304" pitchFamily="18" charset="0"/>
                <a:cs typeface="仿宋_GB2312" charset="0"/>
              </a:rPr>
              <a:t>) </a:t>
            </a:r>
            <a:r>
              <a:rPr lang="en-US" sz="2400">
                <a:latin typeface="Times New Roman" panose="02020603050405020304" pitchFamily="18" charset="0"/>
                <a:cs typeface="仿宋_GB2312" charset="0"/>
              </a:rPr>
              <a:t>(2) ]</a:t>
            </a:r>
            <a:r>
              <a:rPr lang="zh-CN" sz="2400">
                <a:cs typeface="仿宋_GB2312" charset="0"/>
              </a:rPr>
              <a:t>．</a:t>
            </a:r>
            <a:r>
              <a:rPr lang="zh-CN" sz="2400">
                <a:ea typeface="宋体" panose="02010600030101010101" pitchFamily="2" charset="-122"/>
              </a:rPr>
              <a:t>具体读数步骤如下：</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23" descr="C:\Documents and Settings\Administrator\桌面\江西物理(JK)\N326.TIF"/>
          <p:cNvPicPr>
            <a:picLocks noChangeAspect="1"/>
          </p:cNvPicPr>
          <p:nvPr/>
        </p:nvPicPr>
        <p:blipFill>
          <a:blip r:embed="rId1" r:link="rId2"/>
          <a:stretch>
            <a:fillRect/>
          </a:stretch>
        </p:blipFill>
        <p:spPr>
          <a:xfrm>
            <a:off x="8968105" y="1683385"/>
            <a:ext cx="1853565" cy="2077720"/>
          </a:xfrm>
          <a:prstGeom prst="rect">
            <a:avLst/>
          </a:prstGeom>
          <a:noFill/>
          <a:ln w="9525">
            <a:noFill/>
          </a:ln>
        </p:spPr>
      </p:pic>
      <p:sp>
        <p:nvSpPr>
          <p:cNvPr id="100" name="文本框 99"/>
          <p:cNvSpPr txBox="1"/>
          <p:nvPr/>
        </p:nvSpPr>
        <p:spPr>
          <a:xfrm>
            <a:off x="661670" y="1680845"/>
            <a:ext cx="11033760" cy="3969385"/>
          </a:xfrm>
          <a:prstGeom prst="rect">
            <a:avLst/>
          </a:prstGeom>
          <a:noFill/>
          <a:ln w="9525">
            <a:noFill/>
          </a:ln>
        </p:spPr>
        <p:txBody>
          <a:bodyPr wrap="square">
            <a:spAutoFit/>
          </a:bodyPr>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①</a:t>
            </a:r>
            <a:r>
              <a:rPr lang="zh-CN" sz="2400" b="0">
                <a:latin typeface="Times New Roman" panose="02020603050405020304" pitchFamily="18" charset="0"/>
                <a:ea typeface="宋体" panose="02010600030101010101" pitchFamily="2" charset="-122"/>
                <a:cs typeface="Times New Roman" panose="02020603050405020304" pitchFamily="18" charset="0"/>
              </a:rPr>
              <a:t>确定分度值：</a:t>
            </a: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latin typeface="Times New Roman" panose="02020603050405020304" pitchFamily="18" charset="0"/>
                <a:ea typeface="宋体" panose="02010600030101010101" pitchFamily="2" charset="-122"/>
                <a:cs typeface="Times New Roman" panose="02020603050405020304" pitchFamily="18" charset="0"/>
              </a:rPr>
              <a:t>确定示数位置：零上</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数字从下往上数值变大</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③</a:t>
            </a:r>
            <a:r>
              <a:rPr lang="zh-CN" sz="2400" b="0">
                <a:latin typeface="Times New Roman" panose="02020603050405020304" pitchFamily="18" charset="0"/>
                <a:ea typeface="宋体" panose="02010600030101010101" pitchFamily="2" charset="-122"/>
                <a:cs typeface="Times New Roman" panose="02020603050405020304" pitchFamily="18" charset="0"/>
              </a:rPr>
              <a:t>确定温度计的示数：</a:t>
            </a:r>
            <a:r>
              <a:rPr lang="en-US" sz="2400" b="0">
                <a:latin typeface="Times New Roman" panose="02020603050405020304" pitchFamily="18" charset="0"/>
                <a:ea typeface="宋体" panose="02010600030101010101" pitchFamily="2" charset="-122"/>
                <a:cs typeface="Times New Roman" panose="02020603050405020304" pitchFamily="18" charset="0"/>
              </a:rPr>
              <a:t>40 </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8 </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48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(6) </a:t>
            </a:r>
            <a:r>
              <a:rPr lang="zh-CN" sz="2400" b="0">
                <a:latin typeface="Times New Roman" panose="02020603050405020304" pitchFamily="18" charset="0"/>
                <a:ea typeface="黑体" panose="02010609060101010101" pitchFamily="49" charset="-122"/>
                <a:cs typeface="Times New Roman" panose="02020603050405020304" pitchFamily="18" charset="0"/>
              </a:rPr>
              <a:t>记：</a:t>
            </a:r>
            <a:r>
              <a:rPr lang="zh-CN" sz="2400" b="0">
                <a:latin typeface="Times New Roman" panose="02020603050405020304" pitchFamily="18" charset="0"/>
                <a:ea typeface="宋体" panose="02010600030101010101" pitchFamily="2" charset="-122"/>
                <a:cs typeface="Times New Roman" panose="02020603050405020304" pitchFamily="18" charset="0"/>
              </a:rPr>
              <a:t>所记录的数据应该包括数值和单位．</a:t>
            </a:r>
            <a:r>
              <a:rPr lang="zh-CN" sz="2400" b="0">
                <a:latin typeface="Times New Roman" panose="02020603050405020304" pitchFamily="18" charset="0"/>
                <a:ea typeface="黑体" panose="02010609060101010101" pitchFamily="49" charset="-122"/>
                <a:cs typeface="Times New Roman" panose="02020603050405020304" pitchFamily="18" charset="0"/>
              </a:rPr>
              <a:t>注：</a:t>
            </a:r>
            <a:r>
              <a:rPr lang="zh-CN" sz="2400" b="0">
                <a:latin typeface="Times New Roman" panose="02020603050405020304" pitchFamily="18" charset="0"/>
                <a:ea typeface="宋体" panose="02010600030101010101" pitchFamily="2" charset="-122"/>
                <a:cs typeface="Times New Roman" panose="02020603050405020304" pitchFamily="18" charset="0"/>
              </a:rPr>
              <a:t>读数时要注意区分液柱是在</a:t>
            </a:r>
            <a:r>
              <a:rPr lang="en-US" sz="2400" b="0">
                <a:latin typeface="Times New Roman" panose="02020603050405020304" pitchFamily="18" charset="0"/>
                <a:ea typeface="宋体" panose="02010600030101010101" pitchFamily="2" charset="-122"/>
                <a:cs typeface="Times New Roman" panose="02020603050405020304" pitchFamily="18" charset="0"/>
              </a:rPr>
              <a:t>0 </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上还是</a:t>
            </a:r>
            <a:r>
              <a:rPr lang="en-US" sz="2400" b="0">
                <a:latin typeface="Times New Roman" panose="02020603050405020304" pitchFamily="18" charset="0"/>
                <a:ea typeface="宋体" panose="02010600030101010101" pitchFamily="2" charset="-122"/>
                <a:cs typeface="Times New Roman" panose="02020603050405020304" pitchFamily="18" charset="0"/>
              </a:rPr>
              <a:t>0 </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下，若液柱所在处的数字从下往上数值变小，则为零下温度，具体步骤为从数值小的往下数读，并在相应的数值前加上</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号．</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74725" y="125158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74725" y="1704975"/>
            <a:ext cx="1068895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(4)  </a:t>
            </a:r>
            <a:r>
              <a:rPr lang="zh-CN" sz="2400" b="0">
                <a:latin typeface="Times New Roman" panose="02020603050405020304" pitchFamily="18" charset="0"/>
                <a:ea typeface="宋体" panose="02010600030101010101" pitchFamily="2" charset="-122"/>
                <a:cs typeface="Times New Roman" panose="02020603050405020304" pitchFamily="18" charset="0"/>
              </a:rPr>
              <a:t>实验室常用的温度计是根据液体的</a:t>
            </a:r>
            <a:r>
              <a:rPr lang="en-US"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的原理制成的，如图所示的温度计的示数为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2321" descr="C:\Documents and Settings\Administrator\桌面\江西物理(JK)\N327.TIF"/>
          <p:cNvPicPr>
            <a:picLocks noChangeAspect="1"/>
          </p:cNvPicPr>
          <p:nvPr/>
        </p:nvPicPr>
        <p:blipFill>
          <a:blip r:embed="rId2" r:link="rId3"/>
          <a:stretch>
            <a:fillRect/>
          </a:stretch>
        </p:blipFill>
        <p:spPr>
          <a:xfrm>
            <a:off x="5590540" y="3018790"/>
            <a:ext cx="1534795" cy="2268855"/>
          </a:xfrm>
          <a:prstGeom prst="rect">
            <a:avLst/>
          </a:prstGeom>
          <a:noFill/>
          <a:ln w="9525">
            <a:noFill/>
          </a:ln>
        </p:spPr>
      </p:pic>
      <p:sp>
        <p:nvSpPr>
          <p:cNvPr id="3" name="文本框 2"/>
          <p:cNvSpPr txBox="1"/>
          <p:nvPr/>
        </p:nvSpPr>
        <p:spPr>
          <a:xfrm>
            <a:off x="5925820" y="5669915"/>
            <a:ext cx="1073785"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7" name="文本框 6"/>
          <p:cNvSpPr txBox="1"/>
          <p:nvPr/>
        </p:nvSpPr>
        <p:spPr>
          <a:xfrm>
            <a:off x="6212205" y="1818640"/>
            <a:ext cx="1449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热胀冷缩</a:t>
            </a:r>
            <a:endParaRPr lang="zh-CN" altLang="en-US" sz="2400" b="0">
              <a:solidFill>
                <a:srgbClr val="FF0000"/>
              </a:solidFill>
              <a:ea typeface="宋体" panose="02010600030101010101" pitchFamily="2" charset="-122"/>
            </a:endParaRPr>
          </a:p>
        </p:txBody>
      </p:sp>
      <p:sp>
        <p:nvSpPr>
          <p:cNvPr id="8" name="文本框 7"/>
          <p:cNvSpPr txBox="1"/>
          <p:nvPr/>
        </p:nvSpPr>
        <p:spPr>
          <a:xfrm>
            <a:off x="3412490" y="234632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13</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4855" y="760095"/>
            <a:ext cx="1081024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(5)  </a:t>
            </a:r>
            <a:r>
              <a:rPr lang="zh-CN" sz="2400" b="0">
                <a:latin typeface="Times New Roman" panose="02020603050405020304" pitchFamily="18" charset="0"/>
                <a:ea typeface="宋体" panose="02010600030101010101" pitchFamily="2" charset="-122"/>
                <a:cs typeface="Times New Roman" panose="02020603050405020304" pitchFamily="18" charset="0"/>
              </a:rPr>
              <a:t>张艳同学所在的小组在做</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用温度计测量水的温度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的实验时，她观察到教室墙上的温度计示数如图甲所示，则此时教室的温度是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；实验中如图乙所示，测量水温的做法正确的是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2318" descr="C:\Documents and Settings\Administrator\桌面\江西物理(JK)\N328.TIF"/>
          <p:cNvPicPr>
            <a:picLocks noChangeAspect="1"/>
          </p:cNvPicPr>
          <p:nvPr/>
        </p:nvPicPr>
        <p:blipFill>
          <a:blip r:embed="rId1" r:link="rId2"/>
          <a:stretch>
            <a:fillRect/>
          </a:stretch>
        </p:blipFill>
        <p:spPr>
          <a:xfrm>
            <a:off x="3542665" y="2538730"/>
            <a:ext cx="5250815" cy="3388360"/>
          </a:xfrm>
          <a:prstGeom prst="rect">
            <a:avLst/>
          </a:prstGeom>
          <a:noFill/>
          <a:ln w="9525">
            <a:noFill/>
          </a:ln>
        </p:spPr>
      </p:pic>
      <p:sp>
        <p:nvSpPr>
          <p:cNvPr id="3" name="文本框 2"/>
          <p:cNvSpPr txBox="1"/>
          <p:nvPr/>
        </p:nvSpPr>
        <p:spPr>
          <a:xfrm>
            <a:off x="5499735" y="5913755"/>
            <a:ext cx="104330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4" name="文本框 3"/>
          <p:cNvSpPr txBox="1"/>
          <p:nvPr/>
        </p:nvSpPr>
        <p:spPr>
          <a:xfrm>
            <a:off x="8187055" y="1433195"/>
            <a:ext cx="6273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5945505" y="1982470"/>
            <a:ext cx="4959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8365" y="1196975"/>
            <a:ext cx="1072959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(6)  </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如图所示是能显示温度的仪表盘，其分度值为</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，图中的示数为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endParaRPr lang="zh-CN" altLang="en-US" sz="2400">
              <a:latin typeface="Times New Roman" panose="02020603050405020304" pitchFamily="18" charset="0"/>
              <a:cs typeface="Times New Roman" panose="02020603050405020304" pitchFamily="18" charset="0"/>
            </a:endParaRPr>
          </a:p>
        </p:txBody>
      </p:sp>
      <p:pic>
        <p:nvPicPr>
          <p:cNvPr id="2" name="图片 -2147482316" descr="C:\Documents and Settings\Administrator\桌面\江西物理(JK)\N329.TIF"/>
          <p:cNvPicPr>
            <a:picLocks noChangeAspect="1"/>
          </p:cNvPicPr>
          <p:nvPr/>
        </p:nvPicPr>
        <p:blipFill>
          <a:blip r:embed="rId1" r:link="rId2"/>
          <a:stretch>
            <a:fillRect/>
          </a:stretch>
        </p:blipFill>
        <p:spPr>
          <a:xfrm>
            <a:off x="4751070" y="2484755"/>
            <a:ext cx="2690495" cy="2690495"/>
          </a:xfrm>
          <a:prstGeom prst="rect">
            <a:avLst/>
          </a:prstGeom>
          <a:noFill/>
          <a:ln w="9525">
            <a:noFill/>
          </a:ln>
        </p:spPr>
      </p:pic>
      <p:sp>
        <p:nvSpPr>
          <p:cNvPr id="3" name="文本框 2"/>
          <p:cNvSpPr txBox="1"/>
          <p:nvPr/>
        </p:nvSpPr>
        <p:spPr>
          <a:xfrm>
            <a:off x="5671185" y="5618480"/>
            <a:ext cx="100266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6</a:t>
            </a:r>
            <a:r>
              <a:rPr lang="zh-CN" b="0">
                <a:cs typeface="楷体_GB2312" charset="0"/>
              </a:rPr>
              <a:t>题图</a:t>
            </a:r>
            <a:endParaRPr lang="zh-CN" altLang="en-US"/>
          </a:p>
        </p:txBody>
      </p:sp>
      <p:sp>
        <p:nvSpPr>
          <p:cNvPr id="4" name="文本框 3"/>
          <p:cNvSpPr txBox="1"/>
          <p:nvPr/>
        </p:nvSpPr>
        <p:spPr>
          <a:xfrm>
            <a:off x="7958455" y="1311275"/>
            <a:ext cx="4552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1322070" y="1868805"/>
            <a:ext cx="5975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22</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53770" y="1150620"/>
            <a:ext cx="3419475" cy="521970"/>
            <a:chOff x="894" y="3246"/>
            <a:chExt cx="5385" cy="822"/>
          </a:xfrm>
        </p:grpSpPr>
        <p:sp>
          <p:nvSpPr>
            <p:cNvPr id="20481" name="文本框 4"/>
            <p:cNvSpPr txBox="1"/>
            <p:nvPr/>
          </p:nvSpPr>
          <p:spPr>
            <a:xfrm>
              <a:off x="3894" y="3246"/>
              <a:ext cx="238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体温计</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仪器</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953770" y="1706880"/>
            <a:ext cx="10441305"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使用</a:t>
            </a:r>
            <a:r>
              <a:rPr lang="zh-CN" sz="2400">
                <a:latin typeface="Times New Roman" panose="02020603050405020304" pitchFamily="18" charset="0"/>
                <a:ea typeface="宋体" panose="02010600030101010101" pitchFamily="2" charset="-122"/>
                <a:cs typeface="Times New Roman" panose="02020603050405020304" pitchFamily="18" charset="0"/>
              </a:rPr>
              <a:t>使用前：应握住体温计上部向下甩几下，将体温计中的水银柱甩回玻璃泡内；使用时：用上臂将体温计夹紧，以免脱位或掉落，测量</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10</a:t>
            </a:r>
            <a:r>
              <a:rPr lang="zh-CN" sz="2400">
                <a:latin typeface="Times New Roman" panose="02020603050405020304" pitchFamily="18" charset="0"/>
                <a:ea typeface="宋体" panose="02010600030101010101" pitchFamily="2" charset="-122"/>
                <a:cs typeface="Times New Roman" panose="02020603050405020304" pitchFamily="18" charset="0"/>
              </a:rPr>
              <a:t>分钟．</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读数：</a:t>
            </a:r>
            <a:r>
              <a:rPr lang="zh-CN" sz="2400">
                <a:latin typeface="Times New Roman" panose="02020603050405020304" pitchFamily="18" charset="0"/>
                <a:ea typeface="宋体" panose="02010600030101010101" pitchFamily="2" charset="-122"/>
                <a:cs typeface="Times New Roman" panose="02020603050405020304" pitchFamily="18" charset="0"/>
              </a:rPr>
              <a:t>如图所示的体温计，</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量程为</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a:t>
            </a:r>
            <a:r>
              <a:rPr lang="en-US" sz="2400">
                <a:latin typeface="Times New Roman" panose="02020603050405020304" pitchFamily="18" charset="0"/>
                <a:ea typeface="宋体" panose="02010600030101010101" pitchFamily="2" charset="-122"/>
                <a:cs typeface="Times New Roman" panose="02020603050405020304" pitchFamily="18" charset="0"/>
              </a:rPr>
              <a:t>___</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，分度值</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，示数为</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2014.20) </a:t>
            </a:r>
            <a:endParaRPr lang="zh-CN" altLang="en-US" sz="2400">
              <a:latin typeface="Times New Roman" panose="02020603050405020304" pitchFamily="18" charset="0"/>
              <a:cs typeface="Times New Roman" panose="02020603050405020304" pitchFamily="18" charset="0"/>
            </a:endParaRPr>
          </a:p>
        </p:txBody>
      </p:sp>
      <p:pic>
        <p:nvPicPr>
          <p:cNvPr id="2" name="图片 -2147482314" descr="C:\Documents and Settings\Administrator\桌面\江西物理(JK)\N330.TIF"/>
          <p:cNvPicPr>
            <a:picLocks noChangeAspect="1"/>
          </p:cNvPicPr>
          <p:nvPr/>
        </p:nvPicPr>
        <p:blipFill>
          <a:blip r:embed="rId2" r:link="rId3"/>
          <a:stretch>
            <a:fillRect/>
          </a:stretch>
        </p:blipFill>
        <p:spPr>
          <a:xfrm>
            <a:off x="5777230" y="3521710"/>
            <a:ext cx="5229860" cy="2430145"/>
          </a:xfrm>
          <a:prstGeom prst="rect">
            <a:avLst/>
          </a:prstGeom>
          <a:noFill/>
          <a:ln w="9525">
            <a:noFill/>
          </a:ln>
        </p:spPr>
      </p:pic>
      <p:sp>
        <p:nvSpPr>
          <p:cNvPr id="4" name="文本框 3"/>
          <p:cNvSpPr txBox="1"/>
          <p:nvPr/>
        </p:nvSpPr>
        <p:spPr>
          <a:xfrm>
            <a:off x="2238375" y="4015105"/>
            <a:ext cx="11036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35</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42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1672590" y="4573270"/>
            <a:ext cx="5784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0.1</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1423670" y="5128260"/>
            <a:ext cx="5562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37</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2819400" y="230568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819400" y="4053840"/>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1875155" y="3335020"/>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6" action="ppaction://hlinksldjump"/>
          </p:cNvPr>
          <p:cNvSpPr/>
          <p:nvPr/>
        </p:nvSpPr>
        <p:spPr>
          <a:xfrm>
            <a:off x="4340860" y="3335020"/>
            <a:ext cx="3180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仪器的使用和读数</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a:hlinkClick r:id="rId7" action="ppaction://hlinksldjump"/>
          </p:cNvPr>
          <p:cNvSpPr/>
          <p:nvPr/>
        </p:nvSpPr>
        <p:spPr>
          <a:xfrm>
            <a:off x="8203565" y="3335020"/>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9625" y="1604010"/>
            <a:ext cx="10577195"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注意事项</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如果没有将水银柱甩至</a:t>
            </a:r>
            <a:r>
              <a:rPr lang="en-US" sz="2400">
                <a:latin typeface="Times New Roman" panose="02020603050405020304" pitchFamily="18" charset="0"/>
                <a:ea typeface="宋体" panose="02010600030101010101" pitchFamily="2" charset="-122"/>
                <a:cs typeface="Times New Roman" panose="02020603050405020304" pitchFamily="18" charset="0"/>
              </a:rPr>
              <a:t>35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以下就来测体温，若被测的体温比温度计已显示的示数高，则读数准确，若被测的体温比体温计已显示的示数低，则体温计的示数不变化，即测得的体温比实际值偏高；</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读数时注意千万不要用手碰体温计的玻璃泡，否则会造成测量不准；</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体温计的最高温度值为</a:t>
            </a:r>
            <a:r>
              <a:rPr lang="en-US" sz="2400">
                <a:latin typeface="Times New Roman" panose="02020603050405020304" pitchFamily="18" charset="0"/>
                <a:ea typeface="宋体" panose="02010600030101010101" pitchFamily="2" charset="-122"/>
                <a:cs typeface="Times New Roman" panose="02020603050405020304" pitchFamily="18" charset="0"/>
              </a:rPr>
              <a:t>42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，体温计在保管或清洁时温度不可超过</a:t>
            </a:r>
            <a:r>
              <a:rPr lang="en-US" sz="2400">
                <a:latin typeface="Times New Roman" panose="02020603050405020304" pitchFamily="18" charset="0"/>
                <a:ea typeface="宋体" panose="02010600030101010101" pitchFamily="2" charset="-122"/>
                <a:cs typeface="Times New Roman" panose="02020603050405020304" pitchFamily="18" charset="0"/>
              </a:rPr>
              <a:t>42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，不可将体温计放入热水中清洗或用于测量水及其他物体的温度．</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35965" y="132905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35965" y="2030095"/>
            <a:ext cx="10688955"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(7)  </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如图所示的体温计的测量范围是</a:t>
            </a:r>
            <a:r>
              <a:rPr lang="en-US" sz="2400" b="0">
                <a:latin typeface="Times New Roman" panose="02020603050405020304" pitchFamily="18" charset="0"/>
                <a:ea typeface="宋体" panose="02010600030101010101" pitchFamily="2" charset="-122"/>
                <a:cs typeface="Times New Roman" panose="02020603050405020304" pitchFamily="18" charset="0"/>
              </a:rPr>
              <a:t>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，分度值是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，示数是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甲同学用该体温计给乙同学测体温时没有甩，乙同学的实际体温是</a:t>
            </a:r>
            <a:r>
              <a:rPr lang="en-US" sz="2400" b="0">
                <a:latin typeface="Times New Roman" panose="02020603050405020304" pitchFamily="18" charset="0"/>
                <a:ea typeface="宋体" panose="02010600030101010101" pitchFamily="2" charset="-122"/>
                <a:cs typeface="Times New Roman" panose="02020603050405020304" pitchFamily="18" charset="0"/>
              </a:rPr>
              <a:t>37 </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，则测量的结果是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2311" descr="C:\Documents and Settings\Administrator\桌面\江西物理(JK)\N331.TIF"/>
          <p:cNvPicPr>
            <a:picLocks noChangeAspect="1"/>
          </p:cNvPicPr>
          <p:nvPr/>
        </p:nvPicPr>
        <p:blipFill>
          <a:blip r:embed="rId2" r:link="rId3"/>
          <a:stretch>
            <a:fillRect/>
          </a:stretch>
        </p:blipFill>
        <p:spPr>
          <a:xfrm>
            <a:off x="1945640" y="4323080"/>
            <a:ext cx="8300720" cy="645795"/>
          </a:xfrm>
          <a:prstGeom prst="rect">
            <a:avLst/>
          </a:prstGeom>
          <a:noFill/>
          <a:ln w="9525">
            <a:noFill/>
          </a:ln>
        </p:spPr>
      </p:pic>
      <p:sp>
        <p:nvSpPr>
          <p:cNvPr id="3" name="文本框 2"/>
          <p:cNvSpPr txBox="1"/>
          <p:nvPr/>
        </p:nvSpPr>
        <p:spPr>
          <a:xfrm>
            <a:off x="5799455" y="5469890"/>
            <a:ext cx="104394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7</a:t>
            </a:r>
            <a:r>
              <a:rPr lang="zh-CN" b="0">
                <a:cs typeface="楷体_GB2312" charset="0"/>
              </a:rPr>
              <a:t>题图</a:t>
            </a:r>
            <a:endParaRPr lang="zh-CN" altLang="en-US"/>
          </a:p>
        </p:txBody>
      </p:sp>
      <p:sp>
        <p:nvSpPr>
          <p:cNvPr id="7" name="文本框 6"/>
          <p:cNvSpPr txBox="1"/>
          <p:nvPr/>
        </p:nvSpPr>
        <p:spPr>
          <a:xfrm>
            <a:off x="5775325" y="2126615"/>
            <a:ext cx="15411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35</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42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9282430" y="2126615"/>
            <a:ext cx="11290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0.1</a:t>
            </a:r>
            <a:r>
              <a:rPr lang="en-US" sz="2400">
                <a:solidFill>
                  <a:srgbClr val="FF0000"/>
                </a:solidFill>
                <a:latin typeface="Times New Roman" panose="02020603050405020304" pitchFamily="18" charset="0"/>
                <a:ea typeface="宋体" panose="02010600030101010101" pitchFamily="2" charset="-122"/>
                <a:sym typeface="+mn-ea"/>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1482090" y="2703195"/>
            <a:ext cx="9931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36.8</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4971415" y="3261360"/>
            <a:ext cx="5867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37</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0" grpId="0"/>
      <p:bldP spid="10" grpId="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0740" y="842645"/>
            <a:ext cx="10770235"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(8)  </a:t>
            </a:r>
            <a:r>
              <a:rPr lang="zh-CN" sz="2400" b="0">
                <a:ea typeface="宋体" panose="02010600030101010101" pitchFamily="2" charset="-122"/>
              </a:rPr>
              <a:t>小华同学观察寒暑表和体温计的构造</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．其中</a:t>
            </a:r>
            <a:r>
              <a:rPr lang="en-US" sz="2400" b="0">
                <a:latin typeface="Times New Roman" panose="02020603050405020304" pitchFamily="18" charset="0"/>
                <a:ea typeface="宋体" panose="02010600030101010101" pitchFamily="2" charset="-122"/>
              </a:rPr>
              <a:t>_______</a:t>
            </a:r>
            <a:r>
              <a:rPr lang="zh-CN" sz="2400" b="0">
                <a:ea typeface="宋体" panose="02010600030101010101" pitchFamily="2" charset="-122"/>
              </a:rPr>
              <a:t>图为体温计．其示数为</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．若用这支未经甩过的体温计测另一个人的正常体温</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则体温计的示数为</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．乙图的仪器读数为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endParaRPr lang="zh-CN" altLang="en-US" sz="2400"/>
          </a:p>
        </p:txBody>
      </p:sp>
      <p:pic>
        <p:nvPicPr>
          <p:cNvPr id="2" name="图片 -2147482309" descr="C:\Documents and Settings\Administrator\桌面\江西物理(JK)\N332.TIF"/>
          <p:cNvPicPr>
            <a:picLocks noChangeAspect="1"/>
          </p:cNvPicPr>
          <p:nvPr/>
        </p:nvPicPr>
        <p:blipFill>
          <a:blip r:embed="rId1" r:link="rId2"/>
          <a:stretch>
            <a:fillRect/>
          </a:stretch>
        </p:blipFill>
        <p:spPr>
          <a:xfrm>
            <a:off x="5034280" y="2656205"/>
            <a:ext cx="2438400" cy="3344545"/>
          </a:xfrm>
          <a:prstGeom prst="rect">
            <a:avLst/>
          </a:prstGeom>
          <a:noFill/>
          <a:ln w="9525">
            <a:noFill/>
          </a:ln>
        </p:spPr>
      </p:pic>
      <p:sp>
        <p:nvSpPr>
          <p:cNvPr id="3" name="文本框 2"/>
          <p:cNvSpPr txBox="1"/>
          <p:nvPr/>
        </p:nvSpPr>
        <p:spPr>
          <a:xfrm>
            <a:off x="5741670" y="6000750"/>
            <a:ext cx="102362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8</a:t>
            </a:r>
            <a:r>
              <a:rPr lang="zh-CN" b="0">
                <a:cs typeface="楷体_GB2312" charset="0"/>
              </a:rPr>
              <a:t>题图</a:t>
            </a:r>
            <a:endParaRPr lang="zh-CN" altLang="en-US"/>
          </a:p>
        </p:txBody>
      </p:sp>
      <p:sp>
        <p:nvSpPr>
          <p:cNvPr id="4" name="文本框 3"/>
          <p:cNvSpPr txBox="1"/>
          <p:nvPr/>
        </p:nvSpPr>
        <p:spPr>
          <a:xfrm>
            <a:off x="9033510" y="946785"/>
            <a:ext cx="556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甲</a:t>
            </a:r>
            <a:endParaRPr lang="zh-CN" altLang="en-US" sz="2400" b="0">
              <a:solidFill>
                <a:srgbClr val="FF0000"/>
              </a:solidFill>
              <a:ea typeface="宋体" panose="02010600030101010101" pitchFamily="2" charset="-122"/>
            </a:endParaRPr>
          </a:p>
        </p:txBody>
      </p:sp>
      <p:sp>
        <p:nvSpPr>
          <p:cNvPr id="5" name="文本框 4"/>
          <p:cNvSpPr txBox="1"/>
          <p:nvPr/>
        </p:nvSpPr>
        <p:spPr>
          <a:xfrm>
            <a:off x="3122930" y="1489075"/>
            <a:ext cx="10331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38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3635375" y="2042160"/>
            <a:ext cx="10331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38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7889875" y="2042160"/>
            <a:ext cx="9683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15 ℃</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503680" y="1108710"/>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1503680" y="1997075"/>
            <a:ext cx="5729605" cy="3969385"/>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命题点：温度计原理</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如图所示，在小玻璃瓶里装满带颜色的水，给小玻璃瓶塞上插有细玻璃管的瓶塞．根据液体具有</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的性质，这个装置就可以被当成一个温度计，把它放到热水中液柱就会</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升高</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降低</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3" name="图片 -2147482307" descr="C:\Documents and Settings\Administrator\桌面\江西物理(JK)\N333.TIF"/>
          <p:cNvPicPr>
            <a:picLocks noChangeAspect="1"/>
          </p:cNvPicPr>
          <p:nvPr/>
        </p:nvPicPr>
        <p:blipFill>
          <a:blip r:embed="rId2" r:link="rId3"/>
          <a:stretch>
            <a:fillRect/>
          </a:stretch>
        </p:blipFill>
        <p:spPr>
          <a:xfrm>
            <a:off x="8897620" y="1656715"/>
            <a:ext cx="1273810" cy="3544570"/>
          </a:xfrm>
          <a:prstGeom prst="rect">
            <a:avLst/>
          </a:prstGeom>
          <a:noFill/>
          <a:ln w="9525">
            <a:noFill/>
          </a:ln>
        </p:spPr>
      </p:pic>
      <p:sp>
        <p:nvSpPr>
          <p:cNvPr id="4" name="文本框 3"/>
          <p:cNvSpPr txBox="1"/>
          <p:nvPr/>
        </p:nvSpPr>
        <p:spPr>
          <a:xfrm>
            <a:off x="8379460" y="5531485"/>
            <a:ext cx="231076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八上</a:t>
            </a:r>
            <a:r>
              <a:rPr lang="en-US" b="0">
                <a:latin typeface="Times New Roman" panose="02020603050405020304" pitchFamily="18" charset="0"/>
                <a:cs typeface="仿宋_GB2312" charset="0"/>
              </a:rPr>
              <a:t>P47</a:t>
            </a:r>
            <a:r>
              <a:rPr lang="zh-CN" b="0">
                <a:cs typeface="仿宋_GB2312" charset="0"/>
              </a:rPr>
              <a:t>图</a:t>
            </a:r>
            <a:r>
              <a:rPr lang="en-US" b="0">
                <a:latin typeface="Times New Roman" panose="02020603050405020304" pitchFamily="18" charset="0"/>
                <a:cs typeface="仿宋_GB2312" charset="0"/>
              </a:rPr>
              <a:t>3.1</a:t>
            </a:r>
            <a:r>
              <a:rPr lang="zh-CN" b="0">
                <a:cs typeface="仿宋_GB2312" charset="0"/>
              </a:rPr>
              <a:t>－</a:t>
            </a:r>
            <a:r>
              <a:rPr lang="en-US" b="0">
                <a:latin typeface="Times New Roman" panose="02020603050405020304" pitchFamily="18" charset="0"/>
                <a:cs typeface="仿宋_GB2312" charset="0"/>
              </a:rPr>
              <a:t>1) </a:t>
            </a:r>
            <a:endParaRPr lang="zh-CN" altLang="en-US"/>
          </a:p>
        </p:txBody>
      </p:sp>
      <p:sp>
        <p:nvSpPr>
          <p:cNvPr id="5" name="文本框 4"/>
          <p:cNvSpPr txBox="1"/>
          <p:nvPr/>
        </p:nvSpPr>
        <p:spPr>
          <a:xfrm>
            <a:off x="4256405" y="3751580"/>
            <a:ext cx="1490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热胀冷缩</a:t>
            </a:r>
            <a:endParaRPr lang="zh-CN" altLang="en-US" sz="2400" b="0">
              <a:solidFill>
                <a:srgbClr val="FF0000"/>
              </a:solidFill>
              <a:ea typeface="宋体" panose="02010600030101010101" pitchFamily="2" charset="-122"/>
            </a:endParaRPr>
          </a:p>
        </p:txBody>
      </p:sp>
      <p:sp>
        <p:nvSpPr>
          <p:cNvPr id="8" name="文本框 7"/>
          <p:cNvSpPr txBox="1"/>
          <p:nvPr/>
        </p:nvSpPr>
        <p:spPr>
          <a:xfrm>
            <a:off x="4502785" y="4860925"/>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升高</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4745" y="1282700"/>
            <a:ext cx="5455285" cy="452310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命题点：物态变化的辨识</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在炎热的夏天</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将茶叶包装后放入冰箱</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低温贮存</a:t>
            </a:r>
            <a:r>
              <a:rPr lang="zh-CN" sz="2400">
                <a:latin typeface="Times New Roman" panose="02020603050405020304" pitchFamily="18" charset="0"/>
                <a:ea typeface="宋体" panose="02010600030101010101" pitchFamily="2" charset="-122"/>
              </a:rPr>
              <a:t>，可以延长茶叶的保质期．</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从冰箱里取出来的茶叶包装表面会出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汗</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这是</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形成的；过一会儿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茶叶包装表面的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汗</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又消失了</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是发生了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现象．</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均填写物态变化名称</a:t>
            </a:r>
            <a:r>
              <a:rPr lang="en-US" sz="2400">
                <a:latin typeface="Times New Roman" panose="02020603050405020304" pitchFamily="18" charset="0"/>
                <a:ea typeface="宋体" panose="02010600030101010101" pitchFamily="2" charset="-122"/>
              </a:rPr>
              <a:t>) </a:t>
            </a:r>
            <a:endParaRPr lang="zh-CN" altLang="en-US" sz="2400"/>
          </a:p>
        </p:txBody>
      </p:sp>
      <p:pic>
        <p:nvPicPr>
          <p:cNvPr id="2" name="图片 -2147482306" descr="C:\Documents and Settings\Administrator\桌面\江西物理(JK)\N334.TIF"/>
          <p:cNvPicPr>
            <a:picLocks noChangeAspect="1"/>
          </p:cNvPicPr>
          <p:nvPr/>
        </p:nvPicPr>
        <p:blipFill>
          <a:blip r:embed="rId1" r:link="rId2"/>
          <a:stretch>
            <a:fillRect/>
          </a:stretch>
        </p:blipFill>
        <p:spPr>
          <a:xfrm>
            <a:off x="7195185" y="2553970"/>
            <a:ext cx="3354705" cy="2612390"/>
          </a:xfrm>
          <a:prstGeom prst="rect">
            <a:avLst/>
          </a:prstGeom>
          <a:noFill/>
          <a:ln w="9525">
            <a:noFill/>
          </a:ln>
        </p:spPr>
      </p:pic>
      <p:sp>
        <p:nvSpPr>
          <p:cNvPr id="3" name="文本框 2"/>
          <p:cNvSpPr txBox="1"/>
          <p:nvPr/>
        </p:nvSpPr>
        <p:spPr>
          <a:xfrm>
            <a:off x="4948555" y="3586480"/>
            <a:ext cx="10026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液化</a:t>
            </a:r>
            <a:endParaRPr lang="zh-CN" altLang="en-US" sz="2400" b="0">
              <a:solidFill>
                <a:srgbClr val="FF0000"/>
              </a:solidFill>
              <a:ea typeface="宋体" panose="02010600030101010101" pitchFamily="2" charset="-122"/>
            </a:endParaRPr>
          </a:p>
        </p:txBody>
      </p:sp>
      <p:sp>
        <p:nvSpPr>
          <p:cNvPr id="4" name="文本框 3"/>
          <p:cNvSpPr txBox="1"/>
          <p:nvPr/>
        </p:nvSpPr>
        <p:spPr>
          <a:xfrm>
            <a:off x="4747895" y="4705985"/>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36955" y="1571625"/>
            <a:ext cx="6782435" cy="396938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命题点：物态变化的辨识及吸</a:t>
            </a:r>
            <a:r>
              <a:rPr lang="zh-CN" sz="2400">
                <a:latin typeface="黑体" panose="02010609060101010101" pitchFamily="49" charset="-122"/>
                <a:ea typeface="黑体" panose="02010609060101010101" pitchFamily="49" charset="-122"/>
              </a:rPr>
              <a:t>放热判断</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如图所示，将盛有食物的篮子放入盛水的盆中，篮底垫上砖块以免篮子浸入水中，再把一个纱布袋罩在篮子上，并使口袋边缘浸入水里就可以制成一个简易冰箱．当纱布被水浸湿后，纱布上的水会发生</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现象，这一过程会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热量，使食物温度降低防止变质</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08"/>
          <p:cNvPicPr>
            <a:picLocks noChangeAspect="1"/>
          </p:cNvPicPr>
          <p:nvPr/>
        </p:nvPicPr>
        <p:blipFill>
          <a:blip r:embed="rId1"/>
          <a:stretch>
            <a:fillRect/>
          </a:stretch>
        </p:blipFill>
        <p:spPr>
          <a:xfrm>
            <a:off x="8427085" y="2006600"/>
            <a:ext cx="2718435" cy="2871470"/>
          </a:xfrm>
          <a:prstGeom prst="rect">
            <a:avLst/>
          </a:prstGeom>
          <a:noFill/>
          <a:ln w="9525">
            <a:noFill/>
          </a:ln>
        </p:spPr>
      </p:pic>
      <p:sp>
        <p:nvSpPr>
          <p:cNvPr id="3" name="文本框 2"/>
          <p:cNvSpPr txBox="1"/>
          <p:nvPr/>
        </p:nvSpPr>
        <p:spPr>
          <a:xfrm>
            <a:off x="8643620" y="5109845"/>
            <a:ext cx="228473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八上</a:t>
            </a:r>
            <a:r>
              <a:rPr lang="en-US" b="0">
                <a:latin typeface="Times New Roman" panose="02020603050405020304" pitchFamily="18" charset="0"/>
                <a:cs typeface="仿宋_GB2312" charset="0"/>
              </a:rPr>
              <a:t>P63</a:t>
            </a:r>
            <a:r>
              <a:rPr lang="zh-CN" b="0">
                <a:cs typeface="仿宋_GB2312" charset="0"/>
              </a:rPr>
              <a:t>图</a:t>
            </a:r>
            <a:r>
              <a:rPr lang="en-US" b="0">
                <a:latin typeface="Times New Roman" panose="02020603050405020304" pitchFamily="18" charset="0"/>
                <a:cs typeface="仿宋_GB2312" charset="0"/>
              </a:rPr>
              <a:t>3.3</a:t>
            </a:r>
            <a:r>
              <a:rPr lang="zh-CN" b="0">
                <a:cs typeface="仿宋_GB2312" charset="0"/>
              </a:rPr>
              <a:t>－</a:t>
            </a:r>
            <a:r>
              <a:rPr lang="en-US" b="0">
                <a:latin typeface="Times New Roman" panose="02020603050405020304" pitchFamily="18" charset="0"/>
                <a:cs typeface="仿宋_GB2312" charset="0"/>
              </a:rPr>
              <a:t>9) </a:t>
            </a:r>
            <a:endParaRPr lang="zh-CN" altLang="en-US"/>
          </a:p>
        </p:txBody>
      </p:sp>
      <p:sp>
        <p:nvSpPr>
          <p:cNvPr id="4" name="文本框 3"/>
          <p:cNvSpPr txBox="1"/>
          <p:nvPr/>
        </p:nvSpPr>
        <p:spPr>
          <a:xfrm>
            <a:off x="2375535" y="4417695"/>
            <a:ext cx="8356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sz="2400" b="0">
              <a:solidFill>
                <a:srgbClr val="FF0000"/>
              </a:solidFill>
              <a:ea typeface="宋体" panose="02010600030101010101" pitchFamily="2" charset="-122"/>
            </a:endParaRPr>
          </a:p>
        </p:txBody>
      </p:sp>
      <p:sp>
        <p:nvSpPr>
          <p:cNvPr id="5" name="文本框 4"/>
          <p:cNvSpPr txBox="1"/>
          <p:nvPr/>
        </p:nvSpPr>
        <p:spPr>
          <a:xfrm>
            <a:off x="5919470" y="4417695"/>
            <a:ext cx="854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p:bldP spid="4"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96645" y="1753235"/>
            <a:ext cx="5880735" cy="341503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命题点：物态变化的辨识及吸放热判断</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人们在高温天气里大汗淋漓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这是人体一种自我保护的生理现</a:t>
            </a:r>
            <a:r>
              <a:rPr lang="zh-CN" sz="2400">
                <a:latin typeface="Times New Roman" panose="02020603050405020304" pitchFamily="18" charset="0"/>
                <a:ea typeface="宋体" panose="02010600030101010101" pitchFamily="2" charset="-122"/>
              </a:rPr>
              <a:t>象．</a:t>
            </a:r>
            <a:r>
              <a:rPr lang="zh-CN" sz="2400">
                <a:ea typeface="宋体" panose="02010600030101010101" pitchFamily="2" charset="-122"/>
              </a:rPr>
              <a:t>因为人体表汗液蒸发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吸收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放出</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热量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使体温不致升得太高，且温度越高，蒸发越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慢</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a:t>
            </a:r>
            <a:endParaRPr lang="zh-CN" altLang="en-US" sz="2400"/>
          </a:p>
        </p:txBody>
      </p:sp>
      <p:pic>
        <p:nvPicPr>
          <p:cNvPr id="2" name="图片 -2147482304" descr="C:\Documents and Settings\Administrator\桌面\江西物理(JK)\N336.TIF"/>
          <p:cNvPicPr>
            <a:picLocks noChangeAspect="1"/>
          </p:cNvPicPr>
          <p:nvPr/>
        </p:nvPicPr>
        <p:blipFill>
          <a:blip r:embed="rId1" r:link="rId2"/>
          <a:stretch>
            <a:fillRect/>
          </a:stretch>
        </p:blipFill>
        <p:spPr>
          <a:xfrm>
            <a:off x="7954645" y="1790700"/>
            <a:ext cx="2680970" cy="2913380"/>
          </a:xfrm>
          <a:prstGeom prst="rect">
            <a:avLst/>
          </a:prstGeom>
          <a:noFill/>
          <a:ln w="9525">
            <a:noFill/>
          </a:ln>
        </p:spPr>
      </p:pic>
      <p:sp>
        <p:nvSpPr>
          <p:cNvPr id="3" name="文本框 2"/>
          <p:cNvSpPr txBox="1"/>
          <p:nvPr/>
        </p:nvSpPr>
        <p:spPr>
          <a:xfrm>
            <a:off x="8294370" y="5166995"/>
            <a:ext cx="212788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a:t>
            </a:r>
            <a:r>
              <a:rPr lang="zh-CN" b="0">
                <a:cs typeface="仿宋_GB2312" charset="0"/>
              </a:rPr>
              <a:t>英国物理教材</a:t>
            </a:r>
            <a:r>
              <a:rPr lang="en-US" b="0">
                <a:latin typeface="Times New Roman" panose="02020603050405020304" pitchFamily="18" charset="0"/>
                <a:cs typeface="仿宋_GB2312" charset="0"/>
              </a:rPr>
              <a:t>P52) </a:t>
            </a:r>
            <a:endParaRPr lang="zh-CN" altLang="en-US"/>
          </a:p>
        </p:txBody>
      </p:sp>
      <p:sp>
        <p:nvSpPr>
          <p:cNvPr id="4" name="文本框 3"/>
          <p:cNvSpPr txBox="1"/>
          <p:nvPr/>
        </p:nvSpPr>
        <p:spPr>
          <a:xfrm>
            <a:off x="3621405" y="3524250"/>
            <a:ext cx="952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a:t>
            </a:r>
            <a:endParaRPr lang="zh-CN" altLang="en-US" sz="2400" b="0">
              <a:solidFill>
                <a:srgbClr val="FF0000"/>
              </a:solidFill>
              <a:ea typeface="宋体" panose="02010600030101010101" pitchFamily="2" charset="-122"/>
            </a:endParaRPr>
          </a:p>
        </p:txBody>
      </p:sp>
      <p:sp>
        <p:nvSpPr>
          <p:cNvPr id="5" name="文本框 4"/>
          <p:cNvSpPr txBox="1"/>
          <p:nvPr/>
        </p:nvSpPr>
        <p:spPr>
          <a:xfrm>
            <a:off x="3479800" y="4595495"/>
            <a:ext cx="556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快</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5475" y="899795"/>
            <a:ext cx="10982960" cy="230695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命题点：物态变化的辨识及吸放热判断</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在一些干旱缺水的地区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人们常采用如图所示的方法收集土壤中的水分．土壤中的水分在接触塑料薄膜前发生了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填写物态变化名称</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现象</a:t>
            </a:r>
            <a:r>
              <a:rPr lang="zh-CN" sz="2400">
                <a:latin typeface="Times New Roman" panose="02020603050405020304" pitchFamily="18" charset="0"/>
                <a:ea typeface="宋体" panose="02010600030101010101" pitchFamily="2" charset="-122"/>
              </a:rPr>
              <a:t>；水蒸气在塑料薄膜下凝结成水珠的过程中，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吸收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放出</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热量</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303" descr="C:\Documents and Settings\Administrator\桌面\江西物理(JK)\N337.TIF"/>
          <p:cNvPicPr>
            <a:picLocks noChangeAspect="1"/>
          </p:cNvPicPr>
          <p:nvPr/>
        </p:nvPicPr>
        <p:blipFill>
          <a:blip r:embed="rId1" r:link="rId2"/>
          <a:stretch>
            <a:fillRect/>
          </a:stretch>
        </p:blipFill>
        <p:spPr>
          <a:xfrm>
            <a:off x="1459230" y="3473450"/>
            <a:ext cx="9274175" cy="2036445"/>
          </a:xfrm>
          <a:prstGeom prst="rect">
            <a:avLst/>
          </a:prstGeom>
          <a:noFill/>
          <a:ln w="9525">
            <a:noFill/>
          </a:ln>
        </p:spPr>
      </p:pic>
      <p:sp>
        <p:nvSpPr>
          <p:cNvPr id="3" name="文本框 2"/>
          <p:cNvSpPr txBox="1"/>
          <p:nvPr/>
        </p:nvSpPr>
        <p:spPr>
          <a:xfrm>
            <a:off x="5171440" y="5816600"/>
            <a:ext cx="212915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a:t>
            </a:r>
            <a:r>
              <a:rPr lang="zh-CN" b="0">
                <a:cs typeface="仿宋_GB2312" charset="0"/>
              </a:rPr>
              <a:t>英国物理教材</a:t>
            </a:r>
            <a:r>
              <a:rPr lang="en-US" b="0">
                <a:latin typeface="Times New Roman" panose="02020603050405020304" pitchFamily="18" charset="0"/>
                <a:cs typeface="仿宋_GB2312" charset="0"/>
              </a:rPr>
              <a:t>P54) </a:t>
            </a:r>
            <a:endParaRPr lang="zh-CN" altLang="en-US"/>
          </a:p>
        </p:txBody>
      </p:sp>
      <p:sp>
        <p:nvSpPr>
          <p:cNvPr id="4" name="文本框 3"/>
          <p:cNvSpPr txBox="1"/>
          <p:nvPr/>
        </p:nvSpPr>
        <p:spPr>
          <a:xfrm>
            <a:off x="5532120" y="2092325"/>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sz="2400" b="0">
              <a:solidFill>
                <a:srgbClr val="FF0000"/>
              </a:solidFill>
              <a:ea typeface="宋体" panose="02010600030101010101" pitchFamily="2" charset="-122"/>
            </a:endParaRPr>
          </a:p>
        </p:txBody>
      </p:sp>
      <p:sp>
        <p:nvSpPr>
          <p:cNvPr id="5" name="文本框 4"/>
          <p:cNvSpPr txBox="1"/>
          <p:nvPr/>
        </p:nvSpPr>
        <p:spPr>
          <a:xfrm>
            <a:off x="5453380" y="2649220"/>
            <a:ext cx="9112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放出</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1041" y="1205230"/>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675005" y="2338705"/>
            <a:ext cx="5396230" cy="521970"/>
            <a:chOff x="894" y="3246"/>
            <a:chExt cx="8498" cy="822"/>
          </a:xfrm>
        </p:grpSpPr>
        <p:sp>
          <p:nvSpPr>
            <p:cNvPr id="13" name="文本框 4"/>
            <p:cNvSpPr txBox="1"/>
            <p:nvPr/>
          </p:nvSpPr>
          <p:spPr>
            <a:xfrm>
              <a:off x="3894" y="3246"/>
              <a:ext cx="549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温度的估测</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2015.11</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75005" y="2960370"/>
            <a:ext cx="1057656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2015</a:t>
            </a:r>
            <a:r>
              <a:rPr lang="zh-CN" sz="2400">
                <a:latin typeface="Times New Roman" panose="02020603050405020304" pitchFamily="18" charset="0"/>
                <a:cs typeface="Times New Roman" panose="02020603050405020304" pitchFamily="18" charset="0"/>
              </a:rPr>
              <a:t>江西</a:t>
            </a:r>
            <a:r>
              <a:rPr lang="en-US" sz="2400">
                <a:latin typeface="Times New Roman" panose="02020603050405020304" pitchFamily="18" charset="0"/>
                <a:cs typeface="Times New Roman" panose="02020603050405020304" pitchFamily="18" charset="0"/>
              </a:rPr>
              <a:t>11</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以下是小明估计的常见温度值，其中合理的是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中考考场的室温约为</a:t>
            </a:r>
            <a:r>
              <a:rPr lang="en-US" sz="2400">
                <a:latin typeface="Times New Roman" panose="02020603050405020304" pitchFamily="18" charset="0"/>
                <a:ea typeface="宋体" panose="02010600030101010101" pitchFamily="2" charset="-122"/>
                <a:cs typeface="Times New Roman" panose="02020603050405020304" pitchFamily="18" charset="0"/>
              </a:rPr>
              <a:t>50 </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冰箱保鲜室中矿泉水的温度约为－</a:t>
            </a: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洗澡时淋浴水温约为</a:t>
            </a:r>
            <a:r>
              <a:rPr lang="en-US" sz="2400">
                <a:latin typeface="Times New Roman" panose="02020603050405020304" pitchFamily="18" charset="0"/>
                <a:ea typeface="宋体" panose="02010600030101010101" pitchFamily="2" charset="-122"/>
                <a:cs typeface="Times New Roman" panose="02020603050405020304" pitchFamily="18" charset="0"/>
              </a:rPr>
              <a:t>70 </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健康成年人的腋下体温约为</a:t>
            </a:r>
            <a:r>
              <a:rPr lang="en-US" sz="2400">
                <a:latin typeface="Times New Roman" panose="02020603050405020304" pitchFamily="18" charset="0"/>
                <a:ea typeface="宋体" panose="02010600030101010101" pitchFamily="2" charset="-122"/>
                <a:cs typeface="Times New Roman" panose="02020603050405020304" pitchFamily="18" charset="0"/>
              </a:rPr>
              <a:t>37 </a:t>
            </a:r>
            <a:r>
              <a:rPr 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9925685" y="3107690"/>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921385" y="1343660"/>
            <a:ext cx="5080635" cy="521970"/>
            <a:chOff x="894" y="3246"/>
            <a:chExt cx="8001" cy="822"/>
          </a:xfrm>
        </p:grpSpPr>
        <p:sp>
          <p:nvSpPr>
            <p:cNvPr id="13" name="文本框 4"/>
            <p:cNvSpPr txBox="1"/>
            <p:nvPr/>
          </p:nvSpPr>
          <p:spPr>
            <a:xfrm>
              <a:off x="3894" y="3246"/>
              <a:ext cx="5001"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温度的测量</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45185" y="2392045"/>
            <a:ext cx="1059751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2014</a:t>
            </a:r>
            <a:r>
              <a:rPr lang="zh-CN" sz="2400">
                <a:latin typeface="Times New Roman" panose="02020603050405020304" pitchFamily="18" charset="0"/>
                <a:cs typeface="Times New Roman" panose="02020603050405020304" pitchFamily="18" charset="0"/>
              </a:rPr>
              <a:t>江西</a:t>
            </a:r>
            <a:r>
              <a:rPr lang="en-US" sz="2400">
                <a:latin typeface="Times New Roman" panose="02020603050405020304" pitchFamily="18" charset="0"/>
                <a:cs typeface="Times New Roman" panose="02020603050405020304" pitchFamily="18" charset="0"/>
              </a:rPr>
              <a:t>20</a:t>
            </a:r>
            <a:r>
              <a:rPr lang="zh-CN" sz="2400">
                <a:latin typeface="Times New Roman" panose="02020603050405020304" pitchFamily="18" charset="0"/>
                <a:cs typeface="Times New Roman" panose="02020603050405020304" pitchFamily="18" charset="0"/>
              </a:rPr>
              <a:t>题第</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空</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物理实验中经常需要进行测量．如图所示，温度计的量程是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2299" descr="C:\Documents and Settings\Administrator\桌面\江西物理(JK)\N338.TIF"/>
          <p:cNvPicPr>
            <a:picLocks noChangeAspect="1"/>
          </p:cNvPicPr>
          <p:nvPr/>
        </p:nvPicPr>
        <p:blipFill>
          <a:blip r:embed="rId2" r:link="rId3"/>
          <a:stretch>
            <a:fillRect/>
          </a:stretch>
        </p:blipFill>
        <p:spPr>
          <a:xfrm>
            <a:off x="1466215" y="4422140"/>
            <a:ext cx="9082405" cy="478790"/>
          </a:xfrm>
          <a:prstGeom prst="rect">
            <a:avLst/>
          </a:prstGeom>
          <a:noFill/>
          <a:ln w="9525">
            <a:noFill/>
          </a:ln>
        </p:spPr>
      </p:pic>
      <p:sp>
        <p:nvSpPr>
          <p:cNvPr id="3" name="文本框 2"/>
          <p:cNvSpPr txBox="1"/>
          <p:nvPr/>
        </p:nvSpPr>
        <p:spPr>
          <a:xfrm>
            <a:off x="5925820" y="5483860"/>
            <a:ext cx="106426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4" name="文本框 3"/>
          <p:cNvSpPr txBox="1"/>
          <p:nvPr/>
        </p:nvSpPr>
        <p:spPr>
          <a:xfrm>
            <a:off x="2273935" y="3048000"/>
            <a:ext cx="1682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20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100</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MainIdea"/>
          <p:cNvSpPr/>
          <p:nvPr/>
        </p:nvSpPr>
        <p:spPr>
          <a:xfrm>
            <a:off x="4370705" y="3010535"/>
            <a:ext cx="538480" cy="202184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lnSpc>
                <a:spcPct val="100000"/>
              </a:lnSpc>
            </a:pPr>
            <a:r>
              <a:rPr sz="2400" b="1">
                <a:solidFill>
                  <a:srgbClr val="454545"/>
                </a:solidFill>
                <a:latin typeface="黑体" panose="02010609060101010101" pitchFamily="49" charset="-122"/>
                <a:ea typeface="黑体" panose="02010609060101010101" pitchFamily="49" charset="-122"/>
              </a:rPr>
              <a:t>物</a:t>
            </a:r>
            <a:endParaRPr sz="2400" b="1">
              <a:solidFill>
                <a:srgbClr val="454545"/>
              </a:solidFill>
              <a:latin typeface="黑体" panose="02010609060101010101" pitchFamily="49" charset="-122"/>
              <a:ea typeface="黑体" panose="02010609060101010101" pitchFamily="49" charset="-122"/>
            </a:endParaRPr>
          </a:p>
          <a:p>
            <a:pPr algn="ctr">
              <a:lnSpc>
                <a:spcPct val="100000"/>
              </a:lnSpc>
            </a:pPr>
            <a:r>
              <a:rPr sz="2400" b="1">
                <a:solidFill>
                  <a:srgbClr val="454545"/>
                </a:solidFill>
                <a:latin typeface="黑体" panose="02010609060101010101" pitchFamily="49" charset="-122"/>
                <a:ea typeface="黑体" panose="02010609060101010101" pitchFamily="49" charset="-122"/>
              </a:rPr>
              <a:t>态</a:t>
            </a:r>
            <a:endParaRPr sz="2400" b="1">
              <a:solidFill>
                <a:srgbClr val="454545"/>
              </a:solidFill>
              <a:latin typeface="黑体" panose="02010609060101010101" pitchFamily="49" charset="-122"/>
              <a:ea typeface="黑体" panose="02010609060101010101" pitchFamily="49" charset="-122"/>
            </a:endParaRPr>
          </a:p>
          <a:p>
            <a:pPr algn="ctr">
              <a:lnSpc>
                <a:spcPct val="100000"/>
              </a:lnSpc>
            </a:pPr>
            <a:r>
              <a:rPr sz="2400" b="1">
                <a:solidFill>
                  <a:srgbClr val="454545"/>
                </a:solidFill>
                <a:latin typeface="黑体" panose="02010609060101010101" pitchFamily="49" charset="-122"/>
                <a:ea typeface="黑体" panose="02010609060101010101" pitchFamily="49" charset="-122"/>
              </a:rPr>
              <a:t>变</a:t>
            </a:r>
            <a:endParaRPr sz="2400" b="1">
              <a:solidFill>
                <a:srgbClr val="454545"/>
              </a:solidFill>
              <a:latin typeface="黑体" panose="02010609060101010101" pitchFamily="49" charset="-122"/>
              <a:ea typeface="黑体" panose="02010609060101010101" pitchFamily="49" charset="-122"/>
            </a:endParaRPr>
          </a:p>
          <a:p>
            <a:pPr algn="ctr">
              <a:lnSpc>
                <a:spcPct val="100000"/>
              </a:lnSpc>
            </a:pPr>
            <a:r>
              <a:rPr sz="2400" b="1">
                <a:solidFill>
                  <a:srgbClr val="454545"/>
                </a:solidFill>
                <a:latin typeface="黑体" panose="02010609060101010101" pitchFamily="49" charset="-122"/>
                <a:ea typeface="黑体" panose="02010609060101010101" pitchFamily="49" charset="-122"/>
              </a:rPr>
              <a:t>化</a:t>
            </a:r>
            <a:endParaRPr sz="2400" b="1">
              <a:solidFill>
                <a:srgbClr val="454545"/>
              </a:solidFill>
              <a:latin typeface="黑体" panose="02010609060101010101" pitchFamily="49" charset="-122"/>
              <a:ea typeface="黑体" panose="02010609060101010101" pitchFamily="49" charset="-122"/>
            </a:endParaRPr>
          </a:p>
        </p:txBody>
      </p:sp>
      <p:grpSp>
        <p:nvGrpSpPr>
          <p:cNvPr id="48" name="组合 47"/>
          <p:cNvGrpSpPr/>
          <p:nvPr/>
        </p:nvGrpSpPr>
        <p:grpSpPr>
          <a:xfrm>
            <a:off x="5850890" y="2145030"/>
            <a:ext cx="2100580" cy="1607185"/>
            <a:chOff x="10046" y="7871"/>
            <a:chExt cx="3308" cy="2531"/>
          </a:xfrm>
        </p:grpSpPr>
        <p:sp>
          <p:nvSpPr>
            <p:cNvPr id="33" name="MMConnector"/>
            <p:cNvSpPr/>
            <p:nvPr/>
          </p:nvSpPr>
          <p:spPr>
            <a:xfrm>
              <a:off x="10046" y="9325"/>
              <a:ext cx="684" cy="1077"/>
            </a:xfrm>
            <a:custGeom>
              <a:avLst/>
              <a:gdLst/>
              <a:ahLst/>
              <a:cxnLst/>
              <a:pathLst>
                <a:path w="821890" h="171119">
                  <a:moveTo>
                    <a:pt x="-66263" y="4023"/>
                  </a:moveTo>
                  <a:cubicBezTo>
                    <a:pt x="-84782" y="8908"/>
                    <a:pt x="-93582" y="24415"/>
                    <a:pt x="-89505" y="38466"/>
                  </a:cubicBezTo>
                  <a:cubicBezTo>
                    <a:pt x="-85428" y="52516"/>
                    <a:pt x="-69664" y="60994"/>
                    <a:pt x="-51436" y="55115"/>
                  </a:cubicBezTo>
                  <a:cubicBezTo>
                    <a:pt x="-34486" y="49649"/>
                    <a:pt x="-17536" y="44182"/>
                    <a:pt x="-627" y="38653"/>
                  </a:cubicBezTo>
                  <a:cubicBezTo>
                    <a:pt x="16282" y="33124"/>
                    <a:pt x="33149" y="27532"/>
                    <a:pt x="49998" y="21931"/>
                  </a:cubicBezTo>
                  <a:cubicBezTo>
                    <a:pt x="66848" y="16331"/>
                    <a:pt x="83680" y="10721"/>
                    <a:pt x="100503" y="5128"/>
                  </a:cubicBezTo>
                  <a:cubicBezTo>
                    <a:pt x="117326" y="-466"/>
                    <a:pt x="134139" y="-6044"/>
                    <a:pt x="150956" y="-11573"/>
                  </a:cubicBezTo>
                  <a:cubicBezTo>
                    <a:pt x="167773" y="-17101"/>
                    <a:pt x="184593" y="-22581"/>
                    <a:pt x="201428" y="-27980"/>
                  </a:cubicBezTo>
                  <a:cubicBezTo>
                    <a:pt x="218264" y="-33378"/>
                    <a:pt x="235114" y="-38696"/>
                    <a:pt x="251991" y="-43899"/>
                  </a:cubicBezTo>
                  <a:cubicBezTo>
                    <a:pt x="268868" y="-49103"/>
                    <a:pt x="285771" y="-54194"/>
                    <a:pt x="302710" y="-59138"/>
                  </a:cubicBezTo>
                  <a:cubicBezTo>
                    <a:pt x="319649" y="-64083"/>
                    <a:pt x="336625" y="-68882"/>
                    <a:pt x="353644" y="-73505"/>
                  </a:cubicBezTo>
                  <a:cubicBezTo>
                    <a:pt x="370664" y="-78127"/>
                    <a:pt x="387728" y="-82573"/>
                    <a:pt x="404841" y="-86813"/>
                  </a:cubicBezTo>
                  <a:cubicBezTo>
                    <a:pt x="421953" y="-91053"/>
                    <a:pt x="439115" y="-95087"/>
                    <a:pt x="456332" y="-98888"/>
                  </a:cubicBezTo>
                  <a:cubicBezTo>
                    <a:pt x="473549" y="-102689"/>
                    <a:pt x="490821" y="-106257"/>
                    <a:pt x="508134" y="-109568"/>
                  </a:cubicBezTo>
                  <a:cubicBezTo>
                    <a:pt x="525447" y="-112878"/>
                    <a:pt x="542801" y="-115932"/>
                    <a:pt x="560246" y="-118711"/>
                  </a:cubicBezTo>
                  <a:cubicBezTo>
                    <a:pt x="577692" y="-121490"/>
                    <a:pt x="595228" y="-123996"/>
                    <a:pt x="612650" y="-126199"/>
                  </a:cubicBezTo>
                  <a:cubicBezTo>
                    <a:pt x="630073" y="-128403"/>
                    <a:pt x="647382" y="-130304"/>
                    <a:pt x="665312" y="-131940"/>
                  </a:cubicBezTo>
                  <a:cubicBezTo>
                    <a:pt x="683242" y="-133575"/>
                    <a:pt x="701792" y="-134944"/>
                    <a:pt x="718184" y="-135868"/>
                  </a:cubicBezTo>
                  <a:cubicBezTo>
                    <a:pt x="734575" y="-136792"/>
                    <a:pt x="748808" y="-137271"/>
                    <a:pt x="763040" y="-137750"/>
                  </a:cubicBezTo>
                  <a:cubicBezTo>
                    <a:pt x="765774" y="-137842"/>
                    <a:pt x="767600" y="-139460"/>
                    <a:pt x="767600" y="-141550"/>
                  </a:cubicBezTo>
                  <a:cubicBezTo>
                    <a:pt x="767600" y="-143640"/>
                    <a:pt x="765775" y="-145294"/>
                    <a:pt x="763040" y="-145350"/>
                  </a:cubicBezTo>
                  <a:cubicBezTo>
                    <a:pt x="748726" y="-145643"/>
                    <a:pt x="734412" y="-145936"/>
                    <a:pt x="717887" y="-145898"/>
                  </a:cubicBezTo>
                  <a:cubicBezTo>
                    <a:pt x="701361" y="-145861"/>
                    <a:pt x="682624" y="-145495"/>
                    <a:pt x="664482" y="-144825"/>
                  </a:cubicBezTo>
                  <a:cubicBezTo>
                    <a:pt x="646339" y="-144156"/>
                    <a:pt x="628792" y="-143184"/>
                    <a:pt x="611101" y="-141913"/>
                  </a:cubicBezTo>
                  <a:cubicBezTo>
                    <a:pt x="593410" y="-140642"/>
                    <a:pt x="575576" y="-139072"/>
                    <a:pt x="557809" y="-137219"/>
                  </a:cubicBezTo>
                  <a:cubicBezTo>
                    <a:pt x="540042" y="-135366"/>
                    <a:pt x="522343" y="-133231"/>
                    <a:pt x="504665" y="-130832"/>
                  </a:cubicBezTo>
                  <a:cubicBezTo>
                    <a:pt x="486988" y="-128433"/>
                    <a:pt x="469331" y="-125771"/>
                    <a:pt x="451717" y="-122871"/>
                  </a:cubicBezTo>
                  <a:cubicBezTo>
                    <a:pt x="434103" y="-119970"/>
                    <a:pt x="416530" y="-116831"/>
                    <a:pt x="398998" y="-113481"/>
                  </a:cubicBezTo>
                  <a:cubicBezTo>
                    <a:pt x="381467" y="-110132"/>
                    <a:pt x="363977" y="-106572"/>
                    <a:pt x="346529" y="-102833"/>
                  </a:cubicBezTo>
                  <a:cubicBezTo>
                    <a:pt x="329082" y="-99093"/>
                    <a:pt x="311677" y="-95175"/>
                    <a:pt x="294313" y="-91110"/>
                  </a:cubicBezTo>
                  <a:cubicBezTo>
                    <a:pt x="276949" y="-87046"/>
                    <a:pt x="259626" y="-82835"/>
                    <a:pt x="242339" y="-78513"/>
                  </a:cubicBezTo>
                  <a:cubicBezTo>
                    <a:pt x="225053" y="-74191"/>
                    <a:pt x="207803" y="-69756"/>
                    <a:pt x="190584" y="-65245"/>
                  </a:cubicBezTo>
                  <a:cubicBezTo>
                    <a:pt x="173365" y="-60734"/>
                    <a:pt x="156177" y="-56146"/>
                    <a:pt x="139014" y="-51515"/>
                  </a:cubicBezTo>
                  <a:cubicBezTo>
                    <a:pt x="121850" y="-46884"/>
                    <a:pt x="104711" y="-42209"/>
                    <a:pt x="87588" y="-37527"/>
                  </a:cubicBezTo>
                  <a:cubicBezTo>
                    <a:pt x="70466" y="-32845"/>
                    <a:pt x="53360" y="-28155"/>
                    <a:pt x="36263" y="-23482"/>
                  </a:cubicBezTo>
                  <a:cubicBezTo>
                    <a:pt x="19167" y="-18809"/>
                    <a:pt x="2080" y="-14153"/>
                    <a:pt x="-15006" y="-9571"/>
                  </a:cubicBezTo>
                  <a:cubicBezTo>
                    <a:pt x="-32092" y="-4990"/>
                    <a:pt x="-49178" y="-483"/>
                    <a:pt x="-66263" y="4023"/>
                  </a:cubicBezTo>
                  <a:close/>
                </a:path>
              </a:pathLst>
            </a:custGeom>
            <a:solidFill>
              <a:schemeClr val="accent4"/>
            </a:solidFill>
            <a:ln w="7600" cap="rnd">
              <a:solidFill>
                <a:schemeClr val="accent4"/>
              </a:solidFill>
              <a:round/>
            </a:ln>
          </p:spPr>
        </p:sp>
        <p:sp>
          <p:nvSpPr>
            <p:cNvPr id="34" name="MainTopic"/>
            <p:cNvSpPr/>
            <p:nvPr/>
          </p:nvSpPr>
          <p:spPr>
            <a:xfrm>
              <a:off x="10661" y="7871"/>
              <a:ext cx="2693"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汽化和液化</a:t>
              </a:r>
              <a:endParaRPr sz="2400">
                <a:solidFill>
                  <a:srgbClr val="303030"/>
                </a:solidFill>
                <a:latin typeface="+mn-ea"/>
              </a:endParaRPr>
            </a:p>
          </p:txBody>
        </p:sp>
      </p:grpSp>
      <p:grpSp>
        <p:nvGrpSpPr>
          <p:cNvPr id="35" name="组合 34"/>
          <p:cNvGrpSpPr/>
          <p:nvPr/>
        </p:nvGrpSpPr>
        <p:grpSpPr>
          <a:xfrm flipH="1">
            <a:off x="9489440" y="3284855"/>
            <a:ext cx="1089299" cy="1146810"/>
            <a:chOff x="1711" y="5519"/>
            <a:chExt cx="1722" cy="2020"/>
          </a:xfrm>
        </p:grpSpPr>
        <p:sp>
          <p:nvSpPr>
            <p:cNvPr id="36" name="MMConnector"/>
            <p:cNvSpPr/>
            <p:nvPr/>
          </p:nvSpPr>
          <p:spPr>
            <a:xfrm>
              <a:off x="2730" y="6757"/>
              <a:ext cx="703" cy="782"/>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37" name="SubTopic"/>
            <p:cNvSpPr/>
            <p:nvPr/>
          </p:nvSpPr>
          <p:spPr>
            <a:xfrm>
              <a:off x="1711" y="5519"/>
              <a:ext cx="749" cy="843"/>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定义</a:t>
              </a:r>
              <a:endParaRPr sz="2400">
                <a:solidFill>
                  <a:srgbClr val="303030"/>
                </a:solidFill>
                <a:latin typeface="+mn-ea"/>
              </a:endParaRPr>
            </a:p>
          </p:txBody>
        </p:sp>
      </p:grpSp>
      <p:grpSp>
        <p:nvGrpSpPr>
          <p:cNvPr id="38" name="组合 37"/>
          <p:cNvGrpSpPr/>
          <p:nvPr/>
        </p:nvGrpSpPr>
        <p:grpSpPr>
          <a:xfrm flipH="1">
            <a:off x="9592310" y="4043045"/>
            <a:ext cx="1765455" cy="558165"/>
            <a:chOff x="637" y="7199"/>
            <a:chExt cx="2790" cy="879"/>
          </a:xfrm>
        </p:grpSpPr>
        <p:sp>
          <p:nvSpPr>
            <p:cNvPr id="39" name="MMConnector"/>
            <p:cNvSpPr/>
            <p:nvPr/>
          </p:nvSpPr>
          <p:spPr>
            <a:xfrm>
              <a:off x="2933" y="7670"/>
              <a:ext cx="494" cy="408"/>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40" name="SubTopic"/>
            <p:cNvSpPr/>
            <p:nvPr/>
          </p:nvSpPr>
          <p:spPr>
            <a:xfrm>
              <a:off x="637" y="7199"/>
              <a:ext cx="20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吸</a:t>
              </a:r>
              <a:r>
                <a:rPr lang="zh-CN" sz="2400">
                  <a:solidFill>
                    <a:srgbClr val="303030"/>
                  </a:solidFill>
                  <a:latin typeface="+mn-ea"/>
                </a:rPr>
                <a:t>、放</a:t>
              </a:r>
              <a:r>
                <a:rPr sz="2400">
                  <a:solidFill>
                    <a:srgbClr val="303030"/>
                  </a:solidFill>
                  <a:latin typeface="+mn-ea"/>
                </a:rPr>
                <a:t>热</a:t>
              </a:r>
              <a:endParaRPr sz="2400">
                <a:solidFill>
                  <a:srgbClr val="303030"/>
                </a:solidFill>
                <a:latin typeface="+mn-ea"/>
              </a:endParaRPr>
            </a:p>
          </p:txBody>
        </p:sp>
      </p:grpSp>
      <p:grpSp>
        <p:nvGrpSpPr>
          <p:cNvPr id="41" name="组合 40"/>
          <p:cNvGrpSpPr/>
          <p:nvPr/>
        </p:nvGrpSpPr>
        <p:grpSpPr>
          <a:xfrm>
            <a:off x="8125460" y="1450340"/>
            <a:ext cx="631825" cy="1272540"/>
            <a:chOff x="13828" y="3247"/>
            <a:chExt cx="995" cy="2004"/>
          </a:xfrm>
        </p:grpSpPr>
        <p:sp>
          <p:nvSpPr>
            <p:cNvPr id="42" name="MMConnector"/>
            <p:cNvSpPr/>
            <p:nvPr/>
          </p:nvSpPr>
          <p:spPr>
            <a:xfrm>
              <a:off x="13828" y="4365"/>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43" name="SubTopic"/>
            <p:cNvSpPr/>
            <p:nvPr/>
          </p:nvSpPr>
          <p:spPr>
            <a:xfrm>
              <a:off x="14075"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汽化</a:t>
              </a:r>
              <a:endParaRPr sz="2400">
                <a:solidFill>
                  <a:srgbClr val="303030"/>
                </a:solidFill>
                <a:latin typeface="+mn-ea"/>
              </a:endParaRPr>
            </a:p>
          </p:txBody>
        </p:sp>
      </p:grpSp>
      <p:grpSp>
        <p:nvGrpSpPr>
          <p:cNvPr id="44" name="组合 43"/>
          <p:cNvGrpSpPr/>
          <p:nvPr/>
        </p:nvGrpSpPr>
        <p:grpSpPr>
          <a:xfrm>
            <a:off x="8125460" y="2847340"/>
            <a:ext cx="632460" cy="847090"/>
            <a:chOff x="13828" y="5447"/>
            <a:chExt cx="996" cy="1334"/>
          </a:xfrm>
        </p:grpSpPr>
        <p:sp>
          <p:nvSpPr>
            <p:cNvPr id="45" name="MMConnector"/>
            <p:cNvSpPr/>
            <p:nvPr/>
          </p:nvSpPr>
          <p:spPr>
            <a:xfrm>
              <a:off x="13828" y="5477"/>
              <a:ext cx="494" cy="1304"/>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46" name="SubTopic"/>
            <p:cNvSpPr/>
            <p:nvPr/>
          </p:nvSpPr>
          <p:spPr>
            <a:xfrm>
              <a:off x="14075" y="54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液化</a:t>
              </a:r>
              <a:endParaRPr sz="2400">
                <a:solidFill>
                  <a:srgbClr val="303030"/>
                </a:solidFill>
                <a:latin typeface="+mn-ea"/>
              </a:endParaRPr>
            </a:p>
          </p:txBody>
        </p:sp>
      </p:grpSp>
      <p:grpSp>
        <p:nvGrpSpPr>
          <p:cNvPr id="47" name="组合 46"/>
          <p:cNvGrpSpPr/>
          <p:nvPr/>
        </p:nvGrpSpPr>
        <p:grpSpPr>
          <a:xfrm>
            <a:off x="8914765" y="1190625"/>
            <a:ext cx="631825" cy="817245"/>
            <a:chOff x="15071" y="2838"/>
            <a:chExt cx="995" cy="1287"/>
          </a:xfrm>
        </p:grpSpPr>
        <p:sp>
          <p:nvSpPr>
            <p:cNvPr id="49" name="MMConnector"/>
            <p:cNvSpPr/>
            <p:nvPr/>
          </p:nvSpPr>
          <p:spPr>
            <a:xfrm>
              <a:off x="15071"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50" name="SubTopic"/>
            <p:cNvSpPr/>
            <p:nvPr/>
          </p:nvSpPr>
          <p:spPr>
            <a:xfrm>
              <a:off x="15318" y="2838"/>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51" name="组合 50"/>
          <p:cNvGrpSpPr/>
          <p:nvPr/>
        </p:nvGrpSpPr>
        <p:grpSpPr>
          <a:xfrm>
            <a:off x="8914765" y="1968500"/>
            <a:ext cx="631825" cy="687070"/>
            <a:chOff x="15071" y="4063"/>
            <a:chExt cx="995" cy="1082"/>
          </a:xfrm>
        </p:grpSpPr>
        <p:sp>
          <p:nvSpPr>
            <p:cNvPr id="52" name="MMConnector"/>
            <p:cNvSpPr/>
            <p:nvPr/>
          </p:nvSpPr>
          <p:spPr>
            <a:xfrm>
              <a:off x="15071" y="4329"/>
              <a:ext cx="494" cy="816"/>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53" name="SubTopic"/>
            <p:cNvSpPr/>
            <p:nvPr/>
          </p:nvSpPr>
          <p:spPr>
            <a:xfrm>
              <a:off x="15318" y="4063"/>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吸热</a:t>
              </a:r>
              <a:endParaRPr sz="2400">
                <a:solidFill>
                  <a:srgbClr val="303030"/>
                </a:solidFill>
                <a:latin typeface="+mn-ea"/>
              </a:endParaRPr>
            </a:p>
          </p:txBody>
        </p:sp>
      </p:grpSp>
      <p:grpSp>
        <p:nvGrpSpPr>
          <p:cNvPr id="54" name="组合 53"/>
          <p:cNvGrpSpPr/>
          <p:nvPr/>
        </p:nvGrpSpPr>
        <p:grpSpPr>
          <a:xfrm>
            <a:off x="9704070" y="931545"/>
            <a:ext cx="632460" cy="817245"/>
            <a:chOff x="16314" y="2430"/>
            <a:chExt cx="996" cy="1287"/>
          </a:xfrm>
        </p:grpSpPr>
        <p:sp>
          <p:nvSpPr>
            <p:cNvPr id="55" name="MMConnector"/>
            <p:cNvSpPr/>
            <p:nvPr/>
          </p:nvSpPr>
          <p:spPr>
            <a:xfrm>
              <a:off x="16314" y="3309"/>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56" name="SubTopic"/>
            <p:cNvSpPr/>
            <p:nvPr/>
          </p:nvSpPr>
          <p:spPr>
            <a:xfrm>
              <a:off x="16562" y="2430"/>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蒸发</a:t>
              </a:r>
              <a:endParaRPr sz="2400">
                <a:solidFill>
                  <a:srgbClr val="303030"/>
                </a:solidFill>
                <a:latin typeface="+mn-ea"/>
              </a:endParaRPr>
            </a:p>
          </p:txBody>
        </p:sp>
      </p:grpSp>
      <p:grpSp>
        <p:nvGrpSpPr>
          <p:cNvPr id="57" name="组合 56"/>
          <p:cNvGrpSpPr/>
          <p:nvPr/>
        </p:nvGrpSpPr>
        <p:grpSpPr>
          <a:xfrm>
            <a:off x="9704070" y="1450340"/>
            <a:ext cx="632460" cy="557530"/>
            <a:chOff x="16314" y="3247"/>
            <a:chExt cx="996" cy="878"/>
          </a:xfrm>
        </p:grpSpPr>
        <p:sp>
          <p:nvSpPr>
            <p:cNvPr id="58" name="MMConnector"/>
            <p:cNvSpPr/>
            <p:nvPr/>
          </p:nvSpPr>
          <p:spPr>
            <a:xfrm>
              <a:off x="16314"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59" name="SubTopic"/>
            <p:cNvSpPr/>
            <p:nvPr/>
          </p:nvSpPr>
          <p:spPr>
            <a:xfrm>
              <a:off x="16562"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沸腾</a:t>
              </a:r>
              <a:endParaRPr sz="2400">
                <a:solidFill>
                  <a:srgbClr val="303030"/>
                </a:solidFill>
                <a:latin typeface="+mn-ea"/>
              </a:endParaRPr>
            </a:p>
          </p:txBody>
        </p:sp>
      </p:grpSp>
      <p:grpSp>
        <p:nvGrpSpPr>
          <p:cNvPr id="60" name="组合 59"/>
          <p:cNvGrpSpPr/>
          <p:nvPr/>
        </p:nvGrpSpPr>
        <p:grpSpPr>
          <a:xfrm>
            <a:off x="8914765" y="2573655"/>
            <a:ext cx="617855" cy="831850"/>
            <a:chOff x="15071" y="5265"/>
            <a:chExt cx="973" cy="1310"/>
          </a:xfrm>
        </p:grpSpPr>
        <p:sp>
          <p:nvSpPr>
            <p:cNvPr id="61" name="MMConnector"/>
            <p:cNvSpPr/>
            <p:nvPr/>
          </p:nvSpPr>
          <p:spPr>
            <a:xfrm>
              <a:off x="15071"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62" name="SubTopic"/>
            <p:cNvSpPr/>
            <p:nvPr/>
          </p:nvSpPr>
          <p:spPr>
            <a:xfrm>
              <a:off x="15295" y="5265"/>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63" name="组合 62"/>
          <p:cNvGrpSpPr/>
          <p:nvPr/>
        </p:nvGrpSpPr>
        <p:grpSpPr>
          <a:xfrm>
            <a:off x="8914765" y="3222625"/>
            <a:ext cx="617855" cy="615315"/>
            <a:chOff x="15071" y="6377"/>
            <a:chExt cx="973" cy="969"/>
          </a:xfrm>
        </p:grpSpPr>
        <p:sp>
          <p:nvSpPr>
            <p:cNvPr id="64" name="MMConnector"/>
            <p:cNvSpPr/>
            <p:nvPr/>
          </p:nvSpPr>
          <p:spPr>
            <a:xfrm>
              <a:off x="15071" y="6779"/>
              <a:ext cx="494" cy="567"/>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65" name="SubTopic"/>
            <p:cNvSpPr/>
            <p:nvPr/>
          </p:nvSpPr>
          <p:spPr>
            <a:xfrm>
              <a:off x="15295" y="637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放热</a:t>
              </a:r>
              <a:endParaRPr sz="2400">
                <a:solidFill>
                  <a:srgbClr val="303030"/>
                </a:solidFill>
                <a:latin typeface="+mn-ea"/>
              </a:endParaRPr>
            </a:p>
          </p:txBody>
        </p:sp>
      </p:grpSp>
      <p:grpSp>
        <p:nvGrpSpPr>
          <p:cNvPr id="66" name="组合 65"/>
          <p:cNvGrpSpPr/>
          <p:nvPr/>
        </p:nvGrpSpPr>
        <p:grpSpPr>
          <a:xfrm>
            <a:off x="9704070" y="2329180"/>
            <a:ext cx="1229360" cy="816610"/>
            <a:chOff x="16314" y="4880"/>
            <a:chExt cx="1936" cy="1286"/>
          </a:xfrm>
        </p:grpSpPr>
        <p:sp>
          <p:nvSpPr>
            <p:cNvPr id="67" name="MMConnector"/>
            <p:cNvSpPr/>
            <p:nvPr/>
          </p:nvSpPr>
          <p:spPr>
            <a:xfrm>
              <a:off x="16314" y="5758"/>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68" name="SubTopic"/>
            <p:cNvSpPr/>
            <p:nvPr/>
          </p:nvSpPr>
          <p:spPr>
            <a:xfrm>
              <a:off x="16562" y="4880"/>
              <a:ext cx="1688"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降低温度</a:t>
              </a:r>
              <a:endParaRPr sz="2400">
                <a:solidFill>
                  <a:srgbClr val="303030"/>
                </a:solidFill>
                <a:latin typeface="+mn-ea"/>
              </a:endParaRPr>
            </a:p>
          </p:txBody>
        </p:sp>
      </p:grpSp>
      <p:grpSp>
        <p:nvGrpSpPr>
          <p:cNvPr id="69" name="组合 68"/>
          <p:cNvGrpSpPr/>
          <p:nvPr/>
        </p:nvGrpSpPr>
        <p:grpSpPr>
          <a:xfrm>
            <a:off x="9704070" y="2837815"/>
            <a:ext cx="1311910" cy="558165"/>
            <a:chOff x="16314" y="5696"/>
            <a:chExt cx="2066" cy="879"/>
          </a:xfrm>
        </p:grpSpPr>
        <p:sp>
          <p:nvSpPr>
            <p:cNvPr id="70" name="MMConnector"/>
            <p:cNvSpPr/>
            <p:nvPr/>
          </p:nvSpPr>
          <p:spPr>
            <a:xfrm>
              <a:off x="16314"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71" name="SubTopic"/>
            <p:cNvSpPr/>
            <p:nvPr/>
          </p:nvSpPr>
          <p:spPr>
            <a:xfrm>
              <a:off x="16562" y="5696"/>
              <a:ext cx="1819"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压缩体积</a:t>
              </a:r>
              <a:endParaRPr sz="2400">
                <a:solidFill>
                  <a:srgbClr val="303030"/>
                </a:solidFill>
                <a:latin typeface="+mn-ea"/>
              </a:endParaRPr>
            </a:p>
          </p:txBody>
        </p:sp>
      </p:grpSp>
      <p:grpSp>
        <p:nvGrpSpPr>
          <p:cNvPr id="72" name="组合 71"/>
          <p:cNvGrpSpPr/>
          <p:nvPr/>
        </p:nvGrpSpPr>
        <p:grpSpPr>
          <a:xfrm>
            <a:off x="9317990" y="4794885"/>
            <a:ext cx="1537449" cy="1198880"/>
            <a:chOff x="5175" y="8565"/>
            <a:chExt cx="2087" cy="1888"/>
          </a:xfrm>
        </p:grpSpPr>
        <p:sp>
          <p:nvSpPr>
            <p:cNvPr id="73" name="矩形标注 72"/>
            <p:cNvSpPr/>
            <p:nvPr/>
          </p:nvSpPr>
          <p:spPr>
            <a:xfrm>
              <a:off x="5175" y="8565"/>
              <a:ext cx="2087" cy="1813"/>
            </a:xfrm>
            <a:prstGeom prst="wedgeRectCallout">
              <a:avLst>
                <a:gd name="adj1" fmla="val -45297"/>
                <a:gd name="adj2" fmla="val -64340"/>
              </a:avLst>
            </a:prstGeom>
            <a:noFill/>
            <a:ln>
              <a:solidFill>
                <a:schemeClr val="accent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文本框 73"/>
            <p:cNvSpPr txBox="1"/>
            <p:nvPr/>
          </p:nvSpPr>
          <p:spPr>
            <a:xfrm>
              <a:off x="5185" y="8565"/>
              <a:ext cx="2077" cy="1888"/>
            </a:xfrm>
            <a:prstGeom prst="rect">
              <a:avLst/>
            </a:prstGeom>
            <a:noFill/>
            <a:ln>
              <a:solidFill>
                <a:schemeClr val="accent4"/>
              </a:solidFill>
            </a:ln>
          </p:spPr>
          <p:txBody>
            <a:bodyPr wrap="square" rtlCol="0">
              <a:spAutoFit/>
            </a:bodyPr>
            <a:p>
              <a:pPr algn="ctr">
                <a:lnSpc>
                  <a:spcPct val="150000"/>
                </a:lnSpc>
              </a:pPr>
              <a:r>
                <a:rPr lang="zh-CN" altLang="en-US" sz="2400"/>
                <a:t>晶体与非晶体特点</a:t>
              </a:r>
              <a:endParaRPr lang="zh-CN" altLang="en-US" sz="2400"/>
            </a:p>
          </p:txBody>
        </p:sp>
      </p:grpSp>
      <p:grpSp>
        <p:nvGrpSpPr>
          <p:cNvPr id="75" name="组合 74"/>
          <p:cNvGrpSpPr/>
          <p:nvPr/>
        </p:nvGrpSpPr>
        <p:grpSpPr>
          <a:xfrm>
            <a:off x="2121535" y="2955290"/>
            <a:ext cx="946150" cy="1286510"/>
            <a:chOff x="4034" y="2001"/>
            <a:chExt cx="1490" cy="2026"/>
          </a:xfrm>
        </p:grpSpPr>
        <p:sp>
          <p:nvSpPr>
            <p:cNvPr id="76" name="MMConnector"/>
            <p:cNvSpPr/>
            <p:nvPr/>
          </p:nvSpPr>
          <p:spPr>
            <a:xfrm>
              <a:off x="5030" y="3140"/>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77" name="SubTopic"/>
            <p:cNvSpPr/>
            <p:nvPr/>
          </p:nvSpPr>
          <p:spPr>
            <a:xfrm>
              <a:off x="4034" y="2001"/>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定义</a:t>
              </a:r>
              <a:endParaRPr sz="2400">
                <a:solidFill>
                  <a:srgbClr val="303030"/>
                </a:solidFill>
                <a:latin typeface="+mn-ea"/>
              </a:endParaRPr>
            </a:p>
          </p:txBody>
        </p:sp>
      </p:grpSp>
      <p:grpSp>
        <p:nvGrpSpPr>
          <p:cNvPr id="78" name="组合 77"/>
          <p:cNvGrpSpPr/>
          <p:nvPr/>
        </p:nvGrpSpPr>
        <p:grpSpPr>
          <a:xfrm>
            <a:off x="1422400" y="3486785"/>
            <a:ext cx="1645285" cy="495300"/>
            <a:chOff x="2933" y="2838"/>
            <a:chExt cx="2591" cy="780"/>
          </a:xfrm>
        </p:grpSpPr>
        <p:sp>
          <p:nvSpPr>
            <p:cNvPr id="79" name="MMConnector"/>
            <p:cNvSpPr/>
            <p:nvPr/>
          </p:nvSpPr>
          <p:spPr>
            <a:xfrm>
              <a:off x="5030" y="3548"/>
              <a:ext cx="494" cy="71"/>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80" name="SubTopic"/>
            <p:cNvSpPr/>
            <p:nvPr/>
          </p:nvSpPr>
          <p:spPr>
            <a:xfrm>
              <a:off x="2933" y="2838"/>
              <a:ext cx="1850"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摄氏温度</a:t>
              </a:r>
              <a:endParaRPr sz="2400">
                <a:solidFill>
                  <a:srgbClr val="303030"/>
                </a:solidFill>
                <a:latin typeface="+mn-ea"/>
              </a:endParaRPr>
            </a:p>
          </p:txBody>
        </p:sp>
      </p:grpSp>
      <p:grpSp>
        <p:nvGrpSpPr>
          <p:cNvPr id="81" name="组合 80"/>
          <p:cNvGrpSpPr/>
          <p:nvPr/>
        </p:nvGrpSpPr>
        <p:grpSpPr>
          <a:xfrm>
            <a:off x="1969770" y="4264660"/>
            <a:ext cx="1097915" cy="795020"/>
            <a:chOff x="3795" y="4063"/>
            <a:chExt cx="1729" cy="1252"/>
          </a:xfrm>
        </p:grpSpPr>
        <p:sp>
          <p:nvSpPr>
            <p:cNvPr id="82" name="MMConnector"/>
            <p:cNvSpPr/>
            <p:nvPr/>
          </p:nvSpPr>
          <p:spPr>
            <a:xfrm>
              <a:off x="5030" y="4161"/>
              <a:ext cx="494" cy="1154"/>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83" name="SubTopic"/>
            <p:cNvSpPr/>
            <p:nvPr/>
          </p:nvSpPr>
          <p:spPr>
            <a:xfrm>
              <a:off x="3795" y="4063"/>
              <a:ext cx="989" cy="674"/>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温度计</a:t>
              </a:r>
              <a:endParaRPr sz="2400">
                <a:solidFill>
                  <a:srgbClr val="303030"/>
                </a:solidFill>
                <a:latin typeface="+mn-ea"/>
              </a:endParaRPr>
            </a:p>
          </p:txBody>
        </p:sp>
      </p:grpSp>
      <p:grpSp>
        <p:nvGrpSpPr>
          <p:cNvPr id="84" name="组合 83"/>
          <p:cNvGrpSpPr/>
          <p:nvPr/>
        </p:nvGrpSpPr>
        <p:grpSpPr>
          <a:xfrm>
            <a:off x="829310" y="3947160"/>
            <a:ext cx="1296670" cy="976630"/>
            <a:chOff x="1999" y="3676"/>
            <a:chExt cx="2042" cy="1538"/>
          </a:xfrm>
        </p:grpSpPr>
        <p:sp>
          <p:nvSpPr>
            <p:cNvPr id="85" name="MMConnector"/>
            <p:cNvSpPr/>
            <p:nvPr/>
          </p:nvSpPr>
          <p:spPr>
            <a:xfrm>
              <a:off x="3547" y="4534"/>
              <a:ext cx="494" cy="680"/>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86" name="SubTopic"/>
            <p:cNvSpPr/>
            <p:nvPr/>
          </p:nvSpPr>
          <p:spPr>
            <a:xfrm>
              <a:off x="1999" y="3676"/>
              <a:ext cx="1301" cy="506"/>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原理</a:t>
              </a:r>
              <a:endParaRPr sz="2400">
                <a:solidFill>
                  <a:srgbClr val="303030"/>
                </a:solidFill>
                <a:latin typeface="+mn-ea"/>
              </a:endParaRPr>
            </a:p>
          </p:txBody>
        </p:sp>
      </p:grpSp>
      <p:grpSp>
        <p:nvGrpSpPr>
          <p:cNvPr id="87" name="组合 86"/>
          <p:cNvGrpSpPr/>
          <p:nvPr/>
        </p:nvGrpSpPr>
        <p:grpSpPr>
          <a:xfrm>
            <a:off x="615950" y="4336415"/>
            <a:ext cx="1524635" cy="1450975"/>
            <a:chOff x="1527" y="3791"/>
            <a:chExt cx="2401" cy="2285"/>
          </a:xfrm>
        </p:grpSpPr>
        <p:sp>
          <p:nvSpPr>
            <p:cNvPr id="88" name="MMConnector"/>
            <p:cNvSpPr/>
            <p:nvPr/>
          </p:nvSpPr>
          <p:spPr>
            <a:xfrm>
              <a:off x="3434" y="4942"/>
              <a:ext cx="494" cy="1134"/>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89" name="SubTopic"/>
            <p:cNvSpPr/>
            <p:nvPr/>
          </p:nvSpPr>
          <p:spPr>
            <a:xfrm>
              <a:off x="1527" y="3791"/>
              <a:ext cx="1661" cy="169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温度计</a:t>
              </a:r>
              <a:endParaRPr sz="2400">
                <a:solidFill>
                  <a:srgbClr val="303030"/>
                </a:solidFill>
                <a:latin typeface="+mn-ea"/>
              </a:endParaRPr>
            </a:p>
            <a:p>
              <a:pPr algn="ctr">
                <a:lnSpc>
                  <a:spcPct val="100000"/>
                </a:lnSpc>
              </a:pPr>
              <a:r>
                <a:rPr sz="2400">
                  <a:solidFill>
                    <a:srgbClr val="303030"/>
                  </a:solidFill>
                  <a:latin typeface="+mn-ea"/>
                </a:rPr>
                <a:t>的使用</a:t>
              </a:r>
              <a:endParaRPr sz="2400">
                <a:solidFill>
                  <a:srgbClr val="303030"/>
                </a:solidFill>
                <a:latin typeface="+mn-ea"/>
              </a:endParaRPr>
            </a:p>
            <a:p>
              <a:pPr algn="ctr">
                <a:lnSpc>
                  <a:spcPct val="100000"/>
                </a:lnSpc>
              </a:pPr>
              <a:r>
                <a:rPr lang="zh-CN" sz="2400">
                  <a:solidFill>
                    <a:srgbClr val="303030"/>
                  </a:solidFill>
                  <a:latin typeface="+mn-ea"/>
                </a:rPr>
                <a:t>及读数</a:t>
              </a:r>
              <a:endParaRPr lang="zh-CN" sz="2400">
                <a:solidFill>
                  <a:srgbClr val="303030"/>
                </a:solidFill>
                <a:latin typeface="+mn-ea"/>
              </a:endParaRPr>
            </a:p>
          </p:txBody>
        </p:sp>
      </p:grpSp>
      <p:grpSp>
        <p:nvGrpSpPr>
          <p:cNvPr id="90" name="组合 89"/>
          <p:cNvGrpSpPr/>
          <p:nvPr/>
        </p:nvGrpSpPr>
        <p:grpSpPr>
          <a:xfrm>
            <a:off x="4990465" y="3279775"/>
            <a:ext cx="2898140" cy="1283335"/>
            <a:chOff x="7535" y="4998"/>
            <a:chExt cx="4564" cy="2021"/>
          </a:xfrm>
        </p:grpSpPr>
        <p:sp>
          <p:nvSpPr>
            <p:cNvPr id="91" name="MainTopic"/>
            <p:cNvSpPr/>
            <p:nvPr/>
          </p:nvSpPr>
          <p:spPr>
            <a:xfrm>
              <a:off x="8255" y="4998"/>
              <a:ext cx="3844" cy="2021"/>
            </a:xfrm>
            <a:custGeom>
              <a:avLst/>
              <a:gdLst>
                <a:gd name="rtl" fmla="*/ 135280 w 737200"/>
                <a:gd name="rtt" fmla="*/ 71440 h 463600"/>
                <a:gd name="rtr" fmla="*/ 598880 w 737200"/>
                <a:gd name="rtb" fmla="*/ 405840 h 463600"/>
              </a:gdLst>
              <a:ahLst/>
              <a:cxnLst/>
              <a:rect l="rtl" t="rtt" r="rtr" b="rtb"/>
              <a:pathLst>
                <a:path w="737200" h="463600">
                  <a:moveTo>
                    <a:pt x="30400" y="0"/>
                  </a:moveTo>
                  <a:lnTo>
                    <a:pt x="706800" y="0"/>
                  </a:lnTo>
                  <a:cubicBezTo>
                    <a:pt x="723581" y="0"/>
                    <a:pt x="737200" y="13619"/>
                    <a:pt x="737200" y="30400"/>
                  </a:cubicBezTo>
                  <a:lnTo>
                    <a:pt x="737200" y="433200"/>
                  </a:lnTo>
                  <a:cubicBezTo>
                    <a:pt x="737200" y="449981"/>
                    <a:pt x="723581" y="463600"/>
                    <a:pt x="7068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l"/>
              <a:r>
                <a:rPr lang="zh-CN" sz="2400">
                  <a:solidFill>
                    <a:srgbClr val="303030"/>
                  </a:solidFill>
                  <a:latin typeface="宋体" panose="02010600030101010101" pitchFamily="2" charset="-122"/>
                  <a:hlinkClick r:id="rId1" action="ppaction://hlinksldjump"/>
                </a:rPr>
                <a:t>六种物态变化辨识及其吸放热</a:t>
              </a:r>
              <a:endParaRPr lang="zh-CN" sz="2400">
                <a:solidFill>
                  <a:srgbClr val="303030"/>
                </a:solidFill>
                <a:latin typeface="宋体" panose="02010600030101010101" pitchFamily="2" charset="-122"/>
              </a:endParaRPr>
            </a:p>
          </p:txBody>
        </p:sp>
        <p:sp>
          <p:nvSpPr>
            <p:cNvPr id="92" name="MMConnector"/>
            <p:cNvSpPr/>
            <p:nvPr/>
          </p:nvSpPr>
          <p:spPr>
            <a:xfrm flipV="1">
              <a:off x="7535" y="5983"/>
              <a:ext cx="850" cy="28"/>
            </a:xfrm>
            <a:custGeom>
              <a:avLst/>
              <a:gdLst/>
              <a:ahLst/>
              <a:cxnLst/>
              <a:pathLst>
                <a:path w="798000" h="7600">
                  <a:moveTo>
                    <a:pt x="-124686" y="-20336"/>
                  </a:moveTo>
                  <a:cubicBezTo>
                    <a:pt x="-131297" y="-15390"/>
                    <a:pt x="-135128" y="-8012"/>
                    <a:pt x="-135128" y="0"/>
                  </a:cubicBezTo>
                  <a:cubicBezTo>
                    <a:pt x="-135128" y="14630"/>
                    <a:pt x="-122352" y="27147"/>
                    <a:pt x="-103208" y="26600"/>
                  </a:cubicBezTo>
                  <a:lnTo>
                    <a:pt x="694792" y="3800"/>
                  </a:lnTo>
                  <a:cubicBezTo>
                    <a:pt x="694792" y="3800"/>
                    <a:pt x="694792" y="3800"/>
                    <a:pt x="694792" y="3800"/>
                  </a:cubicBezTo>
                  <a:cubicBezTo>
                    <a:pt x="697527" y="3722"/>
                    <a:pt x="699352" y="2090"/>
                    <a:pt x="699352" y="0"/>
                  </a:cubicBezTo>
                  <a:cubicBezTo>
                    <a:pt x="699352" y="-2090"/>
                    <a:pt x="697527" y="-3722"/>
                    <a:pt x="694792" y="-3800"/>
                  </a:cubicBezTo>
                  <a:lnTo>
                    <a:pt x="-80417" y="-25949"/>
                  </a:lnTo>
                  <a:cubicBezTo>
                    <a:pt x="-92998" y="-26308"/>
                    <a:pt x="-112419" y="-29515"/>
                    <a:pt x="-124686" y="-20336"/>
                  </a:cubicBezTo>
                  <a:close/>
                </a:path>
              </a:pathLst>
            </a:custGeom>
            <a:solidFill>
              <a:schemeClr val="accent4"/>
            </a:solidFill>
            <a:ln w="7600" cap="rnd">
              <a:solidFill>
                <a:schemeClr val="accent4"/>
              </a:solidFill>
              <a:round/>
            </a:ln>
          </p:spPr>
        </p:sp>
      </p:grpSp>
      <p:grpSp>
        <p:nvGrpSpPr>
          <p:cNvPr id="93" name="组合 92"/>
          <p:cNvGrpSpPr/>
          <p:nvPr/>
        </p:nvGrpSpPr>
        <p:grpSpPr>
          <a:xfrm flipH="1">
            <a:off x="6949440" y="4745990"/>
            <a:ext cx="1063625" cy="1094740"/>
            <a:chOff x="2266" y="2260"/>
            <a:chExt cx="2102" cy="1649"/>
          </a:xfrm>
        </p:grpSpPr>
        <p:sp>
          <p:nvSpPr>
            <p:cNvPr id="94" name="SubTopic"/>
            <p:cNvSpPr/>
            <p:nvPr/>
          </p:nvSpPr>
          <p:spPr>
            <a:xfrm>
              <a:off x="2266" y="2260"/>
              <a:ext cx="1481"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chemeClr val="accent4"/>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定义</a:t>
              </a:r>
              <a:endParaRPr lang="zh-CN" sz="2400">
                <a:solidFill>
                  <a:srgbClr val="303030"/>
                </a:solidFill>
                <a:latin typeface="宋体" panose="02010600030101010101" pitchFamily="2" charset="-122"/>
              </a:endParaRPr>
            </a:p>
          </p:txBody>
        </p:sp>
        <p:sp>
          <p:nvSpPr>
            <p:cNvPr id="95" name="MMConnector"/>
            <p:cNvSpPr/>
            <p:nvPr/>
          </p:nvSpPr>
          <p:spPr>
            <a:xfrm>
              <a:off x="3953" y="3382"/>
              <a:ext cx="415" cy="527"/>
            </a:xfrm>
            <a:custGeom>
              <a:avLst/>
              <a:gdLst/>
              <a:ahLst/>
              <a:cxnLst/>
              <a:pathLst>
                <a:path w="217800" h="177375" fill="none">
                  <a:moveTo>
                    <a:pt x="108900" y="88688"/>
                  </a:moveTo>
                  <a:cubicBezTo>
                    <a:pt x="1238" y="88688"/>
                    <a:pt x="4372" y="-88687"/>
                    <a:pt x="-108900" y="-88687"/>
                  </a:cubicBezTo>
                </a:path>
              </a:pathLst>
            </a:custGeom>
            <a:noFill/>
            <a:ln w="13200" cap="rnd">
              <a:solidFill>
                <a:schemeClr val="accent4"/>
              </a:solidFill>
              <a:round/>
            </a:ln>
          </p:spPr>
        </p:sp>
      </p:grpSp>
      <p:grpSp>
        <p:nvGrpSpPr>
          <p:cNvPr id="96" name="组合 95"/>
          <p:cNvGrpSpPr/>
          <p:nvPr/>
        </p:nvGrpSpPr>
        <p:grpSpPr>
          <a:xfrm flipH="1">
            <a:off x="6949440" y="5370195"/>
            <a:ext cx="1642217" cy="711835"/>
            <a:chOff x="1121" y="3216"/>
            <a:chExt cx="3247" cy="1073"/>
          </a:xfrm>
        </p:grpSpPr>
        <p:sp>
          <p:nvSpPr>
            <p:cNvPr id="97" name="MMConnector"/>
            <p:cNvSpPr/>
            <p:nvPr/>
          </p:nvSpPr>
          <p:spPr>
            <a:xfrm>
              <a:off x="3953" y="3860"/>
              <a:ext cx="415" cy="429"/>
            </a:xfrm>
            <a:custGeom>
              <a:avLst/>
              <a:gdLst/>
              <a:ahLst/>
              <a:cxnLst/>
              <a:pathLst>
                <a:path w="217800" h="144375" fill="none">
                  <a:moveTo>
                    <a:pt x="108900" y="-72187"/>
                  </a:moveTo>
                  <a:cubicBezTo>
                    <a:pt x="4963" y="-72187"/>
                    <a:pt x="-4320" y="72188"/>
                    <a:pt x="-108900" y="72188"/>
                  </a:cubicBezTo>
                </a:path>
              </a:pathLst>
            </a:custGeom>
            <a:noFill/>
            <a:ln w="13200" cap="rnd">
              <a:solidFill>
                <a:schemeClr val="accent4"/>
              </a:solidFill>
              <a:round/>
            </a:ln>
          </p:spPr>
        </p:sp>
        <p:sp>
          <p:nvSpPr>
            <p:cNvPr id="98" name="SubTopic"/>
            <p:cNvSpPr/>
            <p:nvPr/>
          </p:nvSpPr>
          <p:spPr>
            <a:xfrm>
              <a:off x="1121" y="3216"/>
              <a:ext cx="2625"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吸、放热</a:t>
              </a:r>
              <a:endParaRPr lang="zh-CN" sz="2400">
                <a:solidFill>
                  <a:srgbClr val="303030"/>
                </a:solidFill>
                <a:latin typeface="宋体" panose="02010600030101010101" pitchFamily="2" charset="-122"/>
              </a:endParaRPr>
            </a:p>
          </p:txBody>
        </p:sp>
      </p:grpSp>
      <p:grpSp>
        <p:nvGrpSpPr>
          <p:cNvPr id="99" name="组合 98"/>
          <p:cNvGrpSpPr/>
          <p:nvPr/>
        </p:nvGrpSpPr>
        <p:grpSpPr>
          <a:xfrm flipV="1">
            <a:off x="5906135" y="3988151"/>
            <a:ext cx="1127125" cy="2231356"/>
            <a:chOff x="10159" y="7710"/>
            <a:chExt cx="1775" cy="4941"/>
          </a:xfrm>
        </p:grpSpPr>
        <p:sp>
          <p:nvSpPr>
            <p:cNvPr id="100" name="MMConnector"/>
            <p:cNvSpPr/>
            <p:nvPr/>
          </p:nvSpPr>
          <p:spPr>
            <a:xfrm>
              <a:off x="10159" y="10738"/>
              <a:ext cx="684" cy="1913"/>
            </a:xfrm>
            <a:custGeom>
              <a:avLst/>
              <a:gdLst/>
              <a:ahLst/>
              <a:cxnLst/>
              <a:pathLst>
                <a:path w="821890" h="171119">
                  <a:moveTo>
                    <a:pt x="-66263" y="4023"/>
                  </a:moveTo>
                  <a:cubicBezTo>
                    <a:pt x="-84782" y="8908"/>
                    <a:pt x="-93582" y="24415"/>
                    <a:pt x="-89505" y="38466"/>
                  </a:cubicBezTo>
                  <a:cubicBezTo>
                    <a:pt x="-85428" y="52516"/>
                    <a:pt x="-69664" y="60994"/>
                    <a:pt x="-51436" y="55115"/>
                  </a:cubicBezTo>
                  <a:cubicBezTo>
                    <a:pt x="-34486" y="49649"/>
                    <a:pt x="-17536" y="44182"/>
                    <a:pt x="-627" y="38653"/>
                  </a:cubicBezTo>
                  <a:cubicBezTo>
                    <a:pt x="16282" y="33124"/>
                    <a:pt x="33149" y="27532"/>
                    <a:pt x="49998" y="21931"/>
                  </a:cubicBezTo>
                  <a:cubicBezTo>
                    <a:pt x="66848" y="16331"/>
                    <a:pt x="83680" y="10721"/>
                    <a:pt x="100503" y="5128"/>
                  </a:cubicBezTo>
                  <a:cubicBezTo>
                    <a:pt x="117326" y="-466"/>
                    <a:pt x="134139" y="-6044"/>
                    <a:pt x="150956" y="-11573"/>
                  </a:cubicBezTo>
                  <a:cubicBezTo>
                    <a:pt x="167773" y="-17101"/>
                    <a:pt x="184593" y="-22581"/>
                    <a:pt x="201428" y="-27980"/>
                  </a:cubicBezTo>
                  <a:cubicBezTo>
                    <a:pt x="218264" y="-33378"/>
                    <a:pt x="235114" y="-38696"/>
                    <a:pt x="251991" y="-43899"/>
                  </a:cubicBezTo>
                  <a:cubicBezTo>
                    <a:pt x="268868" y="-49103"/>
                    <a:pt x="285771" y="-54194"/>
                    <a:pt x="302710" y="-59138"/>
                  </a:cubicBezTo>
                  <a:cubicBezTo>
                    <a:pt x="319649" y="-64083"/>
                    <a:pt x="336625" y="-68882"/>
                    <a:pt x="353644" y="-73505"/>
                  </a:cubicBezTo>
                  <a:cubicBezTo>
                    <a:pt x="370664" y="-78127"/>
                    <a:pt x="387728" y="-82573"/>
                    <a:pt x="404841" y="-86813"/>
                  </a:cubicBezTo>
                  <a:cubicBezTo>
                    <a:pt x="421953" y="-91053"/>
                    <a:pt x="439115" y="-95087"/>
                    <a:pt x="456332" y="-98888"/>
                  </a:cubicBezTo>
                  <a:cubicBezTo>
                    <a:pt x="473549" y="-102689"/>
                    <a:pt x="490821" y="-106257"/>
                    <a:pt x="508134" y="-109568"/>
                  </a:cubicBezTo>
                  <a:cubicBezTo>
                    <a:pt x="525447" y="-112878"/>
                    <a:pt x="542801" y="-115932"/>
                    <a:pt x="560246" y="-118711"/>
                  </a:cubicBezTo>
                  <a:cubicBezTo>
                    <a:pt x="577692" y="-121490"/>
                    <a:pt x="595228" y="-123996"/>
                    <a:pt x="612650" y="-126199"/>
                  </a:cubicBezTo>
                  <a:cubicBezTo>
                    <a:pt x="630073" y="-128403"/>
                    <a:pt x="647382" y="-130304"/>
                    <a:pt x="665312" y="-131940"/>
                  </a:cubicBezTo>
                  <a:cubicBezTo>
                    <a:pt x="683242" y="-133575"/>
                    <a:pt x="701792" y="-134944"/>
                    <a:pt x="718184" y="-135868"/>
                  </a:cubicBezTo>
                  <a:cubicBezTo>
                    <a:pt x="734575" y="-136792"/>
                    <a:pt x="748808" y="-137271"/>
                    <a:pt x="763040" y="-137750"/>
                  </a:cubicBezTo>
                  <a:cubicBezTo>
                    <a:pt x="765774" y="-137842"/>
                    <a:pt x="767600" y="-139460"/>
                    <a:pt x="767600" y="-141550"/>
                  </a:cubicBezTo>
                  <a:cubicBezTo>
                    <a:pt x="767600" y="-143640"/>
                    <a:pt x="765775" y="-145294"/>
                    <a:pt x="763040" y="-145350"/>
                  </a:cubicBezTo>
                  <a:cubicBezTo>
                    <a:pt x="748726" y="-145643"/>
                    <a:pt x="734412" y="-145936"/>
                    <a:pt x="717887" y="-145898"/>
                  </a:cubicBezTo>
                  <a:cubicBezTo>
                    <a:pt x="701361" y="-145861"/>
                    <a:pt x="682624" y="-145495"/>
                    <a:pt x="664482" y="-144825"/>
                  </a:cubicBezTo>
                  <a:cubicBezTo>
                    <a:pt x="646339" y="-144156"/>
                    <a:pt x="628792" y="-143184"/>
                    <a:pt x="611101" y="-141913"/>
                  </a:cubicBezTo>
                  <a:cubicBezTo>
                    <a:pt x="593410" y="-140642"/>
                    <a:pt x="575576" y="-139072"/>
                    <a:pt x="557809" y="-137219"/>
                  </a:cubicBezTo>
                  <a:cubicBezTo>
                    <a:pt x="540042" y="-135366"/>
                    <a:pt x="522343" y="-133231"/>
                    <a:pt x="504665" y="-130832"/>
                  </a:cubicBezTo>
                  <a:cubicBezTo>
                    <a:pt x="486988" y="-128433"/>
                    <a:pt x="469331" y="-125771"/>
                    <a:pt x="451717" y="-122871"/>
                  </a:cubicBezTo>
                  <a:cubicBezTo>
                    <a:pt x="434103" y="-119970"/>
                    <a:pt x="416530" y="-116831"/>
                    <a:pt x="398998" y="-113481"/>
                  </a:cubicBezTo>
                  <a:cubicBezTo>
                    <a:pt x="381467" y="-110132"/>
                    <a:pt x="363977" y="-106572"/>
                    <a:pt x="346529" y="-102833"/>
                  </a:cubicBezTo>
                  <a:cubicBezTo>
                    <a:pt x="329082" y="-99093"/>
                    <a:pt x="311677" y="-95175"/>
                    <a:pt x="294313" y="-91110"/>
                  </a:cubicBezTo>
                  <a:cubicBezTo>
                    <a:pt x="276949" y="-87046"/>
                    <a:pt x="259626" y="-82835"/>
                    <a:pt x="242339" y="-78513"/>
                  </a:cubicBezTo>
                  <a:cubicBezTo>
                    <a:pt x="225053" y="-74191"/>
                    <a:pt x="207803" y="-69756"/>
                    <a:pt x="190584" y="-65245"/>
                  </a:cubicBezTo>
                  <a:cubicBezTo>
                    <a:pt x="173365" y="-60734"/>
                    <a:pt x="156177" y="-56146"/>
                    <a:pt x="139014" y="-51515"/>
                  </a:cubicBezTo>
                  <a:cubicBezTo>
                    <a:pt x="121850" y="-46884"/>
                    <a:pt x="104711" y="-42209"/>
                    <a:pt x="87588" y="-37527"/>
                  </a:cubicBezTo>
                  <a:cubicBezTo>
                    <a:pt x="70466" y="-32845"/>
                    <a:pt x="53360" y="-28155"/>
                    <a:pt x="36263" y="-23482"/>
                  </a:cubicBezTo>
                  <a:cubicBezTo>
                    <a:pt x="19167" y="-18809"/>
                    <a:pt x="2080" y="-14153"/>
                    <a:pt x="-15006" y="-9571"/>
                  </a:cubicBezTo>
                  <a:cubicBezTo>
                    <a:pt x="-32092" y="-4990"/>
                    <a:pt x="-49178" y="-483"/>
                    <a:pt x="-66263" y="4023"/>
                  </a:cubicBezTo>
                  <a:close/>
                </a:path>
              </a:pathLst>
            </a:custGeom>
            <a:solidFill>
              <a:schemeClr val="accent4"/>
            </a:solidFill>
            <a:ln w="7600" cap="rnd">
              <a:solidFill>
                <a:schemeClr val="accent4"/>
              </a:solidFill>
              <a:round/>
            </a:ln>
          </p:spPr>
        </p:sp>
        <p:sp>
          <p:nvSpPr>
            <p:cNvPr id="106" name="MainTopic"/>
            <p:cNvSpPr/>
            <p:nvPr/>
          </p:nvSpPr>
          <p:spPr>
            <a:xfrm flipV="1">
              <a:off x="10774" y="7710"/>
              <a:ext cx="1160" cy="2753"/>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lang="zh-CN" altLang="en-US" sz="2400">
                  <a:solidFill>
                    <a:srgbClr val="303030"/>
                  </a:solidFill>
                  <a:latin typeface="+mn-ea"/>
                </a:rPr>
                <a:t>升华</a:t>
              </a:r>
              <a:endParaRPr lang="zh-CN" altLang="en-US" sz="2400">
                <a:solidFill>
                  <a:srgbClr val="303030"/>
                </a:solidFill>
                <a:latin typeface="+mn-ea"/>
              </a:endParaRPr>
            </a:p>
            <a:p>
              <a:pPr algn="ctr"/>
              <a:r>
                <a:rPr lang="zh-CN" altLang="en-US" sz="2400">
                  <a:solidFill>
                    <a:srgbClr val="303030"/>
                  </a:solidFill>
                  <a:latin typeface="+mn-ea"/>
                </a:rPr>
                <a:t>和</a:t>
              </a:r>
              <a:endParaRPr lang="zh-CN" altLang="en-US" sz="2400">
                <a:solidFill>
                  <a:srgbClr val="303030"/>
                </a:solidFill>
                <a:latin typeface="+mn-ea"/>
              </a:endParaRPr>
            </a:p>
            <a:p>
              <a:pPr algn="ctr"/>
              <a:r>
                <a:rPr lang="zh-CN" altLang="en-US" sz="2400">
                  <a:solidFill>
                    <a:srgbClr val="303030"/>
                  </a:solidFill>
                  <a:latin typeface="+mn-ea"/>
                </a:rPr>
                <a:t>凝华</a:t>
              </a:r>
              <a:endParaRPr lang="zh-CN" altLang="en-US" sz="2400">
                <a:solidFill>
                  <a:srgbClr val="303030"/>
                </a:solidFill>
                <a:latin typeface="+mn-ea"/>
              </a:endParaRPr>
            </a:p>
          </p:txBody>
        </p:sp>
      </p:grpSp>
      <p:grpSp>
        <p:nvGrpSpPr>
          <p:cNvPr id="107" name="组合 106"/>
          <p:cNvGrpSpPr/>
          <p:nvPr/>
        </p:nvGrpSpPr>
        <p:grpSpPr>
          <a:xfrm>
            <a:off x="8003540" y="3774440"/>
            <a:ext cx="1699895" cy="809625"/>
            <a:chOff x="12280" y="5777"/>
            <a:chExt cx="2677" cy="1275"/>
          </a:xfrm>
        </p:grpSpPr>
        <p:sp>
          <p:nvSpPr>
            <p:cNvPr id="108" name="MainTopic"/>
            <p:cNvSpPr/>
            <p:nvPr/>
          </p:nvSpPr>
          <p:spPr>
            <a:xfrm flipH="1">
              <a:off x="12991" y="5777"/>
              <a:ext cx="1966" cy="1275"/>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熔化和</a:t>
              </a:r>
              <a:endParaRPr sz="2400">
                <a:solidFill>
                  <a:srgbClr val="303030"/>
                </a:solidFill>
                <a:latin typeface="+mn-ea"/>
              </a:endParaRPr>
            </a:p>
            <a:p>
              <a:pPr algn="ctr">
                <a:lnSpc>
                  <a:spcPct val="100000"/>
                </a:lnSpc>
              </a:pPr>
              <a:r>
                <a:rPr sz="2400">
                  <a:solidFill>
                    <a:srgbClr val="303030"/>
                  </a:solidFill>
                  <a:latin typeface="+mn-ea"/>
                </a:rPr>
                <a:t>凝固</a:t>
              </a:r>
              <a:endParaRPr sz="2400">
                <a:solidFill>
                  <a:srgbClr val="303030"/>
                </a:solidFill>
                <a:latin typeface="+mn-ea"/>
              </a:endParaRPr>
            </a:p>
          </p:txBody>
        </p:sp>
        <p:sp>
          <p:nvSpPr>
            <p:cNvPr id="109" name="MMConnector"/>
            <p:cNvSpPr/>
            <p:nvPr/>
          </p:nvSpPr>
          <p:spPr>
            <a:xfrm flipV="1">
              <a:off x="12280" y="6192"/>
              <a:ext cx="850" cy="148"/>
            </a:xfrm>
            <a:custGeom>
              <a:avLst/>
              <a:gdLst/>
              <a:ahLst/>
              <a:cxnLst/>
              <a:pathLst>
                <a:path w="798607" h="50034">
                  <a:moveTo>
                    <a:pt x="-159016" y="-10701"/>
                  </a:moveTo>
                  <a:cubicBezTo>
                    <a:pt x="-178150" y="-9888"/>
                    <a:pt x="-190026" y="3458"/>
                    <a:pt x="-189009" y="18053"/>
                  </a:cubicBezTo>
                  <a:cubicBezTo>
                    <a:pt x="-187992" y="32648"/>
                    <a:pt x="-174375" y="44271"/>
                    <a:pt x="-155318" y="42370"/>
                  </a:cubicBezTo>
                  <a:cubicBezTo>
                    <a:pt x="-137623" y="40605"/>
                    <a:pt x="-119929" y="38840"/>
                    <a:pt x="-102246" y="37026"/>
                  </a:cubicBezTo>
                  <a:cubicBezTo>
                    <a:pt x="-84562" y="35213"/>
                    <a:pt x="-66890" y="33351"/>
                    <a:pt x="-49226" y="31465"/>
                  </a:cubicBezTo>
                  <a:cubicBezTo>
                    <a:pt x="-31561" y="29578"/>
                    <a:pt x="-13903" y="27668"/>
                    <a:pt x="3748" y="25738"/>
                  </a:cubicBezTo>
                  <a:cubicBezTo>
                    <a:pt x="21398" y="23808"/>
                    <a:pt x="39042" y="21860"/>
                    <a:pt x="56681" y="19903"/>
                  </a:cubicBezTo>
                  <a:cubicBezTo>
                    <a:pt x="74319" y="17947"/>
                    <a:pt x="91953" y="15984"/>
                    <a:pt x="109582" y="14024"/>
                  </a:cubicBezTo>
                  <a:cubicBezTo>
                    <a:pt x="127212" y="12064"/>
                    <a:pt x="144837" y="10107"/>
                    <a:pt x="162461" y="8167"/>
                  </a:cubicBezTo>
                  <a:cubicBezTo>
                    <a:pt x="180085" y="6226"/>
                    <a:pt x="197707" y="4301"/>
                    <a:pt x="215328" y="2404"/>
                  </a:cubicBezTo>
                  <a:cubicBezTo>
                    <a:pt x="232950" y="508"/>
                    <a:pt x="250571" y="-1360"/>
                    <a:pt x="268194" y="-3186"/>
                  </a:cubicBezTo>
                  <a:cubicBezTo>
                    <a:pt x="285818" y="-5011"/>
                    <a:pt x="303443" y="-6795"/>
                    <a:pt x="321071" y="-8522"/>
                  </a:cubicBezTo>
                  <a:cubicBezTo>
                    <a:pt x="338699" y="-10249"/>
                    <a:pt x="356330" y="-11920"/>
                    <a:pt x="373969" y="-13520"/>
                  </a:cubicBezTo>
                  <a:cubicBezTo>
                    <a:pt x="391609" y="-15120"/>
                    <a:pt x="409257" y="-16649"/>
                    <a:pt x="426899" y="-18093"/>
                  </a:cubicBezTo>
                  <a:cubicBezTo>
                    <a:pt x="444541" y="-19536"/>
                    <a:pt x="462178" y="-20895"/>
                    <a:pt x="479868" y="-22150"/>
                  </a:cubicBezTo>
                  <a:cubicBezTo>
                    <a:pt x="497559" y="-23404"/>
                    <a:pt x="515303" y="-24555"/>
                    <a:pt x="532884" y="-25601"/>
                  </a:cubicBezTo>
                  <a:cubicBezTo>
                    <a:pt x="550465" y="-26647"/>
                    <a:pt x="567882" y="-27586"/>
                    <a:pt x="585948" y="-28357"/>
                  </a:cubicBezTo>
                  <a:cubicBezTo>
                    <a:pt x="604014" y="-29128"/>
                    <a:pt x="622727" y="-29730"/>
                    <a:pt x="641440" y="-30332"/>
                  </a:cubicBezTo>
                  <a:cubicBezTo>
                    <a:pt x="644175" y="-30420"/>
                    <a:pt x="646000" y="-32110"/>
                    <a:pt x="646000" y="-34200"/>
                  </a:cubicBezTo>
                  <a:cubicBezTo>
                    <a:pt x="646000" y="-36290"/>
                    <a:pt x="644175" y="-38008"/>
                    <a:pt x="641440" y="-38068"/>
                  </a:cubicBezTo>
                  <a:cubicBezTo>
                    <a:pt x="622673" y="-38476"/>
                    <a:pt x="603906" y="-38884"/>
                    <a:pt x="585773" y="-39123"/>
                  </a:cubicBezTo>
                  <a:cubicBezTo>
                    <a:pt x="567639" y="-39361"/>
                    <a:pt x="550139" y="-39430"/>
                    <a:pt x="532467" y="-39392"/>
                  </a:cubicBezTo>
                  <a:cubicBezTo>
                    <a:pt x="514795" y="-39355"/>
                    <a:pt x="496951" y="-39211"/>
                    <a:pt x="479154" y="-38963"/>
                  </a:cubicBezTo>
                  <a:cubicBezTo>
                    <a:pt x="461357" y="-38715"/>
                    <a:pt x="443606" y="-38362"/>
                    <a:pt x="425846" y="-37924"/>
                  </a:cubicBezTo>
                  <a:cubicBezTo>
                    <a:pt x="408086" y="-37486"/>
                    <a:pt x="390316" y="-36962"/>
                    <a:pt x="372552" y="-36367"/>
                  </a:cubicBezTo>
                  <a:cubicBezTo>
                    <a:pt x="354789" y="-35772"/>
                    <a:pt x="337033" y="-35105"/>
                    <a:pt x="319280" y="-34382"/>
                  </a:cubicBezTo>
                  <a:cubicBezTo>
                    <a:pt x="301527" y="-33658"/>
                    <a:pt x="283778" y="-32879"/>
                    <a:pt x="266033" y="-32057"/>
                  </a:cubicBezTo>
                  <a:cubicBezTo>
                    <a:pt x="248289" y="-31236"/>
                    <a:pt x="230549" y="-30372"/>
                    <a:pt x="212814" y="-29480"/>
                  </a:cubicBezTo>
                  <a:cubicBezTo>
                    <a:pt x="195078" y="-28588"/>
                    <a:pt x="177348" y="-27668"/>
                    <a:pt x="159622" y="-26732"/>
                  </a:cubicBezTo>
                  <a:cubicBezTo>
                    <a:pt x="141896" y="-25797"/>
                    <a:pt x="124174" y="-24846"/>
                    <a:pt x="106457" y="-23893"/>
                  </a:cubicBezTo>
                  <a:cubicBezTo>
                    <a:pt x="88739" y="-22939"/>
                    <a:pt x="71026" y="-21983"/>
                    <a:pt x="53317" y="-21035"/>
                  </a:cubicBezTo>
                  <a:cubicBezTo>
                    <a:pt x="35608" y="-20087"/>
                    <a:pt x="17903" y="-19147"/>
                    <a:pt x="202" y="-18227"/>
                  </a:cubicBezTo>
                  <a:cubicBezTo>
                    <a:pt x="-17499" y="-17306"/>
                    <a:pt x="-35197" y="-16406"/>
                    <a:pt x="-52891" y="-15531"/>
                  </a:cubicBezTo>
                  <a:cubicBezTo>
                    <a:pt x="-70585" y="-14656"/>
                    <a:pt x="-88276" y="-13806"/>
                    <a:pt x="-105963" y="-13005"/>
                  </a:cubicBezTo>
                  <a:cubicBezTo>
                    <a:pt x="-123650" y="-12204"/>
                    <a:pt x="-141333" y="-11453"/>
                    <a:pt x="-159016" y="-10701"/>
                  </a:cubicBezTo>
                  <a:close/>
                </a:path>
              </a:pathLst>
            </a:custGeom>
            <a:solidFill>
              <a:schemeClr val="accent4"/>
            </a:solidFill>
            <a:ln w="7600" cap="rnd">
              <a:solidFill>
                <a:schemeClr val="accent4"/>
              </a:solidFill>
              <a:round/>
            </a:ln>
          </p:spPr>
        </p:sp>
      </p:grpSp>
      <p:grpSp>
        <p:nvGrpSpPr>
          <p:cNvPr id="110" name="组合 109"/>
          <p:cNvGrpSpPr/>
          <p:nvPr/>
        </p:nvGrpSpPr>
        <p:grpSpPr>
          <a:xfrm>
            <a:off x="2922905" y="3672205"/>
            <a:ext cx="1329055" cy="703580"/>
            <a:chOff x="4279" y="5616"/>
            <a:chExt cx="2093" cy="1108"/>
          </a:xfrm>
        </p:grpSpPr>
        <p:sp>
          <p:nvSpPr>
            <p:cNvPr id="111" name="MainTopic"/>
            <p:cNvSpPr/>
            <p:nvPr/>
          </p:nvSpPr>
          <p:spPr>
            <a:xfrm>
              <a:off x="4279" y="5616"/>
              <a:ext cx="1168" cy="110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hlinkClick r:id="rId2" action="ppaction://hlinksldjump"/>
                </a:rPr>
                <a:t>温度</a:t>
              </a:r>
              <a:endParaRPr sz="2400">
                <a:solidFill>
                  <a:srgbClr val="303030"/>
                </a:solidFill>
                <a:latin typeface="+mn-ea"/>
              </a:endParaRPr>
            </a:p>
          </p:txBody>
        </p:sp>
        <p:sp>
          <p:nvSpPr>
            <p:cNvPr id="112" name="MMConnector"/>
            <p:cNvSpPr/>
            <p:nvPr/>
          </p:nvSpPr>
          <p:spPr>
            <a:xfrm flipH="1">
              <a:off x="5296" y="6176"/>
              <a:ext cx="1077" cy="17"/>
            </a:xfrm>
            <a:custGeom>
              <a:avLst/>
              <a:gdLst/>
              <a:ahLst/>
              <a:cxnLst/>
              <a:pathLst>
                <a:path w="798000" h="7600">
                  <a:moveTo>
                    <a:pt x="-124686" y="-20336"/>
                  </a:moveTo>
                  <a:cubicBezTo>
                    <a:pt x="-131297" y="-15390"/>
                    <a:pt x="-135128" y="-8012"/>
                    <a:pt x="-135128" y="0"/>
                  </a:cubicBezTo>
                  <a:cubicBezTo>
                    <a:pt x="-135128" y="14630"/>
                    <a:pt x="-122352" y="27147"/>
                    <a:pt x="-103208" y="26600"/>
                  </a:cubicBezTo>
                  <a:lnTo>
                    <a:pt x="694792" y="3800"/>
                  </a:lnTo>
                  <a:cubicBezTo>
                    <a:pt x="694792" y="3800"/>
                    <a:pt x="694792" y="3800"/>
                    <a:pt x="694792" y="3800"/>
                  </a:cubicBezTo>
                  <a:cubicBezTo>
                    <a:pt x="697527" y="3722"/>
                    <a:pt x="699352" y="2090"/>
                    <a:pt x="699352" y="0"/>
                  </a:cubicBezTo>
                  <a:cubicBezTo>
                    <a:pt x="699352" y="-2090"/>
                    <a:pt x="697527" y="-3722"/>
                    <a:pt x="694792" y="-3800"/>
                  </a:cubicBezTo>
                  <a:lnTo>
                    <a:pt x="-80417" y="-25949"/>
                  </a:lnTo>
                  <a:cubicBezTo>
                    <a:pt x="-92998" y="-26308"/>
                    <a:pt x="-112419" y="-29515"/>
                    <a:pt x="-124686" y="-20336"/>
                  </a:cubicBezTo>
                  <a:close/>
                </a:path>
              </a:pathLst>
            </a:custGeom>
            <a:solidFill>
              <a:schemeClr val="accent4"/>
            </a:solidFill>
            <a:ln w="7600" cap="rnd">
              <a:solidFill>
                <a:schemeClr val="accent4"/>
              </a:solidFill>
              <a:round/>
            </a:ln>
          </p:spPr>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0"/>
                                        </p:tgtEl>
                                        <p:attrNameLst>
                                          <p:attrName>style.visibility</p:attrName>
                                        </p:attrNameLst>
                                      </p:cBhvr>
                                      <p:to>
                                        <p:strVal val="visible"/>
                                      </p:to>
                                    </p:set>
                                    <p:animEffect transition="in" filter="blinds(horizontal)">
                                      <p:cBhvr>
                                        <p:cTn id="12" dur="500"/>
                                        <p:tgtEl>
                                          <p:spTgt spid="1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blinds(horizontal)">
                                      <p:cBhvr>
                                        <p:cTn id="17" dur="500"/>
                                        <p:tgtEl>
                                          <p:spTgt spid="7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blinds(horizontal)">
                                      <p:cBhvr>
                                        <p:cTn id="22" dur="500"/>
                                        <p:tgtEl>
                                          <p:spTgt spid="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blinds(horizontal)">
                                      <p:cBhvr>
                                        <p:cTn id="27" dur="500"/>
                                        <p:tgtEl>
                                          <p:spTgt spid="8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blinds(horizontal)">
                                      <p:cBhvr>
                                        <p:cTn id="32" dur="500"/>
                                        <p:tgtEl>
                                          <p:spTgt spid="8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blinds(horizontal)">
                                      <p:cBhvr>
                                        <p:cTn id="37" dur="500"/>
                                        <p:tgtEl>
                                          <p:spTgt spid="8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blinds(horizontal)">
                                      <p:cBhvr>
                                        <p:cTn id="42" dur="500"/>
                                        <p:tgtEl>
                                          <p:spTgt spid="9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blinds(horizontal)">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blinds(horizontal)">
                                      <p:cBhvr>
                                        <p:cTn id="52" dur="5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blinds(horizontal)">
                                      <p:cBhvr>
                                        <p:cTn id="57" dur="500"/>
                                        <p:tgtEl>
                                          <p:spTgt spid="4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blinds(horizontal)">
                                      <p:cBhvr>
                                        <p:cTn id="62" dur="500"/>
                                        <p:tgtEl>
                                          <p:spTgt spid="5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blinds(horizontal)">
                                      <p:cBhvr>
                                        <p:cTn id="67" dur="500"/>
                                        <p:tgtEl>
                                          <p:spTgt spid="5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blinds(horizontal)">
                                      <p:cBhvr>
                                        <p:cTn id="72" dur="500"/>
                                        <p:tgtEl>
                                          <p:spTgt spid="5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blinds(horizontal)">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blinds(horizontal)">
                                      <p:cBhvr>
                                        <p:cTn id="82" dur="500"/>
                                        <p:tgtEl>
                                          <p:spTgt spid="6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blinds(horizontal)">
                                      <p:cBhvr>
                                        <p:cTn id="87" dur="500"/>
                                        <p:tgtEl>
                                          <p:spTgt spid="6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blinds(horizontal)">
                                      <p:cBhvr>
                                        <p:cTn id="92" dur="500"/>
                                        <p:tgtEl>
                                          <p:spTgt spid="6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blinds(horizontal)">
                                      <p:cBhvr>
                                        <p:cTn id="97" dur="500"/>
                                        <p:tgtEl>
                                          <p:spTgt spid="63"/>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07"/>
                                        </p:tgtEl>
                                        <p:attrNameLst>
                                          <p:attrName>style.visibility</p:attrName>
                                        </p:attrNameLst>
                                      </p:cBhvr>
                                      <p:to>
                                        <p:strVal val="visible"/>
                                      </p:to>
                                    </p:set>
                                    <p:animEffect transition="in" filter="blinds(horizontal)">
                                      <p:cBhvr>
                                        <p:cTn id="102" dur="500"/>
                                        <p:tgtEl>
                                          <p:spTgt spid="107"/>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blinds(horizontal)">
                                      <p:cBhvr>
                                        <p:cTn id="107" dur="500"/>
                                        <p:tgtEl>
                                          <p:spTgt spid="35"/>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blinds(horizontal)">
                                      <p:cBhvr>
                                        <p:cTn id="112" dur="500"/>
                                        <p:tgtEl>
                                          <p:spTgt spid="38"/>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72"/>
                                        </p:tgtEl>
                                        <p:attrNameLst>
                                          <p:attrName>style.visibility</p:attrName>
                                        </p:attrNameLst>
                                      </p:cBhvr>
                                      <p:to>
                                        <p:strVal val="visible"/>
                                      </p:to>
                                    </p:set>
                                    <p:animEffect transition="in" filter="blinds(horizontal)">
                                      <p:cBhvr>
                                        <p:cTn id="117" dur="500"/>
                                        <p:tgtEl>
                                          <p:spTgt spid="72"/>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99"/>
                                        </p:tgtEl>
                                        <p:attrNameLst>
                                          <p:attrName>style.visibility</p:attrName>
                                        </p:attrNameLst>
                                      </p:cBhvr>
                                      <p:to>
                                        <p:strVal val="visible"/>
                                      </p:to>
                                    </p:set>
                                    <p:animEffect transition="in" filter="blinds(horizontal)">
                                      <p:cBhvr>
                                        <p:cTn id="122" dur="500"/>
                                        <p:tgtEl>
                                          <p:spTgt spid="99"/>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93"/>
                                        </p:tgtEl>
                                        <p:attrNameLst>
                                          <p:attrName>style.visibility</p:attrName>
                                        </p:attrNameLst>
                                      </p:cBhvr>
                                      <p:to>
                                        <p:strVal val="visible"/>
                                      </p:to>
                                    </p:set>
                                    <p:animEffect transition="in" filter="blinds(horizontal)">
                                      <p:cBhvr>
                                        <p:cTn id="127" dur="500"/>
                                        <p:tgtEl>
                                          <p:spTgt spid="93"/>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96"/>
                                        </p:tgtEl>
                                        <p:attrNameLst>
                                          <p:attrName>style.visibility</p:attrName>
                                        </p:attrNameLst>
                                      </p:cBhvr>
                                      <p:to>
                                        <p:strVal val="visible"/>
                                      </p:to>
                                    </p:set>
                                    <p:animEffect transition="in" filter="blinds(horizontal)">
                                      <p:cBhvr>
                                        <p:cTn id="13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36345" y="2423795"/>
            <a:ext cx="5521960"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23(3) </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是一种家庭常用的温度计</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又称寒暑表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它是根据</a:t>
            </a:r>
            <a:r>
              <a:rPr lang="en-US" sz="2400">
                <a:latin typeface="Times New Roman" panose="02020603050405020304" pitchFamily="18" charset="0"/>
                <a:ea typeface="宋体" panose="02010600030101010101" pitchFamily="2" charset="-122"/>
              </a:rPr>
              <a:t>________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的规律制成的</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其测量范围是</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ea typeface="宋体" panose="02010600030101010101" pitchFamily="2" charset="-122"/>
                <a:sym typeface="+mn-ea"/>
              </a:rPr>
              <a:t>_______</a:t>
            </a:r>
            <a:r>
              <a:rPr lang="en-US" sz="2400">
                <a:latin typeface="Times New Roman" panose="02020603050405020304" pitchFamily="18" charset="0"/>
                <a:ea typeface="宋体" panose="02010600030101010101" pitchFamily="2" charset="-122"/>
              </a:rPr>
              <a:t>__</a:t>
            </a:r>
            <a:r>
              <a:rPr lang="zh-CN" sz="2400">
                <a:ea typeface="宋体" panose="02010600030101010101" pitchFamily="2" charset="-122"/>
              </a:rPr>
              <a:t>．</a:t>
            </a:r>
            <a:endParaRPr lang="zh-CN" altLang="en-US" sz="2400"/>
          </a:p>
        </p:txBody>
      </p:sp>
      <p:pic>
        <p:nvPicPr>
          <p:cNvPr id="2" name="图片 -2147482298" descr="C:\Documents and Settings\Administrator\桌面\江西物理(JK)\N339.TIF"/>
          <p:cNvPicPr>
            <a:picLocks noChangeAspect="1"/>
          </p:cNvPicPr>
          <p:nvPr/>
        </p:nvPicPr>
        <p:blipFill>
          <a:blip r:embed="rId1" r:link="rId2"/>
          <a:stretch>
            <a:fillRect/>
          </a:stretch>
        </p:blipFill>
        <p:spPr>
          <a:xfrm>
            <a:off x="8429625" y="1216660"/>
            <a:ext cx="1296035" cy="4424045"/>
          </a:xfrm>
          <a:prstGeom prst="rect">
            <a:avLst/>
          </a:prstGeom>
          <a:noFill/>
          <a:ln w="9525">
            <a:noFill/>
          </a:ln>
        </p:spPr>
      </p:pic>
      <p:sp>
        <p:nvSpPr>
          <p:cNvPr id="3" name="文本框 2"/>
          <p:cNvSpPr txBox="1"/>
          <p:nvPr/>
        </p:nvSpPr>
        <p:spPr>
          <a:xfrm>
            <a:off x="8572500" y="5796915"/>
            <a:ext cx="105156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4" name="文本框 3"/>
          <p:cNvSpPr txBox="1"/>
          <p:nvPr/>
        </p:nvSpPr>
        <p:spPr>
          <a:xfrm>
            <a:off x="2730500" y="3647440"/>
            <a:ext cx="23564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液体的热胀冷缩</a:t>
            </a:r>
            <a:endParaRPr lang="zh-CN" altLang="en-US" sz="2400" b="0">
              <a:solidFill>
                <a:srgbClr val="FF0000"/>
              </a:solidFill>
              <a:ea typeface="宋体" panose="02010600030101010101" pitchFamily="2" charset="-122"/>
            </a:endParaRPr>
          </a:p>
        </p:txBody>
      </p:sp>
      <p:sp>
        <p:nvSpPr>
          <p:cNvPr id="5" name="文本框 4"/>
          <p:cNvSpPr txBox="1"/>
          <p:nvPr/>
        </p:nvSpPr>
        <p:spPr>
          <a:xfrm>
            <a:off x="4314825" y="4187825"/>
            <a:ext cx="1851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35</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50 ℃</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0580" y="1021080"/>
            <a:ext cx="1058545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21(2) </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是手机中显示天气预报的截图．观察此图可知</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当天的最大温差是</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19</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54</a:t>
            </a:r>
            <a:r>
              <a:rPr lang="zh-CN" sz="2400">
                <a:ea typeface="宋体" panose="02010600030101010101" pitchFamily="2" charset="-122"/>
              </a:rPr>
              <a:t>时的气温是</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endParaRPr lang="zh-CN" altLang="en-US" sz="2400"/>
          </a:p>
        </p:txBody>
      </p:sp>
      <p:pic>
        <p:nvPicPr>
          <p:cNvPr id="2" name="图片 -2147482297" descr="C:\Documents and Settings\Administrator\桌面\江西物理(JK)\N340.TIF"/>
          <p:cNvPicPr>
            <a:picLocks noChangeAspect="1"/>
          </p:cNvPicPr>
          <p:nvPr/>
        </p:nvPicPr>
        <p:blipFill>
          <a:blip r:embed="rId1" r:link="rId2"/>
          <a:stretch>
            <a:fillRect/>
          </a:stretch>
        </p:blipFill>
        <p:spPr>
          <a:xfrm>
            <a:off x="4745990" y="2437765"/>
            <a:ext cx="2830830" cy="2963545"/>
          </a:xfrm>
          <a:prstGeom prst="rect">
            <a:avLst/>
          </a:prstGeom>
          <a:noFill/>
          <a:ln w="9525">
            <a:noFill/>
          </a:ln>
        </p:spPr>
      </p:pic>
      <p:sp>
        <p:nvSpPr>
          <p:cNvPr id="3" name="文本框 2"/>
          <p:cNvSpPr txBox="1"/>
          <p:nvPr/>
        </p:nvSpPr>
        <p:spPr>
          <a:xfrm>
            <a:off x="5821680" y="5708015"/>
            <a:ext cx="101282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4" name="文本框 3"/>
          <p:cNvSpPr txBox="1"/>
          <p:nvPr/>
        </p:nvSpPr>
        <p:spPr>
          <a:xfrm>
            <a:off x="4325620" y="1692275"/>
            <a:ext cx="10610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14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8136255" y="1692275"/>
            <a:ext cx="927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29 ℃</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92175" y="1219835"/>
            <a:ext cx="8340725" cy="521970"/>
            <a:chOff x="894" y="3246"/>
            <a:chExt cx="13135" cy="822"/>
          </a:xfrm>
        </p:grpSpPr>
        <p:sp>
          <p:nvSpPr>
            <p:cNvPr id="13" name="文本框 4"/>
            <p:cNvSpPr txBox="1"/>
            <p:nvPr/>
          </p:nvSpPr>
          <p:spPr>
            <a:xfrm>
              <a:off x="3894" y="3246"/>
              <a:ext cx="1013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物态变化的辨识及吸放热的判断</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6年5考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03275" y="1882140"/>
            <a:ext cx="10518140"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2014</a:t>
            </a:r>
            <a:r>
              <a:rPr lang="zh-CN" sz="2400">
                <a:cs typeface="楷体_GB2312" charset="0"/>
              </a:rPr>
              <a:t>江西</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是物质三种状态下的物理模型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丙图的物质处于</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状态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物质由甲图直接变成丙图的过程叫做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填物</a:t>
            </a:r>
            <a:r>
              <a:rPr lang="zh-CN" sz="2400">
                <a:latin typeface="Times New Roman" panose="02020603050405020304" pitchFamily="18" charset="0"/>
                <a:ea typeface="宋体" panose="02010600030101010101" pitchFamily="2" charset="-122"/>
              </a:rPr>
              <a:t>态变化名称</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rPr>
              <a:t>．</a:t>
            </a:r>
            <a:endParaRPr lang="zh-CN" altLang="en-US" sz="2400"/>
          </a:p>
        </p:txBody>
      </p:sp>
      <p:pic>
        <p:nvPicPr>
          <p:cNvPr id="2" name="图片 -2147482295" descr="C:\Documents and Settings\Administrator\桌面\江西物理(JK)\N341.TIF"/>
          <p:cNvPicPr>
            <a:picLocks noChangeAspect="1"/>
          </p:cNvPicPr>
          <p:nvPr/>
        </p:nvPicPr>
        <p:blipFill>
          <a:blip r:embed="rId2" r:link="rId3"/>
          <a:stretch>
            <a:fillRect/>
          </a:stretch>
        </p:blipFill>
        <p:spPr>
          <a:xfrm>
            <a:off x="2606675" y="3615690"/>
            <a:ext cx="7176135" cy="1901825"/>
          </a:xfrm>
          <a:prstGeom prst="rect">
            <a:avLst/>
          </a:prstGeom>
          <a:noFill/>
          <a:ln w="9525">
            <a:noFill/>
          </a:ln>
        </p:spPr>
      </p:pic>
      <p:sp>
        <p:nvSpPr>
          <p:cNvPr id="3" name="文本框 2"/>
          <p:cNvSpPr txBox="1"/>
          <p:nvPr/>
        </p:nvSpPr>
        <p:spPr>
          <a:xfrm>
            <a:off x="5955030" y="5773420"/>
            <a:ext cx="105156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4" name="文本框 3"/>
          <p:cNvSpPr txBox="1"/>
          <p:nvPr/>
        </p:nvSpPr>
        <p:spPr>
          <a:xfrm>
            <a:off x="1786255" y="2555240"/>
            <a:ext cx="8229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固体</a:t>
            </a:r>
            <a:endParaRPr lang="zh-CN" altLang="en-US" sz="2400" b="0">
              <a:solidFill>
                <a:srgbClr val="FF0000"/>
              </a:solidFill>
              <a:ea typeface="宋体" panose="02010600030101010101" pitchFamily="2" charset="-122"/>
            </a:endParaRPr>
          </a:p>
        </p:txBody>
      </p:sp>
      <p:sp>
        <p:nvSpPr>
          <p:cNvPr id="5" name="文本框 4"/>
          <p:cNvSpPr txBox="1"/>
          <p:nvPr/>
        </p:nvSpPr>
        <p:spPr>
          <a:xfrm>
            <a:off x="8881745" y="2541905"/>
            <a:ext cx="927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凝华</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6635" y="963295"/>
            <a:ext cx="1069911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是水的循环示意图．请补充完成图中</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1) 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2) __________</a:t>
            </a:r>
            <a:r>
              <a:rPr lang="zh-CN" sz="2400">
                <a:ea typeface="宋体" panose="02010600030101010101" pitchFamily="2" charset="-122"/>
              </a:rPr>
              <a:t>两处所对应的物态变化名称及吸、放热情况．</a:t>
            </a:r>
            <a:endParaRPr lang="zh-CN" altLang="en-US" sz="2400"/>
          </a:p>
        </p:txBody>
      </p:sp>
      <p:pic>
        <p:nvPicPr>
          <p:cNvPr id="2" name="图片 -2147482294" descr="C:\Documents and Settings\Administrator\桌面\江西物理(JK)\N342.TIF"/>
          <p:cNvPicPr>
            <a:picLocks noChangeAspect="1"/>
          </p:cNvPicPr>
          <p:nvPr/>
        </p:nvPicPr>
        <p:blipFill>
          <a:blip r:embed="rId1" r:link="rId2"/>
          <a:stretch>
            <a:fillRect/>
          </a:stretch>
        </p:blipFill>
        <p:spPr>
          <a:xfrm>
            <a:off x="3896360" y="2327910"/>
            <a:ext cx="3833495" cy="3248660"/>
          </a:xfrm>
          <a:prstGeom prst="rect">
            <a:avLst/>
          </a:prstGeom>
          <a:noFill/>
          <a:ln w="9525">
            <a:noFill/>
          </a:ln>
        </p:spPr>
      </p:pic>
      <p:sp>
        <p:nvSpPr>
          <p:cNvPr id="3" name="文本框 2"/>
          <p:cNvSpPr txBox="1"/>
          <p:nvPr/>
        </p:nvSpPr>
        <p:spPr>
          <a:xfrm>
            <a:off x="5333365" y="5819775"/>
            <a:ext cx="10610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6</a:t>
            </a:r>
            <a:r>
              <a:rPr lang="zh-CN" b="0">
                <a:cs typeface="楷体_GB2312" charset="0"/>
              </a:rPr>
              <a:t>题图</a:t>
            </a:r>
            <a:endParaRPr lang="zh-CN" altLang="en-US"/>
          </a:p>
        </p:txBody>
      </p:sp>
      <p:sp>
        <p:nvSpPr>
          <p:cNvPr id="4" name="文本框 3"/>
          <p:cNvSpPr txBox="1"/>
          <p:nvPr/>
        </p:nvSpPr>
        <p:spPr>
          <a:xfrm>
            <a:off x="1318260" y="1628775"/>
            <a:ext cx="1589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凝固放热</a:t>
            </a:r>
            <a:endParaRPr lang="zh-CN" altLang="en-US" sz="2400" b="0">
              <a:solidFill>
                <a:srgbClr val="FF0000"/>
              </a:solidFill>
              <a:ea typeface="宋体" panose="02010600030101010101" pitchFamily="2" charset="-122"/>
            </a:endParaRPr>
          </a:p>
        </p:txBody>
      </p:sp>
      <p:sp>
        <p:nvSpPr>
          <p:cNvPr id="5" name="文本框 4"/>
          <p:cNvSpPr txBox="1"/>
          <p:nvPr/>
        </p:nvSpPr>
        <p:spPr>
          <a:xfrm>
            <a:off x="3724910" y="1628775"/>
            <a:ext cx="14224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汽化吸热</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89330" y="100457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8" name="文本框 7"/>
          <p:cNvSpPr txBox="1"/>
          <p:nvPr/>
        </p:nvSpPr>
        <p:spPr>
          <a:xfrm>
            <a:off x="925830" y="1561465"/>
            <a:ext cx="1047178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做棉花糖时将白糖放在中心圆盘中加热变成糖水，不断旋转圆盘将糖水从四周甩出，由于四周温度低，就可以看到一缕缕的糖丝，用小棍将它绕好，就做成了既好看又好吃的棉花糖了．做棉花糖的整个过程中先后发生的物态变化是</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sym typeface="+mn-ea"/>
              </a:rPr>
              <a:t>8. </a:t>
            </a:r>
            <a:r>
              <a:rPr lang="zh-CN" sz="2400">
                <a:ea typeface="宋体" panose="02010600030101010101" pitchFamily="2" charset="-122"/>
                <a:sym typeface="+mn-ea"/>
              </a:rPr>
              <a:t>小刚吃冰糕时</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把冰糕放在碗里</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发现碗中的水越来越多</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在这个过程中冰糕发生的物态变化是</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；他用手一摸碗壁</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发现碗</a:t>
            </a:r>
            <a:r>
              <a:rPr lang="en-US" sz="2400">
                <a:latin typeface="宋体" panose="02010600030101010101" pitchFamily="2" charset="-122"/>
                <a:cs typeface="Times New Roman" panose="02020603050405020304" pitchFamily="18" charset="0"/>
                <a:sym typeface="+mn-ea"/>
              </a:rPr>
              <a:t>“</a:t>
            </a:r>
            <a:r>
              <a:rPr lang="zh-CN" sz="2400">
                <a:ea typeface="宋体" panose="02010600030101010101" pitchFamily="2" charset="-122"/>
                <a:sym typeface="+mn-ea"/>
              </a:rPr>
              <a:t>漏水</a:t>
            </a:r>
            <a:r>
              <a:rPr lang="en-US" sz="2400">
                <a:latin typeface="宋体" panose="02010600030101010101" pitchFamily="2" charset="-122"/>
                <a:cs typeface="Times New Roman" panose="02020603050405020304" pitchFamily="18" charset="0"/>
                <a:sym typeface="+mn-ea"/>
              </a:rPr>
              <a:t>”</a:t>
            </a:r>
            <a:r>
              <a:rPr lang="zh-CN" sz="2400">
                <a:ea typeface="宋体" panose="02010600030101010101" pitchFamily="2" charset="-122"/>
                <a:sym typeface="+mn-ea"/>
              </a:rPr>
              <a:t>了</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这是空气中的水蒸气遇冷在碗壁上发生的</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填一种物态变化</a:t>
            </a:r>
            <a:r>
              <a:rPr lang="en-US" sz="2400">
                <a:latin typeface="Times New Roman" panose="02020603050405020304" pitchFamily="18" charset="0"/>
                <a:ea typeface="宋体" panose="02010600030101010101" pitchFamily="2" charset="-122"/>
                <a:sym typeface="+mn-ea"/>
              </a:rPr>
              <a:t>) </a:t>
            </a:r>
            <a:r>
              <a:rPr lang="zh-CN" sz="2400">
                <a:ea typeface="宋体" panose="02010600030101010101" pitchFamily="2" charset="-122"/>
                <a:sym typeface="+mn-ea"/>
              </a:rPr>
              <a:t>现象</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在这一物态变化过程中</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空气</a:t>
            </a:r>
            <a:r>
              <a:rPr lang="zh-CN" sz="2400">
                <a:latin typeface="Times New Roman" panose="02020603050405020304" pitchFamily="18" charset="0"/>
                <a:ea typeface="宋体" panose="02010600030101010101" pitchFamily="2" charset="-122"/>
                <a:sym typeface="+mn-ea"/>
              </a:rPr>
              <a:t>中的水蒸气要</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热．</a:t>
            </a:r>
            <a:endParaRPr lang="zh-CN" altLang="en-US" sz="2400"/>
          </a:p>
        </p:txBody>
      </p:sp>
      <p:sp>
        <p:nvSpPr>
          <p:cNvPr id="9" name="文本框 8"/>
          <p:cNvSpPr txBox="1"/>
          <p:nvPr/>
        </p:nvSpPr>
        <p:spPr>
          <a:xfrm>
            <a:off x="1987550" y="3319780"/>
            <a:ext cx="8445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熔化</a:t>
            </a:r>
            <a:endParaRPr lang="zh-CN" altLang="en-US" sz="2400" b="0">
              <a:solidFill>
                <a:srgbClr val="FF0000"/>
              </a:solidFill>
              <a:ea typeface="宋体" panose="02010600030101010101" pitchFamily="2" charset="-122"/>
            </a:endParaRPr>
          </a:p>
        </p:txBody>
      </p:sp>
      <p:sp>
        <p:nvSpPr>
          <p:cNvPr id="10" name="文本框 9"/>
          <p:cNvSpPr txBox="1"/>
          <p:nvPr/>
        </p:nvSpPr>
        <p:spPr>
          <a:xfrm>
            <a:off x="3362960" y="3319780"/>
            <a:ext cx="8451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凝固</a:t>
            </a:r>
            <a:endParaRPr lang="zh-CN" altLang="en-US" sz="2400" b="0">
              <a:solidFill>
                <a:srgbClr val="FF0000"/>
              </a:solidFill>
              <a:ea typeface="宋体" panose="02010600030101010101" pitchFamily="2" charset="-122"/>
            </a:endParaRPr>
          </a:p>
        </p:txBody>
      </p:sp>
      <p:sp>
        <p:nvSpPr>
          <p:cNvPr id="6" name="文本框 5"/>
          <p:cNvSpPr txBox="1"/>
          <p:nvPr/>
        </p:nvSpPr>
        <p:spPr>
          <a:xfrm>
            <a:off x="4314825" y="4408170"/>
            <a:ext cx="8699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熔化</a:t>
            </a:r>
            <a:endParaRPr lang="zh-CN" altLang="en-US" sz="2400" b="0">
              <a:solidFill>
                <a:srgbClr val="FF0000"/>
              </a:solidFill>
              <a:ea typeface="宋体" panose="02010600030101010101" pitchFamily="2" charset="-122"/>
            </a:endParaRPr>
          </a:p>
        </p:txBody>
      </p:sp>
      <p:sp>
        <p:nvSpPr>
          <p:cNvPr id="7" name="文本框 6"/>
          <p:cNvSpPr txBox="1"/>
          <p:nvPr/>
        </p:nvSpPr>
        <p:spPr>
          <a:xfrm>
            <a:off x="6410325" y="4941570"/>
            <a:ext cx="8699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液化</a:t>
            </a:r>
            <a:endParaRPr lang="zh-CN" altLang="en-US" sz="2400" b="0">
              <a:solidFill>
                <a:srgbClr val="FF0000"/>
              </a:solidFill>
              <a:ea typeface="宋体" panose="02010600030101010101" pitchFamily="2" charset="-122"/>
            </a:endParaRPr>
          </a:p>
        </p:txBody>
      </p:sp>
      <p:sp>
        <p:nvSpPr>
          <p:cNvPr id="11" name="文本框 10"/>
          <p:cNvSpPr txBox="1"/>
          <p:nvPr/>
        </p:nvSpPr>
        <p:spPr>
          <a:xfrm>
            <a:off x="6813550" y="5486400"/>
            <a:ext cx="5848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6" grpId="0"/>
      <p:bldP spid="6" grpId="1"/>
      <p:bldP spid="7" grpId="0"/>
      <p:bldP spid="7" grpId="1"/>
      <p:bldP spid="11" grpId="0"/>
      <p:bldP spid="1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8655" y="866140"/>
            <a:ext cx="1092835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如图是水循环示意图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图中过程</a:t>
            </a:r>
            <a:r>
              <a:rPr lang="en-US" sz="2400">
                <a:latin typeface="宋体" panose="02010600030101010101" pitchFamily="2" charset="-122"/>
                <a:ea typeface="宋体" panose="02010600030101010101" pitchFamily="2" charset="-122"/>
                <a:cs typeface="Times New Roman" panose="02020603050405020304" pitchFamily="18" charset="0"/>
              </a:rPr>
              <a:t>①</a:t>
            </a:r>
            <a:r>
              <a:rPr lang="zh-CN" sz="2400">
                <a:ea typeface="宋体" panose="02010600030101010101" pitchFamily="2" charset="-122"/>
              </a:rPr>
              <a:t>发生的物态变化是汽化</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同时伴随着</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热；过程</a:t>
            </a:r>
            <a:r>
              <a:rPr lang="en-US" sz="2400">
                <a:latin typeface="宋体" panose="02010600030101010101" pitchFamily="2" charset="-122"/>
                <a:ea typeface="宋体" panose="02010600030101010101" pitchFamily="2" charset="-122"/>
                <a:cs typeface="Times New Roman" panose="02020603050405020304" pitchFamily="18" charset="0"/>
              </a:rPr>
              <a:t>②</a:t>
            </a:r>
            <a:r>
              <a:rPr lang="zh-CN" sz="2400">
                <a:ea typeface="宋体" panose="02010600030101010101" pitchFamily="2" charset="-122"/>
              </a:rPr>
              <a:t>发生的物态变化是凝华和</a:t>
            </a:r>
            <a:r>
              <a:rPr lang="en-US" sz="2400">
                <a:latin typeface="Times New Roman" panose="02020603050405020304" pitchFamily="18" charset="0"/>
                <a:ea typeface="宋体" panose="02010600030101010101" pitchFamily="2" charset="-122"/>
              </a:rPr>
              <a:t>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同时伴随着放热．</a:t>
            </a:r>
            <a:endParaRPr lang="zh-CN" altLang="en-US" sz="2400"/>
          </a:p>
        </p:txBody>
      </p:sp>
      <p:sp>
        <p:nvSpPr>
          <p:cNvPr id="2" name="文本框 1"/>
          <p:cNvSpPr txBox="1"/>
          <p:nvPr/>
        </p:nvSpPr>
        <p:spPr>
          <a:xfrm>
            <a:off x="10663555" y="1012190"/>
            <a:ext cx="6229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a:t>
            </a:r>
            <a:endParaRPr lang="zh-CN" altLang="en-US" sz="2400" b="0">
              <a:solidFill>
                <a:srgbClr val="FF0000"/>
              </a:solidFill>
              <a:ea typeface="宋体" panose="02010600030101010101" pitchFamily="2" charset="-122"/>
            </a:endParaRPr>
          </a:p>
        </p:txBody>
      </p:sp>
      <p:sp>
        <p:nvSpPr>
          <p:cNvPr id="3" name="文本框 2"/>
          <p:cNvSpPr txBox="1"/>
          <p:nvPr/>
        </p:nvSpPr>
        <p:spPr>
          <a:xfrm>
            <a:off x="5681980" y="1523365"/>
            <a:ext cx="8699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液化</a:t>
            </a:r>
            <a:endParaRPr lang="zh-CN" altLang="en-US" sz="2400" b="0">
              <a:solidFill>
                <a:srgbClr val="FF0000"/>
              </a:solidFill>
              <a:ea typeface="宋体" panose="02010600030101010101" pitchFamily="2" charset="-122"/>
            </a:endParaRPr>
          </a:p>
        </p:txBody>
      </p:sp>
      <p:pic>
        <p:nvPicPr>
          <p:cNvPr id="4" name="图片 -2147482292" descr="C:\Documents and Settings\Administrator\桌面\江西物理(JK)\N343AA.TIF"/>
          <p:cNvPicPr>
            <a:picLocks noChangeAspect="1"/>
          </p:cNvPicPr>
          <p:nvPr/>
        </p:nvPicPr>
        <p:blipFill>
          <a:blip r:embed="rId1" r:link="rId2"/>
          <a:stretch>
            <a:fillRect/>
          </a:stretch>
        </p:blipFill>
        <p:spPr>
          <a:xfrm>
            <a:off x="2019935" y="2115185"/>
            <a:ext cx="8434705" cy="3630295"/>
          </a:xfrm>
          <a:prstGeom prst="rect">
            <a:avLst/>
          </a:prstGeom>
          <a:noFill/>
          <a:ln w="9525">
            <a:noFill/>
          </a:ln>
        </p:spPr>
      </p:pic>
      <p:sp>
        <p:nvSpPr>
          <p:cNvPr id="5" name="文本框 4"/>
          <p:cNvSpPr txBox="1"/>
          <p:nvPr/>
        </p:nvSpPr>
        <p:spPr>
          <a:xfrm>
            <a:off x="5818505" y="5756910"/>
            <a:ext cx="9848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9</a:t>
            </a:r>
            <a:r>
              <a:rPr lang="zh-CN" b="0">
                <a:cs typeface="楷体_GB2312" charset="0"/>
              </a:rPr>
              <a:t>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9925" y="1046480"/>
            <a:ext cx="1085151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10. </a:t>
            </a:r>
            <a:r>
              <a:rPr lang="zh-CN" sz="2400">
                <a:latin typeface="Times New Roman" panose="02020603050405020304" pitchFamily="18" charset="0"/>
                <a:ea typeface="宋体" panose="02010600030101010101" pitchFamily="2" charset="-122"/>
                <a:cs typeface="Times New Roman" panose="02020603050405020304" pitchFamily="18" charset="0"/>
              </a:rPr>
              <a:t>夏天，小丽将冰水和热水分别注入常温下的两只透明烧杯中，如图所示，一会儿发现两只烧杯的杯壁上都有一部分出现小水珠，变得模糊了．针对这一现象，下列说法正确的是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甲、乙两杯都在内壁出现了水珠</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甲、乙两杯都在外壁出现了水珠</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甲杯的内壁出现了水珠，乙杯的</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外壁出现了水珠</a:t>
            </a:r>
            <a:r>
              <a:rPr lang="en-US" sz="2400">
                <a:latin typeface="Times New Roman" panose="02020603050405020304" pitchFamily="18" charset="0"/>
                <a:ea typeface="宋体" panose="02010600030101010101" pitchFamily="2" charset="-122"/>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甲杯的外壁出现了水珠，乙杯的</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内壁出现了水珠</a:t>
            </a:r>
            <a:endParaRPr lang="zh-CN" altLang="en-US" sz="2400">
              <a:latin typeface="Times New Roman" panose="02020603050405020304" pitchFamily="18" charset="0"/>
              <a:cs typeface="Times New Roman" panose="02020603050405020304" pitchFamily="18" charset="0"/>
            </a:endParaRPr>
          </a:p>
        </p:txBody>
      </p:sp>
      <p:pic>
        <p:nvPicPr>
          <p:cNvPr id="2" name="图片 -2147482291" descr="C:\Documents and Settings\Administrator\桌面\江西物理(JK)\N343.TIF"/>
          <p:cNvPicPr>
            <a:picLocks noChangeAspect="1"/>
          </p:cNvPicPr>
          <p:nvPr/>
        </p:nvPicPr>
        <p:blipFill>
          <a:blip r:embed="rId1" r:link="rId2"/>
          <a:stretch>
            <a:fillRect/>
          </a:stretch>
        </p:blipFill>
        <p:spPr>
          <a:xfrm>
            <a:off x="5808980" y="3089910"/>
            <a:ext cx="5452745" cy="1973580"/>
          </a:xfrm>
          <a:prstGeom prst="rect">
            <a:avLst/>
          </a:prstGeom>
          <a:noFill/>
          <a:ln w="9525">
            <a:noFill/>
          </a:ln>
        </p:spPr>
      </p:pic>
      <p:sp>
        <p:nvSpPr>
          <p:cNvPr id="3" name="文本框 2"/>
          <p:cNvSpPr txBox="1"/>
          <p:nvPr/>
        </p:nvSpPr>
        <p:spPr>
          <a:xfrm>
            <a:off x="8188960" y="5552440"/>
            <a:ext cx="135445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10</a:t>
            </a:r>
            <a:r>
              <a:rPr lang="zh-CN" b="0">
                <a:cs typeface="楷体_GB2312" charset="0"/>
              </a:rPr>
              <a:t>题图</a:t>
            </a:r>
            <a:endParaRPr lang="zh-CN" altLang="en-US"/>
          </a:p>
        </p:txBody>
      </p:sp>
      <p:sp>
        <p:nvSpPr>
          <p:cNvPr id="4" name="文本框 3"/>
          <p:cNvSpPr txBox="1"/>
          <p:nvPr/>
        </p:nvSpPr>
        <p:spPr>
          <a:xfrm>
            <a:off x="3400425" y="2305685"/>
            <a:ext cx="5651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49605" y="2708910"/>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719264" y="106235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719455" y="1795145"/>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1456" y="3050"/>
              <a:ext cx="1243" cy="1021"/>
            </a:xfrm>
            <a:prstGeom prst="rect">
              <a:avLst/>
            </a:prstGeom>
          </p:spPr>
        </p:pic>
      </p:grpSp>
      <p:sp>
        <p:nvSpPr>
          <p:cNvPr id="12" name="文本框 11"/>
          <p:cNvSpPr txBox="1"/>
          <p:nvPr/>
        </p:nvSpPr>
        <p:spPr>
          <a:xfrm>
            <a:off x="649605" y="3197225"/>
            <a:ext cx="1099312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温度：</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表示物体的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程度的物理量．</a:t>
            </a:r>
            <a:r>
              <a:rPr lang="en-US" sz="2400">
                <a:latin typeface="Times New Roman" panose="02020603050405020304" pitchFamily="18" charset="0"/>
                <a:ea typeface="黑体" panose="02010609060101010101" pitchFamily="49" charset="-122"/>
                <a:cs typeface="Times New Roman" panose="02020603050405020304" pitchFamily="18" charset="0"/>
              </a:rPr>
              <a:t>2. </a:t>
            </a:r>
            <a:r>
              <a:rPr lang="zh-CN" sz="2400">
                <a:latin typeface="Times New Roman" panose="02020603050405020304" pitchFamily="18" charset="0"/>
                <a:ea typeface="黑体" panose="02010609060101010101" pitchFamily="49" charset="-122"/>
                <a:cs typeface="Times New Roman" panose="02020603050405020304" pitchFamily="18" charset="0"/>
              </a:rPr>
              <a:t>摄氏温度</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摄氏温度的规定：</a:t>
            </a:r>
            <a:r>
              <a:rPr lang="zh-CN" sz="2400">
                <a:latin typeface="Times New Roman" panose="02020603050405020304" pitchFamily="18" charset="0"/>
                <a:ea typeface="宋体" panose="02010600030101010101" pitchFamily="2" charset="-122"/>
                <a:cs typeface="Times New Roman" panose="02020603050405020304" pitchFamily="18" charset="0"/>
              </a:rPr>
              <a:t>把在标准大气压下</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的温度定为</a:t>
            </a:r>
            <a:r>
              <a:rPr lang="en-US" sz="2400">
                <a:latin typeface="Times New Roman" panose="02020603050405020304" pitchFamily="18" charset="0"/>
                <a:ea typeface="宋体" panose="02010600030101010101" pitchFamily="2" charset="-122"/>
                <a:cs typeface="Times New Roman" panose="02020603050405020304" pitchFamily="18" charset="0"/>
              </a:rPr>
              <a:t>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的温度定为</a:t>
            </a:r>
            <a:r>
              <a:rPr lang="en-US" sz="2400">
                <a:latin typeface="Times New Roman" panose="02020603050405020304" pitchFamily="18" charset="0"/>
                <a:ea typeface="宋体" panose="02010600030101010101" pitchFamily="2" charset="-122"/>
                <a:cs typeface="Times New Roman" panose="02020603050405020304" pitchFamily="18" charset="0"/>
              </a:rPr>
              <a:t>100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，它们之间分成</a:t>
            </a:r>
            <a:r>
              <a:rPr lang="en-US" sz="2400">
                <a:latin typeface="Times New Roman" panose="02020603050405020304" pitchFamily="18" charset="0"/>
                <a:ea typeface="宋体" panose="02010600030101010101" pitchFamily="2" charset="-122"/>
                <a:cs typeface="Times New Roman" panose="02020603050405020304" pitchFamily="18" charset="0"/>
              </a:rPr>
              <a:t>100</a:t>
            </a:r>
            <a:r>
              <a:rPr lang="zh-CN" sz="2400">
                <a:latin typeface="Times New Roman" panose="02020603050405020304" pitchFamily="18" charset="0"/>
                <a:ea typeface="宋体" panose="02010600030101010101" pitchFamily="2" charset="-122"/>
                <a:cs typeface="Times New Roman" panose="02020603050405020304" pitchFamily="18" charset="0"/>
              </a:rPr>
              <a:t>个等份，每个等份代表</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a:p>
            <a:pPr indent="0" fontAlgn="auto">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黑体" panose="02010609060101010101" pitchFamily="49" charset="-122"/>
                <a:cs typeface="Times New Roman" panose="02020603050405020304" pitchFamily="18" charset="0"/>
              </a:rPr>
              <a:t>读数：</a:t>
            </a:r>
            <a:r>
              <a:rPr lang="zh-CN" sz="2400">
                <a:latin typeface="Times New Roman" panose="02020603050405020304" pitchFamily="18" charset="0"/>
                <a:ea typeface="宋体" panose="02010600030101010101" pitchFamily="2" charset="-122"/>
                <a:cs typeface="Times New Roman" panose="02020603050405020304" pitchFamily="18" charset="0"/>
              </a:rPr>
              <a:t>某地气温－</a:t>
            </a: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，读作：</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摄氏度或</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摄氏度．</a:t>
            </a:r>
            <a:endParaRPr lang="zh-CN" altLang="en-US" sz="2400">
              <a:latin typeface="Times New Roman" panose="02020603050405020304" pitchFamily="18" charset="0"/>
              <a:cs typeface="Times New Roman" panose="02020603050405020304" pitchFamily="18" charset="0"/>
            </a:endParaRPr>
          </a:p>
        </p:txBody>
      </p:sp>
      <p:sp>
        <p:nvSpPr>
          <p:cNvPr id="13" name="文本框 12"/>
          <p:cNvSpPr txBox="1"/>
          <p:nvPr/>
        </p:nvSpPr>
        <p:spPr>
          <a:xfrm>
            <a:off x="3838575" y="3312795"/>
            <a:ext cx="840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冷热</a:t>
            </a:r>
            <a:endParaRPr lang="zh-CN" altLang="en-US" sz="2400" b="0">
              <a:solidFill>
                <a:srgbClr val="FF0000"/>
              </a:solidFill>
              <a:ea typeface="宋体" panose="02010600030101010101" pitchFamily="2" charset="-122"/>
            </a:endParaRPr>
          </a:p>
        </p:txBody>
      </p:sp>
      <p:sp>
        <p:nvSpPr>
          <p:cNvPr id="14" name="文本框 13"/>
          <p:cNvSpPr txBox="1"/>
          <p:nvPr/>
        </p:nvSpPr>
        <p:spPr>
          <a:xfrm>
            <a:off x="6370320" y="4410710"/>
            <a:ext cx="18453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冰水混合物</a:t>
            </a:r>
            <a:endParaRPr lang="zh-CN" altLang="en-US" sz="2400" b="0">
              <a:solidFill>
                <a:srgbClr val="FF0000"/>
              </a:solidFill>
              <a:ea typeface="宋体" panose="02010600030101010101" pitchFamily="2" charset="-122"/>
            </a:endParaRPr>
          </a:p>
        </p:txBody>
      </p:sp>
      <p:sp>
        <p:nvSpPr>
          <p:cNvPr id="15" name="文本框 14"/>
          <p:cNvSpPr txBox="1"/>
          <p:nvPr/>
        </p:nvSpPr>
        <p:spPr>
          <a:xfrm>
            <a:off x="1115695" y="4947285"/>
            <a:ext cx="901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沸水</a:t>
            </a:r>
            <a:endParaRPr lang="zh-CN" altLang="en-US" sz="2400" b="0">
              <a:solidFill>
                <a:srgbClr val="FF0000"/>
              </a:solidFill>
              <a:ea typeface="宋体" panose="02010600030101010101" pitchFamily="2" charset="-122"/>
            </a:endParaRPr>
          </a:p>
        </p:txBody>
      </p:sp>
      <p:sp>
        <p:nvSpPr>
          <p:cNvPr id="16" name="文本框 15"/>
          <p:cNvSpPr txBox="1"/>
          <p:nvPr/>
        </p:nvSpPr>
        <p:spPr>
          <a:xfrm>
            <a:off x="10424795" y="4964430"/>
            <a:ext cx="5461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7" name="文本框 16"/>
          <p:cNvSpPr txBox="1"/>
          <p:nvPr/>
        </p:nvSpPr>
        <p:spPr>
          <a:xfrm>
            <a:off x="5558155" y="5511800"/>
            <a:ext cx="7486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负</a:t>
            </a:r>
            <a:r>
              <a:rPr lang="en-US" sz="2400" b="0">
                <a:solidFill>
                  <a:srgbClr val="FF0000"/>
                </a:solidFill>
                <a:latin typeface="Times New Roman" panose="02020603050405020304" pitchFamily="18" charset="0"/>
                <a:ea typeface="宋体" panose="02010600030101010101" pitchFamily="2" charset="-122"/>
              </a:rPr>
              <a:t>3</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8" name="文本框 17"/>
          <p:cNvSpPr txBox="1"/>
          <p:nvPr/>
        </p:nvSpPr>
        <p:spPr>
          <a:xfrm>
            <a:off x="7855585" y="5499100"/>
            <a:ext cx="1073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零下</a:t>
            </a:r>
            <a:r>
              <a:rPr lang="en-US" sz="2400" b="0">
                <a:solidFill>
                  <a:srgbClr val="FF0000"/>
                </a:solidFill>
                <a:latin typeface="Times New Roman" panose="02020603050405020304" pitchFamily="18" charset="0"/>
                <a:ea typeface="宋体" panose="02010600030101010101" pitchFamily="2" charset="-122"/>
              </a:rPr>
              <a:t>3</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4" action="ppaction://hlinksldjump"/>
          </p:cNvPr>
          <p:cNvSpPr/>
          <p:nvPr/>
        </p:nvSpPr>
        <p:spPr>
          <a:xfrm>
            <a:off x="9258935" y="36969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P spid="17" grpId="0"/>
      <p:bldP spid="17" grpId="1"/>
      <p:bldP spid="18" grpId="0"/>
      <p:bldP spid="1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18260" y="1938020"/>
            <a:ext cx="956246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黑体" panose="02010609060101010101" pitchFamily="49" charset="-122"/>
                <a:cs typeface="Times New Roman" panose="02020603050405020304" pitchFamily="18" charset="0"/>
              </a:rPr>
              <a:t>测量温度的工具：</a:t>
            </a:r>
            <a:r>
              <a:rPr lang="zh-CN" sz="2400">
                <a:latin typeface="Times New Roman" panose="02020603050405020304" pitchFamily="18" charset="0"/>
                <a:ea typeface="宋体" panose="02010600030101010101" pitchFamily="2" charset="-122"/>
                <a:cs typeface="Times New Roman" panose="02020603050405020304" pitchFamily="18" charset="0"/>
              </a:rPr>
              <a:t>实验室用温度计</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、体温计、寒暑表．</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黑体" panose="02010609060101010101" pitchFamily="49" charset="-122"/>
                <a:cs typeface="Times New Roman" panose="02020603050405020304" pitchFamily="18" charset="0"/>
              </a:rPr>
              <a:t>常考温度的估测</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2015.11) a</a:t>
            </a:r>
            <a:r>
              <a:rPr lang="zh-CN" sz="2400">
                <a:latin typeface="Times New Roman" panose="02020603050405020304" pitchFamily="18" charset="0"/>
                <a:ea typeface="宋体" panose="02010600030101010101" pitchFamily="2" charset="-122"/>
                <a:cs typeface="Times New Roman" panose="02020603050405020304" pitchFamily="18" charset="0"/>
              </a:rPr>
              <a:t>．人体的正常体温约为</a:t>
            </a:r>
            <a:r>
              <a:rPr lang="en-US" sz="2400">
                <a:latin typeface="Times New Roman" panose="02020603050405020304" pitchFamily="18" charset="0"/>
                <a:ea typeface="宋体" panose="02010600030101010101" pitchFamily="2" charset="-122"/>
                <a:cs typeface="Times New Roman" panose="02020603050405020304" pitchFamily="18" charset="0"/>
              </a:rPr>
              <a:t>37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．人体感觉舒适的环境温度约为</a:t>
            </a:r>
            <a:r>
              <a:rPr lang="en-US" sz="2400">
                <a:latin typeface="Times New Roman" panose="02020603050405020304" pitchFamily="18" charset="0"/>
                <a:ea typeface="宋体" panose="02010600030101010101" pitchFamily="2" charset="-122"/>
                <a:cs typeface="Times New Roman" panose="02020603050405020304" pitchFamily="18" charset="0"/>
              </a:rPr>
              <a:t>25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．冰箱保鲜室的温度约为</a:t>
            </a: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cs typeface="Times New Roman" panose="02020603050405020304" pitchFamily="18" charset="0"/>
              </a:rPr>
              <a:t>．南昌市全年平均气温约</a:t>
            </a:r>
            <a:r>
              <a:rPr lang="en-US" sz="2400">
                <a:latin typeface="Times New Roman" panose="02020603050405020304" pitchFamily="18" charset="0"/>
                <a:ea typeface="宋体" panose="02010600030101010101" pitchFamily="2" charset="-122"/>
                <a:cs typeface="Times New Roman" panose="02020603050405020304" pitchFamily="18" charset="0"/>
              </a:rPr>
              <a:t>18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43" name="流程图: 终止 42">
            <a:hlinkClick r:id="rId1" action="ppaction://hlinksldjump"/>
          </p:cNvPr>
          <p:cNvSpPr/>
          <p:nvPr/>
        </p:nvSpPr>
        <p:spPr>
          <a:xfrm>
            <a:off x="8221345" y="49828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64515" y="1000760"/>
            <a:ext cx="5542280" cy="521890"/>
            <a:chOff x="894" y="3246"/>
            <a:chExt cx="8728" cy="822"/>
          </a:xfrm>
        </p:grpSpPr>
        <p:sp>
          <p:nvSpPr>
            <p:cNvPr id="20481" name="文本框 4"/>
            <p:cNvSpPr txBox="1"/>
            <p:nvPr/>
          </p:nvSpPr>
          <p:spPr>
            <a:xfrm>
              <a:off x="3894" y="3246"/>
              <a:ext cx="572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六种物态变化</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5</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2" name="表格 1"/>
          <p:cNvGraphicFramePr/>
          <p:nvPr>
            <p:custDataLst>
              <p:tags r:id="rId2"/>
            </p:custDataLst>
          </p:nvPr>
        </p:nvGraphicFramePr>
        <p:xfrm>
          <a:off x="638175" y="1804670"/>
          <a:ext cx="10915650" cy="4389120"/>
        </p:xfrm>
        <a:graphic>
          <a:graphicData uri="http://schemas.openxmlformats.org/drawingml/2006/table">
            <a:tbl>
              <a:tblPr firstRow="1" bandRow="1">
                <a:tableStyleId>{5940675A-B579-460E-94D1-54222C63F5DA}</a:tableStyleId>
              </a:tblPr>
              <a:tblGrid>
                <a:gridCol w="2018030"/>
                <a:gridCol w="795655"/>
                <a:gridCol w="795020"/>
                <a:gridCol w="1896110"/>
                <a:gridCol w="5410835"/>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物态变化类型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初态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末态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吸放热情况</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现象及应用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09728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固态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____热</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冰块、冰雹化成水；铁块变成铁水； 冰封的河面解冻等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凝固(2016.3</a:t>
                      </a:r>
                      <a:endParaRPr lang="en-US" sz="2400" b="0">
                        <a:latin typeface="Times New Roman" panose="02020603050405020304" pitchFamily="18" charset="0"/>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cs typeface="Times New Roman" panose="02020603050405020304" pitchFamily="18" charset="0"/>
                        </a:rPr>
                        <a:t>第1空)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固态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____热(2016.3第1空)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滴水成冰；铁水铸成工件；用糖浆制糖画等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10995">
                <a:tc>
                  <a:txBody>
                    <a:bodyPr/>
                    <a:p>
                      <a:pPr indent="0" algn="ctr" fontAlgn="auto">
                        <a:lnSpc>
                          <a:spcPct val="150000"/>
                        </a:lnSpc>
                        <a:buNone/>
                      </a:pPr>
                      <a:r>
                        <a:rPr lang="en-US" sz="2400" b="0">
                          <a:latin typeface="宋体" panose="02010600030101010101" pitchFamily="2" charset="-122"/>
                        </a:rPr>
                        <a:t>______</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2016.3第2空)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气态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____热(2016.3第2空) </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用热</a:t>
                      </a:r>
                      <a:r>
                        <a:rPr lang="en-US" sz="2400" b="0">
                          <a:latin typeface="宋体" panose="02010600030101010101" pitchFamily="2" charset="-122"/>
                          <a:ea typeface="宋体" panose="02010600030101010101" pitchFamily="2" charset="-122"/>
                          <a:cs typeface="宋体" panose="02010600030101010101" pitchFamily="2" charset="-122"/>
                        </a:rPr>
                        <a:t>风干手器将湿手吹干；夏天，房间内洒水后感觉凉爽；在额头上擦酒精可解暑热；清晨的雾在太阳出来后散去等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198245" y="266128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熔化</a:t>
            </a:r>
            <a:endParaRPr lang="zh-CN" altLang="en-US" sz="2400" b="0">
              <a:solidFill>
                <a:srgbClr val="FF0000"/>
              </a:solidFill>
              <a:ea typeface="宋体" panose="02010600030101010101" pitchFamily="2" charset="-122"/>
            </a:endParaRPr>
          </a:p>
        </p:txBody>
      </p:sp>
      <p:sp>
        <p:nvSpPr>
          <p:cNvPr id="4" name="文本框 3"/>
          <p:cNvSpPr txBox="1"/>
          <p:nvPr/>
        </p:nvSpPr>
        <p:spPr>
          <a:xfrm>
            <a:off x="4768850" y="2686685"/>
            <a:ext cx="5867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a:t>
            </a:r>
            <a:endParaRPr lang="zh-CN" altLang="en-US" sz="2400" b="0">
              <a:solidFill>
                <a:srgbClr val="FF0000"/>
              </a:solidFill>
              <a:ea typeface="宋体" panose="02010600030101010101" pitchFamily="2" charset="-122"/>
            </a:endParaRPr>
          </a:p>
        </p:txBody>
      </p:sp>
      <p:sp>
        <p:nvSpPr>
          <p:cNvPr id="5" name="文本框 4"/>
          <p:cNvSpPr txBox="1"/>
          <p:nvPr/>
        </p:nvSpPr>
        <p:spPr>
          <a:xfrm>
            <a:off x="4768850" y="3497580"/>
            <a:ext cx="546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a:t>
            </a:r>
            <a:endParaRPr lang="zh-CN" altLang="en-US" sz="2400" b="0">
              <a:solidFill>
                <a:srgbClr val="FF0000"/>
              </a:solidFill>
              <a:ea typeface="宋体" panose="02010600030101010101" pitchFamily="2" charset="-122"/>
            </a:endParaRPr>
          </a:p>
        </p:txBody>
      </p:sp>
      <p:sp>
        <p:nvSpPr>
          <p:cNvPr id="6" name="文本框 5"/>
          <p:cNvSpPr txBox="1"/>
          <p:nvPr/>
        </p:nvSpPr>
        <p:spPr>
          <a:xfrm>
            <a:off x="790575" y="4905375"/>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sz="2400" b="0">
              <a:solidFill>
                <a:srgbClr val="FF0000"/>
              </a:solidFill>
              <a:ea typeface="宋体" panose="02010600030101010101" pitchFamily="2" charset="-122"/>
            </a:endParaRPr>
          </a:p>
        </p:txBody>
      </p:sp>
      <p:sp>
        <p:nvSpPr>
          <p:cNvPr id="7" name="文本框 6"/>
          <p:cNvSpPr txBox="1"/>
          <p:nvPr/>
        </p:nvSpPr>
        <p:spPr>
          <a:xfrm>
            <a:off x="4771390" y="4879975"/>
            <a:ext cx="5562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吸</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3" action="ppaction://hlinksldjump"/>
          </p:cNvPr>
          <p:cNvSpPr/>
          <p:nvPr/>
        </p:nvSpPr>
        <p:spPr>
          <a:xfrm>
            <a:off x="9519285" y="9975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P spid="6" grpId="0"/>
      <p:bldP spid="6"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631508" y="867283"/>
          <a:ext cx="10908030" cy="5034280"/>
        </p:xfrm>
        <a:graphic>
          <a:graphicData uri="http://schemas.openxmlformats.org/drawingml/2006/table">
            <a:tbl>
              <a:tblPr firstRow="1" bandRow="1">
                <a:tableStyleId>{5940675A-B579-460E-94D1-54222C63F5DA}</a:tableStyleId>
              </a:tblPr>
              <a:tblGrid>
                <a:gridCol w="2140585"/>
                <a:gridCol w="875665"/>
                <a:gridCol w="786765"/>
                <a:gridCol w="1730375"/>
                <a:gridCol w="5374640"/>
              </a:tblGrid>
              <a:tr h="64135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物态变化类型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初态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末态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吸放热情况</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现象及应用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499235">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液化(2015.3第1空，2014.12C)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气态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白气</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；雾(露) 的形成；墙壁</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出汗</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；冬天室内玻璃变模糊；浴室内的镜面出现一层水雾；地板</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反潮</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；飞机飞过天空留下长长的</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尾巴</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等</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9837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升华</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固态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固态碘直接变成紫色碘蒸气；用久的灯泡钨丝变细；樟脑球(卫生球) 变小了；冬天</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冰冻的衣服也能晾干；固体清新剂消失；干冰防腐等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912360" y="2400300"/>
            <a:ext cx="5060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放</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3674745" y="4591685"/>
            <a:ext cx="8401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气态</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4912360" y="4591685"/>
            <a:ext cx="54673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吸</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2" action="ppaction://hlinksldjump"/>
          </p:cNvPr>
          <p:cNvSpPr/>
          <p:nvPr/>
        </p:nvSpPr>
        <p:spPr>
          <a:xfrm>
            <a:off x="9505315" y="603123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483553" y="1880743"/>
          <a:ext cx="11186795" cy="2746375"/>
        </p:xfrm>
        <a:graphic>
          <a:graphicData uri="http://schemas.openxmlformats.org/drawingml/2006/table">
            <a:tbl>
              <a:tblPr firstRow="1" bandRow="1">
                <a:tableStyleId>{5940675A-B579-460E-94D1-54222C63F5DA}</a:tableStyleId>
              </a:tblPr>
              <a:tblGrid>
                <a:gridCol w="2140585"/>
                <a:gridCol w="875665"/>
                <a:gridCol w="786765"/>
                <a:gridCol w="1730375"/>
                <a:gridCol w="5653405"/>
              </a:tblGrid>
              <a:tr h="49022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物态变化类型</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初态</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末态</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吸放热情况</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现象及应用</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2197735">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____(2015.3第2空，2014．3) </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气态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固态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____热</a:t>
                      </a:r>
                      <a:endParaRPr lang="en-US" altLang="en-US" sz="2400" b="0">
                        <a:latin typeface="Times New Roman" panose="02020603050405020304" pitchFamily="18" charset="0"/>
                        <a:ea typeface="MS Mincho" panose="02020609040205080304" charset="-128"/>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冬天</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窗户玻璃内壁上的冰花或树枝上雾凇的形成；草叶上的霜；紫色碘蒸气冷却变成紫黑色碘粉末；灯泡内壁变黑等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83870" y="3023870"/>
            <a:ext cx="8401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凝华</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4695825" y="3310255"/>
            <a:ext cx="6070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放</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2" action="ppaction://hlinksldjump"/>
          </p:cNvPr>
          <p:cNvSpPr/>
          <p:nvPr/>
        </p:nvSpPr>
        <p:spPr>
          <a:xfrm>
            <a:off x="9636125" y="49625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8390" y="1450340"/>
            <a:ext cx="3912870" cy="460375"/>
          </a:xfrm>
          <a:prstGeom prst="rect">
            <a:avLst/>
          </a:prstGeom>
          <a:noFill/>
          <a:ln w="9525">
            <a:noFill/>
          </a:ln>
        </p:spPr>
        <p:txBody>
          <a:bodyPr wrap="square">
            <a:spAutoFit/>
          </a:bodyPr>
          <a:p>
            <a:pPr indent="0"/>
            <a:r>
              <a:rPr lang="en-US" sz="2400" b="0">
                <a:solidFill>
                  <a:srgbClr val="1D41D5"/>
                </a:solidFill>
                <a:latin typeface="Times New Roman" panose="02020603050405020304" pitchFamily="18" charset="0"/>
                <a:ea typeface="宋体" panose="02010600030101010101" pitchFamily="2" charset="-122"/>
              </a:rPr>
              <a:t>(1) </a:t>
            </a:r>
            <a:r>
              <a:rPr lang="zh-CN" sz="2400" b="0">
                <a:solidFill>
                  <a:srgbClr val="1D41D5"/>
                </a:solidFill>
                <a:ea typeface="宋体" panose="02010600030101010101" pitchFamily="2" charset="-122"/>
              </a:rPr>
              <a:t>判断物态变化的步骤</a:t>
            </a:r>
            <a:endParaRPr lang="zh-CN" altLang="en-US" sz="2400" b="0">
              <a:solidFill>
                <a:srgbClr val="1D41D5"/>
              </a:solidFill>
              <a:ea typeface="宋体" panose="02010600030101010101" pitchFamily="2" charset="-122"/>
            </a:endParaRPr>
          </a:p>
        </p:txBody>
      </p:sp>
      <p:sp>
        <p:nvSpPr>
          <p:cNvPr id="6" name="文本框 5"/>
          <p:cNvSpPr txBox="1"/>
          <p:nvPr/>
        </p:nvSpPr>
        <p:spPr>
          <a:xfrm>
            <a:off x="1088390" y="3114040"/>
            <a:ext cx="6074410" cy="460375"/>
          </a:xfrm>
          <a:prstGeom prst="rect">
            <a:avLst/>
          </a:prstGeom>
          <a:noFill/>
          <a:ln w="9525">
            <a:noFill/>
          </a:ln>
        </p:spPr>
        <p:txBody>
          <a:bodyPr wrap="square">
            <a:spAutoFit/>
          </a:bodyPr>
          <a:p>
            <a:pPr indent="0"/>
            <a:r>
              <a:rPr lang="en-US" sz="2400" b="0">
                <a:solidFill>
                  <a:srgbClr val="1D41D5"/>
                </a:solidFill>
                <a:latin typeface="Times New Roman" panose="02020603050405020304" pitchFamily="18" charset="0"/>
                <a:ea typeface="宋体" panose="02010600030101010101" pitchFamily="2" charset="-122"/>
              </a:rPr>
              <a:t>(2) </a:t>
            </a:r>
            <a:r>
              <a:rPr lang="zh-CN" sz="2400" b="0">
                <a:solidFill>
                  <a:srgbClr val="1D41D5"/>
                </a:solidFill>
                <a:ea typeface="宋体" panose="02010600030101010101" pitchFamily="2" charset="-122"/>
              </a:rPr>
              <a:t>利用关系图判断物态变化和吸放热情况</a:t>
            </a:r>
            <a:endParaRPr lang="zh-CN" altLang="en-US" sz="2400" b="0">
              <a:solidFill>
                <a:srgbClr val="1D41D5"/>
              </a:solidFill>
              <a:ea typeface="宋体" panose="02010600030101010101" pitchFamily="2" charset="-122"/>
            </a:endParaRPr>
          </a:p>
        </p:txBody>
      </p:sp>
      <p:pic>
        <p:nvPicPr>
          <p:cNvPr id="7" name="图片 -2147482333" descr="C:\Documents and Settings\Administrator\桌面\江西物理(JK)\N324.TIF"/>
          <p:cNvPicPr>
            <a:picLocks noChangeAspect="1"/>
          </p:cNvPicPr>
          <p:nvPr/>
        </p:nvPicPr>
        <p:blipFill>
          <a:blip r:embed="rId1" r:link="rId2"/>
          <a:stretch>
            <a:fillRect/>
          </a:stretch>
        </p:blipFill>
        <p:spPr>
          <a:xfrm>
            <a:off x="5132705" y="3574415"/>
            <a:ext cx="2894330" cy="2535555"/>
          </a:xfrm>
          <a:prstGeom prst="rect">
            <a:avLst/>
          </a:prstGeom>
          <a:noFill/>
          <a:ln w="9525">
            <a:noFill/>
          </a:ln>
        </p:spPr>
      </p:pic>
      <p:pic>
        <p:nvPicPr>
          <p:cNvPr id="5" name="图片 -2147482537"/>
          <p:cNvPicPr>
            <a:picLocks noChangeAspect="1"/>
          </p:cNvPicPr>
          <p:nvPr/>
        </p:nvPicPr>
        <p:blipFill>
          <a:blip r:embed="rId3"/>
          <a:stretch>
            <a:fillRect/>
          </a:stretch>
        </p:blipFill>
        <p:spPr>
          <a:xfrm>
            <a:off x="1504315" y="2055495"/>
            <a:ext cx="8729345" cy="791210"/>
          </a:xfrm>
          <a:prstGeom prst="rect">
            <a:avLst/>
          </a:prstGeom>
          <a:noFill/>
          <a:ln w="9525">
            <a:noFill/>
          </a:ln>
        </p:spPr>
      </p:pic>
      <p:grpSp>
        <p:nvGrpSpPr>
          <p:cNvPr id="9" name="组合 8"/>
          <p:cNvGrpSpPr/>
          <p:nvPr/>
        </p:nvGrpSpPr>
        <p:grpSpPr>
          <a:xfrm>
            <a:off x="1225550" y="882015"/>
            <a:ext cx="5408295" cy="483870"/>
            <a:chOff x="1247" y="1706"/>
            <a:chExt cx="8517" cy="762"/>
          </a:xfrm>
        </p:grpSpPr>
        <p:grpSp>
          <p:nvGrpSpPr>
            <p:cNvPr id="3" name="组合 2"/>
            <p:cNvGrpSpPr/>
            <p:nvPr/>
          </p:nvGrpSpPr>
          <p:grpSpPr>
            <a:xfrm>
              <a:off x="1247" y="1706"/>
              <a:ext cx="2604" cy="725"/>
              <a:chOff x="1586" y="2158"/>
              <a:chExt cx="2604" cy="725"/>
            </a:xfrm>
          </p:grpSpPr>
          <p:pic>
            <p:nvPicPr>
              <p:cNvPr id="2" name="图片 1" descr="三级标1"/>
              <p:cNvPicPr>
                <a:picLocks noChangeAspect="1"/>
              </p:cNvPicPr>
              <p:nvPr/>
            </p:nvPicPr>
            <p:blipFill>
              <a:blip r:embed="rId4"/>
              <a:stretch>
                <a:fillRect/>
              </a:stretch>
            </p:blipFill>
            <p:spPr>
              <a:xfrm>
                <a:off x="1610" y="2204"/>
                <a:ext cx="2580" cy="636"/>
              </a:xfrm>
              <a:prstGeom prst="rect">
                <a:avLst/>
              </a:prstGeom>
            </p:spPr>
          </p:pic>
          <p:sp>
            <p:nvSpPr>
              <p:cNvPr id="4" name="文本框 3"/>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8" name="文本框 7"/>
            <p:cNvSpPr txBox="1"/>
            <p:nvPr/>
          </p:nvSpPr>
          <p:spPr>
            <a:xfrm>
              <a:off x="4458" y="1743"/>
              <a:ext cx="5306" cy="725"/>
            </a:xfrm>
            <a:prstGeom prst="rect">
              <a:avLst/>
            </a:prstGeom>
            <a:noFill/>
            <a:ln w="9525">
              <a:noFill/>
            </a:ln>
          </p:spPr>
          <p:txBody>
            <a:bodyPr wrap="square">
              <a:spAutoFit/>
            </a:bodyPr>
            <a:p>
              <a:pPr indent="0"/>
              <a:r>
                <a:rPr lang="zh-CN" altLang="en-US" sz="2400" b="0">
                  <a:solidFill>
                    <a:srgbClr val="1D41D5"/>
                  </a:solidFill>
                  <a:latin typeface="黑体" panose="02010609060101010101" pitchFamily="49" charset="-122"/>
                  <a:ea typeface="黑体" panose="02010609060101010101" pitchFamily="49" charset="-122"/>
                </a:rPr>
                <a:t>物态变化及吸放热判断</a:t>
              </a:r>
              <a:endParaRPr lang="zh-CN" altLang="en-US" sz="2400" b="0">
                <a:solidFill>
                  <a:srgbClr val="1D41D5"/>
                </a:solidFill>
                <a:latin typeface="黑体" panose="02010609060101010101" pitchFamily="49" charset="-122"/>
                <a:ea typeface="黑体" panose="02010609060101010101" pitchFamily="49" charset="-122"/>
              </a:endParaRPr>
            </a:p>
          </p:txBody>
        </p:sp>
      </p:grpSp>
      <p:sp>
        <p:nvSpPr>
          <p:cNvPr id="43" name="流程图: 终止 42">
            <a:hlinkClick r:id="rId5" action="ppaction://hlinksldjump"/>
          </p:cNvPr>
          <p:cNvSpPr/>
          <p:nvPr/>
        </p:nvSpPr>
        <p:spPr>
          <a:xfrm>
            <a:off x="8999855" y="51816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UNIT_TABLE_BEAUTIFY" val="smartTable{a620bc96-6c21-4d5f-9261-6381c3f5153b}"/>
</p:tagLst>
</file>

<file path=ppt/tags/tag7.xml><?xml version="1.0" encoding="utf-8"?>
<p:tagLst xmlns:p="http://schemas.openxmlformats.org/presentationml/2006/main">
  <p:tag name="KSO_WM_UNIT_TABLE_BEAUTIFY" val="smartTable{544befce-69b2-4dde-8a9a-c9ecbc495a1f}"/>
</p:tagLst>
</file>

<file path=ppt/tags/tag8.xml><?xml version="1.0" encoding="utf-8"?>
<p:tagLst xmlns:p="http://schemas.openxmlformats.org/presentationml/2006/main">
  <p:tag name="KSO_WM_UNIT_TABLE_BEAUTIFY" val="smartTable{544befce-69b2-4dde-8a9a-c9ecbc495a1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5043</Words>
  <Application>WPS 演示</Application>
  <PresentationFormat>宽屏</PresentationFormat>
  <Paragraphs>541</Paragraphs>
  <Slides>36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Arial</vt:lpstr>
      <vt:lpstr>宋体</vt:lpstr>
      <vt:lpstr>Wingdings</vt:lpstr>
      <vt:lpstr>Times New Roman</vt:lpstr>
      <vt:lpstr>黑体</vt:lpstr>
      <vt:lpstr>微软雅黑</vt:lpstr>
      <vt:lpstr>MS Mincho</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