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6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6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81505" y="207518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</a:t>
            </a:r>
            <a:r>
              <a:rPr lang="en-US" altLang="zh-CN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　浮　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9220" y="3557905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命题点3　压强、浮力的综合判断及计算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9470" y="942340"/>
            <a:ext cx="10513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如图所示，薄壁圆柱形容器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放在水平桌面上，分别盛有不同的液体．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的底面积之比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，液面的高度之比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，液体对两个容器底部的压力大小相等．现将完全相同的两小球分别放入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，液体未溢出．静止时，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中的小球悬浮，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中的小球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漂浮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悬浮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沉底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容器底部受到液体的压强之比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306060" y="5883275"/>
            <a:ext cx="1312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4" name="图片 -2147481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0" y="3958590"/>
            <a:ext cx="2936875" cy="1939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64955" y="267017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漂浮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0595" y="3764280"/>
            <a:ext cx="1287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12495" y="129667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40740" y="1876425"/>
            <a:ext cx="107270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梧州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将不同体积的一个乒乓球和一个实心球同时没入水中，放手后发现乒乓球浮出水面，而实心球沉入水底，如图所示，乒乓球和实心球受到的浮力分别为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，则下列判断正确的是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无法确定</a:t>
            </a:r>
            <a:endParaRPr lang="zh-CN" altLang="en-US" sz="2400"/>
          </a:p>
        </p:txBody>
      </p:sp>
      <p:pic>
        <p:nvPicPr>
          <p:cNvPr id="2" name="图片 -21474818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3610" y="3662045"/>
            <a:ext cx="1494155" cy="1579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91855" y="5477510"/>
            <a:ext cx="1637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316980" y="312102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6285" y="2919730"/>
            <a:ext cx="11075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淮安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长江上，一艘载满货物的轮船在卸完一半货物后，该艘轮船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会浮起一些，所受浮力变小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会浮起一些，所受浮力变大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会沉下一些，所受浮力变小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会始终漂浮，所受浮力不变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685780" y="302895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1675" y="1129030"/>
            <a:ext cx="110756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遂宁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如图甲所示的圆柱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形容器中装有适量的某种液体，现将密度为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的正方体木块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放入容器中，木块静止时露出液面的体积与浸入液体的体积之比为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；在木块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上表面轻放一个物块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的上表面刚好与液面相平，如图乙所示．若将物块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单独放入此液体中，它静止时将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悬浮      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漂浮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沉底         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无法判断</a:t>
            </a:r>
            <a:endParaRPr lang="zh-CN" altLang="en-US" sz="2400"/>
          </a:p>
        </p:txBody>
      </p:sp>
      <p:pic>
        <p:nvPicPr>
          <p:cNvPr id="10" name="图片 1721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141210" y="3494405"/>
            <a:ext cx="3567430" cy="20142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65820" y="5628005"/>
            <a:ext cx="1454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332720" y="2907030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9940" y="1386840"/>
            <a:ext cx="106114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枣庄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在木棒的一端缠绕一些细铜丝制成简易的液体密度计，将其分别放入盛有甲乙两种液体的烧杯中处于静止状态，如图所示．若密度计在甲乙液体中受到的浮力分别是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，甲乙两种液体的密度分别为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乙．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endParaRPr lang="zh-CN" altLang="en-US" sz="2400"/>
          </a:p>
        </p:txBody>
      </p:sp>
      <p:pic>
        <p:nvPicPr>
          <p:cNvPr id="2" name="图片 -21474818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505" y="3207385"/>
            <a:ext cx="2741295" cy="2148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68995" y="5478145"/>
            <a:ext cx="1283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0699115" y="261620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9940" y="758825"/>
            <a:ext cx="105683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鄂州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如图所示，放在水平桌面上的三个完全相同的容器内，装有适量的水，将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三个体积相同的正方体分别放入容器内，待正方体静止后，三个容器内水面高度相同．下列说法正确的是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物体受到的浮力大小关系为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三个物体的密度大小关系为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容器底部受到水的压力大小关系为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容器对桌面的压强大小关系为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丙</a:t>
            </a:r>
            <a:endParaRPr lang="zh-CN" altLang="en-US" sz="2400"/>
          </a:p>
        </p:txBody>
      </p:sp>
      <p:pic>
        <p:nvPicPr>
          <p:cNvPr id="2" name="图片 -2147481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065" y="2512060"/>
            <a:ext cx="4744085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50915" y="3915410"/>
            <a:ext cx="1537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7144385" y="2018665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3420" y="1239520"/>
            <a:ext cx="107518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阜新改编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水平桌面上有甲、乙两个完全相同的烧杯，分别盛有两种不同液体，将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两个质量相等的实心物体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分别放入甲、乙两种液体中，如图所示，两物体静止时两烧杯中的液面相平．下列说法中错误的是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</a:t>
            </a:r>
            <a:r>
              <a:rPr lang="zh-CN" sz="2400">
                <a:ea typeface="宋体" panose="02010600030101010101" pitchFamily="2" charset="-122"/>
              </a:rPr>
              <a:t>．甲烧杯中液体的密度大于乙烧杯中液体的密度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物体受到的浮力小于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物体受到的浮力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甲烧杯对桌面的压力大于乙烧杯对桌面的压力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两物体放入前，甲烧杯底受到的压强大于乙烧杯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底受到的压强</a:t>
            </a:r>
            <a:endParaRPr lang="zh-CN" altLang="en-US" sz="2400"/>
          </a:p>
        </p:txBody>
      </p:sp>
      <p:pic>
        <p:nvPicPr>
          <p:cNvPr id="2" name="图片 -21474818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2095" y="3502660"/>
            <a:ext cx="3049905" cy="1780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59215" y="5466715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0188575" y="2476500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1850" y="1587500"/>
            <a:ext cx="103847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厦门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如图所示，为验证阿基米德原理，小明将装满水的溢水杯放到电子秤上，再用细线系住铝块缓慢浸入水中，铝块始终不与溢水杯接触．在这一过程中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水对溢水杯底的压力变小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水对溢水杯底的压强变大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绳对铝块的拉力等于铝块排开水的重力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若电子秤示数不变，则验证了阿基米德原理</a:t>
            </a:r>
            <a:endParaRPr lang="zh-CN" altLang="en-US" sz="2400"/>
          </a:p>
        </p:txBody>
      </p:sp>
      <p:pic>
        <p:nvPicPr>
          <p:cNvPr id="2" name="图片 -21474818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1955" y="3044825"/>
            <a:ext cx="2413635" cy="1887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02675" y="5260340"/>
            <a:ext cx="1679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561715" y="2868295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53770" y="107188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压强、浮力的综合计算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53770" y="180784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62965" y="2302510"/>
            <a:ext cx="105778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眉山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有甲、乙两个溢水杯，甲溢水杯盛满酒精，乙溢水杯盛满某种液体，将一个不吸水的小球轻轻放入甲溢水杯中，小球浸没在酒精中，溢出酒精的质量是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 g; </a:t>
            </a:r>
            <a:r>
              <a:rPr lang="zh-CN" sz="2400">
                <a:ea typeface="宋体" panose="02010600030101010101" pitchFamily="2" charset="-122"/>
              </a:rPr>
              <a:t>将小球从甲溢水杯中取出擦干，轻轻放入乙溢水杯中，溢出液体的质量是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 g</a:t>
            </a:r>
            <a:r>
              <a:rPr lang="zh-CN" sz="2400">
                <a:ea typeface="宋体" panose="02010600030101010101" pitchFamily="2" charset="-122"/>
              </a:rPr>
              <a:t>，小球露出液面体积与浸入液体中体积之比为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sz="2400">
                <a:ea typeface="宋体" panose="02010600030101010101" pitchFamily="2" charset="-122"/>
              </a:rPr>
              <a:t>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酒精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，下列说法中正确的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小球静止于甲溢水杯的底部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小球的体积是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80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液体的密度是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小球的密度是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0.9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358890" y="4632325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3120" y="810895"/>
            <a:ext cx="104838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兰州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 </a:t>
            </a:r>
            <a:r>
              <a:rPr lang="zh-CN" sz="2400">
                <a:ea typeface="宋体" panose="02010600030101010101" pitchFamily="2" charset="-122"/>
              </a:rPr>
              <a:t>如图甲所示，某科技小组的同学用弹簧测力计悬挂一实心圆柱形金属块，使其缓慢匀速下降，并将其浸入平静的游泳池水中，弹簧测力计的示数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与金属块下底面下降高度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的变化关系如图乙所示，忽略金属块浸入水中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时池水液面高度的变化，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>
                <a:ea typeface="宋体" panose="02010600030101010101" pitchFamily="2" charset="-122"/>
              </a:rPr>
              <a:t>，则下列说法中正确的是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金属块所受重力大小为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26 NB. </a:t>
            </a:r>
            <a:r>
              <a:rPr lang="zh-CN" sz="2400">
                <a:ea typeface="宋体" panose="02010600030101010101" pitchFamily="2" charset="-122"/>
              </a:rPr>
              <a:t>金属块的密度为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2.3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金属块完全浸没在水中时所受浮力的大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26 ND. </a:t>
            </a:r>
            <a:r>
              <a:rPr lang="zh-CN" sz="2400">
                <a:ea typeface="宋体" panose="02010600030101010101" pitchFamily="2" charset="-122"/>
              </a:rPr>
              <a:t>金属块恰好完全浸没时，金属块下底面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所受水的压强为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Pa</a:t>
            </a:r>
            <a:endParaRPr lang="zh-CN" altLang="en-US" sz="2400"/>
          </a:p>
        </p:txBody>
      </p:sp>
      <p:pic>
        <p:nvPicPr>
          <p:cNvPr id="11" name="图片 1722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187565" y="3217545"/>
            <a:ext cx="4129405" cy="255968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39455" y="5870575"/>
            <a:ext cx="1383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874250" y="2607945"/>
            <a:ext cx="634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234442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409257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1" action="ppaction://hlinksldjump"/>
          </p:cNvPr>
          <p:cNvSpPr txBox="1"/>
          <p:nvPr/>
        </p:nvSpPr>
        <p:spPr>
          <a:xfrm>
            <a:off x="4039870" y="3310255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6224905" y="3324225"/>
            <a:ext cx="298513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教材图片分点练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6915" y="1010285"/>
            <a:ext cx="107486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泉州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如图甲所示，边长为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ea typeface="宋体" panose="02010600030101010101" pitchFamily="2" charset="-122"/>
              </a:rPr>
              <a:t>的正方体实心物块置于足够深的圆柱形容器底部．现逐渐向容器倒入某种液体，物块受到的浮力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与容器内液体的深度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的关系图像如图乙所示，则该液体的密度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；当倒入容器中液体的深度为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cm</a:t>
            </a:r>
            <a:r>
              <a:rPr lang="zh-CN" sz="2400">
                <a:ea typeface="宋体" panose="02010600030101010101" pitchFamily="2" charset="-122"/>
              </a:rPr>
              <a:t>时，物块对容器底部的压力为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________N.</a:t>
            </a:r>
            <a:endParaRPr lang="zh-CN" altLang="en-US" sz="2400"/>
          </a:p>
        </p:txBody>
      </p:sp>
      <p:pic>
        <p:nvPicPr>
          <p:cNvPr id="2" name="图片 -21474818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3317240"/>
            <a:ext cx="4163695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31155" y="5892165"/>
            <a:ext cx="1537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437245" y="2195195"/>
            <a:ext cx="1729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1.25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34145" y="276733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335" y="1778000"/>
            <a:ext cx="10498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通辽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2018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>
                <a:ea typeface="宋体" panose="02010600030101010101" pitchFamily="2" charset="-122"/>
              </a:rPr>
              <a:t>日，中国首艘国产航母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001 A</a:t>
            </a:r>
            <a:r>
              <a:rPr lang="zh-CN" sz="2400">
                <a:ea typeface="宋体" panose="02010600030101010101" pitchFamily="2" charset="-122"/>
              </a:rPr>
              <a:t>型航空母舰离开大连港码头，开始海试．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海水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请问：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航母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001 A</a:t>
            </a:r>
            <a:r>
              <a:rPr lang="zh-CN" sz="2400">
                <a:ea typeface="宋体" panose="02010600030101010101" pitchFamily="2" charset="-122"/>
              </a:rPr>
              <a:t>设计排水量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t</a:t>
            </a:r>
            <a:r>
              <a:rPr lang="zh-CN" sz="2400">
                <a:ea typeface="宋体" panose="02010600030101010101" pitchFamily="2" charset="-122"/>
              </a:rPr>
              <a:t>，那么它满载时受到的浮力是多少？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海面下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m</a:t>
            </a:r>
            <a:r>
              <a:rPr lang="zh-CN" sz="2400">
                <a:ea typeface="宋体" panose="02010600030101010101" pitchFamily="2" charset="-122"/>
              </a:rPr>
              <a:t>处的压强是多少？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一位体重为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600 N</a:t>
            </a:r>
            <a:r>
              <a:rPr lang="zh-CN" sz="2400">
                <a:ea typeface="宋体" panose="02010600030101010101" pitchFamily="2" charset="-122"/>
              </a:rPr>
              <a:t>的歼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>
                <a:ea typeface="宋体" panose="02010600030101010101" pitchFamily="2" charset="-122"/>
              </a:rPr>
              <a:t>舰载机飞行员，每只脚与水平甲板的接触面积是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200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，则他双脚站立时对甲板的压强是多少？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99490" y="1910715"/>
            <a:ext cx="10193020" cy="3482340"/>
            <a:chOff x="1573" y="3009"/>
            <a:chExt cx="16052" cy="5484"/>
          </a:xfrm>
        </p:grpSpPr>
        <p:sp>
          <p:nvSpPr>
            <p:cNvPr id="100" name="文本框 99"/>
            <p:cNvSpPr txBox="1"/>
            <p:nvPr/>
          </p:nvSpPr>
          <p:spPr>
            <a:xfrm>
              <a:off x="1573" y="3009"/>
              <a:ext cx="16052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满载时受到的浮力为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海面下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处的压强为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海水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1.0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Pa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受力面积约为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 cm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，对甲板的压力为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对甲板的压强为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1.5</a:t>
              </a:r>
              <a:r>
                <a:rPr lang="en-US" sz="240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Pa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750" y="7386"/>
            <a:ext cx="3066" cy="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1028700" imgH="393700" progId="Equation.KSEE3">
                    <p:embed/>
                  </p:oleObj>
                </mc:Choice>
                <mc:Fallback>
                  <p:oleObj name="" r:id="rId1" imgW="1028700" imgH="3937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750" y="7386"/>
                          <a:ext cx="3066" cy="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7235" y="1550035"/>
            <a:ext cx="106578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怀化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某容器放在水平桌面上，盛有足量的水．现将体积为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、质量为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kg</a:t>
            </a:r>
            <a:r>
              <a:rPr lang="zh-CN" sz="2400">
                <a:ea typeface="宋体" panose="02010600030101010101" pitchFamily="2" charset="-122"/>
              </a:rPr>
              <a:t>的实心正方体放入水中，正方体不断下沉，直到沉底，如图所示．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正方体受到的重力的大小；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正方体浸没在水中受到的浮力的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容器底部对正方体的支持力的大小和正方体对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容器底部的压强．</a:t>
            </a:r>
            <a:endParaRPr lang="zh-CN" altLang="en-US" sz="2400"/>
          </a:p>
        </p:txBody>
      </p:sp>
      <p:pic>
        <p:nvPicPr>
          <p:cNvPr id="2" name="图片 -21474818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2485" y="3280410"/>
            <a:ext cx="1992630" cy="166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72195" y="5160645"/>
            <a:ext cx="1553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748155" y="2069465"/>
            <a:ext cx="9070975" cy="2962275"/>
            <a:chOff x="2639" y="3711"/>
            <a:chExt cx="14285" cy="4665"/>
          </a:xfrm>
        </p:grpSpPr>
        <p:sp>
          <p:nvSpPr>
            <p:cNvPr id="100" name="文本框 99"/>
            <p:cNvSpPr txBox="1"/>
            <p:nvPr/>
          </p:nvSpPr>
          <p:spPr>
            <a:xfrm>
              <a:off x="2639" y="3711"/>
              <a:ext cx="14285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正方体的重力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0.4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由阿基米德原理知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1.25 N(3)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支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1.25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2.75 N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1 100 Pa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330" y="7126"/>
            <a:ext cx="4581" cy="1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1536700" imgH="444500" progId="Equation.KSEE3">
                    <p:embed/>
                  </p:oleObj>
                </mc:Choice>
                <mc:Fallback>
                  <p:oleObj name="" r:id="rId1" imgW="1536700" imgH="4445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30" y="7126"/>
                          <a:ext cx="4581" cy="1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64349" y="8750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4540" y="1577340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62000" y="2334895"/>
            <a:ext cx="9860915" cy="532765"/>
            <a:chOff x="813" y="6035"/>
            <a:chExt cx="15529" cy="839"/>
          </a:xfrm>
        </p:grpSpPr>
        <p:grpSp>
          <p:nvGrpSpPr>
            <p:cNvPr id="9" name="组合 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5" name="图片 4" descr="考点·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物体的浮与沉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(2019.21，2018.22)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7" name="表格 16"/>
          <p:cNvGraphicFramePr/>
          <p:nvPr>
            <p:custDataLst>
              <p:tags r:id="rId4"/>
            </p:custDataLst>
          </p:nvPr>
        </p:nvGraphicFramePr>
        <p:xfrm>
          <a:off x="704850" y="3190875"/>
          <a:ext cx="10735310" cy="316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0310"/>
                <a:gridCol w="1931670"/>
                <a:gridCol w="2188210"/>
                <a:gridCol w="1903095"/>
                <a:gridCol w="2232025"/>
              </a:tblGrid>
              <a:tr h="5118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上浮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悬浮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漂浮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沉底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19177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 b="0" i="1">
                          <a:latin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0" baseline="-25000">
                          <a:latin typeface="Times New Roman" panose="02020603050405020304" pitchFamily="18" charset="0"/>
                        </a:rPr>
                        <a:t>浮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____</a:t>
                      </a:r>
                      <a:r>
                        <a:rPr lang="en-US" altLang="zh-CN" sz="2400" i="1"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浮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浮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浮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浮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en-US" sz="2400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N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19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9860" y="3863975"/>
            <a:ext cx="1278255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9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9025" y="3891280"/>
            <a:ext cx="1243965" cy="1569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90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5320" y="3891280"/>
            <a:ext cx="1266190" cy="1597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-21474819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8115" y="3891280"/>
            <a:ext cx="1226820" cy="1637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-214748190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76155" y="3819525"/>
            <a:ext cx="1024255" cy="1659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837055" y="5739130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50970" y="5753735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66790" y="5784215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00695" y="5712460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49485" y="5737225"/>
            <a:ext cx="692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＋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08355" y="1115695"/>
          <a:ext cx="10575925" cy="290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005"/>
                <a:gridCol w="1540510"/>
                <a:gridCol w="1815465"/>
                <a:gridCol w="2188210"/>
                <a:gridCol w="1903095"/>
                <a:gridCol w="2072640"/>
              </a:tblGrid>
              <a:tr h="633730"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上浮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悬浮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漂浮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沉底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132461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实心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sz="2400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ρ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30"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处于动态(运动状态不断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改变)，受非平衡力作用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处于静态，受平衡力作用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36600" y="4213860"/>
            <a:ext cx="78473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浮沉条件的应用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密度计：在被测液体中处于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状态，浸入液体的体积越大，液体的密度越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9222740" y="4381500"/>
            <a:ext cx="1841500" cy="1815723"/>
            <a:chOff x="3914" y="4432"/>
            <a:chExt cx="3298" cy="3196"/>
          </a:xfrm>
        </p:grpSpPr>
        <p:grpSp>
          <p:nvGrpSpPr>
            <p:cNvPr id="10" name="组合 9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354580" y="2171065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9870" y="2201545"/>
            <a:ext cx="635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9645" y="195580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5675" y="2428240"/>
            <a:ext cx="711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1005" y="196913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41005" y="2428240"/>
            <a:ext cx="74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31730" y="1969135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81260" y="2428240"/>
            <a:ext cx="760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1100" y="486981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漂浮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44085" y="5448300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3" grpId="0"/>
      <p:bldP spid="14" grpId="0"/>
      <p:bldP spid="15" grpId="0"/>
      <p:bldP spid="16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9605" y="1516380"/>
            <a:ext cx="111474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盐水选种：把种子放入浓度适宜的盐水中，干瘪、虫蛀的种子上浮直至漂浮，饱满的种子下沉．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轮船：轮船的大小通常用排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水量来表示．</a:t>
            </a:r>
            <a:r>
              <a:rPr lang="zh-CN" sz="2400">
                <a:ea typeface="宋体" panose="02010600030101010101" pitchFamily="2" charset="-122"/>
              </a:rPr>
              <a:t>排水量是指轮船装满货物时排开水的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，轮船漂浮在水面上，受到的浮力等于轮船排开水的重力．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潜水艇：通过改变自身的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来实现浮沉．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气球和飞艇：通过改变气囊里气体的密度，从而改变其重力的大小，来实现升降的．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24230" y="3270250"/>
            <a:ext cx="1177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质量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6590" y="3803015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53745" y="1114425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3" name="图片 -21474819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2555875"/>
            <a:ext cx="2468245" cy="2385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5500" y="4937125"/>
            <a:ext cx="27946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</a:t>
            </a:r>
            <a:r>
              <a:rPr lang="zh-CN" sz="1800">
                <a:cs typeface="仿宋_GB2312" charset="0"/>
              </a:rPr>
              <a:t>、</a:t>
            </a:r>
            <a:endParaRPr lang="zh-CN" sz="1800"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P57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548380" y="1708150"/>
            <a:ext cx="8057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将一个新鲜的鸡蛋分别浸入水和浓盐水中．当鸡蛋静止时两液面相平，静止后如图甲、乙所示．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考向：浮力、压强的相关判断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鸡蛋在两液体中的浮力关系是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，杯底受到液体的压强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若鸡蛋排开液体的质量分别为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；若向乙杯中加盐，则鸡蛋将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8525510" y="344678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7850" y="3973830"/>
            <a:ext cx="692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27005" y="4535805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9675" y="563054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49910" y="1001395"/>
            <a:ext cx="11275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死海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是著名的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咸水湖，即使是不会游泳的人，也能浮在水面上，如图所示．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考向：浮沉条件的应用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人之所以可以浮在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死海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上，是因为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，人静止时，人所受到的浮力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人的重力．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考向：阿基米德原理相关计算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一个质量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kg</a:t>
            </a:r>
            <a:r>
              <a:rPr lang="zh-CN" sz="2400">
                <a:ea typeface="宋体" panose="02010600030101010101" pitchFamily="2" charset="-122"/>
              </a:rPr>
              <a:t>的人静止时有     的体积露出水面，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此时人受到的浮力为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；假设人的密度与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纯水的密度相同，那么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死海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海水的密度是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>
                <a:ea typeface="宋体" panose="02010600030101010101" pitchFamily="2" charset="-122"/>
              </a:rPr>
              <a:t>，最后一空保留两位小数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4275" y="3605530"/>
            <a:ext cx="2503805" cy="1396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718550" y="4946015"/>
            <a:ext cx="29629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14b</a:t>
            </a:r>
            <a:r>
              <a:rPr lang="zh-CN" sz="1800">
                <a:cs typeface="仿宋_GB2312" charset="0"/>
              </a:rPr>
              <a:t>、</a:t>
            </a:r>
            <a:endParaRPr lang="zh-CN" sz="1800"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P51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 sz="18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54245" y="3776980"/>
          <a:ext cx="328930" cy="66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39700" imgH="393700" progId="Equation.KSEE3">
                  <p:embed/>
                </p:oleObj>
              </mc:Choice>
              <mc:Fallback>
                <p:oleObj name="" r:id="rId2" imgW="139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54245" y="3776980"/>
                        <a:ext cx="328930" cy="668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2310" y="2040255"/>
            <a:ext cx="8272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人体的密度小于死海海水的密度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9875" y="2778760"/>
            <a:ext cx="1090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2990" y="4432935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6665" y="4923155"/>
            <a:ext cx="1680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1.14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9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2087245"/>
            <a:ext cx="2044700" cy="313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451860" y="2446020"/>
            <a:ext cx="80994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考向：浮力、压强的判断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如图所示是《天工开物》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没水采珠船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2400">
                <a:ea typeface="宋体" panose="02010600030101010101" pitchFamily="2" charset="-122"/>
              </a:rPr>
              <a:t>情景，采珍珠人潜入水下并往下潜的过程中，所受浮力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，压强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9636760" y="3618865"/>
            <a:ext cx="1061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4765" y="419925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94678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4840" y="185293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物体浮沉条件的相关判断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(2019.21，2018.22)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24840" y="2477770"/>
            <a:ext cx="108731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如图，气球下面用细线悬挂一石块，它们恰好悬浮在水中．已知石块与气球的总重力为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ea typeface="宋体" panose="02010600030101010101" pitchFamily="2" charset="-122"/>
              </a:rPr>
              <a:t>总</a:t>
            </a:r>
            <a:r>
              <a:rPr lang="zh-CN" sz="2400">
                <a:ea typeface="宋体" panose="02010600030101010101" pitchFamily="2" charset="-122"/>
              </a:rPr>
              <a:t>，则气球受到的浮力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ea typeface="宋体" panose="02010600030101010101" pitchFamily="2" charset="-122"/>
              </a:rPr>
              <a:t>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“&gt;”“&lt;”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；若水温升高，石块将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下沉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保持悬浮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8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495" y="4388485"/>
            <a:ext cx="1657985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298440" y="6013450"/>
            <a:ext cx="1270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8883650" y="3131185"/>
            <a:ext cx="634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4890" y="368300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上浮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2fd84e2c-2205-446e-9852-4f2e7524bbb1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2fd84e2c-2205-446e-9852-4f2e7524bbb1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4415</Words>
  <Application>WPS 演示</Application>
  <PresentationFormat>宽屏</PresentationFormat>
  <Paragraphs>344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Calibri</vt:lpstr>
      <vt:lpstr>楷体_GB2312</vt:lpstr>
      <vt:lpstr>新宋体</vt:lpstr>
      <vt:lpstr>Office 主题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