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activeX/activeX1.xml" ContentType="application/vnd.ms-office.activeX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embeddings/oleObject3.bin" ContentType="application/vnd.openxmlformats-officedocument.oleObject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3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3" y="-50800"/>
            <a:ext cx="9144001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050" y="5173663"/>
            <a:ext cx="9151938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BEAD13-0566-4C6C-97E7-55F17F24B09F}" type="datetimeFigureOut">
              <a:rPr lang="zh-TW" altLang="en-US"/>
              <a:pPr/>
              <a:t>2018/11/15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BDC6E2-151B-4EA3-A8A6-81F7A7822738}" type="slidenum">
              <a:rPr lang="zh-TW" altLang="en-US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&#20809;&#27839;&#30452;&#32447;&#20256;&#25773;yuhh\&#12304;&#33521;&#22269;&#36798;&#20154;&#31168;&#12305;&#31070;&#22855;&#30340;&#24433;&#23376;&#33310;-&#26497;&#23500;&#21019;&#24847;&#20652;&#20154;&#27882;&#19979;&#30340;&#33310;&#36424;--&#29486;&#32473;&#27597;&#20146;_&#26631;&#28165;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06&#23567;&#23380;&#25104;&#20687;.avi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&#28608;&#20809;&#20934;&#30452;.wmv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emf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03&#20809;&#27839;&#30452;&#32447;&#20256;&#25773;&#23454;&#39564;.flv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04&#20809;&#27839;&#30452;&#32447;&#20256;&#25773;&#23454;&#39564;2.flv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1"/>
          <p:cNvSpPr txBox="1">
            <a:spLocks noChangeArrowheads="1"/>
          </p:cNvSpPr>
          <p:nvPr/>
        </p:nvSpPr>
        <p:spPr bwMode="auto">
          <a:xfrm>
            <a:off x="352425" y="1209675"/>
            <a:ext cx="193833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/>
              <a:t>影子舞</a:t>
            </a:r>
          </a:p>
        </p:txBody>
      </p:sp>
      <p:pic>
        <p:nvPicPr>
          <p:cNvPr id="5123" name="【英国达人秀】神奇的影子舞-极富创意催人泪下的舞蹈--献给母亲_标清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1341438"/>
            <a:ext cx="6264275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12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3"/>
          <p:cNvSpPr txBox="1">
            <a:spLocks noChangeArrowheads="1"/>
          </p:cNvSpPr>
          <p:nvPr/>
        </p:nvSpPr>
        <p:spPr bwMode="auto">
          <a:xfrm>
            <a:off x="298450" y="1198563"/>
            <a:ext cx="68040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itchFamily="2" charset="-122"/>
                <a:ea typeface="宋体" pitchFamily="2" charset="-122"/>
              </a:rPr>
              <a:t>3 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月食的形成</a:t>
            </a:r>
          </a:p>
        </p:txBody>
      </p:sp>
      <p:sp>
        <p:nvSpPr>
          <p:cNvPr id="13314" name="标题 1"/>
          <p:cNvSpPr>
            <a:spLocks noGrp="1" noChangeArrowheads="1"/>
          </p:cNvSpPr>
          <p:nvPr/>
        </p:nvSpPr>
        <p:spPr bwMode="auto">
          <a:xfrm>
            <a:off x="1085850" y="274638"/>
            <a:ext cx="76009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400" b="1">
                <a:ea typeface="宋体" pitchFamily="2" charset="-122"/>
              </a:rPr>
              <a:t>二、 光沿直线传播的应用</a:t>
            </a:r>
          </a:p>
        </p:txBody>
      </p:sp>
    </p:spTree>
    <p:controls>
      <p:control spid="2050" r:id="rId2" imgW="7162920" imgH="4343400"/>
    </p:controls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3"/>
          <p:cNvSpPr txBox="1">
            <a:spLocks noChangeArrowheads="1"/>
          </p:cNvSpPr>
          <p:nvPr/>
        </p:nvSpPr>
        <p:spPr bwMode="auto">
          <a:xfrm>
            <a:off x="20638" y="1409700"/>
            <a:ext cx="68040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itchFamily="2" charset="-122"/>
                <a:ea typeface="宋体" pitchFamily="2" charset="-122"/>
              </a:rPr>
              <a:t>4 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小孔成像</a:t>
            </a:r>
          </a:p>
        </p:txBody>
      </p:sp>
      <p:sp>
        <p:nvSpPr>
          <p:cNvPr id="14338" name="标题 1"/>
          <p:cNvSpPr>
            <a:spLocks noGrp="1" noChangeArrowheads="1"/>
          </p:cNvSpPr>
          <p:nvPr/>
        </p:nvSpPr>
        <p:spPr bwMode="auto">
          <a:xfrm>
            <a:off x="1085850" y="274638"/>
            <a:ext cx="76009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400" b="1">
                <a:ea typeface="宋体" pitchFamily="2" charset="-122"/>
              </a:rPr>
              <a:t>二、 光沿直线传播的应用</a:t>
            </a:r>
          </a:p>
        </p:txBody>
      </p:sp>
      <p:pic>
        <p:nvPicPr>
          <p:cNvPr id="494611" name="Picture 19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16165" t="2060" r="5983" b="9377"/>
          <a:stretch>
            <a:fillRect/>
          </a:stretch>
        </p:blipFill>
        <p:spPr bwMode="auto">
          <a:xfrm>
            <a:off x="304800" y="2509838"/>
            <a:ext cx="3962400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4606925" y="2489200"/>
            <a:ext cx="4205288" cy="324167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2800" noProof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小孔成像像的性质：</a:t>
            </a:r>
          </a:p>
          <a:p>
            <a:pPr>
              <a:lnSpc>
                <a:spcPct val="150000"/>
              </a:lnSpc>
            </a:pPr>
            <a:r>
              <a:rPr lang="zh-CN" altLang="en-US" sz="3600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倒立</a:t>
            </a:r>
            <a:r>
              <a:rPr lang="zh-CN" altLang="en-US" sz="2800" noProof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（上下、左右）</a:t>
            </a:r>
          </a:p>
          <a:p>
            <a:pPr>
              <a:lnSpc>
                <a:spcPct val="150000"/>
              </a:lnSpc>
            </a:pPr>
            <a:r>
              <a:rPr lang="zh-CN" altLang="en-US" sz="4000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实像</a:t>
            </a:r>
            <a:r>
              <a:rPr lang="zh-CN" altLang="en-US" sz="2800" noProof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（能被光屏承接）</a:t>
            </a:r>
          </a:p>
          <a:p>
            <a:pPr>
              <a:lnSpc>
                <a:spcPct val="150000"/>
              </a:lnSpc>
            </a:pPr>
            <a:r>
              <a:rPr lang="zh-CN" altLang="en-US" sz="4000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</a:t>
            </a:r>
            <a:r>
              <a:rPr lang="zh-CN" altLang="en-US" sz="2800" noProof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（由物距、相距定）</a:t>
            </a:r>
          </a:p>
        </p:txBody>
      </p:sp>
      <p:sp>
        <p:nvSpPr>
          <p:cNvPr id="9" name="椭圆形标注 8"/>
          <p:cNvSpPr/>
          <p:nvPr/>
        </p:nvSpPr>
        <p:spPr>
          <a:xfrm>
            <a:off x="4672013" y="1243013"/>
            <a:ext cx="4354512" cy="1089025"/>
          </a:xfrm>
          <a:prstGeom prst="wedgeEllipseCallout">
            <a:avLst>
              <a:gd name="adj1" fmla="val 46531"/>
              <a:gd name="adj2" fmla="val 5061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b="1" noProof="1">
                <a:solidFill>
                  <a:srgbClr val="D741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小孔成的像有什么特征？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 noChangeArrowheads="1"/>
          </p:cNvSpPr>
          <p:nvPr/>
        </p:nvSpPr>
        <p:spPr bwMode="auto">
          <a:xfrm>
            <a:off x="1085850" y="274638"/>
            <a:ext cx="76009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400" b="1">
                <a:ea typeface="宋体" pitchFamily="2" charset="-122"/>
              </a:rPr>
              <a:t>二、 光沿直线传播的应用</a:t>
            </a:r>
          </a:p>
        </p:txBody>
      </p:sp>
      <p:sp>
        <p:nvSpPr>
          <p:cNvPr id="15362" name="文本框 3"/>
          <p:cNvSpPr txBox="1">
            <a:spLocks noChangeArrowheads="1"/>
          </p:cNvSpPr>
          <p:nvPr/>
        </p:nvSpPr>
        <p:spPr bwMode="auto">
          <a:xfrm>
            <a:off x="120650" y="1343025"/>
            <a:ext cx="68040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itchFamily="2" charset="-122"/>
                <a:ea typeface="宋体" pitchFamily="2" charset="-122"/>
              </a:rPr>
              <a:t>4 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小孔成像</a:t>
            </a:r>
          </a:p>
        </p:txBody>
      </p:sp>
      <p:sp>
        <p:nvSpPr>
          <p:cNvPr id="9" name="椭圆形标注 8"/>
          <p:cNvSpPr/>
          <p:nvPr/>
        </p:nvSpPr>
        <p:spPr>
          <a:xfrm>
            <a:off x="2733675" y="1333500"/>
            <a:ext cx="6042025" cy="1089025"/>
          </a:xfrm>
          <a:prstGeom prst="wedgeEllipseCallout">
            <a:avLst>
              <a:gd name="adj1" fmla="val 46531"/>
              <a:gd name="adj2" fmla="val 5061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b="1" noProof="1">
                <a:solidFill>
                  <a:srgbClr val="D741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小孔成的像的形状与孔的形状有关？</a:t>
            </a:r>
          </a:p>
        </p:txBody>
      </p:sp>
      <p:graphicFrame>
        <p:nvGraphicFramePr>
          <p:cNvPr id="15364" name="对象 132100"/>
          <p:cNvGraphicFramePr>
            <a:graphicFrameLocks/>
          </p:cNvGraphicFramePr>
          <p:nvPr/>
        </p:nvGraphicFramePr>
        <p:xfrm>
          <a:off x="3100388" y="2528888"/>
          <a:ext cx="2943225" cy="2709862"/>
        </p:xfrm>
        <a:graphic>
          <a:graphicData uri="http://schemas.openxmlformats.org/presentationml/2006/ole">
            <p:oleObj spid="_x0000_s3074" r:id="rId3" imgW="3486637" imgH="3753374" progId="PBrush">
              <p:embed/>
            </p:oleObj>
          </a:graphicData>
        </a:graphic>
      </p:graphicFrame>
      <p:grpSp>
        <p:nvGrpSpPr>
          <p:cNvPr id="2" name="xjhgx4"/>
          <p:cNvGrpSpPr>
            <a:grpSpLocks/>
          </p:cNvGrpSpPr>
          <p:nvPr/>
        </p:nvGrpSpPr>
        <p:grpSpPr bwMode="auto">
          <a:xfrm>
            <a:off x="203200" y="3217863"/>
            <a:ext cx="431800" cy="2232025"/>
            <a:chOff x="3600" y="1596"/>
            <a:chExt cx="426" cy="2551"/>
          </a:xfrm>
        </p:grpSpPr>
        <p:grpSp>
          <p:nvGrpSpPr>
            <p:cNvPr id="3" name="组合 132102"/>
            <p:cNvGrpSpPr>
              <a:grpSpLocks noChangeAspect="1"/>
            </p:cNvGrpSpPr>
            <p:nvPr/>
          </p:nvGrpSpPr>
          <p:grpSpPr bwMode="auto">
            <a:xfrm>
              <a:off x="3620" y="1596"/>
              <a:ext cx="406" cy="1042"/>
              <a:chOff x="5760" y="1488"/>
              <a:chExt cx="811" cy="2081"/>
            </a:xfrm>
          </p:grpSpPr>
          <p:sp>
            <p:nvSpPr>
              <p:cNvPr id="15367" name="任意多边形 132103"/>
              <p:cNvSpPr>
                <a:spLocks noChangeAspect="1" noChangeArrowheads="1"/>
              </p:cNvSpPr>
              <p:nvPr/>
            </p:nvSpPr>
            <p:spPr bwMode="auto">
              <a:xfrm rot="5700000">
                <a:off x="5123" y="2121"/>
                <a:ext cx="2081" cy="811"/>
              </a:xfrm>
              <a:custGeom>
                <a:avLst/>
                <a:gdLst/>
                <a:ahLst/>
                <a:cxnLst>
                  <a:cxn ang="0">
                    <a:pos x="8000" y="1577"/>
                  </a:cxn>
                  <a:cxn ang="0">
                    <a:pos x="7804" y="2300"/>
                  </a:cxn>
                  <a:cxn ang="0">
                    <a:pos x="7236" y="2853"/>
                  </a:cxn>
                  <a:cxn ang="0">
                    <a:pos x="6351" y="3118"/>
                  </a:cxn>
                  <a:cxn ang="0">
                    <a:pos x="5236" y="3071"/>
                  </a:cxn>
                  <a:cxn ang="0">
                    <a:pos x="4000" y="2777"/>
                  </a:cxn>
                  <a:cxn ang="0">
                    <a:pos x="2764" y="2366"/>
                  </a:cxn>
                  <a:cxn ang="0">
                    <a:pos x="1649" y="1977"/>
                  </a:cxn>
                  <a:cxn ang="0">
                    <a:pos x="764" y="1712"/>
                  </a:cxn>
                  <a:cxn ang="0">
                    <a:pos x="196" y="1595"/>
                  </a:cxn>
                  <a:cxn ang="0">
                    <a:pos x="0" y="1577"/>
                  </a:cxn>
                  <a:cxn ang="0">
                    <a:pos x="196" y="1559"/>
                  </a:cxn>
                  <a:cxn ang="0">
                    <a:pos x="764" y="1442"/>
                  </a:cxn>
                  <a:cxn ang="0">
                    <a:pos x="1649" y="1177"/>
                  </a:cxn>
                  <a:cxn ang="0">
                    <a:pos x="2764" y="788"/>
                  </a:cxn>
                  <a:cxn ang="0">
                    <a:pos x="4000" y="377"/>
                  </a:cxn>
                  <a:cxn ang="0">
                    <a:pos x="5236" y="83"/>
                  </a:cxn>
                  <a:cxn ang="0">
                    <a:pos x="6351" y="36"/>
                  </a:cxn>
                  <a:cxn ang="0">
                    <a:pos x="7236" y="301"/>
                  </a:cxn>
                  <a:cxn ang="0">
                    <a:pos x="7804" y="854"/>
                  </a:cxn>
                  <a:cxn ang="0">
                    <a:pos x="8000" y="1577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8" name="任意多边形 132104"/>
              <p:cNvSpPr>
                <a:spLocks noChangeAspect="1" noChangeArrowheads="1"/>
              </p:cNvSpPr>
              <p:nvPr/>
            </p:nvSpPr>
            <p:spPr bwMode="auto">
              <a:xfrm rot="5700000">
                <a:off x="5604" y="2792"/>
                <a:ext cx="1102" cy="430"/>
              </a:xfrm>
              <a:custGeom>
                <a:avLst/>
                <a:gdLst/>
                <a:ahLst/>
                <a:cxnLst>
                  <a:cxn ang="0">
                    <a:pos x="8000" y="1577"/>
                  </a:cxn>
                  <a:cxn ang="0">
                    <a:pos x="7804" y="2300"/>
                  </a:cxn>
                  <a:cxn ang="0">
                    <a:pos x="7236" y="2853"/>
                  </a:cxn>
                  <a:cxn ang="0">
                    <a:pos x="6351" y="3118"/>
                  </a:cxn>
                  <a:cxn ang="0">
                    <a:pos x="5236" y="3071"/>
                  </a:cxn>
                  <a:cxn ang="0">
                    <a:pos x="4000" y="2777"/>
                  </a:cxn>
                  <a:cxn ang="0">
                    <a:pos x="2764" y="2366"/>
                  </a:cxn>
                  <a:cxn ang="0">
                    <a:pos x="1649" y="1977"/>
                  </a:cxn>
                  <a:cxn ang="0">
                    <a:pos x="764" y="1712"/>
                  </a:cxn>
                  <a:cxn ang="0">
                    <a:pos x="196" y="1595"/>
                  </a:cxn>
                  <a:cxn ang="0">
                    <a:pos x="0" y="1577"/>
                  </a:cxn>
                  <a:cxn ang="0">
                    <a:pos x="196" y="1559"/>
                  </a:cxn>
                  <a:cxn ang="0">
                    <a:pos x="764" y="1442"/>
                  </a:cxn>
                  <a:cxn ang="0">
                    <a:pos x="1649" y="1177"/>
                  </a:cxn>
                  <a:cxn ang="0">
                    <a:pos x="2764" y="788"/>
                  </a:cxn>
                  <a:cxn ang="0">
                    <a:pos x="4000" y="377"/>
                  </a:cxn>
                  <a:cxn ang="0">
                    <a:pos x="5236" y="83"/>
                  </a:cxn>
                  <a:cxn ang="0">
                    <a:pos x="6351" y="36"/>
                  </a:cxn>
                  <a:cxn ang="0">
                    <a:pos x="7236" y="301"/>
                  </a:cxn>
                  <a:cxn ang="0">
                    <a:pos x="7804" y="854"/>
                  </a:cxn>
                  <a:cxn ang="0">
                    <a:pos x="8000" y="1577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69" name="矩形 132105"/>
            <p:cNvSpPr>
              <a:spLocks noChangeAspect="1" noChangeArrowheads="1"/>
            </p:cNvSpPr>
            <p:nvPr/>
          </p:nvSpPr>
          <p:spPr bwMode="auto">
            <a:xfrm>
              <a:off x="3780" y="2492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矩形 132106"/>
            <p:cNvSpPr>
              <a:spLocks noChangeAspect="1" noChangeArrowheads="1"/>
            </p:cNvSpPr>
            <p:nvPr/>
          </p:nvSpPr>
          <p:spPr bwMode="auto">
            <a:xfrm>
              <a:off x="3600" y="2664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132107"/>
          <p:cNvGrpSpPr>
            <a:grpSpLocks noChangeAspect="1"/>
          </p:cNvGrpSpPr>
          <p:nvPr/>
        </p:nvGrpSpPr>
        <p:grpSpPr bwMode="auto">
          <a:xfrm rot="10800000">
            <a:off x="5124450" y="3700463"/>
            <a:ext cx="274638" cy="441325"/>
            <a:chOff x="5760" y="1488"/>
            <a:chExt cx="811" cy="2081"/>
          </a:xfrm>
        </p:grpSpPr>
        <p:sp>
          <p:nvSpPr>
            <p:cNvPr id="15372" name="任意多边形 132108"/>
            <p:cNvSpPr>
              <a:spLocks noChangeAspect="1" noChangeArrowheads="1"/>
            </p:cNvSpPr>
            <p:nvPr/>
          </p:nvSpPr>
          <p:spPr bwMode="auto">
            <a:xfrm rot="5700000">
              <a:off x="5123" y="2121"/>
              <a:ext cx="2081" cy="811"/>
            </a:xfrm>
            <a:custGeom>
              <a:avLst/>
              <a:gdLst/>
              <a:ahLst/>
              <a:cxnLst>
                <a:cxn ang="0">
                  <a:pos x="8000" y="1577"/>
                </a:cxn>
                <a:cxn ang="0">
                  <a:pos x="7804" y="2300"/>
                </a:cxn>
                <a:cxn ang="0">
                  <a:pos x="7236" y="2853"/>
                </a:cxn>
                <a:cxn ang="0">
                  <a:pos x="6351" y="3118"/>
                </a:cxn>
                <a:cxn ang="0">
                  <a:pos x="5236" y="3071"/>
                </a:cxn>
                <a:cxn ang="0">
                  <a:pos x="4000" y="2777"/>
                </a:cxn>
                <a:cxn ang="0">
                  <a:pos x="2764" y="2366"/>
                </a:cxn>
                <a:cxn ang="0">
                  <a:pos x="1649" y="1977"/>
                </a:cxn>
                <a:cxn ang="0">
                  <a:pos x="764" y="1712"/>
                </a:cxn>
                <a:cxn ang="0">
                  <a:pos x="196" y="1595"/>
                </a:cxn>
                <a:cxn ang="0">
                  <a:pos x="0" y="1577"/>
                </a:cxn>
                <a:cxn ang="0">
                  <a:pos x="196" y="1559"/>
                </a:cxn>
                <a:cxn ang="0">
                  <a:pos x="764" y="1442"/>
                </a:cxn>
                <a:cxn ang="0">
                  <a:pos x="1649" y="1177"/>
                </a:cxn>
                <a:cxn ang="0">
                  <a:pos x="2764" y="788"/>
                </a:cxn>
                <a:cxn ang="0">
                  <a:pos x="4000" y="377"/>
                </a:cxn>
                <a:cxn ang="0">
                  <a:pos x="5236" y="83"/>
                </a:cxn>
                <a:cxn ang="0">
                  <a:pos x="6351" y="36"/>
                </a:cxn>
                <a:cxn ang="0">
                  <a:pos x="7236" y="301"/>
                </a:cxn>
                <a:cxn ang="0">
                  <a:pos x="7804" y="854"/>
                </a:cxn>
                <a:cxn ang="0">
                  <a:pos x="8000" y="1577"/>
                </a:cxn>
              </a:cxnLst>
              <a:rect l="0" t="0" r="r" b="b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EBF02E"/>
                </a:gs>
                <a:gs pos="100000">
                  <a:srgbClr val="FF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任意多边形 132109"/>
            <p:cNvSpPr>
              <a:spLocks noChangeAspect="1" noChangeArrowheads="1"/>
            </p:cNvSpPr>
            <p:nvPr/>
          </p:nvSpPr>
          <p:spPr bwMode="auto">
            <a:xfrm rot="5700000">
              <a:off x="5604" y="2792"/>
              <a:ext cx="1102" cy="430"/>
            </a:xfrm>
            <a:custGeom>
              <a:avLst/>
              <a:gdLst/>
              <a:ahLst/>
              <a:cxnLst>
                <a:cxn ang="0">
                  <a:pos x="8000" y="1577"/>
                </a:cxn>
                <a:cxn ang="0">
                  <a:pos x="7804" y="2300"/>
                </a:cxn>
                <a:cxn ang="0">
                  <a:pos x="7236" y="2853"/>
                </a:cxn>
                <a:cxn ang="0">
                  <a:pos x="6351" y="3118"/>
                </a:cxn>
                <a:cxn ang="0">
                  <a:pos x="5236" y="3071"/>
                </a:cxn>
                <a:cxn ang="0">
                  <a:pos x="4000" y="2777"/>
                </a:cxn>
                <a:cxn ang="0">
                  <a:pos x="2764" y="2366"/>
                </a:cxn>
                <a:cxn ang="0">
                  <a:pos x="1649" y="1977"/>
                </a:cxn>
                <a:cxn ang="0">
                  <a:pos x="764" y="1712"/>
                </a:cxn>
                <a:cxn ang="0">
                  <a:pos x="196" y="1595"/>
                </a:cxn>
                <a:cxn ang="0">
                  <a:pos x="0" y="1577"/>
                </a:cxn>
                <a:cxn ang="0">
                  <a:pos x="196" y="1559"/>
                </a:cxn>
                <a:cxn ang="0">
                  <a:pos x="764" y="1442"/>
                </a:cxn>
                <a:cxn ang="0">
                  <a:pos x="1649" y="1177"/>
                </a:cxn>
                <a:cxn ang="0">
                  <a:pos x="2764" y="788"/>
                </a:cxn>
                <a:cxn ang="0">
                  <a:pos x="4000" y="377"/>
                </a:cxn>
                <a:cxn ang="0">
                  <a:pos x="5236" y="83"/>
                </a:cxn>
                <a:cxn ang="0">
                  <a:pos x="6351" y="36"/>
                </a:cxn>
                <a:cxn ang="0">
                  <a:pos x="7236" y="301"/>
                </a:cxn>
                <a:cxn ang="0">
                  <a:pos x="7804" y="854"/>
                </a:cxn>
                <a:cxn ang="0">
                  <a:pos x="8000" y="1577"/>
                </a:cxn>
              </a:cxnLst>
              <a:rect l="0" t="0" r="r" b="b"/>
              <a:pathLst>
                <a:path w="8000" h="3154">
                  <a:moveTo>
                    <a:pt x="8000" y="1577"/>
                  </a:moveTo>
                  <a:cubicBezTo>
                    <a:pt x="8000" y="1818"/>
                    <a:pt x="7931" y="2087"/>
                    <a:pt x="7804" y="2300"/>
                  </a:cubicBezTo>
                  <a:cubicBezTo>
                    <a:pt x="7677" y="2513"/>
                    <a:pt x="7478" y="2717"/>
                    <a:pt x="7236" y="2853"/>
                  </a:cubicBezTo>
                  <a:cubicBezTo>
                    <a:pt x="6994" y="2989"/>
                    <a:pt x="6684" y="3082"/>
                    <a:pt x="6351" y="3118"/>
                  </a:cubicBezTo>
                  <a:cubicBezTo>
                    <a:pt x="6018" y="3154"/>
                    <a:pt x="5628" y="3128"/>
                    <a:pt x="5236" y="3071"/>
                  </a:cubicBezTo>
                  <a:cubicBezTo>
                    <a:pt x="4844" y="3014"/>
                    <a:pt x="4412" y="2895"/>
                    <a:pt x="4000" y="2777"/>
                  </a:cubicBezTo>
                  <a:cubicBezTo>
                    <a:pt x="3588" y="2659"/>
                    <a:pt x="3156" y="2499"/>
                    <a:pt x="2764" y="2366"/>
                  </a:cubicBezTo>
                  <a:cubicBezTo>
                    <a:pt x="2372" y="2233"/>
                    <a:pt x="1982" y="2086"/>
                    <a:pt x="1649" y="1977"/>
                  </a:cubicBezTo>
                  <a:cubicBezTo>
                    <a:pt x="1316" y="1868"/>
                    <a:pt x="1006" y="1776"/>
                    <a:pt x="764" y="1712"/>
                  </a:cubicBezTo>
                  <a:cubicBezTo>
                    <a:pt x="522" y="1648"/>
                    <a:pt x="323" y="1617"/>
                    <a:pt x="196" y="1595"/>
                  </a:cubicBezTo>
                  <a:cubicBezTo>
                    <a:pt x="69" y="1573"/>
                    <a:pt x="0" y="1571"/>
                    <a:pt x="0" y="1577"/>
                  </a:cubicBezTo>
                  <a:cubicBezTo>
                    <a:pt x="0" y="1583"/>
                    <a:pt x="69" y="1581"/>
                    <a:pt x="196" y="1559"/>
                  </a:cubicBezTo>
                  <a:cubicBezTo>
                    <a:pt x="323" y="1537"/>
                    <a:pt x="522" y="1506"/>
                    <a:pt x="764" y="1442"/>
                  </a:cubicBezTo>
                  <a:cubicBezTo>
                    <a:pt x="1006" y="1378"/>
                    <a:pt x="1316" y="1286"/>
                    <a:pt x="1649" y="1177"/>
                  </a:cubicBezTo>
                  <a:cubicBezTo>
                    <a:pt x="1982" y="1068"/>
                    <a:pt x="2372" y="921"/>
                    <a:pt x="2764" y="788"/>
                  </a:cubicBezTo>
                  <a:cubicBezTo>
                    <a:pt x="3156" y="655"/>
                    <a:pt x="3588" y="495"/>
                    <a:pt x="4000" y="377"/>
                  </a:cubicBezTo>
                  <a:cubicBezTo>
                    <a:pt x="4412" y="259"/>
                    <a:pt x="4844" y="140"/>
                    <a:pt x="5236" y="83"/>
                  </a:cubicBezTo>
                  <a:cubicBezTo>
                    <a:pt x="5628" y="26"/>
                    <a:pt x="6018" y="0"/>
                    <a:pt x="6351" y="36"/>
                  </a:cubicBezTo>
                  <a:cubicBezTo>
                    <a:pt x="6684" y="72"/>
                    <a:pt x="6994" y="165"/>
                    <a:pt x="7236" y="301"/>
                  </a:cubicBezTo>
                  <a:cubicBezTo>
                    <a:pt x="7478" y="437"/>
                    <a:pt x="7677" y="641"/>
                    <a:pt x="7804" y="854"/>
                  </a:cubicBezTo>
                  <a:cubicBezTo>
                    <a:pt x="7931" y="1067"/>
                    <a:pt x="8000" y="1336"/>
                    <a:pt x="8000" y="1577"/>
                  </a:cubicBezTo>
                  <a:close/>
                </a:path>
              </a:pathLst>
            </a:custGeom>
            <a:gradFill rotWithShape="0">
              <a:gsLst>
                <a:gs pos="0">
                  <a:srgbClr val="FF9900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2111" name="直接连接符 132110"/>
          <p:cNvSpPr>
            <a:spLocks noChangeShapeType="1"/>
          </p:cNvSpPr>
          <p:nvPr/>
        </p:nvSpPr>
        <p:spPr bwMode="auto">
          <a:xfrm flipV="1">
            <a:off x="542925" y="3697288"/>
            <a:ext cx="4640263" cy="4492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12" name="直接连接符 132111"/>
          <p:cNvSpPr>
            <a:spLocks noChangeShapeType="1"/>
          </p:cNvSpPr>
          <p:nvPr/>
        </p:nvSpPr>
        <p:spPr bwMode="auto">
          <a:xfrm>
            <a:off x="542925" y="3322638"/>
            <a:ext cx="4640263" cy="7429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146925" y="3249613"/>
            <a:ext cx="431800" cy="431800"/>
          </a:xfrm>
          <a:prstGeom prst="ellipse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7183438" y="3873500"/>
            <a:ext cx="357187" cy="35877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6" name="等腰三角形 5"/>
          <p:cNvSpPr/>
          <p:nvPr/>
        </p:nvSpPr>
        <p:spPr>
          <a:xfrm>
            <a:off x="7110413" y="4492625"/>
            <a:ext cx="503237" cy="431800"/>
          </a:xfrm>
          <a:prstGeom prst="triangle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7" name="矩形 6"/>
          <p:cNvSpPr/>
          <p:nvPr/>
        </p:nvSpPr>
        <p:spPr>
          <a:xfrm>
            <a:off x="6732588" y="2781300"/>
            <a:ext cx="1223962" cy="259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2111" grpId="0" animBg="1"/>
      <p:bldP spid="13211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 noChangeArrowheads="1"/>
          </p:cNvSpPr>
          <p:nvPr/>
        </p:nvSpPr>
        <p:spPr bwMode="auto">
          <a:xfrm>
            <a:off x="1085850" y="274638"/>
            <a:ext cx="76009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400" b="1">
                <a:ea typeface="宋体" pitchFamily="2" charset="-122"/>
              </a:rPr>
              <a:t>二、 光沿直线传播的应用</a:t>
            </a:r>
          </a:p>
        </p:txBody>
      </p:sp>
      <p:sp>
        <p:nvSpPr>
          <p:cNvPr id="16386" name="文本框 3"/>
          <p:cNvSpPr txBox="1">
            <a:spLocks noChangeArrowheads="1"/>
          </p:cNvSpPr>
          <p:nvPr/>
        </p:nvSpPr>
        <p:spPr bwMode="auto">
          <a:xfrm>
            <a:off x="120650" y="1343025"/>
            <a:ext cx="68040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itchFamily="2" charset="-122"/>
                <a:ea typeface="宋体" pitchFamily="2" charset="-122"/>
              </a:rPr>
              <a:t>4 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小孔成像</a:t>
            </a:r>
          </a:p>
        </p:txBody>
      </p:sp>
      <p:pic>
        <p:nvPicPr>
          <p:cNvPr id="16387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1927225"/>
            <a:ext cx="3592512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4688" y="1990725"/>
            <a:ext cx="3810000" cy="292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 noChangeArrowheads="1"/>
          </p:cNvSpPr>
          <p:nvPr/>
        </p:nvSpPr>
        <p:spPr bwMode="auto">
          <a:xfrm>
            <a:off x="1085850" y="274638"/>
            <a:ext cx="76009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400" b="1">
                <a:ea typeface="宋体" pitchFamily="2" charset="-122"/>
              </a:rPr>
              <a:t>二、 光沿直线传播的</a:t>
            </a:r>
            <a:r>
              <a:rPr lang="zh-CN" altLang="en-US" sz="4400" b="1">
                <a:ea typeface="宋体" pitchFamily="2" charset="-122"/>
                <a:hlinkClick r:id="rId2" action="ppaction://hlinkfile"/>
              </a:rPr>
              <a:t>应用</a:t>
            </a:r>
            <a:endParaRPr lang="zh-CN" altLang="en-US" sz="4400" b="1">
              <a:ea typeface="宋体" pitchFamily="2" charset="-122"/>
            </a:endParaRPr>
          </a:p>
        </p:txBody>
      </p:sp>
      <p:sp>
        <p:nvSpPr>
          <p:cNvPr id="17410" name="文本框 3"/>
          <p:cNvSpPr txBox="1">
            <a:spLocks noChangeArrowheads="1"/>
          </p:cNvSpPr>
          <p:nvPr/>
        </p:nvSpPr>
        <p:spPr bwMode="auto">
          <a:xfrm>
            <a:off x="179388" y="1412875"/>
            <a:ext cx="6804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itchFamily="2" charset="-122"/>
                <a:ea typeface="宋体" pitchFamily="2" charset="-122"/>
              </a:rPr>
              <a:t>5 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其他应用</a:t>
            </a:r>
          </a:p>
        </p:txBody>
      </p:sp>
      <p:pic>
        <p:nvPicPr>
          <p:cNvPr id="269314" name="图片 269313" descr="DSC011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2232025"/>
            <a:ext cx="31750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23963" y="5487988"/>
            <a:ext cx="2365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itchFamily="2" charset="-122"/>
                <a:ea typeface="宋体" pitchFamily="2" charset="-122"/>
              </a:rPr>
              <a:t>排队看齐</a:t>
            </a:r>
          </a:p>
        </p:txBody>
      </p:sp>
      <p:pic>
        <p:nvPicPr>
          <p:cNvPr id="17413" name="图片 272392" descr="20049132239186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5713" y="2232025"/>
            <a:ext cx="4664075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9966" name="Picture 14" descr="图片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838" y="4005263"/>
            <a:ext cx="4783137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2397" name="文本框 272396"/>
          <p:cNvSpPr txBox="1">
            <a:spLocks noChangeArrowheads="1"/>
          </p:cNvSpPr>
          <p:nvPr/>
        </p:nvSpPr>
        <p:spPr bwMode="auto">
          <a:xfrm>
            <a:off x="4891088" y="4071938"/>
            <a:ext cx="1265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Arial" pitchFamily="34" charset="0"/>
                <a:ea typeface="楷体_GB2312" pitchFamily="49" charset="-122"/>
              </a:rPr>
              <a:t>准星</a:t>
            </a:r>
          </a:p>
        </p:txBody>
      </p:sp>
      <p:sp>
        <p:nvSpPr>
          <p:cNvPr id="272398" name="文本框 272397"/>
          <p:cNvSpPr txBox="1">
            <a:spLocks noChangeArrowheads="1"/>
          </p:cNvSpPr>
          <p:nvPr/>
        </p:nvSpPr>
        <p:spPr bwMode="auto">
          <a:xfrm>
            <a:off x="3865563" y="4071938"/>
            <a:ext cx="1265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Arial" pitchFamily="34" charset="0"/>
                <a:ea typeface="楷体_GB2312" pitchFamily="49" charset="-122"/>
              </a:rPr>
              <a:t>缺口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787900" y="5516563"/>
            <a:ext cx="32750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itchFamily="2" charset="-122"/>
                <a:ea typeface="宋体" pitchFamily="2" charset="-122"/>
              </a:rPr>
              <a:t>射击瞄准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2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2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2397" grpId="0"/>
      <p:bldP spid="272398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 noChangeArrowheads="1"/>
          </p:cNvSpPr>
          <p:nvPr/>
        </p:nvSpPr>
        <p:spPr bwMode="auto">
          <a:xfrm>
            <a:off x="1085850" y="274638"/>
            <a:ext cx="76009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400" b="1">
                <a:ea typeface="宋体" pitchFamily="2" charset="-122"/>
              </a:rPr>
              <a:t>三、 光速</a:t>
            </a:r>
          </a:p>
        </p:txBody>
      </p:sp>
      <p:grpSp>
        <p:nvGrpSpPr>
          <p:cNvPr id="2" name="组合 88065"/>
          <p:cNvGrpSpPr>
            <a:grpSpLocks/>
          </p:cNvGrpSpPr>
          <p:nvPr/>
        </p:nvGrpSpPr>
        <p:grpSpPr bwMode="auto">
          <a:xfrm>
            <a:off x="1085850" y="3163888"/>
            <a:ext cx="2482850" cy="3081337"/>
            <a:chOff x="385" y="1525"/>
            <a:chExt cx="1905" cy="2359"/>
          </a:xfrm>
        </p:grpSpPr>
        <p:graphicFrame>
          <p:nvGraphicFramePr>
            <p:cNvPr id="18435" name="对象 88066"/>
            <p:cNvGraphicFramePr>
              <a:graphicFrameLocks/>
            </p:cNvGraphicFramePr>
            <p:nvPr/>
          </p:nvGraphicFramePr>
          <p:xfrm>
            <a:off x="385" y="1610"/>
            <a:ext cx="1905" cy="2274"/>
          </p:xfrm>
          <a:graphic>
            <a:graphicData uri="http://schemas.openxmlformats.org/presentationml/2006/ole">
              <p:oleObj spid="_x0000_s4099" r:id="rId3" imgW="4352381" imgH="5076190" progId="Paint.Picture">
                <p:embed/>
              </p:oleObj>
            </a:graphicData>
          </a:graphic>
        </p:graphicFrame>
        <p:sp>
          <p:nvSpPr>
            <p:cNvPr id="18436" name="矩形 88067"/>
            <p:cNvSpPr>
              <a:spLocks noChangeArrowheads="1"/>
            </p:cNvSpPr>
            <p:nvPr/>
          </p:nvSpPr>
          <p:spPr bwMode="auto">
            <a:xfrm>
              <a:off x="1678" y="1525"/>
              <a:ext cx="545" cy="39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88068"/>
          <p:cNvGrpSpPr>
            <a:grpSpLocks/>
          </p:cNvGrpSpPr>
          <p:nvPr/>
        </p:nvGrpSpPr>
        <p:grpSpPr bwMode="auto">
          <a:xfrm>
            <a:off x="5064125" y="3275013"/>
            <a:ext cx="3524250" cy="2711450"/>
            <a:chOff x="1519" y="391"/>
            <a:chExt cx="3765" cy="3330"/>
          </a:xfrm>
        </p:grpSpPr>
        <p:graphicFrame>
          <p:nvGraphicFramePr>
            <p:cNvPr id="18438" name="对象 88069"/>
            <p:cNvGraphicFramePr>
              <a:graphicFrameLocks/>
            </p:cNvGraphicFramePr>
            <p:nvPr/>
          </p:nvGraphicFramePr>
          <p:xfrm>
            <a:off x="1519" y="709"/>
            <a:ext cx="3765" cy="3012"/>
          </p:xfrm>
          <a:graphic>
            <a:graphicData uri="http://schemas.openxmlformats.org/presentationml/2006/ole">
              <p:oleObj spid="_x0000_s4098" r:id="rId4" imgW="4952381" imgH="3962953" progId="Paint.Picture">
                <p:embed/>
              </p:oleObj>
            </a:graphicData>
          </a:graphic>
        </p:graphicFrame>
        <p:sp>
          <p:nvSpPr>
            <p:cNvPr id="18439" name="矩形 88070"/>
            <p:cNvSpPr>
              <a:spLocks noChangeArrowheads="1"/>
            </p:cNvSpPr>
            <p:nvPr/>
          </p:nvSpPr>
          <p:spPr bwMode="auto">
            <a:xfrm>
              <a:off x="2018" y="391"/>
              <a:ext cx="681" cy="99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8072" name="圆角矩形标注 88071"/>
          <p:cNvSpPr>
            <a:spLocks noChangeArrowheads="1"/>
          </p:cNvSpPr>
          <p:nvPr/>
        </p:nvSpPr>
        <p:spPr bwMode="auto">
          <a:xfrm>
            <a:off x="639763" y="1262063"/>
            <a:ext cx="4033837" cy="1803400"/>
          </a:xfrm>
          <a:prstGeom prst="wedgeRoundRectCallout">
            <a:avLst>
              <a:gd name="adj1" fmla="val 7324"/>
              <a:gd name="adj2" fmla="val 747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Times New Roman" pitchFamily="18" charset="0"/>
              </a:rPr>
              <a:t>打开灯，房间立刻被照亮，光传播不需要时间。</a:t>
            </a:r>
          </a:p>
        </p:txBody>
      </p:sp>
      <p:sp>
        <p:nvSpPr>
          <p:cNvPr id="88073" name="圆角矩形标注 88072"/>
          <p:cNvSpPr>
            <a:spLocks noChangeArrowheads="1"/>
          </p:cNvSpPr>
          <p:nvPr/>
        </p:nvSpPr>
        <p:spPr bwMode="auto">
          <a:xfrm>
            <a:off x="4795838" y="1343025"/>
            <a:ext cx="4348162" cy="1439863"/>
          </a:xfrm>
          <a:prstGeom prst="wedgeRoundRectCallout">
            <a:avLst>
              <a:gd name="adj1" fmla="val -3347"/>
              <a:gd name="adj2" fmla="val 6873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itchFamily="18" charset="0"/>
              </a:rPr>
              <a:t>不一定！也可能是光传播得太快人们无法觉察。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2" grpId="0" bldLvl="0" animBg="1"/>
      <p:bldP spid="8807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 noChangeArrowheads="1"/>
          </p:cNvSpPr>
          <p:nvPr/>
        </p:nvSpPr>
        <p:spPr bwMode="auto">
          <a:xfrm>
            <a:off x="1085850" y="274638"/>
            <a:ext cx="76009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400" b="1">
                <a:ea typeface="宋体" pitchFamily="2" charset="-122"/>
              </a:rPr>
              <a:t>三、 光速</a:t>
            </a:r>
          </a:p>
        </p:txBody>
      </p:sp>
      <p:sp>
        <p:nvSpPr>
          <p:cNvPr id="19458" name="文本框 44034"/>
          <p:cNvSpPr txBox="1">
            <a:spLocks noChangeArrowheads="1"/>
          </p:cNvSpPr>
          <p:nvPr/>
        </p:nvSpPr>
        <p:spPr bwMode="auto">
          <a:xfrm>
            <a:off x="161925" y="1425575"/>
            <a:ext cx="8915400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Arial" pitchFamily="34" charset="0"/>
              </a:rPr>
              <a:t>1</a:t>
            </a:r>
            <a:r>
              <a:rPr lang="zh-CN" altLang="en-US" sz="3200" b="1">
                <a:latin typeface="Arial" pitchFamily="34" charset="0"/>
              </a:rPr>
              <a:t>、</a:t>
            </a:r>
            <a:r>
              <a:rPr lang="zh-CN" altLang="en-US" sz="3200" b="1">
                <a:solidFill>
                  <a:srgbClr val="3333FF"/>
                </a:solidFill>
                <a:latin typeface="Arial" pitchFamily="34" charset="0"/>
              </a:rPr>
              <a:t>真空</a:t>
            </a:r>
            <a:r>
              <a:rPr lang="zh-CN" altLang="en-US" sz="3200" b="1">
                <a:latin typeface="Arial" pitchFamily="34" charset="0"/>
              </a:rPr>
              <a:t>中的</a:t>
            </a:r>
            <a:r>
              <a:rPr lang="zh-CN" altLang="en-US" sz="3200" b="1">
                <a:solidFill>
                  <a:srgbClr val="3333FF"/>
                </a:solidFill>
                <a:latin typeface="Arial" pitchFamily="34" charset="0"/>
              </a:rPr>
              <a:t>光速</a:t>
            </a:r>
            <a:r>
              <a:rPr lang="zh-CN" altLang="en-US" sz="3200" b="1">
                <a:latin typeface="Arial" pitchFamily="34" charset="0"/>
              </a:rPr>
              <a:t>为：</a:t>
            </a:r>
            <a:r>
              <a:rPr lang="zh-CN" altLang="en-US" sz="3200" b="1" u="sng">
                <a:latin typeface="Arial" pitchFamily="34" charset="0"/>
              </a:rPr>
              <a:t>                                        </a:t>
            </a:r>
            <a:r>
              <a:rPr lang="zh-CN" altLang="en-US" sz="3200" b="1">
                <a:latin typeface="Arial" pitchFamily="34" charset="0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Arial" pitchFamily="34" charset="0"/>
              </a:rPr>
              <a:t>      在计算中，真空或空气中的光速  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Arial" pitchFamily="34" charset="0"/>
              </a:rPr>
              <a:t>      取</a:t>
            </a:r>
            <a:r>
              <a:rPr lang="zh-CN" altLang="en-US" sz="3200" b="1" u="sng">
                <a:latin typeface="Arial" pitchFamily="34" charset="0"/>
              </a:rPr>
              <a:t>                         </a:t>
            </a:r>
            <a:r>
              <a:rPr lang="zh-CN" altLang="en-US" sz="3200" b="1">
                <a:latin typeface="Arial" pitchFamily="34" charset="0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Arial" pitchFamily="34" charset="0"/>
              </a:rPr>
              <a:t>2</a:t>
            </a:r>
            <a:r>
              <a:rPr lang="zh-CN" altLang="en-US" sz="3200" b="1">
                <a:latin typeface="Arial" pitchFamily="34" charset="0"/>
              </a:rPr>
              <a:t>、光在空气、玻璃和水中传播的速度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Arial" pitchFamily="34" charset="0"/>
              </a:rPr>
              <a:t>      由大到小的顺序是</a:t>
            </a:r>
            <a:r>
              <a:rPr lang="zh-CN" altLang="en-US" sz="3200" b="1" u="sng">
                <a:latin typeface="Arial" pitchFamily="34" charset="0"/>
              </a:rPr>
              <a:t>                            </a:t>
            </a:r>
            <a:r>
              <a:rPr lang="zh-CN" altLang="en-US" sz="3200" b="1">
                <a:latin typeface="Arial" pitchFamily="34" charset="0"/>
              </a:rPr>
              <a:t> 。      </a:t>
            </a:r>
          </a:p>
        </p:txBody>
      </p:sp>
      <p:sp>
        <p:nvSpPr>
          <p:cNvPr id="44036" name="矩形 44035"/>
          <p:cNvSpPr>
            <a:spLocks noChangeArrowheads="1"/>
          </p:cNvSpPr>
          <p:nvPr/>
        </p:nvSpPr>
        <p:spPr bwMode="auto">
          <a:xfrm>
            <a:off x="4114800" y="1497013"/>
            <a:ext cx="457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</a:rPr>
              <a:t>c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＝ 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</a:rPr>
              <a:t>2.99792×10</a:t>
            </a:r>
            <a:r>
              <a:rPr lang="en-US" altLang="zh-CN" sz="3200" b="1" baseline="30000">
                <a:solidFill>
                  <a:srgbClr val="FF3300"/>
                </a:solidFill>
                <a:latin typeface="Arial" pitchFamily="34" charset="0"/>
              </a:rPr>
              <a:t>8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</a:rPr>
              <a:t>m/s</a:t>
            </a:r>
            <a:endParaRPr lang="en-US" altLang="zh-CN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44037" name="矩形 44036"/>
          <p:cNvSpPr>
            <a:spLocks noChangeArrowheads="1"/>
          </p:cNvSpPr>
          <p:nvPr/>
        </p:nvSpPr>
        <p:spPr bwMode="auto">
          <a:xfrm>
            <a:off x="1524000" y="2962275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</a:rPr>
              <a:t>c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＝ 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</a:rPr>
              <a:t>3×10</a:t>
            </a:r>
            <a:r>
              <a:rPr lang="en-US" altLang="zh-CN" sz="3200" b="1" baseline="30000">
                <a:solidFill>
                  <a:srgbClr val="FF3300"/>
                </a:solidFill>
                <a:latin typeface="Arial" pitchFamily="34" charset="0"/>
              </a:rPr>
              <a:t>8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</a:rPr>
              <a:t>m/s</a:t>
            </a:r>
            <a:endParaRPr lang="en-US" altLang="zh-CN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44038" name="文本框 44037"/>
          <p:cNvSpPr txBox="1">
            <a:spLocks noChangeArrowheads="1"/>
          </p:cNvSpPr>
          <p:nvPr/>
        </p:nvSpPr>
        <p:spPr bwMode="auto">
          <a:xfrm>
            <a:off x="4648200" y="4364038"/>
            <a:ext cx="25415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Arial" pitchFamily="34" charset="0"/>
              </a:rPr>
              <a:t>V</a:t>
            </a:r>
            <a:r>
              <a:rPr lang="zh-CN" altLang="en-US" sz="3200" b="1" baseline="-25000">
                <a:solidFill>
                  <a:srgbClr val="FF3300"/>
                </a:solidFill>
                <a:latin typeface="Arial" pitchFamily="34" charset="0"/>
              </a:rPr>
              <a:t>空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</a:rPr>
              <a:t>&gt;V</a:t>
            </a:r>
            <a:r>
              <a:rPr lang="zh-CN" altLang="en-US" sz="3200" b="1" baseline="-25000">
                <a:solidFill>
                  <a:srgbClr val="FF3300"/>
                </a:solidFill>
                <a:latin typeface="Arial" pitchFamily="34" charset="0"/>
              </a:rPr>
              <a:t>水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</a:rPr>
              <a:t>&gt;V</a:t>
            </a:r>
            <a:r>
              <a:rPr lang="zh-CN" altLang="en-US" sz="3200" b="1" baseline="-25000">
                <a:solidFill>
                  <a:srgbClr val="FF3300"/>
                </a:solidFill>
                <a:latin typeface="Arial" pitchFamily="34" charset="0"/>
              </a:rPr>
              <a:t>玻璃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/>
      <p:bldP spid="440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042988" y="2647950"/>
            <a:ext cx="6997700" cy="1214438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zh-TW" sz="54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§</a:t>
            </a:r>
            <a:r>
              <a:rPr lang="en-US" altLang="zh-CN" sz="54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3.3 </a:t>
            </a:r>
            <a:r>
              <a:rPr lang="zh-CN" altLang="zh-TW" sz="54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光沿直线传播</a:t>
            </a:r>
          </a:p>
        </p:txBody>
      </p:sp>
      <p:cxnSp>
        <p:nvCxnSpPr>
          <p:cNvPr id="12" name="直線接點 11"/>
          <p:cNvCxnSpPr/>
          <p:nvPr/>
        </p:nvCxnSpPr>
        <p:spPr>
          <a:xfrm>
            <a:off x="1403350" y="2420938"/>
            <a:ext cx="6480175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3" name="矩形 16"/>
          <p:cNvSpPr>
            <a:spLocks noChangeArrowheads="1"/>
          </p:cNvSpPr>
          <p:nvPr/>
        </p:nvSpPr>
        <p:spPr bwMode="auto">
          <a:xfrm>
            <a:off x="4381500" y="2922588"/>
            <a:ext cx="30956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altLang="zh-TW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2" name="直線接點 11"/>
          <p:cNvCxnSpPr/>
          <p:nvPr/>
        </p:nvCxnSpPr>
        <p:spPr>
          <a:xfrm>
            <a:off x="1403350" y="4154488"/>
            <a:ext cx="6480175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331913" y="2420938"/>
            <a:ext cx="0" cy="172878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956550" y="2420938"/>
            <a:ext cx="0" cy="172878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1085850" y="274638"/>
            <a:ext cx="7600950" cy="785812"/>
          </a:xfrm>
        </p:spPr>
        <p:txBody>
          <a:bodyPr/>
          <a:lstStyle/>
          <a:p>
            <a:pPr algn="l"/>
            <a:r>
              <a:rPr lang="zh-CN" altLang="en-US" b="1" smtClean="0"/>
              <a:t>一、 光的传播</a:t>
            </a:r>
          </a:p>
        </p:txBody>
      </p:sp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231775" y="1435100"/>
            <a:ext cx="1533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itchFamily="2" charset="-122"/>
                <a:ea typeface="宋体" pitchFamily="2" charset="-122"/>
              </a:rPr>
              <a:t>空气中</a:t>
            </a:r>
          </a:p>
        </p:txBody>
      </p:sp>
      <p:pic>
        <p:nvPicPr>
          <p:cNvPr id="6" name="图片 5" descr="t0156cfa6cc03a6c1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75" y="2241550"/>
            <a:ext cx="415766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263775"/>
            <a:ext cx="4427537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98450" y="5365750"/>
            <a:ext cx="3730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latin typeface="宋体" pitchFamily="2" charset="-122"/>
                <a:ea typeface="宋体" pitchFamily="2" charset="-122"/>
              </a:rPr>
              <a:t>森林里的太阳光束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160963" y="5349875"/>
            <a:ext cx="37306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itchFamily="2" charset="-122"/>
                <a:ea typeface="宋体" pitchFamily="2" charset="-122"/>
              </a:rPr>
              <a:t>城市里灯的光束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2"/>
          <p:cNvSpPr txBox="1">
            <a:spLocks noChangeArrowheads="1"/>
          </p:cNvSpPr>
          <p:nvPr/>
        </p:nvSpPr>
        <p:spPr bwMode="auto">
          <a:xfrm>
            <a:off x="276225" y="1336675"/>
            <a:ext cx="68040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itchFamily="2" charset="-122"/>
                <a:ea typeface="宋体" pitchFamily="2" charset="-122"/>
              </a:rPr>
              <a:t>1 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探究光在各种介质中的传播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74713" y="2246313"/>
            <a:ext cx="1179512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猜想：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139950" y="2276475"/>
            <a:ext cx="57594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光在同种介质中可能沿直线传播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74713" y="3327400"/>
            <a:ext cx="1179512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实验：</a:t>
            </a:r>
          </a:p>
        </p:txBody>
      </p:sp>
      <p:sp>
        <p:nvSpPr>
          <p:cNvPr id="92179" name="矩形 92178"/>
          <p:cNvSpPr>
            <a:spLocks noChangeArrowheads="1"/>
          </p:cNvSpPr>
          <p:nvPr/>
        </p:nvSpPr>
        <p:spPr bwMode="auto">
          <a:xfrm>
            <a:off x="2139950" y="3327400"/>
            <a:ext cx="56134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Arial" pitchFamily="34" charset="0"/>
              </a:rPr>
              <a:t>器材：激光笔、水、玻璃砖</a:t>
            </a:r>
          </a:p>
        </p:txBody>
      </p:sp>
      <p:pic>
        <p:nvPicPr>
          <p:cNvPr id="7174" name="图片 7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350" y="4445000"/>
            <a:ext cx="115887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椭圆形标注 8"/>
          <p:cNvSpPr/>
          <p:nvPr/>
        </p:nvSpPr>
        <p:spPr>
          <a:xfrm>
            <a:off x="2054225" y="4648200"/>
            <a:ext cx="6429375" cy="1155700"/>
          </a:xfrm>
          <a:prstGeom prst="wedgeEllipseCallout">
            <a:avLst>
              <a:gd name="adj1" fmla="val 46531"/>
              <a:gd name="adj2" fmla="val 5061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b="1" noProof="1">
                <a:solidFill>
                  <a:srgbClr val="D741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怎样显示光的传播路径？</a:t>
            </a:r>
          </a:p>
        </p:txBody>
      </p:sp>
      <p:sp>
        <p:nvSpPr>
          <p:cNvPr id="7176" name="标题 1"/>
          <p:cNvSpPr>
            <a:spLocks noGrp="1" noChangeArrowheads="1"/>
          </p:cNvSpPr>
          <p:nvPr>
            <p:ph type="title"/>
          </p:nvPr>
        </p:nvSpPr>
        <p:spPr>
          <a:xfrm>
            <a:off x="1085850" y="274638"/>
            <a:ext cx="7600950" cy="785812"/>
          </a:xfrm>
        </p:spPr>
        <p:txBody>
          <a:bodyPr/>
          <a:lstStyle/>
          <a:p>
            <a:pPr algn="l"/>
            <a:r>
              <a:rPr lang="zh-CN" altLang="en-US" b="1" smtClean="0"/>
              <a:t>一、 光的传播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2179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title"/>
          </p:nvPr>
        </p:nvSpPr>
        <p:spPr>
          <a:xfrm>
            <a:off x="1085850" y="274638"/>
            <a:ext cx="7600950" cy="785812"/>
          </a:xfrm>
        </p:spPr>
        <p:txBody>
          <a:bodyPr/>
          <a:lstStyle/>
          <a:p>
            <a:pPr algn="l"/>
            <a:r>
              <a:rPr lang="zh-CN" altLang="en-US" b="1" smtClean="0"/>
              <a:t>一、 光的传播</a:t>
            </a:r>
          </a:p>
        </p:txBody>
      </p:sp>
      <p:pic>
        <p:nvPicPr>
          <p:cNvPr id="501769" name="Picture 9" descr="u=3766754725,947338125&amp;fm=23&amp;gp=0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 l="25339" t="8047" r="16742" b="43665"/>
          <a:stretch>
            <a:fillRect/>
          </a:stretch>
        </p:blipFill>
        <p:spPr bwMode="auto">
          <a:xfrm>
            <a:off x="350838" y="2489200"/>
            <a:ext cx="2738437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52500" y="5184775"/>
            <a:ext cx="1533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itchFamily="2" charset="-122"/>
                <a:ea typeface="宋体" pitchFamily="2" charset="-122"/>
              </a:rPr>
              <a:t>空气中</a:t>
            </a:r>
          </a:p>
        </p:txBody>
      </p:sp>
      <p:pic>
        <p:nvPicPr>
          <p:cNvPr id="501773" name="Picture 13" descr="608b717dgb6109da95d68&amp;690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 r="19943"/>
          <a:stretch>
            <a:fillRect/>
          </a:stretch>
        </p:blipFill>
        <p:spPr bwMode="auto">
          <a:xfrm>
            <a:off x="3152775" y="2489200"/>
            <a:ext cx="2787650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79838" y="5307013"/>
            <a:ext cx="1533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latin typeface="宋体" pitchFamily="2" charset="-122"/>
                <a:ea typeface="宋体" pitchFamily="2" charset="-122"/>
              </a:rPr>
              <a:t>水中</a:t>
            </a:r>
          </a:p>
        </p:txBody>
      </p:sp>
      <p:pic>
        <p:nvPicPr>
          <p:cNvPr id="501771" name="Picture 11" descr="09lfbpjx"/>
          <p:cNvPicPr>
            <a:picLocks noChangeAspect="1" noChangeArrowheads="1"/>
          </p:cNvPicPr>
          <p:nvPr/>
        </p:nvPicPr>
        <p:blipFill>
          <a:blip r:embed="rId5" cstate="print">
            <a:lum bright="6000" contrast="24000"/>
          </a:blip>
          <a:srcRect l="34431" t="7222" r="37486" b="6865"/>
          <a:stretch>
            <a:fillRect/>
          </a:stretch>
        </p:blipFill>
        <p:spPr bwMode="auto">
          <a:xfrm>
            <a:off x="6013450" y="2489200"/>
            <a:ext cx="2744788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284913" y="5291138"/>
            <a:ext cx="2401887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latin typeface="宋体" pitchFamily="2" charset="-122"/>
                <a:ea typeface="宋体" pitchFamily="2" charset="-122"/>
              </a:rPr>
              <a:t>玻璃砖中</a:t>
            </a:r>
          </a:p>
        </p:txBody>
      </p:sp>
      <p:sp>
        <p:nvSpPr>
          <p:cNvPr id="8200" name="文本框 4"/>
          <p:cNvSpPr txBox="1">
            <a:spLocks noChangeArrowheads="1"/>
          </p:cNvSpPr>
          <p:nvPr/>
        </p:nvSpPr>
        <p:spPr bwMode="auto">
          <a:xfrm>
            <a:off x="276225" y="1482725"/>
            <a:ext cx="68040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光在各种介质中的传播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2"/>
          <p:cNvSpPr txBox="1">
            <a:spLocks noChangeArrowheads="1"/>
          </p:cNvSpPr>
          <p:nvPr/>
        </p:nvSpPr>
        <p:spPr bwMode="auto">
          <a:xfrm>
            <a:off x="276225" y="1336675"/>
            <a:ext cx="68040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itchFamily="2" charset="-122"/>
                <a:ea typeface="宋体" pitchFamily="2" charset="-122"/>
              </a:rPr>
              <a:t>2 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光的其他传播类型</a:t>
            </a:r>
          </a:p>
        </p:txBody>
      </p:sp>
      <p:sp>
        <p:nvSpPr>
          <p:cNvPr id="9218" name="标题 1"/>
          <p:cNvSpPr>
            <a:spLocks noGrp="1" noChangeArrowheads="1"/>
          </p:cNvSpPr>
          <p:nvPr>
            <p:ph type="title"/>
          </p:nvPr>
        </p:nvSpPr>
        <p:spPr>
          <a:xfrm>
            <a:off x="1085850" y="274638"/>
            <a:ext cx="7600950" cy="785812"/>
          </a:xfrm>
        </p:spPr>
        <p:txBody>
          <a:bodyPr/>
          <a:lstStyle/>
          <a:p>
            <a:pPr algn="l"/>
            <a:r>
              <a:rPr lang="zh-CN" altLang="en-US" b="1" smtClean="0"/>
              <a:t>一、 光的传播</a:t>
            </a:r>
          </a:p>
        </p:txBody>
      </p:sp>
      <p:pic>
        <p:nvPicPr>
          <p:cNvPr id="499720" name="Picture 8" descr="u=1104101259,2589286080&amp;fm=23&amp;gp=0"/>
          <p:cNvPicPr>
            <a:picLocks noChangeAspect="1" noChangeArrowheads="1"/>
          </p:cNvPicPr>
          <p:nvPr/>
        </p:nvPicPr>
        <p:blipFill>
          <a:blip r:embed="rId2" cstate="print"/>
          <a:srcRect t="10811" r="6726" b="13513"/>
          <a:stretch>
            <a:fillRect/>
          </a:stretch>
        </p:blipFill>
        <p:spPr bwMode="auto">
          <a:xfrm>
            <a:off x="347663" y="1995488"/>
            <a:ext cx="3348037" cy="281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68350" y="4878388"/>
            <a:ext cx="2365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itchFamily="2" charset="-122"/>
                <a:ea typeface="宋体" pitchFamily="2" charset="-122"/>
              </a:rPr>
              <a:t>不同介质中</a:t>
            </a:r>
          </a:p>
        </p:txBody>
      </p:sp>
      <p:pic>
        <p:nvPicPr>
          <p:cNvPr id="499717" name="Picture 5" descr="tz01nc3o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lum bright="6000" contrast="36000"/>
          </a:blip>
          <a:srcRect l="4616" t="9570" r="9393" b="23430"/>
          <a:stretch>
            <a:fillRect/>
          </a:stretch>
        </p:blipFill>
        <p:spPr bwMode="auto">
          <a:xfrm>
            <a:off x="3894138" y="1995488"/>
            <a:ext cx="4792662" cy="281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497388" y="4889500"/>
            <a:ext cx="37163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latin typeface="宋体" pitchFamily="2" charset="-122"/>
                <a:ea typeface="宋体" pitchFamily="2" charset="-122"/>
              </a:rPr>
              <a:t>不均匀的糖水中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 noChangeArrowheads="1"/>
          </p:cNvSpPr>
          <p:nvPr>
            <p:ph type="title"/>
          </p:nvPr>
        </p:nvSpPr>
        <p:spPr>
          <a:xfrm>
            <a:off x="1085850" y="274638"/>
            <a:ext cx="7600950" cy="785812"/>
          </a:xfrm>
        </p:spPr>
        <p:txBody>
          <a:bodyPr/>
          <a:lstStyle/>
          <a:p>
            <a:pPr algn="l"/>
            <a:r>
              <a:rPr lang="zh-CN" altLang="en-US" b="1" smtClean="0"/>
              <a:t>一、 光的传播</a:t>
            </a:r>
          </a:p>
        </p:txBody>
      </p:sp>
      <p:pic>
        <p:nvPicPr>
          <p:cNvPr id="499718" name="Picture 6"/>
          <p:cNvPicPr>
            <a:picLocks noChangeAspect="1" noChangeArrowheads="1"/>
          </p:cNvPicPr>
          <p:nvPr/>
        </p:nvPicPr>
        <p:blipFill>
          <a:blip r:embed="rId2" cstate="print">
            <a:lum bright="-18000"/>
          </a:blip>
          <a:srcRect/>
          <a:stretch>
            <a:fillRect/>
          </a:stretch>
        </p:blipFill>
        <p:spPr bwMode="auto">
          <a:xfrm>
            <a:off x="382588" y="2476500"/>
            <a:ext cx="38687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276225" y="1336675"/>
            <a:ext cx="68040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itchFamily="2" charset="-122"/>
                <a:ea typeface="宋体" pitchFamily="2" charset="-122"/>
              </a:rPr>
              <a:t>2 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光的其他传播类型</a:t>
            </a:r>
          </a:p>
        </p:txBody>
      </p:sp>
      <p:pic>
        <p:nvPicPr>
          <p:cNvPr id="499719" name="Picture 7" descr="不均匀介质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2476500"/>
            <a:ext cx="41910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8100" y="5356225"/>
            <a:ext cx="8967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itchFamily="2" charset="-122"/>
                <a:ea typeface="宋体" pitchFamily="2" charset="-122"/>
              </a:rPr>
              <a:t>光线：用带箭头的直线表示光的传播方向和路径。</a:t>
            </a:r>
          </a:p>
        </p:txBody>
      </p:sp>
      <p:cxnSp>
        <p:nvCxnSpPr>
          <p:cNvPr id="5" name="直接箭头连接符 4"/>
          <p:cNvCxnSpPr/>
          <p:nvPr/>
        </p:nvCxnSpPr>
        <p:spPr>
          <a:xfrm>
            <a:off x="1397000" y="6092825"/>
            <a:ext cx="1806575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 noChangeArrowheads="1"/>
          </p:cNvSpPr>
          <p:nvPr>
            <p:ph type="title"/>
          </p:nvPr>
        </p:nvSpPr>
        <p:spPr>
          <a:xfrm>
            <a:off x="1085850" y="274638"/>
            <a:ext cx="7600950" cy="785812"/>
          </a:xfrm>
        </p:spPr>
        <p:txBody>
          <a:bodyPr/>
          <a:lstStyle/>
          <a:p>
            <a:pPr algn="l"/>
            <a:r>
              <a:rPr lang="zh-CN" altLang="en-US" b="1" smtClean="0"/>
              <a:t>二、 光沿直线传播的应用</a:t>
            </a:r>
          </a:p>
        </p:txBody>
      </p:sp>
      <p:sp>
        <p:nvSpPr>
          <p:cNvPr id="11266" name="文本框 3"/>
          <p:cNvSpPr txBox="1">
            <a:spLocks noChangeArrowheads="1"/>
          </p:cNvSpPr>
          <p:nvPr/>
        </p:nvSpPr>
        <p:spPr bwMode="auto">
          <a:xfrm>
            <a:off x="298450" y="1198563"/>
            <a:ext cx="68040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itchFamily="2" charset="-122"/>
                <a:ea typeface="宋体" pitchFamily="2" charset="-122"/>
              </a:rPr>
              <a:t>1 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影子的形成</a:t>
            </a:r>
          </a:p>
        </p:txBody>
      </p:sp>
      <p:pic>
        <p:nvPicPr>
          <p:cNvPr id="11267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" y="1781175"/>
            <a:ext cx="2092325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图片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1763" y="1781175"/>
            <a:ext cx="3268662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图片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5" y="4002088"/>
            <a:ext cx="4570413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5197475" y="4052888"/>
            <a:ext cx="3805238" cy="2328862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2800" noProof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影子：光在传播过程中，遇到不透光的物体，在不透光的物体背面形成黑暗区域。</a:t>
            </a:r>
          </a:p>
        </p:txBody>
      </p:sp>
      <p:sp>
        <p:nvSpPr>
          <p:cNvPr id="302083" name="Freeform 3"/>
          <p:cNvSpPr>
            <a:spLocks noChangeArrowheads="1"/>
          </p:cNvSpPr>
          <p:nvPr/>
        </p:nvSpPr>
        <p:spPr bwMode="auto">
          <a:xfrm>
            <a:off x="6877050" y="3489325"/>
            <a:ext cx="2147888" cy="512763"/>
          </a:xfrm>
          <a:custGeom>
            <a:avLst/>
            <a:gdLst/>
            <a:ahLst/>
            <a:cxnLst>
              <a:cxn ang="0">
                <a:pos x="1056" y="96"/>
              </a:cxn>
              <a:cxn ang="0">
                <a:pos x="1344" y="0"/>
              </a:cxn>
              <a:cxn ang="0">
                <a:pos x="1680" y="192"/>
              </a:cxn>
              <a:cxn ang="0">
                <a:pos x="1824" y="144"/>
              </a:cxn>
              <a:cxn ang="0">
                <a:pos x="1920" y="48"/>
              </a:cxn>
              <a:cxn ang="0">
                <a:pos x="2352" y="144"/>
              </a:cxn>
              <a:cxn ang="0">
                <a:pos x="2496" y="0"/>
              </a:cxn>
              <a:cxn ang="0">
                <a:pos x="2688" y="96"/>
              </a:cxn>
              <a:cxn ang="0">
                <a:pos x="2736" y="288"/>
              </a:cxn>
              <a:cxn ang="0">
                <a:pos x="2544" y="432"/>
              </a:cxn>
              <a:cxn ang="0">
                <a:pos x="2400" y="384"/>
              </a:cxn>
              <a:cxn ang="0">
                <a:pos x="2304" y="432"/>
              </a:cxn>
              <a:cxn ang="0">
                <a:pos x="2256" y="576"/>
              </a:cxn>
              <a:cxn ang="0">
                <a:pos x="2064" y="720"/>
              </a:cxn>
              <a:cxn ang="0">
                <a:pos x="1872" y="768"/>
              </a:cxn>
              <a:cxn ang="0">
                <a:pos x="1824" y="672"/>
              </a:cxn>
              <a:cxn ang="0">
                <a:pos x="2016" y="576"/>
              </a:cxn>
              <a:cxn ang="0">
                <a:pos x="2064" y="528"/>
              </a:cxn>
              <a:cxn ang="0">
                <a:pos x="1728" y="528"/>
              </a:cxn>
              <a:cxn ang="0">
                <a:pos x="1392" y="480"/>
              </a:cxn>
              <a:cxn ang="0">
                <a:pos x="1200" y="480"/>
              </a:cxn>
              <a:cxn ang="0">
                <a:pos x="624" y="384"/>
              </a:cxn>
              <a:cxn ang="0">
                <a:pos x="288" y="192"/>
              </a:cxn>
              <a:cxn ang="0">
                <a:pos x="0" y="96"/>
              </a:cxn>
              <a:cxn ang="0">
                <a:pos x="240" y="96"/>
              </a:cxn>
              <a:cxn ang="0">
                <a:pos x="528" y="192"/>
              </a:cxn>
              <a:cxn ang="0">
                <a:pos x="720" y="288"/>
              </a:cxn>
              <a:cxn ang="0">
                <a:pos x="1056" y="288"/>
              </a:cxn>
              <a:cxn ang="0">
                <a:pos x="1200" y="288"/>
              </a:cxn>
              <a:cxn ang="0">
                <a:pos x="1200" y="144"/>
              </a:cxn>
              <a:cxn ang="0">
                <a:pos x="960" y="144"/>
              </a:cxn>
              <a:cxn ang="0">
                <a:pos x="960" y="48"/>
              </a:cxn>
              <a:cxn ang="0">
                <a:pos x="1104" y="48"/>
              </a:cxn>
              <a:cxn ang="0">
                <a:pos x="1248" y="48"/>
              </a:cxn>
            </a:cxnLst>
            <a:rect l="0" t="0" r="r" b="b"/>
            <a:pathLst>
              <a:path w="2736" h="768">
                <a:moveTo>
                  <a:pt x="1056" y="96"/>
                </a:moveTo>
                <a:lnTo>
                  <a:pt x="1344" y="0"/>
                </a:lnTo>
                <a:lnTo>
                  <a:pt x="1680" y="192"/>
                </a:lnTo>
                <a:lnTo>
                  <a:pt x="1824" y="144"/>
                </a:lnTo>
                <a:lnTo>
                  <a:pt x="1920" y="48"/>
                </a:lnTo>
                <a:lnTo>
                  <a:pt x="2352" y="144"/>
                </a:lnTo>
                <a:lnTo>
                  <a:pt x="2496" y="0"/>
                </a:lnTo>
                <a:lnTo>
                  <a:pt x="2688" y="96"/>
                </a:lnTo>
                <a:lnTo>
                  <a:pt x="2736" y="288"/>
                </a:lnTo>
                <a:lnTo>
                  <a:pt x="2544" y="432"/>
                </a:lnTo>
                <a:lnTo>
                  <a:pt x="2400" y="384"/>
                </a:lnTo>
                <a:lnTo>
                  <a:pt x="2304" y="432"/>
                </a:lnTo>
                <a:lnTo>
                  <a:pt x="2256" y="576"/>
                </a:lnTo>
                <a:lnTo>
                  <a:pt x="2064" y="720"/>
                </a:lnTo>
                <a:lnTo>
                  <a:pt x="1872" y="768"/>
                </a:lnTo>
                <a:lnTo>
                  <a:pt x="1824" y="672"/>
                </a:lnTo>
                <a:lnTo>
                  <a:pt x="2016" y="576"/>
                </a:lnTo>
                <a:lnTo>
                  <a:pt x="2064" y="528"/>
                </a:lnTo>
                <a:lnTo>
                  <a:pt x="1728" y="528"/>
                </a:lnTo>
                <a:lnTo>
                  <a:pt x="1392" y="480"/>
                </a:lnTo>
                <a:lnTo>
                  <a:pt x="1200" y="480"/>
                </a:lnTo>
                <a:lnTo>
                  <a:pt x="624" y="384"/>
                </a:lnTo>
                <a:lnTo>
                  <a:pt x="288" y="192"/>
                </a:lnTo>
                <a:lnTo>
                  <a:pt x="0" y="96"/>
                </a:lnTo>
                <a:lnTo>
                  <a:pt x="240" y="96"/>
                </a:lnTo>
                <a:lnTo>
                  <a:pt x="528" y="192"/>
                </a:lnTo>
                <a:lnTo>
                  <a:pt x="720" y="288"/>
                </a:lnTo>
                <a:lnTo>
                  <a:pt x="1056" y="288"/>
                </a:lnTo>
                <a:lnTo>
                  <a:pt x="1200" y="288"/>
                </a:lnTo>
                <a:lnTo>
                  <a:pt x="1200" y="144"/>
                </a:lnTo>
                <a:lnTo>
                  <a:pt x="960" y="144"/>
                </a:lnTo>
                <a:lnTo>
                  <a:pt x="960" y="48"/>
                </a:lnTo>
                <a:lnTo>
                  <a:pt x="1104" y="48"/>
                </a:lnTo>
                <a:lnTo>
                  <a:pt x="1248" y="48"/>
                </a:lnTo>
              </a:path>
            </a:pathLst>
          </a:custGeom>
          <a:solidFill>
            <a:srgbClr val="08080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1272" name="Picture 6" descr="PE01686_"/>
          <p:cNvPicPr>
            <a:picLocks noChangeAspect="1" noChangeArrowheads="1"/>
          </p:cNvPicPr>
          <p:nvPr/>
        </p:nvPicPr>
        <p:blipFill>
          <a:blip r:embed="rId5" cstate="print">
            <a:lum contrast="24000"/>
          </a:blip>
          <a:srcRect/>
          <a:stretch>
            <a:fillRect/>
          </a:stretch>
        </p:blipFill>
        <p:spPr bwMode="auto">
          <a:xfrm>
            <a:off x="6051550" y="1768475"/>
            <a:ext cx="132080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102350" y="1285875"/>
            <a:ext cx="2868613" cy="2270125"/>
            <a:chOff x="372" y="624"/>
            <a:chExt cx="3746" cy="2984"/>
          </a:xfrm>
        </p:grpSpPr>
        <p:sp>
          <p:nvSpPr>
            <p:cNvPr id="11274" name="Line 8"/>
            <p:cNvSpPr>
              <a:spLocks noChangeShapeType="1"/>
            </p:cNvSpPr>
            <p:nvPr/>
          </p:nvSpPr>
          <p:spPr bwMode="auto">
            <a:xfrm>
              <a:off x="858" y="1436"/>
              <a:ext cx="2820" cy="2013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5" name="Line 9"/>
            <p:cNvSpPr>
              <a:spLocks noChangeShapeType="1"/>
            </p:cNvSpPr>
            <p:nvPr/>
          </p:nvSpPr>
          <p:spPr bwMode="auto">
            <a:xfrm>
              <a:off x="816" y="894"/>
              <a:ext cx="3302" cy="2393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Line 10"/>
            <p:cNvSpPr>
              <a:spLocks noChangeShapeType="1"/>
            </p:cNvSpPr>
            <p:nvPr/>
          </p:nvSpPr>
          <p:spPr bwMode="auto">
            <a:xfrm>
              <a:off x="441" y="624"/>
              <a:ext cx="1296" cy="92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7" name="Line 11"/>
            <p:cNvSpPr>
              <a:spLocks noChangeShapeType="1"/>
            </p:cNvSpPr>
            <p:nvPr/>
          </p:nvSpPr>
          <p:spPr bwMode="auto">
            <a:xfrm>
              <a:off x="411" y="1121"/>
              <a:ext cx="1296" cy="92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8" name="Line 12"/>
            <p:cNvSpPr>
              <a:spLocks noChangeShapeType="1"/>
            </p:cNvSpPr>
            <p:nvPr/>
          </p:nvSpPr>
          <p:spPr bwMode="auto">
            <a:xfrm>
              <a:off x="405" y="1614"/>
              <a:ext cx="1179" cy="84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Line 13"/>
            <p:cNvSpPr>
              <a:spLocks noChangeShapeType="1"/>
            </p:cNvSpPr>
            <p:nvPr/>
          </p:nvSpPr>
          <p:spPr bwMode="auto">
            <a:xfrm>
              <a:off x="546" y="1715"/>
              <a:ext cx="2475" cy="1733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Line 14"/>
            <p:cNvSpPr>
              <a:spLocks noChangeShapeType="1"/>
            </p:cNvSpPr>
            <p:nvPr/>
          </p:nvSpPr>
          <p:spPr bwMode="auto">
            <a:xfrm>
              <a:off x="378" y="2045"/>
              <a:ext cx="966" cy="68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1" name="Line 15"/>
            <p:cNvSpPr>
              <a:spLocks noChangeShapeType="1"/>
            </p:cNvSpPr>
            <p:nvPr/>
          </p:nvSpPr>
          <p:spPr bwMode="auto">
            <a:xfrm>
              <a:off x="579" y="2180"/>
              <a:ext cx="1767" cy="126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2" name="Line 16"/>
            <p:cNvSpPr>
              <a:spLocks noChangeShapeType="1"/>
            </p:cNvSpPr>
            <p:nvPr/>
          </p:nvSpPr>
          <p:spPr bwMode="auto">
            <a:xfrm>
              <a:off x="372" y="2520"/>
              <a:ext cx="876" cy="63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Line 17"/>
            <p:cNvSpPr>
              <a:spLocks noChangeShapeType="1"/>
            </p:cNvSpPr>
            <p:nvPr/>
          </p:nvSpPr>
          <p:spPr bwMode="auto">
            <a:xfrm>
              <a:off x="432" y="2567"/>
              <a:ext cx="1393" cy="1041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 noChangeArrowheads="1"/>
          </p:cNvSpPr>
          <p:nvPr/>
        </p:nvSpPr>
        <p:spPr bwMode="auto">
          <a:xfrm>
            <a:off x="1085850" y="274638"/>
            <a:ext cx="76009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400" b="1">
                <a:ea typeface="宋体" pitchFamily="2" charset="-122"/>
              </a:rPr>
              <a:t>二、 光沿直线传播的应用</a:t>
            </a:r>
          </a:p>
        </p:txBody>
      </p:sp>
      <p:sp>
        <p:nvSpPr>
          <p:cNvPr id="12290" name="文本框 3"/>
          <p:cNvSpPr txBox="1">
            <a:spLocks noChangeArrowheads="1"/>
          </p:cNvSpPr>
          <p:nvPr/>
        </p:nvSpPr>
        <p:spPr bwMode="auto">
          <a:xfrm>
            <a:off x="298450" y="1198563"/>
            <a:ext cx="68040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itchFamily="2" charset="-122"/>
                <a:ea typeface="宋体" pitchFamily="2" charset="-122"/>
              </a:rPr>
              <a:t>2 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日食的形成</a:t>
            </a:r>
          </a:p>
        </p:txBody>
      </p:sp>
    </p:spTree>
    <p:controls>
      <p:control spid="1026" r:id="rId2" imgW="7238880" imgH="4264200"/>
    </p:controls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</Words>
  <Application>Microsoft Office PowerPoint</Application>
  <PresentationFormat>全屏显示(4:3)</PresentationFormat>
  <Paragraphs>62</Paragraphs>
  <Slides>16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Bitmap Image</vt:lpstr>
      <vt:lpstr>幻灯片 1</vt:lpstr>
      <vt:lpstr>幻灯片 2</vt:lpstr>
      <vt:lpstr>一、 光的传播</vt:lpstr>
      <vt:lpstr>一、 光的传播</vt:lpstr>
      <vt:lpstr>一、 光的传播</vt:lpstr>
      <vt:lpstr>一、 光的传播</vt:lpstr>
      <vt:lpstr>一、 光的传播</vt:lpstr>
      <vt:lpstr>二、 光沿直线传播的应用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1</cp:revision>
  <dcterms:created xsi:type="dcterms:W3CDTF">2018-11-15T03:39:04Z</dcterms:created>
  <dcterms:modified xsi:type="dcterms:W3CDTF">2018-11-15T03:39:14Z</dcterms:modified>
</cp:coreProperties>
</file>