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2"/>
    <p:sldMasterId id="2147483670" r:id="rId3"/>
  </p:sldMasterIdLst>
  <p:notesMasterIdLst>
    <p:notesMasterId r:id="rId32"/>
  </p:notesMasterIdLst>
  <p:sldIdLst>
    <p:sldId id="411" r:id="rId4"/>
    <p:sldId id="558" r:id="rId5"/>
    <p:sldId id="595" r:id="rId6"/>
    <p:sldId id="596" r:id="rId7"/>
    <p:sldId id="598" r:id="rId8"/>
    <p:sldId id="604" r:id="rId9"/>
    <p:sldId id="601" r:id="rId10"/>
    <p:sldId id="602" r:id="rId11"/>
    <p:sldId id="597" r:id="rId12"/>
    <p:sldId id="606" r:id="rId13"/>
    <p:sldId id="605" r:id="rId14"/>
    <p:sldId id="622" r:id="rId15"/>
    <p:sldId id="607" r:id="rId16"/>
    <p:sldId id="608" r:id="rId17"/>
    <p:sldId id="609" r:id="rId18"/>
    <p:sldId id="610" r:id="rId19"/>
    <p:sldId id="611" r:id="rId20"/>
    <p:sldId id="613" r:id="rId21"/>
    <p:sldId id="615" r:id="rId22"/>
    <p:sldId id="614" r:id="rId23"/>
    <p:sldId id="623" r:id="rId24"/>
    <p:sldId id="624" r:id="rId25"/>
    <p:sldId id="612" r:id="rId26"/>
    <p:sldId id="626" r:id="rId27"/>
    <p:sldId id="547" r:id="rId28"/>
    <p:sldId id="352" r:id="rId29"/>
    <p:sldId id="627" r:id="rId30"/>
    <p:sldId id="629" r:id="rId31"/>
  </p:sldIdLst>
  <p:sldSz cx="9144000" cy="5130800"/>
  <p:notesSz cx="6858000" cy="9144000"/>
  <p:defaultTextStyle>
    <a:lvl1pPr>
      <a:defRPr>
        <a:latin typeface="+mn-lt"/>
        <a:ea typeface="+mn-ea"/>
        <a:cs typeface="+mn-cs"/>
        <a:sym typeface="Helvetica"/>
      </a:defRPr>
    </a:lvl1pPr>
    <a:lvl2pPr>
      <a:defRPr>
        <a:latin typeface="+mn-lt"/>
        <a:ea typeface="+mn-ea"/>
        <a:cs typeface="+mn-cs"/>
        <a:sym typeface="Helvetica"/>
      </a:defRPr>
    </a:lvl2pPr>
    <a:lvl3pPr>
      <a:defRPr>
        <a:latin typeface="+mn-lt"/>
        <a:ea typeface="+mn-ea"/>
        <a:cs typeface="+mn-cs"/>
        <a:sym typeface="Helvetica"/>
      </a:defRPr>
    </a:lvl3pPr>
    <a:lvl4pPr>
      <a:defRPr>
        <a:latin typeface="+mn-lt"/>
        <a:ea typeface="+mn-ea"/>
        <a:cs typeface="+mn-cs"/>
        <a:sym typeface="Helvetica"/>
      </a:defRPr>
    </a:lvl4pPr>
    <a:lvl5pPr>
      <a:defRPr>
        <a:latin typeface="+mn-lt"/>
        <a:ea typeface="+mn-ea"/>
        <a:cs typeface="+mn-cs"/>
        <a:sym typeface="Helvetica"/>
      </a:defRPr>
    </a:lvl5pPr>
    <a:lvl6pPr>
      <a:defRPr>
        <a:latin typeface="+mn-lt"/>
        <a:ea typeface="+mn-ea"/>
        <a:cs typeface="+mn-cs"/>
        <a:sym typeface="Helvetica"/>
      </a:defRPr>
    </a:lvl6pPr>
    <a:lvl7pPr>
      <a:defRPr>
        <a:latin typeface="+mn-lt"/>
        <a:ea typeface="+mn-ea"/>
        <a:cs typeface="+mn-cs"/>
        <a:sym typeface="Helvetica"/>
      </a:defRPr>
    </a:lvl7pPr>
    <a:lvl8pPr>
      <a:defRPr>
        <a:latin typeface="+mn-lt"/>
        <a:ea typeface="+mn-ea"/>
        <a:cs typeface="+mn-cs"/>
        <a:sym typeface="Helvetica"/>
      </a:defRPr>
    </a:lvl8pPr>
    <a:lvl9pPr>
      <a:defRPr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7860C"/>
    <a:srgbClr val="F307E0"/>
    <a:srgbClr val="E00AE7"/>
    <a:srgbClr val="58CAF2"/>
    <a:srgbClr val="C74900"/>
    <a:srgbClr val="C89700"/>
    <a:srgbClr val="E6C826"/>
    <a:srgbClr val="0000FF"/>
    <a:srgbClr val="CCB460"/>
    <a:srgbClr val="94F2F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371462226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transition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4" name="组合 3"/>
          <p:cNvGrpSpPr/>
          <p:nvPr userDrawn="1"/>
        </p:nvGrpSpPr>
        <p:grpSpPr>
          <a:xfrm>
            <a:off x="8041005" y="3968115"/>
            <a:ext cx="1082040" cy="1144270"/>
            <a:chOff x="12663" y="6249"/>
            <a:chExt cx="1704" cy="1802"/>
          </a:xfrm>
        </p:grpSpPr>
        <p:pic>
          <p:nvPicPr>
            <p:cNvPr id="11" name="图片 10" descr="t0110ad63ab2ae5aa06"/>
            <p:cNvPicPr>
              <a:picLocks noChangeAspect="1"/>
            </p:cNvPicPr>
            <p:nvPr userDrawn="1"/>
          </p:nvPicPr>
          <p:blipFill>
            <a:blip r:embed="rId16">
              <a:lum bright="-12000" contrast="42000"/>
            </a:blip>
            <a:stretch>
              <a:fillRect/>
            </a:stretch>
          </p:blipFill>
          <p:spPr>
            <a:xfrm>
              <a:off x="12663" y="6249"/>
              <a:ext cx="1705" cy="1803"/>
            </a:xfrm>
            <a:prstGeom prst="rect">
              <a:avLst/>
            </a:prstGeom>
          </p:spPr>
        </p:pic>
        <p:pic>
          <p:nvPicPr>
            <p:cNvPr id="3" name="图片 2" descr="图片1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12804" y="6492"/>
              <a:ext cx="1425" cy="49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ransition/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6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7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4" name="图片 3" descr="2531170_125827674000_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025640" y="4406265"/>
            <a:ext cx="2065020" cy="6927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ransition/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6.xml"/><Relationship Id="rId1" Type="http://schemas.openxmlformats.org/officeDocument/2006/relationships/vide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31561;&#32423;&#21644;&#21361;&#23475;.wmv" TargetMode="External"/><Relationship Id="rId5" Type="http://schemas.openxmlformats.org/officeDocument/2006/relationships/image" Target="../media/image27.png"/><Relationship Id="rId4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31561;&#32423;&#21644;&#21361;&#23475;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E:\yuch\&#23398;&#31185;&#32593;&#19978;&#20256;\&#31532;&#20108;&#31456;%20%20&#22768;&#29616;&#35937;\&#31532;4&#33410;%20%20%20&#22122;&#22768;&#30340;&#21361;&#23475;&#21644;&#25511;&#21046;\yy.wav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yy.wav" TargetMode="Externa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6.xml"/><Relationship Id="rId7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38829;&#28846;.wav" TargetMode="External"/><Relationship Id="rId2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38829;&#28846;.wav" TargetMode="External"/><Relationship Id="rId1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21510;&#21917;&#21483;&#21334;.wav" TargetMode="External"/><Relationship Id="rId6" Type="http://schemas.openxmlformats.org/officeDocument/2006/relationships/image" Target="../media/image15.png"/><Relationship Id="rId5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21510;&#21917;&#21483;&#21334;.wav" TargetMode="Externa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8.png"/><Relationship Id="rId2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24341;&#25806;.wav" TargetMode="External"/><Relationship Id="rId1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24613;&#21049;&#36710;.wav" TargetMode="External"/><Relationship Id="rId6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24341;&#25806;.wav" TargetMode="External"/><Relationship Id="rId5" Type="http://schemas.openxmlformats.org/officeDocument/2006/relationships/image" Target="../media/image17.png"/><Relationship Id="rId4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24613;&#21049;&#36710;.wav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media" Target="file:///E:\yuch\&#23398;&#31185;&#32593;&#19978;&#20256;\&#31532;&#20108;&#31456;%20%20&#22768;&#29616;&#35937;\&#31532;4&#33410;%20%20%20&#22122;&#22768;&#30340;&#21361;&#23475;&#21644;&#25511;&#21046;\&#20999;&#21106;.wav" TargetMode="External"/><Relationship Id="rId13" Type="http://schemas.microsoft.com/office/2007/relationships/media" Target="file:///E:\yuch\&#23398;&#31185;&#32593;&#19978;&#20256;\&#31532;&#20108;&#31456;%20%20&#22768;&#29616;&#35937;\&#31532;4&#33410;%20%20%20&#22122;&#22768;&#30340;&#21361;&#23475;&#21644;&#25511;&#21046;\&#30005;&#38075;.wav" TargetMode="External"/><Relationship Id="rId3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25605;&#25292;.wav" TargetMode="External"/><Relationship Id="rId7" Type="http://schemas.openxmlformats.org/officeDocument/2006/relationships/image" Target="../media/image19.png"/><Relationship Id="rId12" Type="http://schemas.openxmlformats.org/officeDocument/2006/relationships/image" Target="../media/image14.png"/><Relationship Id="rId2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20999;&#21106;.wav" TargetMode="External"/><Relationship Id="rId1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24037;&#22320;.wav" TargetMode="External"/><Relationship Id="rId6" Type="http://schemas.microsoft.com/office/2007/relationships/media" Target="file:///E:\yuch\&#23398;&#31185;&#32593;&#19978;&#20256;\&#31532;&#20108;&#31456;%20%20&#22768;&#29616;&#35937;\&#31532;4&#33410;%20%20%20&#22122;&#22768;&#30340;&#21361;&#23475;&#21644;&#25511;&#21046;\&#24037;&#22320;.wav" TargetMode="External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26.xml"/><Relationship Id="rId10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25605;&#25292;.wav" TargetMode="External"/><Relationship Id="rId4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30005;&#38075;.wav" TargetMode="External"/><Relationship Id="rId9" Type="http://schemas.openxmlformats.org/officeDocument/2006/relationships/image" Target="../media/image20.png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20256;&#36865;&#24102;.wav" TargetMode="External"/><Relationship Id="rId3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24037;&#21378;&#24037;&#19994;&#27675;&#22260;.wav" TargetMode="External"/><Relationship Id="rId7" Type="http://schemas.openxmlformats.org/officeDocument/2006/relationships/image" Target="../media/image23.png"/><Relationship Id="rId2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20256;&#36865;&#24102;.wav" TargetMode="External"/><Relationship Id="rId1" Type="http://schemas.openxmlformats.org/officeDocument/2006/relationships/audio" Target="file:///D:\&#32593;&#31449;&#36164;&#28304;\&#23398;&#31185;&#32593;&#20648;&#20540;&#31934;&#21697;&#36164;&#28304;\2019-2020&#23398;&#24180;&#20154;&#25945;&#29256;&#20843;&#24180;&#32423;&#19978;&#20876;&#29289;&#29702;&#12304;&#36731;&#26494;&#22791;&#35838;&#12305;&#31995;&#21015;&#31934;&#21697;(&#24453;&#32493;)\&#12304;&#31934;&#21697;&#22791;&#35838;&#12305;2019-2020&#23398;&#24180;&#20154;&#25945;&#29256;&#20843;&#24180;&#32423;&#19978;&#20876;&#29289;&#29702;&#31995;&#21015;&#65306;2.4&#22122;&#22768;&#30340;&#21361;&#23475;&#21644;&#25511;&#21046;&#65288;&#35838;&#20214;%20&#32032;&#26448;%20&#25945;&#26696;%20&#21516;&#27493;&#32451;&#20064;&#65289;\&#19987;&#39064;2.4%20&#22122;&#22768;&#30340;&#21361;&#23475;&#21644;&#25511;&#21046;&#65288;&#35838;&#20214;&#19982;&#32032;&#26448;&#65289;-2019-2020&#23398;&#24180;&#20154;&#25945;&#29256;&#20843;&#24180;&#32423;&#19978;&#20876;&#29289;&#29702;&#12304;&#36731;&#26494;&#22791;&#35838;&#12305;&#31995;&#21015;&#31934;&#21697;\&#36710;&#38388;.wav" TargetMode="External"/><Relationship Id="rId6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36710;&#38388;.wav" TargetMode="External"/><Relationship Id="rId11" Type="http://schemas.openxmlformats.org/officeDocument/2006/relationships/image" Target="../media/image25.png"/><Relationship Id="rId5" Type="http://schemas.openxmlformats.org/officeDocument/2006/relationships/image" Target="../media/image14.png"/><Relationship Id="rId10" Type="http://schemas.microsoft.com/office/2007/relationships/media" Target="file:///F:\&#20010;&#20154;&#21407;&#21019;&#31934;&#21697;&#19987;&#36753;&#21046;&#20316;\12.%20&#21947;&#27425;&#28023;\&#19987;&#39064;2.4%20&#22122;&#22768;&#30340;&#21361;&#23475;&#21644;&#25511;&#21046;\&#24037;&#21378;&#24037;&#19994;&#27675;&#22260;.wav" TargetMode="Externa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863936" y="1130935"/>
            <a:ext cx="5523865" cy="8102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人教版物理•八年级上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3043112" y="2175693"/>
            <a:ext cx="3015069" cy="4912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第二章 声现象</a:t>
            </a:r>
          </a:p>
        </p:txBody>
      </p:sp>
      <p:sp>
        <p:nvSpPr>
          <p:cNvPr id="3" name="矩形 2"/>
          <p:cNvSpPr/>
          <p:nvPr/>
        </p:nvSpPr>
        <p:spPr>
          <a:xfrm>
            <a:off x="1984161" y="3046307"/>
            <a:ext cx="55596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44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2.</a:t>
            </a:r>
            <a:r>
              <a:rPr lang="en-US" sz="44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4</a:t>
            </a:r>
            <a:r>
              <a:rPr sz="44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 </a:t>
            </a:r>
            <a:r>
              <a:rPr sz="44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噪声的危害和控制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462606" y="171880"/>
            <a:ext cx="436874" cy="590318"/>
            <a:chOff x="1977926" y="1970688"/>
            <a:chExt cx="2821783" cy="3902134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2205633" y="2490069"/>
              <a:ext cx="2250281" cy="225028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3" name="Picture 4" descr="1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076152" y="4289401"/>
              <a:ext cx="2509242" cy="544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582914" y="3099520"/>
              <a:ext cx="1419821" cy="277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itchFamily="34" charset="0"/>
                <a:buNone/>
              </a:pPr>
              <a:endParaRPr lang="en-US" altLang="zh-CN" sz="6750" dirty="0">
                <a:solidFill>
                  <a:schemeClr val="bg1"/>
                </a:solidFill>
              </a:endParaRPr>
            </a:p>
          </p:txBody>
        </p:sp>
        <p:pic>
          <p:nvPicPr>
            <p:cNvPr id="15" name="Picture 11" descr="未标题-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703579" y="1970688"/>
              <a:ext cx="1096130" cy="122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Freeform 12"/>
            <p:cNvSpPr/>
            <p:nvPr/>
          </p:nvSpPr>
          <p:spPr bwMode="auto">
            <a:xfrm>
              <a:off x="4074170" y="3255789"/>
              <a:ext cx="580430" cy="223242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Group 13"/>
            <p:cNvGrpSpPr/>
            <p:nvPr/>
          </p:nvGrpSpPr>
          <p:grpSpPr bwMode="auto">
            <a:xfrm>
              <a:off x="1977926" y="2632945"/>
              <a:ext cx="250031" cy="245566"/>
              <a:chOff x="223" y="203"/>
              <a:chExt cx="213" cy="211"/>
            </a:xfrm>
          </p:grpSpPr>
          <p:sp>
            <p:nvSpPr>
              <p:cNvPr id="22" name="Freeform 14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15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" name="Freeform 16"/>
            <p:cNvSpPr/>
            <p:nvPr/>
          </p:nvSpPr>
          <p:spPr bwMode="auto">
            <a:xfrm>
              <a:off x="3024932" y="2824933"/>
              <a:ext cx="482203" cy="183059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17"/>
            <p:cNvGrpSpPr/>
            <p:nvPr/>
          </p:nvGrpSpPr>
          <p:grpSpPr bwMode="auto">
            <a:xfrm flipV="1">
              <a:off x="4007198" y="3840684"/>
              <a:ext cx="183059" cy="178594"/>
              <a:chOff x="223" y="203"/>
              <a:chExt cx="213" cy="211"/>
            </a:xfrm>
          </p:grpSpPr>
          <p:sp>
            <p:nvSpPr>
              <p:cNvPr id="20" name="Freeform 18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44190" y="62230"/>
            <a:ext cx="426402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噪声的等级和危害</a:t>
            </a:r>
            <a:endParaRPr lang="en-US" altLang="zh-CN" sz="36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6545" y="818515"/>
            <a:ext cx="1302385" cy="486410"/>
            <a:chOff x="467" y="1289"/>
            <a:chExt cx="2051" cy="766"/>
          </a:xfrm>
        </p:grpSpPr>
        <p:pic>
          <p:nvPicPr>
            <p:cNvPr id="33" name="图片 32" descr="演示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7" y="1289"/>
              <a:ext cx="1746" cy="766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224" y="1403"/>
              <a:ext cx="1294" cy="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3000">
                  <a:schemeClr val="accent2">
                    <a:lumMod val="60000"/>
                    <a:lumOff val="40000"/>
                  </a:schemeClr>
                </a:gs>
                <a:gs pos="79000">
                  <a:schemeClr val="accent1">
                    <a:lumMod val="45000"/>
                    <a:lumOff val="55000"/>
                  </a:schemeClr>
                </a:gs>
                <a:gs pos="96000">
                  <a:schemeClr val="accent2">
                    <a:lumMod val="75000"/>
                  </a:schemeClr>
                </a:gs>
              </a:gsLst>
              <a:lin ang="5400000" scaled="0"/>
            </a:gradFill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charset="0"/>
                  <a:ea typeface="黑体" charset="0"/>
                </a:rPr>
                <a:t>视 频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04520" y="1353820"/>
            <a:ext cx="836803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16C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人对不同强度的声音的感觉，回顾自己在这些环境中的感受。</a:t>
            </a:r>
          </a:p>
        </p:txBody>
      </p:sp>
      <p:pic>
        <p:nvPicPr>
          <p:cNvPr id="15" name="等级和危害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56460" y="1845310"/>
            <a:ext cx="3962400" cy="2971800"/>
          </a:xfrm>
          <a:prstGeom prst="rect">
            <a:avLst/>
          </a:prstGeom>
        </p:spPr>
      </p:pic>
      <p:sp>
        <p:nvSpPr>
          <p:cNvPr id="38" name="圆角矩形 37">
            <a:hlinkClick r:id="" action="ppaction://noaction" endSnd="1"/>
          </p:cNvPr>
          <p:cNvSpPr/>
          <p:nvPr/>
        </p:nvSpPr>
        <p:spPr>
          <a:xfrm>
            <a:off x="2839085" y="4857115"/>
            <a:ext cx="1972310" cy="250825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60000"/>
                  <a:lumOff val="40000"/>
                </a:schemeClr>
              </a:gs>
              <a:gs pos="53000">
                <a:schemeClr val="accent2">
                  <a:lumMod val="20000"/>
                  <a:lumOff val="80000"/>
                </a:schemeClr>
              </a:gs>
              <a:gs pos="82000">
                <a:schemeClr val="accent2">
                  <a:lumMod val="60000"/>
                  <a:lumOff val="40000"/>
                </a:schemeClr>
              </a:gs>
            </a:gsLst>
            <a:lin ang="5340000" scaled="0"/>
          </a:gradFill>
          <a:ln>
            <a:solidFill>
              <a:srgbClr val="F78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200" b="1">
                <a:solidFill>
                  <a:srgbClr val="C907B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charset="0"/>
                <a:ea typeface="楷体_GB2312" charset="0"/>
              </a:rPr>
              <a:t>提示：点击画面播放视频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44190" y="62230"/>
            <a:ext cx="426402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噪声的等级和危害</a:t>
            </a:r>
            <a:endParaRPr lang="en-US" altLang="zh-CN" sz="36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255" y="736600"/>
            <a:ext cx="8631555" cy="22250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人们以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为单位来表示声音强弱的等级，它的符号是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人刚刚能听到的最微弱的声音是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；较为理想的安静环境是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；如果突然暴露在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的噪声中会出现鼓膜破裂出血，双耳完全失去听力；为了保护听力，声音不能超过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；为了保证工作和学习，声音不能超过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；为了保证休息和睡眠，声音不能超过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27480" y="725170"/>
            <a:ext cx="113474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None/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分贝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65340" y="736600"/>
            <a:ext cx="58547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dB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47820" y="1159510"/>
            <a:ext cx="65405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0dB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53960" y="1159510"/>
            <a:ext cx="119126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30-40dB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13280" y="1593850"/>
            <a:ext cx="105473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150dB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39210" y="2028190"/>
            <a:ext cx="98615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90dB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7390" y="2451100"/>
            <a:ext cx="84836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70dB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45200" y="2439670"/>
            <a:ext cx="894080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</a:pP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50dB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570" y="62230"/>
            <a:ext cx="5653405" cy="753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645" y="1002030"/>
            <a:ext cx="7735570" cy="33553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44190" y="62230"/>
            <a:ext cx="426402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噪声的等级和危害</a:t>
            </a:r>
            <a:endParaRPr lang="en-US" altLang="zh-CN" sz="36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450" y="936625"/>
            <a:ext cx="1612900" cy="518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【点拨】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2265" y="1422400"/>
            <a:ext cx="8471535" cy="2834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噪声是当代社会的四大公害之一，危害人们的身心健康。同时</a:t>
            </a: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噪声也有可利用的一面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，如利用噪声弹使敌人昏迷；利用噪声使杂草的种子提前萌发，可以在作物生长之前用药物除掉杂草；用噪声测温来探测人体的病灶。</a:t>
            </a:r>
          </a:p>
          <a:p>
            <a:pPr marL="0" indent="0">
              <a:lnSpc>
                <a:spcPct val="150000"/>
              </a:lnSpc>
              <a:buClr>
                <a:srgbClr val="F307E0"/>
              </a:buClr>
              <a:buFont typeface="Wingdings" charset="0"/>
              <a:buChar char="Ø"/>
            </a:pP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lnSpc>
                <a:spcPct val="150000"/>
              </a:lnSpc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噪声监测装置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在噪声监测器上可以直接</a:t>
            </a:r>
          </a:p>
          <a:p>
            <a:pPr marL="0" indent="0">
              <a:lnSpc>
                <a:spcPct val="150000"/>
              </a:lnSpc>
              <a:buClr>
                <a:srgbClr val="F307E0"/>
              </a:buClr>
              <a:buFont typeface="Wingdings" charset="0"/>
              <a:buNone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读出分贝数，它</a:t>
            </a:r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不能起到防止噪声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的作用。</a:t>
            </a:r>
          </a:p>
        </p:txBody>
      </p:sp>
      <p:sp>
        <p:nvSpPr>
          <p:cNvPr id="13" name="椭圆 12"/>
          <p:cNvSpPr/>
          <p:nvPr/>
        </p:nvSpPr>
        <p:spPr>
          <a:xfrm>
            <a:off x="5520690" y="2982595"/>
            <a:ext cx="1920240" cy="192024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6000" contrast="30000"/>
          </a:blip>
          <a:stretch>
            <a:fillRect/>
          </a:stretch>
        </p:blipFill>
        <p:spPr>
          <a:xfrm>
            <a:off x="2569845" y="883920"/>
            <a:ext cx="4209415" cy="5048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44190" y="62230"/>
            <a:ext cx="426402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噪声的等级和危害</a:t>
            </a:r>
            <a:endParaRPr lang="en-US" altLang="zh-CN" sz="36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220" y="1479550"/>
            <a:ext cx="8243570" cy="2834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心理效应：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使人烦躁，精力不集中，妨碍睡眠和休息，影响工作效率。</a:t>
            </a: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生理效应：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头痛、消化不良，视觉模糊, 耳聋等，严重的甚至神志不清、 休克或死亡。</a:t>
            </a: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物理效应：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高强度噪声能够损坏建筑物。 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2255" y="736600"/>
            <a:ext cx="863155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减弱噪声的途径是在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减弱、在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减弱、在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减弱。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88200" y="736600"/>
            <a:ext cx="1065530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人耳处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23210" y="730885"/>
            <a:ext cx="94869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声源处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43450" y="739477"/>
            <a:ext cx="1459230" cy="3962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  <a:sym typeface="+mn-ea"/>
              </a:rPr>
              <a:t>传播过程中</a:t>
            </a:r>
          </a:p>
        </p:txBody>
      </p:sp>
      <p:pic>
        <p:nvPicPr>
          <p:cNvPr id="8" name="图片 7" descr="想想做做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1150" y="1552575"/>
            <a:ext cx="1511935" cy="5029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3845" y="2028190"/>
            <a:ext cx="8608060" cy="18465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把正在响铃的闹钟放入盒中，听听声音的变化。取出后，分别用报纸、海绵等不同材料包住它，再放入盒中，听声音的变化。由此你有什么启示？你能举出一些生活中采用不同方法控制噪声的实例吗?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2920" y="4171315"/>
            <a:ext cx="691642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提示：控制变量法的合理运用及实验方案的设计。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3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1630" y="919480"/>
            <a:ext cx="612775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声音从产生到引起听觉有哪几个阶段？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491490" y="1530985"/>
            <a:ext cx="3519805" cy="407035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charset="0"/>
                <a:ea typeface="华文隶书" charset="0"/>
              </a:rPr>
              <a:t>声源的振动产生声音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491490" y="2628265"/>
            <a:ext cx="3519805" cy="407035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charset="0"/>
                <a:ea typeface="华文隶书" charset="0"/>
              </a:rPr>
              <a:t>空气等介质传播声音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491490" y="3725545"/>
            <a:ext cx="3519805" cy="407035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charset="0"/>
                <a:ea typeface="华文隶书" charset="0"/>
              </a:rPr>
              <a:t>鼓膜的振动引起听觉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1630" y="4348480"/>
            <a:ext cx="3007360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怎样控制噪声</a:t>
            </a:r>
          </a:p>
        </p:txBody>
      </p:sp>
      <p:sp>
        <p:nvSpPr>
          <p:cNvPr id="7" name="虚尾箭头 6"/>
          <p:cNvSpPr/>
          <p:nvPr/>
        </p:nvSpPr>
        <p:spPr>
          <a:xfrm rot="5400000">
            <a:off x="1885950" y="2171065"/>
            <a:ext cx="571500" cy="251460"/>
          </a:xfrm>
          <a:prstGeom prst="stripedRightArrow">
            <a:avLst>
              <a:gd name="adj1" fmla="val 50000"/>
              <a:gd name="adj2" fmla="val 77272"/>
            </a:avLst>
          </a:prstGeom>
          <a:gradFill>
            <a:gsLst>
              <a:gs pos="98000">
                <a:schemeClr val="accent1">
                  <a:lumMod val="60000"/>
                  <a:lumOff val="40000"/>
                </a:schemeClr>
              </a:gs>
              <a:gs pos="38000">
                <a:srgbClr val="F7860C"/>
              </a:gs>
              <a:gs pos="68000">
                <a:schemeClr val="accent2">
                  <a:lumMod val="75000"/>
                </a:schemeClr>
              </a:gs>
            </a:gsLst>
            <a:lin ang="546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虚尾箭头 7"/>
          <p:cNvSpPr/>
          <p:nvPr/>
        </p:nvSpPr>
        <p:spPr>
          <a:xfrm rot="5400000">
            <a:off x="1885950" y="3268345"/>
            <a:ext cx="571500" cy="251460"/>
          </a:xfrm>
          <a:prstGeom prst="stripedRightArrow">
            <a:avLst>
              <a:gd name="adj1" fmla="val 50000"/>
              <a:gd name="adj2" fmla="val 77272"/>
            </a:avLst>
          </a:prstGeom>
          <a:gradFill>
            <a:gsLst>
              <a:gs pos="98000">
                <a:schemeClr val="accent1">
                  <a:lumMod val="60000"/>
                  <a:lumOff val="40000"/>
                </a:schemeClr>
              </a:gs>
              <a:gs pos="38000">
                <a:srgbClr val="F7860C"/>
              </a:gs>
              <a:gs pos="68000">
                <a:schemeClr val="accent2">
                  <a:lumMod val="75000"/>
                </a:schemeClr>
              </a:gs>
            </a:gsLst>
            <a:lin ang="546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915535" y="1393825"/>
            <a:ext cx="3816985" cy="891540"/>
          </a:xfrm>
          <a:prstGeom prst="roundRect">
            <a:avLst/>
          </a:prstGeom>
          <a:noFill/>
          <a:ln>
            <a:solidFill>
              <a:srgbClr val="F78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防止噪声产生</a:t>
            </a:r>
          </a:p>
          <a:p>
            <a:pPr algn="ctr"/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（在声源处减弱噪声）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915535" y="2439670"/>
            <a:ext cx="3816985" cy="891540"/>
          </a:xfrm>
          <a:prstGeom prst="roundRect">
            <a:avLst/>
          </a:prstGeom>
          <a:noFill/>
          <a:ln>
            <a:solidFill>
              <a:srgbClr val="F78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阻断噪声传播</a:t>
            </a:r>
          </a:p>
          <a:p>
            <a:pPr algn="ctr"/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（在传播过程处减弱噪声）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915535" y="3485515"/>
            <a:ext cx="3816985" cy="891540"/>
          </a:xfrm>
          <a:prstGeom prst="roundRect">
            <a:avLst/>
          </a:prstGeom>
          <a:noFill/>
          <a:ln>
            <a:solidFill>
              <a:srgbClr val="F78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防止噪声进入人耳</a:t>
            </a:r>
          </a:p>
          <a:p>
            <a:pPr algn="ctr"/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（在人耳处减弱噪声）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90727222941066"/>
          <p:cNvPicPr>
            <a:picLocks noChangeAspect="1"/>
          </p:cNvPicPr>
          <p:nvPr/>
        </p:nvPicPr>
        <p:blipFill>
          <a:blip r:embed="rId2">
            <a:lum bright="6000" contrast="12000"/>
          </a:blip>
          <a:stretch>
            <a:fillRect/>
          </a:stretch>
        </p:blipFill>
        <p:spPr>
          <a:xfrm>
            <a:off x="7321550" y="207010"/>
            <a:ext cx="1626235" cy="5683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200" y="702310"/>
            <a:ext cx="656336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防止噪声产生----在声源处控制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在声源处安装消声器、禁止鸣喇叭。</a:t>
            </a:r>
          </a:p>
        </p:txBody>
      </p:sp>
      <p:sp>
        <p:nvSpPr>
          <p:cNvPr id="7" name="椭圆 6"/>
          <p:cNvSpPr/>
          <p:nvPr/>
        </p:nvSpPr>
        <p:spPr>
          <a:xfrm>
            <a:off x="6252210" y="1405255"/>
            <a:ext cx="2632075" cy="21609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57600" y="2662555"/>
            <a:ext cx="2639695" cy="220853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75590" y="2365375"/>
            <a:ext cx="3154045" cy="2103120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90727222941066"/>
          <p:cNvPicPr>
            <a:picLocks noChangeAspect="1"/>
          </p:cNvPicPr>
          <p:nvPr/>
        </p:nvPicPr>
        <p:blipFill>
          <a:blip r:embed="rId2">
            <a:lum bright="6000" contrast="12000"/>
          </a:blip>
          <a:stretch>
            <a:fillRect/>
          </a:stretch>
        </p:blipFill>
        <p:spPr>
          <a:xfrm>
            <a:off x="7321550" y="207010"/>
            <a:ext cx="1626235" cy="5683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200" y="702310"/>
            <a:ext cx="7454900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F307E0"/>
              </a:buClr>
              <a:buFont typeface="Wingdings" charset="0"/>
              <a:buNone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观察图中交通标志，哪种标志是表示控制噪声的？</a:t>
            </a:r>
          </a:p>
        </p:txBody>
      </p:sp>
      <p:sp>
        <p:nvSpPr>
          <p:cNvPr id="5" name="圆柱形 4"/>
          <p:cNvSpPr/>
          <p:nvPr/>
        </p:nvSpPr>
        <p:spPr>
          <a:xfrm>
            <a:off x="857885" y="1393825"/>
            <a:ext cx="4536440" cy="3522345"/>
          </a:xfrm>
          <a:prstGeom prst="can">
            <a:avLst>
              <a:gd name="adj" fmla="val 5534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37910" y="1645285"/>
            <a:ext cx="2217420" cy="221742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棱台 2"/>
          <p:cNvSpPr/>
          <p:nvPr/>
        </p:nvSpPr>
        <p:spPr>
          <a:xfrm>
            <a:off x="743585" y="810895"/>
            <a:ext cx="5897245" cy="4160520"/>
          </a:xfrm>
          <a:prstGeom prst="bevel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915150" y="901700"/>
            <a:ext cx="1463040" cy="361759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针对这种现象,请你提出一个解决的办法。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yy.wav" descr="C:\Users\Administrator\Desktop\图片4.png图片4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8354695" y="4313555"/>
            <a:ext cx="698500" cy="698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0200" y="816610"/>
            <a:ext cx="8505825" cy="28346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听一段录音（</a:t>
            </a:r>
            <a:r>
              <a:rPr lang="zh-CN" altLang="en-US" sz="20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charset="0"/>
                <a:ea typeface="华文隶书" charset="0"/>
              </a:rPr>
              <a:t>提示：点击右下画面播放音乐，再次点击停止。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）</a:t>
            </a: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优美的声音使人心情愉快，而杂乱的声音则令人心烦意乱。令人心烦意乱的声音是噪声，噪声怎样产生的？它对人有没有危害？怎样才能有效地防止这些声音的产生或者削弱它呢？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1204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90727222941066"/>
          <p:cNvPicPr>
            <a:picLocks noChangeAspect="1"/>
          </p:cNvPicPr>
          <p:nvPr/>
        </p:nvPicPr>
        <p:blipFill>
          <a:blip r:embed="rId2">
            <a:lum bright="6000" contrast="12000"/>
          </a:blip>
          <a:stretch>
            <a:fillRect/>
          </a:stretch>
        </p:blipFill>
        <p:spPr>
          <a:xfrm>
            <a:off x="7321550" y="207010"/>
            <a:ext cx="1626235" cy="5683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200" y="702310"/>
            <a:ext cx="656336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阻断噪声的传播-----在传播过程中控制</a:t>
            </a:r>
          </a:p>
          <a:p>
            <a:pPr marL="0" indent="0">
              <a:lnSpc>
                <a:spcPct val="150000"/>
              </a:lnSpc>
              <a:buClr>
                <a:srgbClr val="F307E0"/>
              </a:buClr>
              <a:buNone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隔声板、植树种草(吸收噪声)、关门窗。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09370" y="1891030"/>
            <a:ext cx="4777740" cy="2921635"/>
            <a:chOff x="2472" y="2990"/>
            <a:chExt cx="7258" cy="443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lum bright="12000" contrast="30000"/>
            </a:blip>
            <a:stretch>
              <a:fillRect/>
            </a:stretch>
          </p:blipFill>
          <p:spPr>
            <a:xfrm>
              <a:off x="2472" y="2990"/>
              <a:ext cx="7259" cy="443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lum bright="12000" contrast="30000"/>
            </a:blip>
            <a:stretch>
              <a:fillRect/>
            </a:stretch>
          </p:blipFill>
          <p:spPr>
            <a:xfrm>
              <a:off x="2472" y="2990"/>
              <a:ext cx="7259" cy="4439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文本框 7"/>
          <p:cNvSpPr txBox="1"/>
          <p:nvPr/>
        </p:nvSpPr>
        <p:spPr>
          <a:xfrm>
            <a:off x="6515100" y="2011045"/>
            <a:ext cx="1280160" cy="230314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400" u="sng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  <a:sym typeface="+mn-ea"/>
              </a:rPr>
              <a:t>树木能够吸收噪声,所以常说“幽静的森林”。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90727222941066"/>
          <p:cNvPicPr>
            <a:picLocks noChangeAspect="1"/>
          </p:cNvPicPr>
          <p:nvPr/>
        </p:nvPicPr>
        <p:blipFill>
          <a:blip r:embed="rId2">
            <a:lum bright="6000" contrast="12000"/>
          </a:blip>
          <a:stretch>
            <a:fillRect/>
          </a:stretch>
        </p:blipFill>
        <p:spPr>
          <a:xfrm>
            <a:off x="7321550" y="207010"/>
            <a:ext cx="1626235" cy="5683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200" y="702310"/>
            <a:ext cx="656336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阻断噪声的传播-----在传播过程中控制</a:t>
            </a:r>
          </a:p>
          <a:p>
            <a:pPr marL="0" indent="0">
              <a:lnSpc>
                <a:spcPct val="150000"/>
              </a:lnSpc>
              <a:buClr>
                <a:srgbClr val="F307E0"/>
              </a:buClr>
              <a:buNone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隔声板、植树种草(吸收噪声)、关门窗。</a:t>
            </a:r>
          </a:p>
        </p:txBody>
      </p:sp>
      <p:sp>
        <p:nvSpPr>
          <p:cNvPr id="14" name="立方体 13"/>
          <p:cNvSpPr/>
          <p:nvPr/>
        </p:nvSpPr>
        <p:spPr>
          <a:xfrm>
            <a:off x="4857750" y="1976755"/>
            <a:ext cx="3210560" cy="2161540"/>
          </a:xfrm>
          <a:prstGeom prst="cube">
            <a:avLst>
              <a:gd name="adj" fmla="val 7197"/>
            </a:avLst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57250" y="1851660"/>
            <a:ext cx="2578100" cy="244221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33120" y="4405630"/>
            <a:ext cx="6082665" cy="4572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</a:rPr>
              <a:t>公路隔声屏障减少公路噪声对居民的影响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60截图20190727222941066"/>
          <p:cNvPicPr>
            <a:picLocks noChangeAspect="1"/>
          </p:cNvPicPr>
          <p:nvPr/>
        </p:nvPicPr>
        <p:blipFill>
          <a:blip r:embed="rId2">
            <a:lum bright="6000" contrast="12000"/>
          </a:blip>
          <a:stretch>
            <a:fillRect/>
          </a:stretch>
        </p:blipFill>
        <p:spPr>
          <a:xfrm>
            <a:off x="7321550" y="207010"/>
            <a:ext cx="1626235" cy="5683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200" y="702310"/>
            <a:ext cx="656336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防止噪声进入耳朵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-----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在人耳处控制</a:t>
            </a:r>
          </a:p>
          <a:p>
            <a:pPr marL="0" indent="0">
              <a:lnSpc>
                <a:spcPct val="150000"/>
              </a:lnSpc>
              <a:buClr>
                <a:srgbClr val="F307E0"/>
              </a:buClr>
              <a:buNone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带耳罩、用手捂住耳朵。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549390" y="1165225"/>
            <a:ext cx="2297430" cy="1615440"/>
            <a:chOff x="10314" y="1835"/>
            <a:chExt cx="3618" cy="2544"/>
          </a:xfrm>
        </p:grpSpPr>
        <p:sp>
          <p:nvSpPr>
            <p:cNvPr id="10" name="椭圆 9"/>
            <p:cNvSpPr/>
            <p:nvPr/>
          </p:nvSpPr>
          <p:spPr>
            <a:xfrm>
              <a:off x="10314" y="1853"/>
              <a:ext cx="2430" cy="243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068" y="1835"/>
              <a:ext cx="864" cy="25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sz="2400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行楷" charset="0"/>
                  <a:ea typeface="华文行楷" charset="0"/>
                  <a:sym typeface="+mn-ea"/>
                </a:rPr>
                <a:t>防噪声耳塞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5760" y="2216785"/>
            <a:ext cx="3098800" cy="2691765"/>
            <a:chOff x="576" y="3491"/>
            <a:chExt cx="4880" cy="4239"/>
          </a:xfrm>
        </p:grpSpPr>
        <p:sp>
          <p:nvSpPr>
            <p:cNvPr id="11" name="椭圆 10"/>
            <p:cNvSpPr/>
            <p:nvPr/>
          </p:nvSpPr>
          <p:spPr>
            <a:xfrm>
              <a:off x="576" y="3491"/>
              <a:ext cx="4627" cy="2754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92" y="6434"/>
              <a:ext cx="4864" cy="12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2400" u="sng">
                  <a:ln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行楷" charset="0"/>
                  <a:ea typeface="华文行楷" charset="0"/>
                </a:rPr>
                <a:t>飞行员所佩戴的耳罩能够实现降噪的功能。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29050" y="1959610"/>
            <a:ext cx="2777490" cy="2931795"/>
            <a:chOff x="6030" y="3086"/>
            <a:chExt cx="4374" cy="4617"/>
          </a:xfrm>
        </p:grpSpPr>
        <p:sp>
          <p:nvSpPr>
            <p:cNvPr id="17" name="圆角矩形 16"/>
            <p:cNvSpPr/>
            <p:nvPr/>
          </p:nvSpPr>
          <p:spPr>
            <a:xfrm>
              <a:off x="6030" y="4625"/>
              <a:ext cx="4374" cy="3078"/>
            </a:xfrm>
            <a:prstGeom prst="roundRect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065" y="3086"/>
              <a:ext cx="4287" cy="12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/>
              <a:r>
                <a:rPr lang="zh-CN" altLang="en-US" sz="2400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行楷" charset="0"/>
                  <a:ea typeface="华文行楷" charset="0"/>
                  <a:sym typeface="+mn-ea"/>
                </a:rPr>
                <a:t>放烟花鞭炮时不由自主地会捂住耳朵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想想议议"/>
          <p:cNvPicPr>
            <a:picLocks noChangeAspect="1"/>
          </p:cNvPicPr>
          <p:nvPr/>
        </p:nvPicPr>
        <p:blipFill>
          <a:blip r:embed="rId2" cstate="print">
            <a:lum bright="-18000" contrast="48000"/>
          </a:blip>
          <a:stretch>
            <a:fillRect/>
          </a:stretch>
        </p:blipFill>
        <p:spPr>
          <a:xfrm>
            <a:off x="277495" y="823595"/>
            <a:ext cx="1596390" cy="4870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8750" y="1308100"/>
            <a:ext cx="8823960" cy="140779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生活中还有哪些治理噪声的实际例子</a:t>
            </a:r>
            <a:r>
              <a:rPr 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？根据城市建设情况，了解政府部门为了使人们正常地进行工作、学习和有安静的休息环境，采取的减弱城市噪声的一些措施。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71500" y="2765425"/>
            <a:ext cx="3509010" cy="2148840"/>
            <a:chOff x="900" y="4355"/>
            <a:chExt cx="5526" cy="3384"/>
          </a:xfrm>
        </p:grpSpPr>
        <p:sp>
          <p:nvSpPr>
            <p:cNvPr id="22" name="椭圆 21"/>
            <p:cNvSpPr/>
            <p:nvPr/>
          </p:nvSpPr>
          <p:spPr>
            <a:xfrm>
              <a:off x="900" y="4355"/>
              <a:ext cx="3385" cy="3385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410" y="4449"/>
              <a:ext cx="2016" cy="31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/>
              <a:r>
                <a:rPr lang="zh-CN" altLang="en-US" sz="2400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行楷" charset="0"/>
                  <a:ea typeface="华文行楷" charset="0"/>
                  <a:sym typeface="+mn-ea"/>
                </a:rPr>
                <a:t>安装窗帘可以在传播过程中减弱噪声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63440" y="2376805"/>
            <a:ext cx="4126230" cy="2459990"/>
            <a:chOff x="7344" y="3743"/>
            <a:chExt cx="6498" cy="3874"/>
          </a:xfrm>
        </p:grpSpPr>
        <p:sp>
          <p:nvSpPr>
            <p:cNvPr id="26" name="椭圆 25"/>
            <p:cNvSpPr/>
            <p:nvPr/>
          </p:nvSpPr>
          <p:spPr>
            <a:xfrm>
              <a:off x="10062" y="3743"/>
              <a:ext cx="3781" cy="2744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344" y="4449"/>
              <a:ext cx="2592" cy="31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/>
              <a:r>
                <a:rPr lang="zh-CN" altLang="en-US" sz="2400" u="sng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行楷" charset="0"/>
                  <a:ea typeface="华文行楷" charset="0"/>
                  <a:sym typeface="+mn-ea"/>
                </a:rPr>
                <a:t>凳子、椅子脚下安装橡胶垫是在声源处减弱噪声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想想议议"/>
          <p:cNvPicPr>
            <a:picLocks noChangeAspect="1"/>
          </p:cNvPicPr>
          <p:nvPr/>
        </p:nvPicPr>
        <p:blipFill>
          <a:blip r:embed="rId2" cstate="print">
            <a:lum bright="-18000" contrast="48000"/>
          </a:blip>
          <a:stretch>
            <a:fillRect/>
          </a:stretch>
        </p:blipFill>
        <p:spPr>
          <a:xfrm>
            <a:off x="277495" y="823595"/>
            <a:ext cx="1596390" cy="4870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8750" y="1308100"/>
            <a:ext cx="8823960" cy="140779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生活中还有哪些治理噪声的实际例子</a:t>
            </a:r>
            <a:r>
              <a:rPr 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？根据城市建设情况，了解政府部门为了使人们正常地进行工作、学习和有安静的休息环境，采取的减弱城市噪声的一些措施。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044190" y="62230"/>
            <a:ext cx="242760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控制噪声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7250" y="2879725"/>
            <a:ext cx="4692015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 algn="l"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400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  <a:sym typeface="+mn-ea"/>
              </a:rPr>
              <a:t>一些街道禁止汽车鸣喇叭的规定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7250" y="3409315"/>
            <a:ext cx="4692015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 algn="l"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400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  <a:sym typeface="+mn-ea"/>
              </a:rPr>
              <a:t>在规定时间内禁止播放高音喇叭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7250" y="3938905"/>
            <a:ext cx="2863215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 algn="l"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400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  <a:sym typeface="+mn-ea"/>
              </a:rPr>
              <a:t>禁止燃放烟花鞭炮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7250" y="4468495"/>
            <a:ext cx="5911215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 algn="l"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400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charset="0"/>
                <a:ea typeface="华文行楷" charset="0"/>
                <a:sym typeface="+mn-ea"/>
              </a:rPr>
              <a:t>在交通繁忙的十字路口设置噪声监测装置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90805"/>
            <a:ext cx="1944370" cy="474980"/>
          </a:xfrm>
          <a:prstGeom prst="rect">
            <a:avLst/>
          </a:prstGeom>
        </p:spPr>
      </p:pic>
      <p:pic>
        <p:nvPicPr>
          <p:cNvPr id="4" name="图片 3" descr="噪声的危害和控制"/>
          <p:cNvPicPr>
            <a:picLocks noChangeAspect="1"/>
          </p:cNvPicPr>
          <p:nvPr/>
        </p:nvPicPr>
        <p:blipFill>
          <a:blip r:embed="rId3">
            <a:lum bright="-12000" contrast="30000"/>
          </a:blip>
          <a:stretch>
            <a:fillRect/>
          </a:stretch>
        </p:blipFill>
        <p:spPr>
          <a:xfrm>
            <a:off x="360045" y="989965"/>
            <a:ext cx="8016875" cy="35496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40538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（2019</a:t>
            </a:r>
            <a:r>
              <a:rPr lang="zh-CN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中考试题整编</a:t>
            </a: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）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关于噪声的控制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，下列说法正确的是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（          ）</a:t>
            </a:r>
            <a:endParaRPr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A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工厂用的防噪声耳罩是在声源处减弱噪声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B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．“禁鸣喇叭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”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是在人耳处控制噪声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C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公路旁安装隔音墙是为了在传播过程中减弱噪声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D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．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悠扬的琴声无论在什么情况下都属于乐音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endParaRPr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13335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清晨，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小明下楼上学，妈妈提醒他下楼时脚步要轻些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；</a:t>
            </a:r>
            <a:r>
              <a:rPr 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午睡期间，校园外的工地上的轰鸣声吵得同学们睡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不着觉，小明起身关上了窗户。小明先后减弱噪声的途径分别是：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__________减弱</a:t>
            </a:r>
            <a:r>
              <a:rPr 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；</a:t>
            </a:r>
            <a:r>
              <a:rPr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____________减弱。 (选填“人耳处”“传播过程中”或“声源处”)</a:t>
            </a:r>
            <a:endParaRPr lang="zh-CN"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2310" y="858367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C</a:t>
            </a:r>
            <a:endParaRPr lang="zh-CN" altLang="en-US" sz="32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6960" y="4102652"/>
            <a:ext cx="94869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声源处</a:t>
            </a:r>
            <a:endParaRPr lang="zh-CN" altLang="en-US" sz="2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5760" y="4091222"/>
            <a:ext cx="145923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传播过程中</a:t>
            </a:r>
            <a:endParaRPr lang="zh-CN" altLang="en-US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2415" y="929640"/>
            <a:ext cx="8506460" cy="246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你家附近建筑工地在施工，影响你的学习和休息，为了减小噪声的干扰，下列做法不合理的是（          ）</a:t>
            </a:r>
            <a:endParaRPr lang="zh-CN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A．关紧门窗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B．打开门窗，让空气加快流通     </a:t>
            </a:r>
            <a:endParaRPr lang="zh-CN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C．用棉花塞住耳朵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 D．告知有关部门督促施工单位合理安排施工时间</a:t>
            </a:r>
            <a:endParaRPr lang="zh-CN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0822" y="1282279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B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2415" y="929640"/>
            <a:ext cx="8506460" cy="1280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 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现代城市里常在主要街道上安装噪声监测设备，若某一时刻显示如图所示的数字6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4.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8，它的单位是_______；当附近有车辆驶过时，显示屏上的数字将_________ （填“增大”“减小”或“不变”） </a:t>
            </a:r>
          </a:p>
        </p:txBody>
      </p:sp>
      <p:sp>
        <p:nvSpPr>
          <p:cNvPr id="5" name="椭圆 4"/>
          <p:cNvSpPr/>
          <p:nvPr/>
        </p:nvSpPr>
        <p:spPr>
          <a:xfrm>
            <a:off x="2606675" y="2468245"/>
            <a:ext cx="3325495" cy="214884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14684" y="1272836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dB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4826" y="16348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sym typeface="+mn-ea"/>
              </a:rPr>
              <a:t>增大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5355" y="222250"/>
            <a:ext cx="6722110" cy="3962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阅读课本内容，并分组讨论，找到合适的词语完成填空。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2255" y="736600"/>
            <a:ext cx="8631555" cy="39319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从物理学角度看，噪声是指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发出的声音；从环保角度看，凡是妨碍人们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     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的声音产生干扰作用的声音都属于噪声。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在工厂里，噪声主要来源于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；在公路上，噪声主要来源于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人们以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为单位来表示声音强弱的等级，它的符号是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人刚刚能听到的最微弱的声音是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；较为理想的安静环境是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；如果突然暴露在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的噪声中会出现鼓膜破裂出血，双耳完全失去听力；为了保护听力，声音不能超过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；为了保证工作和学习，声音不能超过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；为了保证休息和睡眠，声音不能超过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。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减弱噪声的途径是在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减弱、在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减弱、在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减弱。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88671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噪声的来源</a:t>
            </a:r>
            <a:endParaRPr lang="zh-CN" sz="3600"/>
          </a:p>
        </p:txBody>
      </p:sp>
      <p:sp>
        <p:nvSpPr>
          <p:cNvPr id="3" name="文本框 2"/>
          <p:cNvSpPr txBox="1"/>
          <p:nvPr/>
        </p:nvSpPr>
        <p:spPr>
          <a:xfrm>
            <a:off x="262255" y="736600"/>
            <a:ext cx="8631555" cy="13716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307E0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从物理学角度看，噪声是指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  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发出的声音；从环保角度看，凡是妨碍人们</a:t>
            </a:r>
            <a:r>
              <a:rPr lang="zh-CN" altLang="en-US" sz="20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                                        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的声音产生干扰作用的声音都属于噪声。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34740" y="833755"/>
            <a:ext cx="2251710" cy="3657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发声体做无规则振动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23160" y="1268095"/>
            <a:ext cx="5699760" cy="3657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工作、学习和休息以及对人们要听的声音产生干扰作用</a:t>
            </a:r>
          </a:p>
        </p:txBody>
      </p:sp>
      <p:pic>
        <p:nvPicPr>
          <p:cNvPr id="33" name="图片 32" descr="演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545" y="2247265"/>
            <a:ext cx="1108710" cy="48641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64490" y="2736850"/>
            <a:ext cx="8538845" cy="9690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观察充气的气球摩擦玻璃时产生的噪声的波形，并与音叉发出的声音的波形做比较。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17170" y="3676650"/>
            <a:ext cx="3202305" cy="1407795"/>
            <a:chOff x="342" y="5844"/>
            <a:chExt cx="5043" cy="2217"/>
          </a:xfrm>
        </p:grpSpPr>
        <p:pic>
          <p:nvPicPr>
            <p:cNvPr id="8" name="图片 7" descr="图片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9" y="5844"/>
              <a:ext cx="4326" cy="221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42" y="5939"/>
              <a:ext cx="720" cy="19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1800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行楷" charset="0"/>
                  <a:ea typeface="华文行楷" charset="0"/>
                </a:rPr>
                <a:t>噪声波形图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74720" y="3681730"/>
            <a:ext cx="3236595" cy="1395730"/>
            <a:chOff x="5472" y="5816"/>
            <a:chExt cx="5097" cy="2198"/>
          </a:xfrm>
        </p:grpSpPr>
        <p:pic>
          <p:nvPicPr>
            <p:cNvPr id="6" name="图片 5" descr="图片1"/>
            <p:cNvPicPr>
              <a:picLocks noChangeAspect="1"/>
            </p:cNvPicPr>
            <p:nvPr/>
          </p:nvPicPr>
          <p:blipFill>
            <a:blip r:embed="rId4">
              <a:lum bright="6000" contrast="18000"/>
            </a:blip>
            <a:stretch>
              <a:fillRect/>
            </a:stretch>
          </p:blipFill>
          <p:spPr>
            <a:xfrm>
              <a:off x="6280" y="5816"/>
              <a:ext cx="4289" cy="219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472" y="5885"/>
              <a:ext cx="720" cy="194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1800"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行楷" charset="0"/>
                  <a:ea typeface="华文行楷" charset="0"/>
                </a:rPr>
                <a:t>音叉波形图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88671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噪声的来源</a:t>
            </a:r>
            <a:endParaRPr lang="zh-CN" sz="3600"/>
          </a:p>
        </p:txBody>
      </p:sp>
      <p:sp>
        <p:nvSpPr>
          <p:cNvPr id="3" name="文本框 2"/>
          <p:cNvSpPr txBox="1"/>
          <p:nvPr/>
        </p:nvSpPr>
        <p:spPr>
          <a:xfrm>
            <a:off x="273685" y="690880"/>
            <a:ext cx="3362325" cy="6032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日常生活中的噪声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636010" y="4566602"/>
            <a:ext cx="1972310" cy="316865"/>
            <a:chOff x="8685" y="431"/>
            <a:chExt cx="4234" cy="659"/>
          </a:xfrm>
        </p:grpSpPr>
        <p:sp>
          <p:nvSpPr>
            <p:cNvPr id="38" name="圆角矩形 37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提示：点击画面播放声音</a:t>
              </a:r>
            </a:p>
          </p:txBody>
        </p:sp>
        <p:pic>
          <p:nvPicPr>
            <p:cNvPr id="39" name="图片 38" descr="图片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pic>
        <p:nvPicPr>
          <p:cNvPr id="40" name="吆喝叫卖.wav" descr="C:\Users\Administrator\Desktop\图片28.png图片28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/>
          <a:srcRect/>
          <a:stretch>
            <a:fillRect/>
          </a:stretch>
        </p:blipFill>
        <p:spPr>
          <a:xfrm>
            <a:off x="724535" y="1844675"/>
            <a:ext cx="3616960" cy="2387600"/>
          </a:xfrm>
          <a:prstGeom prst="rect">
            <a:avLst/>
          </a:prstGeom>
        </p:spPr>
      </p:pic>
      <p:pic>
        <p:nvPicPr>
          <p:cNvPr id="41" name="鞭炮.wav" descr="C:\Users\Administrator\Desktop\图片29.png图片2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xmlns="" r:link="rId7"/>
              </p:ext>
            </p:extLst>
          </p:nvPr>
        </p:nvPicPr>
        <p:blipFill>
          <a:blip r:embed="rId8"/>
          <a:srcRect/>
          <a:stretch>
            <a:fillRect/>
          </a:stretch>
        </p:blipFill>
        <p:spPr>
          <a:xfrm>
            <a:off x="5210810" y="1358900"/>
            <a:ext cx="3109595" cy="27095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5351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997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急刹车.wav" descr="C:\Users\Administrator\Desktop\图片31.png图片3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4930775" y="1646555"/>
            <a:ext cx="3362325" cy="2210435"/>
          </a:xfrm>
          <a:prstGeom prst="rect">
            <a:avLst/>
          </a:prstGeom>
        </p:spPr>
      </p:pic>
      <p:pic>
        <p:nvPicPr>
          <p:cNvPr id="18" name="引擎.wav" descr="C:\Users\Administrator\Desktop\图片30.png图片3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xmlns="" r:link="rId6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438785" y="1628140"/>
            <a:ext cx="3898900" cy="2286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775710" y="62230"/>
            <a:ext cx="288671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噪声的来源</a:t>
            </a:r>
            <a:endParaRPr lang="zh-CN" sz="3600"/>
          </a:p>
        </p:txBody>
      </p:sp>
      <p:sp>
        <p:nvSpPr>
          <p:cNvPr id="3" name="文本框 2"/>
          <p:cNvSpPr txBox="1"/>
          <p:nvPr/>
        </p:nvSpPr>
        <p:spPr>
          <a:xfrm>
            <a:off x="273685" y="690880"/>
            <a:ext cx="3362325" cy="6032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交通噪声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636010" y="4566602"/>
            <a:ext cx="1972310" cy="316865"/>
            <a:chOff x="8685" y="431"/>
            <a:chExt cx="4234" cy="659"/>
          </a:xfrm>
        </p:grpSpPr>
        <p:sp>
          <p:nvSpPr>
            <p:cNvPr id="10" name="圆角矩形 9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提示：点击画面播放声音</a:t>
              </a:r>
            </a:p>
          </p:txBody>
        </p:sp>
        <p:pic>
          <p:nvPicPr>
            <p:cNvPr id="11" name="图片 10" descr="图片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97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1713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工地.wav" descr="C:\Users\Administrator\Desktop\图片34.png图片34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6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3425190" y="2943860"/>
            <a:ext cx="2672715" cy="2100580"/>
          </a:xfrm>
          <a:prstGeom prst="rect">
            <a:avLst/>
          </a:prstGeom>
        </p:spPr>
      </p:pic>
      <p:pic>
        <p:nvPicPr>
          <p:cNvPr id="22" name="切割.wav" descr="C:\Users\Administrator\Desktop\图片33.png图片3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xmlns="" r:link="rId8"/>
              </p:ext>
            </p:extLst>
          </p:nvPr>
        </p:nvPicPr>
        <p:blipFill>
          <a:blip r:embed="rId9"/>
          <a:srcRect/>
          <a:stretch>
            <a:fillRect/>
          </a:stretch>
        </p:blipFill>
        <p:spPr>
          <a:xfrm>
            <a:off x="3425190" y="1163320"/>
            <a:ext cx="2668905" cy="1744980"/>
          </a:xfrm>
          <a:prstGeom prst="rect">
            <a:avLst/>
          </a:prstGeom>
        </p:spPr>
      </p:pic>
      <p:pic>
        <p:nvPicPr>
          <p:cNvPr id="21" name="搅拌.wav" descr="C:\Users\Administrator\Desktop\图片32.png图片32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xmlns="" r:link="rId10"/>
              </p:ext>
            </p:extLst>
          </p:nvPr>
        </p:nvPicPr>
        <p:blipFill>
          <a:blip r:embed="rId11"/>
          <a:srcRect/>
          <a:stretch>
            <a:fillRect/>
          </a:stretch>
        </p:blipFill>
        <p:spPr>
          <a:xfrm>
            <a:off x="564515" y="1708785"/>
            <a:ext cx="2409825" cy="22498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775710" y="62230"/>
            <a:ext cx="288671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噪声的来源</a:t>
            </a:r>
            <a:endParaRPr lang="zh-CN" sz="3600"/>
          </a:p>
        </p:txBody>
      </p:sp>
      <p:sp>
        <p:nvSpPr>
          <p:cNvPr id="3" name="文本框 2"/>
          <p:cNvSpPr txBox="1"/>
          <p:nvPr/>
        </p:nvSpPr>
        <p:spPr>
          <a:xfrm>
            <a:off x="273685" y="690880"/>
            <a:ext cx="3362325" cy="6032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建筑施工噪声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83272" y="4115752"/>
            <a:ext cx="1972310" cy="316865"/>
            <a:chOff x="8685" y="431"/>
            <a:chExt cx="4234" cy="659"/>
          </a:xfrm>
        </p:grpSpPr>
        <p:sp>
          <p:nvSpPr>
            <p:cNvPr id="38" name="圆角矩形 37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提示：点击画面播放声音</a:t>
              </a:r>
            </a:p>
          </p:txBody>
        </p:sp>
        <p:pic>
          <p:nvPicPr>
            <p:cNvPr id="39" name="图片 38" descr="图片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pic>
        <p:nvPicPr>
          <p:cNvPr id="25" name="电钻.wav" descr="C:\Users\Administrator\Desktop\图片35.png图片35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xmlns="" r:link="rId1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6909435" y="1393190"/>
            <a:ext cx="1615440" cy="28809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36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3151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476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5" dur="3083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75710" y="62230"/>
            <a:ext cx="288671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噪声的来源</a:t>
            </a:r>
            <a:endParaRPr lang="zh-CN" sz="3600"/>
          </a:p>
        </p:txBody>
      </p:sp>
      <p:sp>
        <p:nvSpPr>
          <p:cNvPr id="3" name="文本框 2"/>
          <p:cNvSpPr txBox="1"/>
          <p:nvPr/>
        </p:nvSpPr>
        <p:spPr>
          <a:xfrm>
            <a:off x="273685" y="690880"/>
            <a:ext cx="3362325" cy="60325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342900" indent="-342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工业生产噪声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8692" y="4473918"/>
            <a:ext cx="1972310" cy="316865"/>
            <a:chOff x="8685" y="431"/>
            <a:chExt cx="4234" cy="659"/>
          </a:xfrm>
        </p:grpSpPr>
        <p:sp>
          <p:nvSpPr>
            <p:cNvPr id="38" name="圆角矩形 37">
              <a:hlinkClick r:id="" action="ppaction://noaction" endSnd="1"/>
            </p:cNvPr>
            <p:cNvSpPr/>
            <p:nvPr/>
          </p:nvSpPr>
          <p:spPr>
            <a:xfrm>
              <a:off x="8685" y="431"/>
              <a:ext cx="4234" cy="521"/>
            </a:xfrm>
            <a:prstGeom prst="roundRect">
              <a:avLst>
                <a:gd name="adj" fmla="val 50000"/>
              </a:avLst>
            </a:prstGeom>
            <a:gradFill>
              <a:gsLst>
                <a:gs pos="98000">
                  <a:schemeClr val="accent1">
                    <a:lumMod val="60000"/>
                    <a:lumOff val="40000"/>
                  </a:schemeClr>
                </a:gs>
                <a:gs pos="53000">
                  <a:schemeClr val="accent2">
                    <a:lumMod val="20000"/>
                    <a:lumOff val="80000"/>
                  </a:schemeClr>
                </a:gs>
                <a:gs pos="82000">
                  <a:schemeClr val="accent2">
                    <a:lumMod val="60000"/>
                    <a:lumOff val="40000"/>
                  </a:schemeClr>
                </a:gs>
              </a:gsLst>
              <a:lin ang="5340000" scaled="0"/>
            </a:gradFill>
            <a:ln>
              <a:solidFill>
                <a:srgbClr val="F78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b="1" dirty="0">
                  <a:solidFill>
                    <a:srgbClr val="C907B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_GB2312" charset="0"/>
                  <a:ea typeface="楷体_GB2312" charset="0"/>
                </a:rPr>
                <a:t>提示：点击画面播放声音</a:t>
              </a:r>
            </a:p>
          </p:txBody>
        </p:sp>
        <p:pic>
          <p:nvPicPr>
            <p:cNvPr id="39" name="图片 38" descr="图片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000000">
              <a:off x="12009" y="690"/>
              <a:ext cx="370" cy="400"/>
            </a:xfrm>
            <a:prstGeom prst="rect">
              <a:avLst/>
            </a:prstGeom>
          </p:spPr>
        </p:pic>
      </p:grpSp>
      <p:pic>
        <p:nvPicPr>
          <p:cNvPr id="28" name="车间.wav" descr="C:\Users\Administrator\Desktop\图片37.png图片37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6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473075" y="1732280"/>
            <a:ext cx="2946400" cy="1882140"/>
          </a:xfrm>
          <a:prstGeom prst="rect">
            <a:avLst/>
          </a:prstGeom>
        </p:spPr>
      </p:pic>
      <p:pic>
        <p:nvPicPr>
          <p:cNvPr id="29" name="传送带.wav" descr="C:\Users\Administrator\Desktop\图片36.png图片3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xmlns="" r:link="rId8"/>
              </p:ext>
            </p:extLst>
          </p:nvPr>
        </p:nvPicPr>
        <p:blipFill>
          <a:blip r:embed="rId9"/>
          <a:srcRect/>
          <a:stretch>
            <a:fillRect/>
          </a:stretch>
        </p:blipFill>
        <p:spPr>
          <a:xfrm>
            <a:off x="5668010" y="1137920"/>
            <a:ext cx="2973705" cy="1899285"/>
          </a:xfrm>
          <a:prstGeom prst="rect">
            <a:avLst/>
          </a:prstGeom>
        </p:spPr>
      </p:pic>
      <p:pic>
        <p:nvPicPr>
          <p:cNvPr id="30" name="工厂工业氛围.wav" descr="C:\Users\Administrator\Desktop\图片38.png图片38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xmlns="" r:link="rId10"/>
              </p:ext>
            </p:extLst>
          </p:nvPr>
        </p:nvPicPr>
        <p:blipFill>
          <a:blip r:embed="rId11"/>
          <a:srcRect/>
          <a:stretch>
            <a:fillRect/>
          </a:stretch>
        </p:blipFill>
        <p:spPr>
          <a:xfrm>
            <a:off x="3662680" y="2753360"/>
            <a:ext cx="2194560" cy="2194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6530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1360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1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21287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75710" y="62230"/>
            <a:ext cx="288671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71450" indent="-171450" algn="l">
              <a:buClr>
                <a:srgbClr val="FF0000"/>
              </a:buClr>
              <a:buFont typeface="Wingdings" charset="0"/>
              <a:buChar char="p"/>
            </a:pPr>
            <a:r>
              <a:rPr lang="zh-CN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  <a:sym typeface="+mn-ea"/>
              </a:rPr>
              <a:t>噪声的来源</a:t>
            </a:r>
            <a:endParaRPr lang="zh-CN" sz="3600"/>
          </a:p>
        </p:txBody>
      </p:sp>
      <p:pic>
        <p:nvPicPr>
          <p:cNvPr id="22" name="图片 21" descr="新文档"/>
          <p:cNvPicPr>
            <a:picLocks noChangeAspect="1"/>
          </p:cNvPicPr>
          <p:nvPr/>
        </p:nvPicPr>
        <p:blipFill>
          <a:blip r:embed="rId2">
            <a:lum bright="-12000" contrast="18000"/>
          </a:blip>
          <a:srcRect t="30429" b="31166"/>
          <a:stretch>
            <a:fillRect/>
          </a:stretch>
        </p:blipFill>
        <p:spPr>
          <a:xfrm>
            <a:off x="539115" y="1539240"/>
            <a:ext cx="7770495" cy="2348230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2F2F2"/>
        </a:solidFill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1273</Words>
  <Application>Microsoft Office PowerPoint</Application>
  <PresentationFormat>自定义</PresentationFormat>
  <Paragraphs>126</Paragraphs>
  <Slides>28</Slides>
  <Notes>0</Notes>
  <HiddenSlides>0</HiddenSlides>
  <MMClips>13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蓝色波浪</vt:lpstr>
      <vt:lpstr>1_蓝色波浪</vt:lpstr>
      <vt:lpstr>3_蓝色波浪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2019-08-05T07:44:12Z</dcterms:created>
  <dcterms:modified xsi:type="dcterms:W3CDTF">2019-10-15T08:33:11Z</dcterms:modified>
</cp:coreProperties>
</file>