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9" r:id="rId18"/>
    <p:sldId id="430" r:id="rId19"/>
    <p:sldId id="431" r:id="rId20"/>
    <p:sldId id="432" r:id="rId21"/>
    <p:sldId id="425" r:id="rId22"/>
    <p:sldId id="426" r:id="rId23"/>
    <p:sldId id="427" r:id="rId24"/>
    <p:sldId id="428" r:id="rId25"/>
    <p:sldId id="433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160"/>
        <p:guide pos="3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file:///C:\Documents%20and%20Settings\Administrator\&#26700;&#38754;\W&#27827;&#21271;&#29289;&#29702;&#38754;&#23545;&#38754;\EP103.TIF" TargetMode="External"/><Relationship Id="rId5" Type="http://schemas.openxmlformats.org/officeDocument/2006/relationships/image" Target="../media/image6.png"/><Relationship Id="rId4" Type="http://schemas.openxmlformats.org/officeDocument/2006/relationships/image" Target="file:///C:\Documents%20and%20Settings\Administrator\&#26700;&#38754;\W&#27827;&#21271;&#29289;&#29702;&#38754;&#23545;&#38754;\EP102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4" Type="http://schemas.openxmlformats.org/officeDocument/2006/relationships/image" Target="file:///C:\Documents%20and%20Settings\Administrator\&#26700;&#38754;\W&#27827;&#21271;&#29289;&#29702;&#38754;&#23545;&#38754;\EP487.ti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82.xml"/><Relationship Id="rId7" Type="http://schemas.openxmlformats.org/officeDocument/2006/relationships/oleObject" Target="../embeddings/oleObject2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2" Type="http://schemas.openxmlformats.org/officeDocument/2006/relationships/tags" Target="../tags/tag8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708.TIF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710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wmf"/><Relationship Id="rId2" Type="http://schemas.openxmlformats.org/officeDocument/2006/relationships/tags" Target="../tags/tag8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709.T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4" Type="http://schemas.openxmlformats.org/officeDocument/2006/relationships/image" Target="file:///C:\Documents%20and%20Settings\Administrator\&#26700;&#38754;\W&#27827;&#21271;&#29289;&#29702;&#38754;&#23545;&#38754;\EP105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4" Type="http://schemas.openxmlformats.org/officeDocument/2006/relationships/image" Target="file:///E:\&#29289;&#29702;&#65288;&#21247;&#21160;&#65289;\2021&#27827;&#21271;&#35797;&#39064;&#30740;&#31350;fbd\2021&#27827;&#21271;&#20013;&#32771;&#35797;&#39064;&#30740;&#31350;&#29289;&#29702;&#35762;&#20876;&#65288;8.13&#65289;\HB23.T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4" Type="http://schemas.openxmlformats.org/officeDocument/2006/relationships/image" Target="file:///C:\Documents%20and%20Settings\Administrator\&#26700;&#38754;\W&#27827;&#21271;&#29289;&#29702;&#38754;&#23545;&#38754;\EP107.T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4" Type="http://schemas.openxmlformats.org/officeDocument/2006/relationships/image" Target="file:///C:\Documents%20and%20Settings\Administrator\&#26700;&#38754;\W&#27827;&#21271;&#29289;&#29702;&#38754;&#23545;&#38754;\EP108.T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Relationship Id="rId5" Type="http://schemas.openxmlformats.org/officeDocument/2006/relationships/image" Target="../media/image25.png"/><Relationship Id="rId4" Type="http://schemas.openxmlformats.org/officeDocument/2006/relationships/image" Target="file:///C:\Documents%20and%20Settings\Administrator\&#26700;&#38754;\W&#27827;&#21271;&#29289;&#29702;&#38754;&#23545;&#38754;\EP109.T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0070C0"/>
                </a:solidFill>
              </a:rPr>
              <a:t>第十六讲  机械运动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323580" y="5796280"/>
            <a:ext cx="3405505" cy="727075"/>
          </a:xfrm>
        </p:spPr>
        <p:txBody>
          <a:bodyPr/>
          <a:lstStyle/>
          <a:p>
            <a:r>
              <a:rPr lang="zh-CN" altLang="en-US" sz="3600"/>
              <a:t>一轮系统复习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922020" y="371475"/>
            <a:ext cx="724852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练习：</a:t>
            </a: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如图所示，小明坐在停在站台上的火车上，以旁边驶过的列车为参照物，小明是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的；坐在旁边的小红同样看向窗外但认为自己是静止的，是以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为参照物．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289" descr="C:\Documents and Settings\Administrator\桌面\W河北物理面对面\EP102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22945" y="903605"/>
            <a:ext cx="2800350" cy="1567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215255" y="1775460"/>
            <a:ext cx="9353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运动　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6500" y="2851150"/>
            <a:ext cx="1129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站台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1700" y="2964180"/>
            <a:ext cx="72898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endParaRPr sz="24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2. 如图所示为一商场运行中的自动扶梯，如果以地面为参照物，顾客是________(选填“静止”或“运动”)的，扶梯上升过程中，某一顾客感觉自己是静止的，则他是以______为参照物．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-2147482288" descr="C:\Documents and Settings\Administrator\桌面\W河北物理面对面\EP103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890000" y="3103880"/>
            <a:ext cx="2233295" cy="2917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601085" y="4164965"/>
            <a:ext cx="923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运动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8780" y="5270500"/>
            <a:ext cx="8350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扶梯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1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005" y="2310130"/>
            <a:ext cx="3056255" cy="1529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748030" y="634365"/>
            <a:ext cx="76593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如图是空中加油机给战机加油的情形，以地面为参照物，战机是______的，以________为参照物，战机是静止的，若战机与加油机在空中沿水平方向做匀速直线运动，则在加油过程中，战机的动能________，重力势能________．(后两空均选填“变大”、“变小”或“不变”)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05380" y="1849755"/>
            <a:ext cx="894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运动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9095" y="1849755"/>
            <a:ext cx="1365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加油机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3555" y="2940685"/>
            <a:ext cx="10693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变大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3775" y="3474085"/>
            <a:ext cx="10693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变大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481330" y="376555"/>
            <a:ext cx="1101852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平直公路上并排停放着两辆汽车．一段时间后，坐在甲车上的小明感觉乙车向北运动．关于两辆汽车的运动情况，下列说法正确的是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)A.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以乙车为参照物，甲车一定向南运动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以甲车为参照物，地面一定是静止的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以地面为参照物，甲车一定向南运动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以地面为参照物，乙车一定向北运动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69250" y="1353820"/>
            <a:ext cx="5981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935" y="3791585"/>
            <a:ext cx="112433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小明坐在汽车上，透过车窗看到与公路并排的铁路上一列火车的车头，过了一会儿又看到车尾．关于火车与汽车的运动情况，不可能的是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)A.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火车静止，汽车运动                               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火车运动，汽车静止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火车和汽车运动方向相同，火车的速度等于汽车的速度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火车和汽车运动方向相反，火车的速度小于汽车的速度
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67420" y="4530725"/>
            <a:ext cx="657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6900" y="548005"/>
            <a:ext cx="1034161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(2019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铜仁改编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李白的《望天门山》中运用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两岸青山相对出，孤帆一片日边来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来描述了山河的壮阔美景，其中以岸边耸立的山峰为参照物，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孤舟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的；以船夫为参照物，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孤舟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9355" y="1740535"/>
            <a:ext cx="982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运动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2420" y="1753235"/>
            <a:ext cx="848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静止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93725" y="2524760"/>
            <a:ext cx="110045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甲、乙两列火车在两条平行的铁轨上匀速行驶，两车交会时，甲车座位上的乘客从车窗看到地面上的树木向南运动，看到乙车向北运动．由此可判断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)A.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甲、乙两车都向南运动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甲、乙两车都向北运动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甲车向南运动，乙车向北运动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甲车向北运动，乙车向南运动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25100" y="3239135"/>
            <a:ext cx="701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814705" y="893445"/>
            <a:ext cx="48240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sz="36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sz="36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运动的快慢</a:t>
            </a:r>
            <a:r>
              <a:rPr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814705" y="1987550"/>
            <a:ext cx="94494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比较物体运动快慢的两种方法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在相同时间内比较路程，路程长的物体运动的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，如图甲；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在相同路程内比较时间，时间短的物体运动的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，如图乙</a:t>
            </a:r>
            <a:r>
              <a:rPr lang="zh-CN" sz="1050" b="0">
                <a:ea typeface="宋体" panose="02010600030101010101" pitchFamily="2" charset="-122"/>
              </a:rPr>
              <a:t>．
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96810" y="2633980"/>
            <a:ext cx="643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快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9510" y="3183255"/>
            <a:ext cx="5689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快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-2147482303" descr="C:\Documents and Settings\Administrator\桌面\W河北物理面对面\EP487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111375" y="3740785"/>
            <a:ext cx="7556500" cy="18884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786765" y="902970"/>
            <a:ext cx="4077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sz="2400" b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速度及其计算公式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3415" y="1439545"/>
          <a:ext cx="10823575" cy="4775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555"/>
                <a:gridCol w="9304020"/>
              </a:tblGrid>
              <a:tr h="6165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物体通过的________与通过这段路程所用________的比值，叫做速度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物理意义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表示物体运动快慢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24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en-US" alt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表示路程，单位是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km</a:t>
                      </a: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_________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表示时间，单位是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indent="0" algn="l" fontAlgn="auto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en-US" altLang="zh-CN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表示速度，单位是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km/h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变形公式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求路程</a:t>
                      </a:r>
                      <a:r>
                        <a:rPr 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=________求时间</a:t>
                      </a:r>
                      <a:r>
                        <a:rPr 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=________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单位及</a:t>
                      </a:r>
                    </a:p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换算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米/秒(______)       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千米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小时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(______)</a:t>
                      </a:r>
                    </a:p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m/s＝________km/h</a:t>
                      </a:r>
                      <a:endParaRPr lang="en-US" altLang="en-US" sz="2400" b="0"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996690" y="1560195"/>
            <a:ext cx="893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路程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09865" y="1560195"/>
            <a:ext cx="10699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时间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89625" y="4523105"/>
            <a:ext cx="5099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endParaRPr lang="en-US" altLang="en-US" sz="2400" b="0" i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09235" y="5193030"/>
            <a:ext cx="7454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altLang="en-US" sz="2400" b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1510" y="5193030"/>
            <a:ext cx="10998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km/h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　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15430" y="5767705"/>
            <a:ext cx="7899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3.6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20010" y="3020695"/>
          <a:ext cx="655955" cy="81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5" imgW="316865" imgH="393700" progId="Equation.DSMT4">
                  <p:embed/>
                </p:oleObj>
              </mc:Choice>
              <mc:Fallback>
                <p:oleObj r:id="rId5" imgW="316865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0010" y="3020695"/>
                        <a:ext cx="655955" cy="81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547735" y="4309110"/>
          <a:ext cx="239395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7" imgW="139700" imgH="393700" progId="Equation.DSMT4">
                  <p:embed/>
                </p:oleObj>
              </mc:Choice>
              <mc:Fallback>
                <p:oleObj r:id="rId7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47735" y="4309110"/>
                        <a:ext cx="239395" cy="674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左大括号 43"/>
          <p:cNvSpPr/>
          <p:nvPr/>
        </p:nvSpPr>
        <p:spPr>
          <a:xfrm>
            <a:off x="3964940" y="3028315"/>
            <a:ext cx="196850" cy="1299210"/>
          </a:xfrm>
          <a:prstGeom prst="leftBrace">
            <a:avLst>
              <a:gd name="adj1" fmla="val 8333"/>
              <a:gd name="adj2" fmla="val 48377"/>
            </a:avLst>
          </a:prstGeom>
          <a:ln w="22225"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/>
            <a:endParaRPr lang="zh-CN" altLang="en-US" strike="noStrike" noProof="1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2" name="矩形 2">
                <a:extLst>
                  <a:ext uri="{FF2B5EF4-FFF2-40B4-BE49-F238E27FC236}">
                    <ele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/>
                  </a:ext>
                </a:extLst>
              </p:cNvPr>
              <p:cNvSpPr/>
              <p:nvPr/>
            </p:nvSpPr>
            <p:spPr>
              <a:xfrm>
                <a:off x="406732" y="1422971"/>
                <a:ext cx="11160930" cy="4732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2.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常考速度的估测：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a.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成年人正常步行的速度约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m/s;</a:t>
                </a:r>
                <a:endParaRPr lang="zh-CN" altLang="zh-CN" sz="2400" kern="100">
                  <a:latin typeface="宋体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b.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汽车在市区内允许的最高行驶的速度为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40 km/h;</a:t>
                </a:r>
                <a:endParaRPr lang="zh-CN" altLang="zh-CN" sz="2400" kern="10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中学生百米短跑的速度约为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7 m/s.</a:t>
                </a:r>
                <a:endParaRPr lang="zh-CN" altLang="zh-CN" sz="2400" kern="10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3.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匀速直线运动：物体运动速度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的直线运动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i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v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-</a:t>
                </a:r>
                <a:r>
                  <a:rPr lang="en-US" altLang="zh-CN" sz="2400" b="1" i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t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400" b="1" i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s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-</a:t>
                </a:r>
                <a:r>
                  <a:rPr lang="en-US" altLang="zh-CN" sz="2400" b="1" i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t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图像如图所示：</a:t>
                </a:r>
                <a:endParaRPr lang="zh-CN" altLang="zh-CN" sz="2400" kern="10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4.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变速直线运动：速度大小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的直线运动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.</a:t>
                </a:r>
                <a:endParaRPr lang="zh-CN" altLang="zh-CN" sz="2400" kern="10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5.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平均速度：如果只做粗略研究，可以用</a:t>
                </a:r>
                <a:r>
                  <a:rPr lang="en-US" altLang="zh-CN" sz="2400" b="1" i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v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10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400" b="1" i="1" kern="100" smtClean="0">
                            <a:latin typeface="Cambria Math" pitchFamily="18" charset="0"/>
                            <a:cs typeface="Courier New" panose="02070309020205020404" pitchFamily="49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400" b="1" i="1" kern="100" smtClean="0">
                            <a:latin typeface="Cambria Math" pitchFamily="18" charset="0"/>
                            <a:cs typeface="Courier New" panose="02070309020205020404" pitchFamily="49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来描述物体在某一段路程内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或某一段时间内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)</a:t>
                </a:r>
                <a:r>
                  <a:rPr lang="zh-CN" altLang="zh-CN" sz="2400" b="1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运动的快慢程度，这样算出来的速度叫做平均速度</a:t>
                </a:r>
                <a:r>
                  <a:rPr lang="en-US" altLang="zh-CN" sz="2400" b="1" kern="100">
                    <a:latin typeface="Times New Roman" panose="02020603050405020304" pitchFamily="18" charset="0"/>
                    <a:cs typeface="Courier New" panose="02070309020205020404" pitchFamily="49" charset="0"/>
                  </a:rPr>
                  <a:t>.</a:t>
                </a:r>
                <a:endParaRPr lang="zh-CN" altLang="zh-CN" sz="2400" kern="10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2" y="1196911"/>
                <a:ext cx="11160930" cy="4732770"/>
              </a:xfrm>
              <a:prstGeom prst="rect">
                <a:avLst/>
              </a:prstGeom>
              <a:blipFill rotWithShape="1">
                <a:blip r:embed="rId3"/>
                <a:stretch>
                  <a:fillRect l="-874" r="0" b="-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8339189" y="3969056"/>
            <a:ext cx="893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v-t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图像</a:t>
            </a:r>
            <a:endParaRPr lang="zh-CN" altLang="en-US"/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10547402" y="3846818"/>
            <a:ext cx="8794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s-t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图像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0054" y="2360918"/>
            <a:ext cx="16129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339" y="2360918"/>
            <a:ext cx="179705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矩形 4"/>
          <p:cNvSpPr>
            <a:spLocks noChangeArrowheads="1"/>
          </p:cNvSpPr>
          <p:nvPr/>
        </p:nvSpPr>
        <p:spPr bwMode="auto">
          <a:xfrm>
            <a:off x="6902512" y="128082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18440" name="矩形 5"/>
          <p:cNvSpPr>
            <a:spLocks noChangeArrowheads="1"/>
          </p:cNvSpPr>
          <p:nvPr/>
        </p:nvSpPr>
        <p:spPr bwMode="auto">
          <a:xfrm>
            <a:off x="4886344" y="2936966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不变</a:t>
            </a:r>
          </a:p>
        </p:txBody>
      </p:sp>
      <p:sp>
        <p:nvSpPr>
          <p:cNvPr id="18441" name="矩形 6"/>
          <p:cNvSpPr>
            <a:spLocks noChangeArrowheads="1"/>
          </p:cNvSpPr>
          <p:nvPr/>
        </p:nvSpPr>
        <p:spPr bwMode="auto">
          <a:xfrm>
            <a:off x="4166284" y="3995006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变化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587190" y="846633"/>
            <a:ext cx="11017250" cy="44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实验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如图甲是小明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测量小车的平均速度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的实验装置，让小车从斜面上的</a:t>
            </a:r>
            <a:r>
              <a:rPr lang="en-US" altLang="zh-CN" sz="2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点由静止滑下，分别测出小车到达</a:t>
            </a:r>
            <a:r>
              <a:rPr lang="en-US" altLang="zh-CN" sz="2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点和</a:t>
            </a:r>
            <a:r>
              <a:rPr lang="en-US" altLang="zh-CN" sz="2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点的时间，即可测出不同路段的平均速度．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实验原理：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实验中如果有手表和秒表两种计时器</a:t>
            </a:r>
            <a:endParaRPr lang="en-US" altLang="zh-CN" sz="2400" b="1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供你选择，你将选择哪种？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理由是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32772" name="图片 273" descr="E:\物理（勿动）\2021河北试题研究fbd\2021河北中考试题研究物理讲册（8.13）\HB708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039" y="2644659"/>
            <a:ext cx="4032003" cy="15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4591433" y="3974287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秒表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1749072" y="4536162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</a:rPr>
              <a:t>便于控制时间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05455" y="2380615"/>
          <a:ext cx="775335" cy="85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6" imgW="355600" imgH="393700" progId="Equation.DSMT4">
                  <p:embed/>
                </p:oleObj>
              </mc:Choice>
              <mc:Fallback>
                <p:oleObj r:id="rId6" imgW="3556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5455" y="2380615"/>
                        <a:ext cx="775335" cy="857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5009" y="939060"/>
            <a:ext cx="1109731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实验时，为了使小车在斜面上运动的时间长些，可采用的措施是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由图甲可知，刻度尺的最小分度值为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____mm.</a:t>
            </a:r>
            <a:endParaRPr lang="zh-CN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小车从</a:t>
            </a:r>
            <a:r>
              <a:rPr lang="en-US" altLang="zh-CN" sz="24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点运动到</a:t>
            </a:r>
            <a:r>
              <a:rPr lang="en-US" altLang="zh-CN" sz="24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点的路程为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________cm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，则小车在</a:t>
            </a:r>
            <a:r>
              <a:rPr lang="en-US" altLang="zh-CN" sz="24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段的平均速度</a:t>
            </a:r>
            <a:r>
              <a:rPr lang="en-US" altLang="zh-CN" sz="2400" i="1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≈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 m/s(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结果保留两位小数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</a:t>
            </a:r>
            <a:r>
              <a:rPr lang="en-US" altLang="zh-CN" sz="24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段的平均速度分别为</a:t>
            </a:r>
            <a:r>
              <a:rPr lang="en-US" altLang="zh-CN" sz="2400" i="1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i="1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 i="1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，则它们之间的大小关系是：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若小车过了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点才开始计时，则所测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段的平均速度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矩形 8"/>
          <p:cNvSpPr>
            <a:spLocks noChangeArrowheads="1"/>
          </p:cNvSpPr>
          <p:nvPr/>
        </p:nvSpPr>
        <p:spPr bwMode="auto">
          <a:xfrm>
            <a:off x="457015" y="891960"/>
            <a:ext cx="1087290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</a:rPr>
              <a:t>                                                                                                            </a:t>
            </a:r>
            <a:r>
              <a:rPr lang="zh-CN" altLang="zh-CN" sz="2400">
                <a:solidFill>
                  <a:srgbClr val="FF0000"/>
                </a:solidFill>
              </a:rPr>
              <a:t>减小斜面的倾斜程度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3799" name="矩形 9"/>
          <p:cNvSpPr>
            <a:spLocks noChangeArrowheads="1"/>
          </p:cNvSpPr>
          <p:nvPr/>
        </p:nvSpPr>
        <p:spPr bwMode="auto">
          <a:xfrm>
            <a:off x="5774239" y="2116062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800" name="矩形 10"/>
          <p:cNvSpPr>
            <a:spLocks noChangeArrowheads="1"/>
          </p:cNvSpPr>
          <p:nvPr/>
        </p:nvSpPr>
        <p:spPr bwMode="auto">
          <a:xfrm>
            <a:off x="4872539" y="2692324"/>
            <a:ext cx="716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80.0</a:t>
            </a:r>
          </a:p>
        </p:txBody>
      </p:sp>
      <p:sp>
        <p:nvSpPr>
          <p:cNvPr id="33801" name="矩形 11"/>
          <p:cNvSpPr>
            <a:spLocks noChangeArrowheads="1"/>
          </p:cNvSpPr>
          <p:nvPr/>
        </p:nvSpPr>
        <p:spPr bwMode="auto">
          <a:xfrm>
            <a:off x="1314952" y="3206674"/>
            <a:ext cx="716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0.27</a:t>
            </a:r>
          </a:p>
        </p:txBody>
      </p:sp>
      <p:sp>
        <p:nvSpPr>
          <p:cNvPr id="13" name="矩形 12"/>
          <p:cNvSpPr/>
          <p:nvPr/>
        </p:nvSpPr>
        <p:spPr>
          <a:xfrm>
            <a:off x="529021" y="4276649"/>
            <a:ext cx="1781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i="1" baseline="-25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i="1" baseline="-250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8965640" y="4852290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</a:rPr>
              <a:t>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9130" y="1279435"/>
            <a:ext cx="10872788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小车从斜面下滑过程中，小车的重力势能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，动能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均选填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增大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不变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减小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”)</a:t>
            </a:r>
            <a:endParaRPr lang="zh-CN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(7)(2018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江西改编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下面的四幅图中能反映出该小车从斜面下滑过程的是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34821" name="图片 279" descr="E:\物理（勿动）\2021河北试题研究fbd\2021河北中考试题研究物理讲册（8.13）\HB710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253" y="3544171"/>
            <a:ext cx="60594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矩形 8"/>
          <p:cNvSpPr>
            <a:spLocks noChangeArrowheads="1"/>
          </p:cNvSpPr>
          <p:nvPr/>
        </p:nvSpPr>
        <p:spPr bwMode="auto">
          <a:xfrm>
            <a:off x="6707505" y="1350872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</a:rPr>
              <a:t>减小</a:t>
            </a:r>
          </a:p>
        </p:txBody>
      </p:sp>
      <p:sp>
        <p:nvSpPr>
          <p:cNvPr id="34824" name="矩形 9"/>
          <p:cNvSpPr>
            <a:spLocks noChangeArrowheads="1"/>
          </p:cNvSpPr>
          <p:nvPr/>
        </p:nvSpPr>
        <p:spPr bwMode="auto">
          <a:xfrm>
            <a:off x="8704580" y="1350872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</a:rPr>
              <a:t>增大</a:t>
            </a:r>
          </a:p>
        </p:txBody>
      </p:sp>
      <p:sp>
        <p:nvSpPr>
          <p:cNvPr id="34825" name="矩形 10"/>
          <p:cNvSpPr>
            <a:spLocks noChangeArrowheads="1"/>
          </p:cNvSpPr>
          <p:nvPr/>
        </p:nvSpPr>
        <p:spPr bwMode="auto">
          <a:xfrm>
            <a:off x="10379393" y="2431960"/>
            <a:ext cx="386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5568" y="1232599"/>
            <a:ext cx="11160930" cy="415417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长度和时间的测量</a:t>
            </a:r>
            <a:endParaRPr lang="en-US" altLang="zh-CN" sz="3200" b="1">
              <a:latin typeface="Times New Roman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长度的测量</a:t>
            </a:r>
            <a:endParaRPr lang="en-US" altLang="zh-CN" sz="2400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  <a:ea typeface="+mj-ea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基本单位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(m).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常用单位：千米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(km)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、分米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(dm)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、厘米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(cm)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、毫米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(mm)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、微米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(μm)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 纳米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(nm)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等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单位换算：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km=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dm=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cm=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mm=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μm=10</a:t>
            </a:r>
            <a:r>
              <a:rPr lang="en-US" altLang="zh-CN" sz="2400" b="1" baseline="30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-6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nm=10</a:t>
            </a:r>
            <a:r>
              <a:rPr lang="en-US" altLang="zh-CN" sz="2400" b="1" baseline="30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-9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1269" name="矩形 7"/>
          <p:cNvSpPr>
            <a:spLocks noChangeArrowheads="1"/>
          </p:cNvSpPr>
          <p:nvPr/>
        </p:nvSpPr>
        <p:spPr bwMode="auto">
          <a:xfrm>
            <a:off x="3361901" y="427954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11270" name="矩形 8"/>
          <p:cNvSpPr>
            <a:spLocks noChangeArrowheads="1"/>
          </p:cNvSpPr>
          <p:nvPr/>
        </p:nvSpPr>
        <p:spPr bwMode="auto">
          <a:xfrm>
            <a:off x="5778142" y="4279549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</a:p>
        </p:txBody>
      </p:sp>
      <p:sp>
        <p:nvSpPr>
          <p:cNvPr id="11271" name="矩形 9"/>
          <p:cNvSpPr>
            <a:spLocks noChangeArrowheads="1"/>
          </p:cNvSpPr>
          <p:nvPr/>
        </p:nvSpPr>
        <p:spPr bwMode="auto">
          <a:xfrm>
            <a:off x="7788174" y="4279548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</a:p>
        </p:txBody>
      </p:sp>
      <p:sp>
        <p:nvSpPr>
          <p:cNvPr id="11272" name="矩形 10"/>
          <p:cNvSpPr>
            <a:spLocks noChangeArrowheads="1"/>
          </p:cNvSpPr>
          <p:nvPr/>
        </p:nvSpPr>
        <p:spPr bwMode="auto">
          <a:xfrm>
            <a:off x="10164372" y="4279548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2014" y="925034"/>
            <a:ext cx="11088924" cy="5077460"/>
            <a:chOff x="550744" y="1196814"/>
            <a:chExt cx="11088924" cy="5077460"/>
          </a:xfrm>
        </p:grpSpPr>
        <p:sp>
          <p:nvSpPr>
            <p:cNvPr id="3" name="矩形 2"/>
            <p:cNvSpPr/>
            <p:nvPr/>
          </p:nvSpPr>
          <p:spPr>
            <a:xfrm>
              <a:off x="550744" y="1196814"/>
              <a:ext cx="11088924" cy="5077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ct val="0"/>
                </a:spcAft>
              </a:pP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(8)</a:t>
              </a:r>
              <a:r>
                <a:rPr lang="en-US" altLang="zh-CN" sz="2400" kern="100">
                  <a:latin typeface="Times New Roman" panose="02020603050405020304" pitchFamily="18" charset="0"/>
                  <a:ea typeface="黑体" panose="02010609060101010101" pitchFamily="49" charset="-122"/>
                  <a:cs typeface="Courier New" panose="02070309020205020404" pitchFamily="49" charset="0"/>
                </a:rPr>
                <a:t>(2017</a:t>
              </a:r>
              <a:r>
                <a:rPr lang="zh-CN" altLang="zh-CN" sz="2400" kern="1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日照改编</a:t>
              </a:r>
              <a:r>
                <a:rPr lang="en-US" altLang="zh-CN" sz="2400" kern="100">
                  <a:latin typeface="Times New Roman" panose="02020603050405020304" pitchFamily="18" charset="0"/>
                  <a:ea typeface="黑体" panose="0201060906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小明计算</a:t>
              </a:r>
              <a:r>
                <a:rPr lang="en-US" altLang="zh-CN" sz="24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A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到</a:t>
              </a:r>
              <a:r>
                <a:rPr lang="en-US" altLang="zh-CN" sz="24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C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这个过程的平均速度，采用了以下两种方法计算：方法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2400" i="1" kern="100">
                  <a:latin typeface="Book Antiqua" panose="020B06040202020202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i="1" kern="100" baseline="-25000">
                  <a:latin typeface="Times New Roman" panose="02020603050405020304" pitchFamily="18" charset="0"/>
                  <a:cs typeface="Courier New" panose="02070309020205020404" pitchFamily="49" charset="0"/>
                </a:rPr>
                <a:t>AC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；方法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2400" i="1" kern="100">
                  <a:latin typeface="Book Antiqua" panose="020B06040202020202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i="1" kern="100" baseline="-25000">
                  <a:latin typeface="Times New Roman" panose="02020603050405020304" pitchFamily="18" charset="0"/>
                  <a:cs typeface="Courier New" panose="02070309020205020404" pitchFamily="49" charset="0"/>
                </a:rPr>
                <a:t>AC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.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以上两种方法正确的是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________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，理由是：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_______________________________________________________________</a:t>
              </a:r>
              <a:r>
                <a:rPr lang="en-US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zh-CN" sz="240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(9)</a:t>
              </a:r>
              <a:r>
                <a:rPr lang="en-US" altLang="zh-CN" sz="2400" kern="100">
                  <a:latin typeface="Times New Roman" panose="02020603050405020304" pitchFamily="18" charset="0"/>
                  <a:ea typeface="黑体" panose="02010609060101010101" pitchFamily="49" charset="-122"/>
                  <a:cs typeface="Courier New" panose="02070309020205020404" pitchFamily="49" charset="0"/>
                </a:rPr>
                <a:t>(2018</a:t>
              </a:r>
              <a:r>
                <a:rPr lang="zh-CN" altLang="zh-CN" sz="2400" kern="1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益阳改编</a:t>
              </a:r>
              <a:r>
                <a:rPr lang="en-US" altLang="zh-CN" sz="2400" kern="100">
                  <a:latin typeface="Times New Roman" panose="02020603050405020304" pitchFamily="18" charset="0"/>
                  <a:ea typeface="黑体" panose="0201060906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实验时，同学小丽测出斜面顶</a:t>
              </a:r>
              <a:endParaRPr lang="en-US" altLang="zh-CN" sz="2400" kern="100">
                <a:latin typeface="Times New Roman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端</a:t>
              </a:r>
              <a:r>
                <a:rPr lang="en-US" altLang="zh-CN" sz="24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A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点到斜面底端</a:t>
              </a:r>
              <a:r>
                <a:rPr lang="en-US" altLang="zh-CN" sz="24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C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点的距离</a:t>
              </a:r>
              <a:r>
                <a:rPr lang="en-US" altLang="zh-CN" sz="24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s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和小车通过的时间</a:t>
              </a:r>
              <a:endPara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4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t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，如图乙所示，利用测量的数据计算出平均速</a:t>
              </a:r>
              <a:endPara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度比小车的实际速度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_______(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选填</a:t>
              </a:r>
              <a:r>
                <a:rPr lang="en-US" altLang="zh-CN" sz="2400" kern="100">
                  <a:latin typeface="宋体" panose="02010600030101010101" pitchFamily="2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偏大</a:t>
              </a:r>
              <a:r>
                <a:rPr lang="en-US" altLang="zh-CN" sz="2400" kern="100">
                  <a:latin typeface="宋体" panose="02010600030101010101" pitchFamily="2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或</a:t>
              </a:r>
              <a:endPara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400" kern="100">
                  <a:latin typeface="宋体" panose="02010600030101010101" pitchFamily="2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偏小</a:t>
              </a:r>
              <a:r>
                <a:rPr lang="en-US" altLang="zh-CN" sz="2400" kern="100">
                  <a:latin typeface="宋体" panose="02010600030101010101" pitchFamily="2" charset="-122"/>
                  <a:cs typeface="Times New Roman" panose="02020603050405020304" pitchFamily="18" charset="0"/>
                </a:rPr>
                <a:t>”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)</a:t>
              </a:r>
              <a:r>
                <a:rPr lang="zh-CN" altLang="zh-CN" sz="24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，理由是</a:t>
              </a:r>
              <a:r>
                <a:rPr lang="en-US" altLang="zh-CN" sz="24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_____________________.</a:t>
              </a:r>
            </a:p>
          </p:txBody>
        </p:sp>
        <p:graphicFrame>
          <p:nvGraphicFramePr>
            <p:cNvPr id="35843" name="对象 2"/>
            <p:cNvGraphicFramePr>
              <a:graphicFrameLocks noChangeAspect="1"/>
            </p:cNvGraphicFramePr>
            <p:nvPr/>
          </p:nvGraphicFramePr>
          <p:xfrm>
            <a:off x="5410200" y="1700856"/>
            <a:ext cx="1296988" cy="1198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4" imgW="16154400" imgH="14935200" progId="Equation.DSMT4">
                    <p:embed/>
                  </p:oleObj>
                </mc:Choice>
                <mc:Fallback>
                  <p:oleObj name="Equation" r:id="rId4" imgW="16154400" imgH="14935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10200" y="1700856"/>
                          <a:ext cx="1296988" cy="1198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2"/>
            <p:cNvGraphicFramePr>
              <a:graphicFrameLocks noChangeAspect="1"/>
            </p:cNvGraphicFramePr>
            <p:nvPr/>
          </p:nvGraphicFramePr>
          <p:xfrm>
            <a:off x="2508979" y="1988880"/>
            <a:ext cx="56197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6" imgW="7010400" imgH="10668000" progId="Equation.DSMT4">
                    <p:embed/>
                  </p:oleObj>
                </mc:Choice>
                <mc:Fallback>
                  <p:oleObj name="Equation" r:id="rId6" imgW="7010400" imgH="10668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08979" y="1988880"/>
                          <a:ext cx="561975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/>
          <p:cNvSpPr/>
          <p:nvPr/>
        </p:nvSpPr>
        <p:spPr>
          <a:xfrm>
            <a:off x="10200818" y="1887951"/>
            <a:ext cx="944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方法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845" name="矩形 4"/>
          <p:cNvSpPr>
            <a:spLocks noChangeArrowheads="1"/>
          </p:cNvSpPr>
          <p:nvPr/>
        </p:nvSpPr>
        <p:spPr bwMode="auto">
          <a:xfrm>
            <a:off x="1776663" y="2565932"/>
            <a:ext cx="9720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计算平均速度，要用总路程除以总时间，不是各段路程中速度的平均值</a:t>
            </a:r>
          </a:p>
        </p:txBody>
      </p:sp>
      <p:sp>
        <p:nvSpPr>
          <p:cNvPr id="35846" name="矩形 5"/>
          <p:cNvSpPr>
            <a:spLocks noChangeArrowheads="1"/>
          </p:cNvSpPr>
          <p:nvPr/>
        </p:nvSpPr>
        <p:spPr bwMode="auto">
          <a:xfrm>
            <a:off x="3554164" y="4826254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</a:rPr>
              <a:t>偏大</a:t>
            </a:r>
          </a:p>
        </p:txBody>
      </p:sp>
      <p:sp>
        <p:nvSpPr>
          <p:cNvPr id="35847" name="矩形 6"/>
          <p:cNvSpPr>
            <a:spLocks noChangeArrowheads="1"/>
          </p:cNvSpPr>
          <p:nvPr/>
        </p:nvSpPr>
        <p:spPr bwMode="auto">
          <a:xfrm>
            <a:off x="3360248" y="5344239"/>
            <a:ext cx="2621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</a:rPr>
              <a:t>所测量的路程偏大</a:t>
            </a:r>
          </a:p>
        </p:txBody>
      </p:sp>
      <p:pic>
        <p:nvPicPr>
          <p:cNvPr id="8" name="图片 274" descr="E:\物理（勿动）\2021河北试题研究fbd\2021河北中考试题研究物理讲册（8.13）\HB709.T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4620" y="3502010"/>
            <a:ext cx="35226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9187102" y="5446172"/>
            <a:ext cx="10972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/>
              <a:t>例题图</a:t>
            </a:r>
            <a:r>
              <a:rPr lang="zh-CN" altLang="en-US"/>
              <a:t>乙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5" grpId="0"/>
      <p:bldP spid="35846" grpId="0"/>
      <p:bldP spid="358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286" descr="C:\Documents and Settings\Administrator\桌面\W河北物理面对面\EP10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817610" y="1962150"/>
            <a:ext cx="2548255" cy="1677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996950" y="883920"/>
            <a:ext cx="754062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如图是中学生4×100 m接力赛跑的场景，裁判员是利用____________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____________________________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______的方法比较运动员跑步快慢的，那么所用时间最短的一组运动员跑得最______(选填“快”或“慢”)．小红和她的三个小伙伴是以50 s的成绩夺冠，那她们四个人跑完全程的平均速度为______m/s.当运动员到终点时，不能立即停下是因为____________．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6230" y="2093595"/>
            <a:ext cx="6362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运动相同运动相同路程，比较所用的时间多少　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2180" y="3166745"/>
            <a:ext cx="672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快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72180" y="4271645"/>
            <a:ext cx="53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sz="1050" b="0">
                <a:ea typeface="宋体" panose="02010600030101010101" pitchFamily="2" charset="-122"/>
              </a:rPr>
              <a:t>　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48305" y="4846955"/>
            <a:ext cx="18370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人具有惯性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658" y="729933"/>
            <a:ext cx="11081436" cy="230695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如图所示记录了两辆小汽车在相同的时间内通过的路程，在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～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40 s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内甲车的平均速度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_____(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＞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 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＜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”)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乙车的平均速度；该过程中以甲车为参照物，乙车是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 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的；乙车前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 s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的平均速度大小是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 m/s</a:t>
            </a:r>
            <a:r>
              <a:rPr lang="zh-CN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，合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 km/h.</a:t>
            </a:r>
          </a:p>
          <a:p>
            <a:pPr eaLnBrk="1" hangingPunct="1">
              <a:lnSpc>
                <a:spcPct val="150000"/>
              </a:lnSpc>
            </a:pPr>
            <a:endParaRPr lang="zh-CN" altLang="zh-CN" sz="2400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2531" name="图片 261" descr="E:\物理（勿动）\2021河北试题研究fbd\2021河北中考试题研究物理讲册（8.13）\HB2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410" y="3230865"/>
            <a:ext cx="5472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3"/>
          <p:cNvSpPr>
            <a:spLocks noChangeArrowheads="1"/>
          </p:cNvSpPr>
          <p:nvPr/>
        </p:nvSpPr>
        <p:spPr bwMode="auto">
          <a:xfrm>
            <a:off x="1627910" y="1381443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22534" name="矩形 4"/>
          <p:cNvSpPr>
            <a:spLocks noChangeArrowheads="1"/>
          </p:cNvSpPr>
          <p:nvPr/>
        </p:nvSpPr>
        <p:spPr bwMode="auto">
          <a:xfrm>
            <a:off x="1475962" y="1952727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FF0000"/>
                </a:solidFill>
              </a:rPr>
              <a:t>运动</a:t>
            </a:r>
          </a:p>
        </p:txBody>
      </p:sp>
      <p:sp>
        <p:nvSpPr>
          <p:cNvPr id="22535" name="矩形 5"/>
          <p:cNvSpPr>
            <a:spLocks noChangeArrowheads="1"/>
          </p:cNvSpPr>
          <p:nvPr/>
        </p:nvSpPr>
        <p:spPr bwMode="auto">
          <a:xfrm>
            <a:off x="6964195" y="1952507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536" name="矩形 7"/>
          <p:cNvSpPr>
            <a:spLocks noChangeArrowheads="1"/>
          </p:cNvSpPr>
          <p:nvPr/>
        </p:nvSpPr>
        <p:spPr bwMode="auto">
          <a:xfrm>
            <a:off x="8866196" y="1952655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284" descr="C:\Documents and Settings\Administrator\桌面\W河北物理面对面\EP107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936990" y="402590"/>
            <a:ext cx="2096135" cy="2096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93115" y="297180"/>
            <a:ext cx="75209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小明乘车行至某座大桥前，看到路边有如图所示的信息，它表示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；小明乘坐的汽车在遵守交通规则的条件下，通过该大桥用时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min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，则该大桥的长度最长为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________m.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19020" y="8877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汽车过桥时限制最大速度为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40 km/h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9905" y="1976120"/>
            <a:ext cx="1011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2 000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34060" y="2604135"/>
            <a:ext cx="1072451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小明和小红从同一地点，沿同一直线，以大小相等的速度，同时向相反方向匀速行走，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min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后两人相距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 m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．下列说法正确的是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)A.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以小明为参照物，小红的速度是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m/s B.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以地面为参照物，小红的速度是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m/sC.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以小明为参照物，小红是静止的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如果说小明是静止的，则选择的参照物是地面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76895" y="3342005"/>
            <a:ext cx="494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862330" y="377190"/>
            <a:ext cx="1016508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(2016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河北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小明坐在以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 km/h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的速度行驶的高铁上，看到高速公路上与高铁同向运动的汽车．若汽车的速度为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 km/h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，以汽车为参照物，高铁的速度为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________km/h.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当小明乘坐的高铁与另一轨道上的高铁相遇时，感觉到车身有一点晃动，其原因是：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2680" y="1603375"/>
            <a:ext cx="848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zh-CN" altLang="en-US" sz="2400" b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9930" y="2661920"/>
            <a:ext cx="75114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流体流速大的地方压强小，造成车体两侧有压强差</a:t>
            </a:r>
            <a:endParaRPr lang="zh-CN" altLang="en-US" sz="2400" b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3305" y="3238500"/>
            <a:ext cx="1010539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甲、乙两物体，同时从同一地点沿直线向同一方向运动，它们的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图像如图所示．下列说法正确的是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 2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 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内乙做匀速直线运动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 4 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时甲、乙两物体的速度相等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 0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 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内乙的平均速度为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 m/sD. 3 s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时甲在乙的前方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-2147482275" descr="C:\Documents and Settings\Administrator\桌面\W河北物理面对面\EP10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394575" y="4411980"/>
            <a:ext cx="3168015" cy="199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593715" y="3951605"/>
            <a:ext cx="702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5485" y="1045210"/>
            <a:ext cx="105035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如图所示是咸宁翠竹岭隧道及公路旁的交通标志牌．从标志牌上可以看出，隧道长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________km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，汽车通过隧道速度不能超过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 km/h.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从单位换算的角度可知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 km/h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________km/min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，如果不违反交通规则，汽车至少需要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________s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通过隧道．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-2147482274" descr="C:\Documents and Settings\Administrator\桌面\W河北物理面对面\EP109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327525" y="3317240"/>
            <a:ext cx="2847975" cy="1638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716405" y="1723390"/>
            <a:ext cx="11582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0.585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　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1605" y="2360930"/>
            <a:ext cx="480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12960" y="2183765"/>
            <a:ext cx="1733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35.1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New picture" hidden="1"/>
          <p:cNvPicPr/>
          <p:nvPr/>
        </p:nvPicPr>
        <p:blipFill>
          <a:blip r:embed="rId5"/>
          <a:stretch>
            <a:fillRect/>
          </a:stretch>
        </p:blipFill>
        <p:spPr>
          <a:xfrm>
            <a:off x="12344400" y="11417300"/>
            <a:ext cx="469900" cy="3683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888" y="4777325"/>
            <a:ext cx="7704642" cy="1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06732" y="1126078"/>
            <a:ext cx="1130494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常考长度的估测</a:t>
            </a:r>
            <a:r>
              <a:rPr lang="zh-CN" alt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中学生的身高约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课桌高度约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一支新铅笔的长 度约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九年级物理课本长约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______cm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、宽约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cm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、厚度约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0.8 cm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 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教室的高度约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______m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教室的门高约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______m.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刻度尺的使用与读数</a:t>
            </a:r>
            <a:endParaRPr lang="en-US" altLang="zh-CN" sz="240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：看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、看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、看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刻度间有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个小格，分度值为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______cm.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刻度尺的量程为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________cm.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807182" y="1217977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9080607" y="1217977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599248" y="1772191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733686" y="2282208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261111" y="2282208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760778" y="3392225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量程</a:t>
            </a:r>
          </a:p>
        </p:txBody>
      </p:sp>
      <p:sp>
        <p:nvSpPr>
          <p:cNvPr id="31" name="矩形 15"/>
          <p:cNvSpPr>
            <a:spLocks noChangeArrowheads="1"/>
          </p:cNvSpPr>
          <p:nvPr/>
        </p:nvSpPr>
        <p:spPr bwMode="auto">
          <a:xfrm>
            <a:off x="3287953" y="3409687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分度值</a:t>
            </a:r>
          </a:p>
        </p:txBody>
      </p:sp>
      <p:sp>
        <p:nvSpPr>
          <p:cNvPr id="12300" name="矩形 16"/>
          <p:cNvSpPr>
            <a:spLocks noChangeArrowheads="1"/>
          </p:cNvSpPr>
          <p:nvPr/>
        </p:nvSpPr>
        <p:spPr bwMode="auto">
          <a:xfrm>
            <a:off x="5085003" y="3408417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零刻度线</a:t>
            </a:r>
          </a:p>
        </p:txBody>
      </p:sp>
      <p:sp>
        <p:nvSpPr>
          <p:cNvPr id="12301" name="矩形 17"/>
          <p:cNvSpPr>
            <a:spLocks noChangeArrowheads="1"/>
          </p:cNvSpPr>
          <p:nvPr/>
        </p:nvSpPr>
        <p:spPr bwMode="auto">
          <a:xfrm>
            <a:off x="1846852" y="3941817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</a:p>
        </p:txBody>
      </p:sp>
      <p:sp>
        <p:nvSpPr>
          <p:cNvPr id="12302" name="矩形 18"/>
          <p:cNvSpPr>
            <a:spLocks noChangeArrowheads="1"/>
          </p:cNvSpPr>
          <p:nvPr/>
        </p:nvSpPr>
        <p:spPr bwMode="auto">
          <a:xfrm>
            <a:off x="5303140" y="3944992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12300" grpId="0"/>
      <p:bldP spid="12301" grpId="0"/>
      <p:bldP spid="123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5989" y="1093309"/>
            <a:ext cx="11160125" cy="34150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：首先估测被测物体的长度，选择的刻度尺量程应不小于物体的长度，其次根据实 际情况确定需要达到的精确程度，选择量程和分度值合适的刻度尺． 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：被测物体的一端对齐零刻度线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若零刻度线磨损，则对齐一个清晰的整刻度线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 有刻度线的一边要紧贴被测物体且与被测物体保持平行，不能歪斜． 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：视线要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刻度线；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要估读到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的下一位， 最末一位是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：测量值由数字和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组成．上图中物体的长度是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___.</a:t>
            </a:r>
            <a:endParaRPr lang="zh-CN" altLang="en-US" sz="2400"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2459346" y="3334859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正对</a:t>
            </a: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5829560" y="3348707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分度值</a:t>
            </a: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10163988" y="3367574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估读值</a:t>
            </a:r>
          </a:p>
        </p:txBody>
      </p:sp>
      <p:sp>
        <p:nvSpPr>
          <p:cNvPr id="13318" name="矩形 5"/>
          <p:cNvSpPr>
            <a:spLocks noChangeArrowheads="1"/>
          </p:cNvSpPr>
          <p:nvPr/>
        </p:nvSpPr>
        <p:spPr bwMode="auto">
          <a:xfrm>
            <a:off x="3756077" y="3901543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单位</a:t>
            </a:r>
          </a:p>
        </p:txBody>
      </p:sp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8580489" y="3901543"/>
            <a:ext cx="26631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4.16cm(4.14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4.17)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3328" y="4673820"/>
            <a:ext cx="7704642" cy="1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2494" y="1067265"/>
            <a:ext cx="10839450" cy="42462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36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请利用直尺和细线测量一枚硬币的周长和一张纸的厚度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zh-CN" altLang="zh-CN" sz="2400"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测量硬币的周长操作过程：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_.</a:t>
            </a:r>
            <a:endParaRPr lang="zh-CN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硬币的周长为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用测量的量表示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测量一张纸的厚度操作过程：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．一张纸的厚度为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________(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用测量的量表示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6" name="矩形 5"/>
          <p:cNvSpPr/>
          <p:nvPr/>
        </p:nvSpPr>
        <p:spPr>
          <a:xfrm>
            <a:off x="551194" y="2482077"/>
            <a:ext cx="10901363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先用细线将硬币缠绕一周，再将细线拉直后用直尺测量其缠绕硬币部分的长度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7" name="矩形 6"/>
          <p:cNvSpPr>
            <a:spLocks noChangeArrowheads="1"/>
          </p:cNvSpPr>
          <p:nvPr/>
        </p:nvSpPr>
        <p:spPr bwMode="auto">
          <a:xfrm>
            <a:off x="2897069" y="3560936"/>
            <a:ext cx="352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矩形 7"/>
          <p:cNvSpPr/>
          <p:nvPr/>
        </p:nvSpPr>
        <p:spPr>
          <a:xfrm>
            <a:off x="5072829" y="4251681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用直尺测出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张纸的总厚度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文本框 9">
                <a:extLst>
                  <a:ext uri="{FF2B5EF4-FFF2-40B4-BE49-F238E27FC236}">
                    <ele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/>
                  </a:ext>
                </a:extLst>
              </p:cNvPr>
              <p:cNvSpPr txBox="1"/>
              <p:nvPr/>
            </p:nvSpPr>
            <p:spPr>
              <a:xfrm>
                <a:off x="1487272" y="5217432"/>
                <a:ext cx="629981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72" y="4612277"/>
                <a:ext cx="629981" cy="7014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55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2750" y="1034638"/>
            <a:ext cx="11233150" cy="5077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时间的测量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基本单位：秒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(s).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单位换算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:1 h=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min=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测量工具</a:t>
            </a:r>
            <a:endParaRPr lang="en-US" altLang="zh-CN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生活中用机械表、电子表、石英表来测时间；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在运动场和实验室用停表来测时间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常考时间的估测：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min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内正常的心跳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脉搏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次数为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次左右；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演奏一遍中华人民共和国国歌用时约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 s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en-US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中学生百米测试成绩约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</a:t>
            </a:r>
            <a:endParaRPr lang="zh-CN" altLang="en-US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2998948" y="2231613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4799098" y="2203038"/>
            <a:ext cx="86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8195297" y="4418920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4342" name="矩形 5"/>
          <p:cNvSpPr>
            <a:spLocks noChangeArrowheads="1"/>
          </p:cNvSpPr>
          <p:nvPr/>
        </p:nvSpPr>
        <p:spPr bwMode="auto">
          <a:xfrm>
            <a:off x="4306973" y="5499439"/>
            <a:ext cx="487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1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310" y="549275"/>
            <a:ext cx="5536565" cy="322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883920" y="3909060"/>
            <a:ext cx="104273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如图所示，大表盘的量程是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__________s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，分度值是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________s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，小表盘的量程是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________min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，分度值是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________min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，图中停表的读数是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________s.</a:t>
            </a:r>
            <a:endParaRPr lang="zh-CN" altLang="en-US" sz="24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8550" y="4011930"/>
            <a:ext cx="1144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～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</a:t>
            </a:r>
            <a:endParaRPr lang="en-US" altLang="en-US" sz="2400" b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93075" y="4011930"/>
            <a:ext cx="7454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</a:t>
            </a:r>
            <a:endParaRPr lang="en-US" altLang="en-US" sz="2400" b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4335" y="4573905"/>
            <a:ext cx="11061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～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33645" y="4573905"/>
            <a:ext cx="673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</a:t>
            </a:r>
            <a:endParaRPr lang="en-US" altLang="en-US" sz="24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0065" y="4573905"/>
            <a:ext cx="849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99.8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　</a:t>
            </a:r>
            <a:endParaRPr lang="zh-CN" altLang="en-US" sz="2400" b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3625" y="1427480"/>
            <a:ext cx="1706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停表的读数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823" y="1013370"/>
            <a:ext cx="60928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误差与错误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8286" y="1661070"/>
          <a:ext cx="10728443" cy="35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325"/>
                <a:gridCol w="3816471"/>
                <a:gridCol w="2016328"/>
                <a:gridCol w="3815319"/>
              </a:tblGrid>
              <a:tr h="639966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400" b="1" i="0" u="non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7" marR="91447" marT="45712" marB="45712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产生原因</a:t>
                      </a:r>
                    </a:p>
                  </a:txBody>
                  <a:tcPr marL="91447" marR="91447" marT="45712" marB="45712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可否避免</a:t>
                      </a:r>
                    </a:p>
                  </a:txBody>
                  <a:tcPr marL="91447" marR="91447" marT="45712" marB="45712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减小或避免的方法</a:t>
                      </a:r>
                    </a:p>
                  </a:txBody>
                  <a:tcPr marL="91447" marR="91447" marT="45712" marB="45712" anchor="ctr" anchorCtr="1">
                    <a:noFill/>
                  </a:tcPr>
                </a:tc>
              </a:tr>
              <a:tr h="1737051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误差</a:t>
                      </a:r>
                    </a:p>
                  </a:txBody>
                  <a:tcPr marL="91447" marR="91447" marT="45712" marB="45712" anchor="ctr" anchorCtr="1"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仪器不精密；实验方法不完善；观察 者估读偏差；环境对仪器的影响</a:t>
                      </a:r>
                    </a:p>
                  </a:txBody>
                  <a:tcPr marL="91447" marR="91447" marT="45712" marB="45712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避免</a:t>
                      </a:r>
                    </a:p>
                  </a:txBody>
                  <a:tcPr marL="91447" marR="91447" marT="45712" marB="45712" anchor="ctr" anchorCtr="1"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选用精密的测量工具；改进测 量方法；多次测量求平均值</a:t>
                      </a:r>
                    </a:p>
                  </a:txBody>
                  <a:tcPr marL="91447" marR="91447" marT="45712" marB="45712" anchor="ctr" anchorCtr="1"/>
                </a:tc>
              </a:tr>
              <a:tr h="1188508"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错误</a:t>
                      </a:r>
                    </a:p>
                  </a:txBody>
                  <a:tcPr marL="91447" marR="91447" marT="45712" marB="45712" anchor="ctr" anchorCtr="1"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不遵守仪器的使用规则；读数、记录 结果时粗心</a:t>
                      </a:r>
                    </a:p>
                  </a:txBody>
                  <a:tcPr marL="91447" marR="91447" marT="45712" marB="45712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避免</a:t>
                      </a:r>
                    </a:p>
                  </a:txBody>
                  <a:tcPr marL="91447" marR="91447" marT="45712" marB="45712" anchor="ctr" anchorCtr="1"/>
                </a:tc>
                <a:tc>
                  <a:txBody>
                    <a:bodyPr/>
                    <a:lstStyle/>
                    <a:p>
                      <a:pPr marL="0" indent="0" algn="l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按照正确的测量方法进行操作</a:t>
                      </a:r>
                    </a:p>
                  </a:txBody>
                  <a:tcPr marL="91447" marR="91447" marT="45712" marB="45712" anchor="ctr" anchorCtr="1"/>
                </a:tc>
              </a:tr>
            </a:tbl>
          </a:graphicData>
        </a:graphic>
      </p:graphicFrame>
      <p:sp>
        <p:nvSpPr>
          <p:cNvPr id="15385" name="矩形 3"/>
          <p:cNvSpPr>
            <a:spLocks noChangeArrowheads="1"/>
          </p:cNvSpPr>
          <p:nvPr/>
        </p:nvSpPr>
        <p:spPr bwMode="auto">
          <a:xfrm>
            <a:off x="5916239" y="296448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不可</a:t>
            </a:r>
          </a:p>
        </p:txBody>
      </p:sp>
      <p:sp>
        <p:nvSpPr>
          <p:cNvPr id="15386" name="矩形 4"/>
          <p:cNvSpPr>
            <a:spLocks noChangeArrowheads="1"/>
          </p:cNvSpPr>
          <p:nvPr/>
        </p:nvSpPr>
        <p:spPr bwMode="auto">
          <a:xfrm>
            <a:off x="5941961" y="4396332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可以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/>
      <p:bldP spid="15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842645" y="561975"/>
            <a:ext cx="49015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sz="36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sz="36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运动的描述</a:t>
            </a:r>
            <a:r>
              <a:rPr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67995" y="1431925"/>
            <a:ext cx="114890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机械运动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：将一个物体相对于另一个物体位置的改变叫机械运动，简称运动．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参照物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：判断一个物体是运动还是静止时，总要选取某一物体作为标准，这个物体就叫参照物．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参照物的选取原则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所选参照物符合题目要求；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不能选择研究对象自身为参照物．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运动和静止的相对性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：一个物体是运动还是静止，取决于所选的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．如果物体与参照物的相对位置变化了，则该物体是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的，如果物体与参照物的相对位置不变，则该物体是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的，参照物不同，得出的结论可能不同．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15145" y="4304030"/>
            <a:ext cx="12325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参照物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4160" y="4845050"/>
            <a:ext cx="8343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运动　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4090" y="5381625"/>
            <a:ext cx="952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静止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8c85f78-2bc8-4b9a-866b-ec91c6cfb468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03da70e-0f36-41a6-ae0c-a15c1b65a636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3334</Words>
  <Application>Microsoft Office PowerPoint</Application>
  <PresentationFormat>自定义</PresentationFormat>
  <Paragraphs>203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主题​​</vt:lpstr>
      <vt:lpstr>Equation.DSMT4</vt:lpstr>
      <vt:lpstr>Equation</vt:lpstr>
      <vt:lpstr>第十六讲  机械运动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第十六讲  机械运动</dc:title>
  <cp:lastModifiedBy>User</cp:lastModifiedBy>
  <cp:revision>1</cp:revision>
  <cp:lastPrinted>2021-02-01T14:06:30Z</cp:lastPrinted>
  <dcterms:created xsi:type="dcterms:W3CDTF">2021-02-01T14:06:30Z</dcterms:created>
  <dcterms:modified xsi:type="dcterms:W3CDTF">2021-02-23T02:24:38Z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