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2"/>
  </p:sldMasterIdLst>
  <p:notesMasterIdLst>
    <p:notesMasterId r:id="rId3"/>
  </p:notesMasterIdLst>
  <p:sldIdLst>
    <p:sldId id="750" r:id="rId4"/>
    <p:sldId id="1096" r:id="rId5"/>
    <p:sldId id="1186" r:id="rId6"/>
    <p:sldId id="1187" r:id="rId7"/>
    <p:sldId id="1188" r:id="rId8"/>
    <p:sldId id="1189" r:id="rId9"/>
    <p:sldId id="1190" r:id="rId10"/>
    <p:sldId id="1191" r:id="rId11"/>
    <p:sldId id="1192" r:id="rId12"/>
    <p:sldId id="1193" r:id="rId13"/>
    <p:sldId id="1194" r:id="rId14"/>
    <p:sldId id="1195" r:id="rId15"/>
    <p:sldId id="1196" r:id="rId16"/>
    <p:sldId id="1197" r:id="rId17"/>
    <p:sldId id="1198" r:id="rId18"/>
    <p:sldId id="1199" r:id="rId19"/>
    <p:sldId id="1097" r:id="rId20"/>
    <p:sldId id="1200" r:id="rId21"/>
    <p:sldId id="1201" r:id="rId22"/>
    <p:sldId id="1202" r:id="rId23"/>
    <p:sldId id="1203" r:id="rId24"/>
    <p:sldId id="1204" r:id="rId25"/>
    <p:sldId id="1206" r:id="rId26"/>
    <p:sldId id="1207" r:id="rId27"/>
    <p:sldId id="1208" r:id="rId28"/>
    <p:sldId id="1209" r:id="rId29"/>
    <p:sldId id="1210" r:id="rId30"/>
    <p:sldId id="1211" r:id="rId31"/>
    <p:sldId id="1212" r:id="rId32"/>
    <p:sldId id="1213" r:id="rId33"/>
    <p:sldId id="1214" r:id="rId34"/>
    <p:sldId id="1215" r:id="rId35"/>
    <p:sldId id="1256" r:id="rId36"/>
    <p:sldId id="1216" r:id="rId37"/>
    <p:sldId id="1217" r:id="rId38"/>
    <p:sldId id="1218" r:id="rId39"/>
    <p:sldId id="1219" r:id="rId40"/>
    <p:sldId id="1220" r:id="rId41"/>
    <p:sldId id="1221" r:id="rId42"/>
    <p:sldId id="1222" r:id="rId43"/>
    <p:sldId id="1153" r:id="rId44"/>
    <p:sldId id="1223" r:id="rId45"/>
    <p:sldId id="1224" r:id="rId46"/>
    <p:sldId id="1225" r:id="rId47"/>
    <p:sldId id="1226" r:id="rId48"/>
    <p:sldId id="1241" r:id="rId49"/>
    <p:sldId id="1242" r:id="rId50"/>
    <p:sldId id="1243" r:id="rId51"/>
    <p:sldId id="1244" r:id="rId52"/>
    <p:sldId id="1245" r:id="rId53"/>
    <p:sldId id="1246" r:id="rId54"/>
    <p:sldId id="1247" r:id="rId55"/>
    <p:sldId id="1248" r:id="rId56"/>
    <p:sldId id="1249" r:id="rId57"/>
    <p:sldId id="1250" r:id="rId58"/>
    <p:sldId id="1251" r:id="rId59"/>
    <p:sldId id="1252" r:id="rId60"/>
    <p:sldId id="1253" r:id="rId61"/>
    <p:sldId id="1254" r:id="rId62"/>
    <p:sldId id="1255" r:id="rId63"/>
  </p:sldIdLst>
  <p:sldSz cx="12192000" cy="6858000"/>
  <p:notesSz cx="6858000" cy="9144000"/>
  <p:custDataLst>
    <p:tags r:id="rId6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p:cmAuthor id="1" name="xiao" initials="x" lastIdx="0" clrIdx="0"/>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5" autoAdjust="0"/>
    <p:restoredTop sz="94660"/>
  </p:normalViewPr>
  <p:slideViewPr>
    <p:cSldViewPr snapToGrid="0">
      <p:cViewPr varScale="1">
        <p:scale>
          <a:sx n="73" d="100"/>
          <a:sy n="73" d="100"/>
        </p:scale>
        <p:origin x="72" y="1014"/>
      </p:cViewPr>
      <p:guideLst>
        <p:guide orient="horz" pos="2160"/>
        <p:guide pos="3890"/>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slide" Target="slides/slide47.xml" /><Relationship Id="rId51" Type="http://schemas.openxmlformats.org/officeDocument/2006/relationships/slide" Target="slides/slide48.xml" /><Relationship Id="rId52" Type="http://schemas.openxmlformats.org/officeDocument/2006/relationships/slide" Target="slides/slide49.xml" /><Relationship Id="rId53" Type="http://schemas.openxmlformats.org/officeDocument/2006/relationships/slide" Target="slides/slide50.xml" /><Relationship Id="rId54" Type="http://schemas.openxmlformats.org/officeDocument/2006/relationships/slide" Target="slides/slide51.xml" /><Relationship Id="rId55" Type="http://schemas.openxmlformats.org/officeDocument/2006/relationships/slide" Target="slides/slide52.xml" /><Relationship Id="rId56" Type="http://schemas.openxmlformats.org/officeDocument/2006/relationships/slide" Target="slides/slide53.xml" /><Relationship Id="rId57" Type="http://schemas.openxmlformats.org/officeDocument/2006/relationships/slide" Target="slides/slide54.xml" /><Relationship Id="rId58" Type="http://schemas.openxmlformats.org/officeDocument/2006/relationships/slide" Target="slides/slide55.xml" /><Relationship Id="rId59" Type="http://schemas.openxmlformats.org/officeDocument/2006/relationships/slide" Target="slides/slide56.xml" /><Relationship Id="rId6" Type="http://schemas.openxmlformats.org/officeDocument/2006/relationships/slide" Target="slides/slide3.xml" /><Relationship Id="rId60" Type="http://schemas.openxmlformats.org/officeDocument/2006/relationships/slide" Target="slides/slide57.xml" /><Relationship Id="rId61" Type="http://schemas.openxmlformats.org/officeDocument/2006/relationships/slide" Target="slides/slide58.xml" /><Relationship Id="rId62" Type="http://schemas.openxmlformats.org/officeDocument/2006/relationships/slide" Target="slides/slide59.xml" /><Relationship Id="rId63" Type="http://schemas.openxmlformats.org/officeDocument/2006/relationships/slide" Target="slides/slide60.xml" /><Relationship Id="rId64" Type="http://schemas.openxmlformats.org/officeDocument/2006/relationships/tags" Target="tags/tag11.xml" /><Relationship Id="rId65" Type="http://schemas.openxmlformats.org/officeDocument/2006/relationships/presProps" Target="presProps.xml" /><Relationship Id="rId66" Type="http://schemas.openxmlformats.org/officeDocument/2006/relationships/viewProps" Target="viewProps.xml" /><Relationship Id="rId67" Type="http://schemas.openxmlformats.org/officeDocument/2006/relationships/theme" Target="theme/theme1.xml" /><Relationship Id="rId68" Type="http://schemas.openxmlformats.org/officeDocument/2006/relationships/tableStyles" Target="tableStyles.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30.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39.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40.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31.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34.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35.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36.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37.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38.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幻灯片">
    <p:spTree>
      <p:nvGrpSpPr>
        <p:cNvPr id="1" name=""/>
        <p:cNvGrpSpPr/>
        <p:nvPr/>
      </p:nvGrpSpPr>
      <p:grpSpPr>
        <a:xfrm>
          <a:off x="0" y="0"/>
          <a:ext cx="0" cy="0"/>
        </a:xfrm>
      </p:grpSpPr>
    </p:spTree>
  </p:cSld>
  <p:clrMapOvr>
    <a:masterClrMapping/>
  </p:clrMapOvr>
  <p:transition spd="med">
    <p:wipe dir="d"/>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Lst>
  <p:transition spd="med">
    <p:wipe dir="d"/>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jpe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6.jpe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7.jpeg" /><Relationship Id="rId3" Type="http://schemas.openxmlformats.org/officeDocument/2006/relationships/tags" Target="../tags/tag1.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9.jpe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0.jpe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3.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4.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5.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6.xml" /><Relationship Id="rId3" Type="http://schemas.openxmlformats.org/officeDocument/2006/relationships/image" Target="../media/image11.jpeg" /><Relationship Id="rId4" Type="http://schemas.openxmlformats.org/officeDocument/2006/relationships/image" Target="../media/image12.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7.xml" /><Relationship Id="rId3" Type="http://schemas.openxmlformats.org/officeDocument/2006/relationships/image" Target="../media/image13.jpeg" /><Relationship Id="rId4" Type="http://schemas.openxmlformats.org/officeDocument/2006/relationships/image" Target="../media/image14.jpeg"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8.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jpeg"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2.xml" /><Relationship Id="rId3" Type="http://schemas.openxmlformats.org/officeDocument/2006/relationships/image" Target="../media/image15.jpeg"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5.xml" /><Relationship Id="rId3" Type="http://schemas.openxmlformats.org/officeDocument/2006/relationships/image" Target="../media/image16.jpe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7.xml" /><Relationship Id="rId3" Type="http://schemas.openxmlformats.org/officeDocument/2006/relationships/image" Target="../media/image17.jpeg"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0.xml" /><Relationship Id="rId3" Type="http://schemas.openxmlformats.org/officeDocument/2006/relationships/image" Target="../media/image18.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9.jpeg"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0.jpeg" /><Relationship Id="rId3" Type="http://schemas.openxmlformats.org/officeDocument/2006/relationships/image" Target="../media/image21.jpeg" /><Relationship Id="rId4" Type="http://schemas.openxmlformats.org/officeDocument/2006/relationships/image" Target="../media/image22.jpeg"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9.xml"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3.jpeg" /><Relationship Id="rId3" Type="http://schemas.openxmlformats.org/officeDocument/2006/relationships/image" Target="../media/image24.jpeg"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5.jpeg"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6.jpeg"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7.jpeg" /></Relationships>
</file>

<file path=ppt/slides/_rels/slide5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10.xml" /></Relationships>
</file>

<file path=ppt/slides/_rels/slide5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8.jpeg" /><Relationship Id="rId3" Type="http://schemas.openxmlformats.org/officeDocument/2006/relationships/image" Target="../media/image29.jpeg" /></Relationships>
</file>

<file path=ppt/slides/_rels/slide5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0.jpeg" /><Relationship Id="rId3" Type="http://schemas.openxmlformats.org/officeDocument/2006/relationships/image" Target="../media/image31.jpeg" /></Relationships>
</file>

<file path=ppt/slides/_rels/slide5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2.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6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3.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055077" y="2418125"/>
            <a:ext cx="10081846" cy="1510035"/>
            <a:chOff x="1055077" y="2418125"/>
            <a:chExt cx="10081846" cy="1510035"/>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a:solidFill>
                    <a:srgbClr val="EE3028"/>
                  </a:solidFill>
                  <a:cs typeface="+mn-ea"/>
                  <a:sym typeface="+mn-lt"/>
                </a:rPr>
                <a:t>第四章　物态变化</a:t>
              </a:r>
              <a:endParaRPr lang="zh-CN" altLang="en-US" sz="4000" b="1">
                <a:solidFill>
                  <a:srgbClr val="EE3028"/>
                </a:solidFill>
                <a:cs typeface="+mn-ea"/>
                <a:sym typeface="+mn-lt"/>
              </a:endParaRPr>
            </a:p>
          </p:txBody>
        </p:sp>
        <p:sp>
          <p:nvSpPr>
            <p:cNvPr id="12" name="文本框 11"/>
            <p:cNvSpPr txBox="1"/>
            <p:nvPr/>
          </p:nvSpPr>
          <p:spPr>
            <a:xfrm>
              <a:off x="3462973" y="2418125"/>
              <a:ext cx="5266055" cy="655160"/>
            </a:xfrm>
            <a:prstGeom prst="roundRect">
              <a:avLst>
                <a:gd name="adj" fmla="val 50000"/>
              </a:avLst>
            </a:prstGeom>
            <a:solidFill>
              <a:srgbClr val="EE3028"/>
            </a:solidFill>
            <a:effectLst/>
          </p:spPr>
          <p:txBody>
            <a:bodyPr wrap="square" bIns="54000" rtlCol="0">
              <a:spAutoFit/>
            </a:bodyPr>
            <a:lstStyle/>
            <a:p>
              <a:pPr algn="ctr"/>
              <a:r>
                <a:rPr lang="zh-CN" altLang="en-US" sz="2400" b="1">
                  <a:solidFill>
                    <a:schemeClr val="bg1"/>
                  </a:solidFill>
                  <a:cs typeface="+mn-ea"/>
                  <a:sym typeface="+mn-lt"/>
                </a:rPr>
                <a:t>第一部分　河南中考考点过关</a:t>
              </a:r>
              <a:endParaRPr lang="zh-CN" altLang="en-US" sz="2400" b="1">
                <a:solidFill>
                  <a:schemeClr val="bg1"/>
                </a:solidFill>
                <a:cs typeface="+mn-ea"/>
                <a:sym typeface="+mn-lt"/>
              </a:endParaRPr>
            </a:p>
          </p:txBody>
        </p:sp>
      </p:grpSp>
    </p:spTree>
  </p:cSld>
  <p:clrMapOvr>
    <a:masterClrMapping/>
  </p:clrMapOvr>
  <mc:AlternateContent>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物态变化的辨识和解释</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3" name="矩形 2"/>
          <p:cNvSpPr/>
          <p:nvPr/>
        </p:nvSpPr>
        <p:spPr>
          <a:xfrm>
            <a:off x="695960" y="1772285"/>
            <a:ext cx="11298555" cy="452310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14.[2020江苏苏州]在烧瓶中注入刚刚沸腾的水,塞紧瓶塞,将烧瓶倒置,再用冷水浇烧瓶的底部,可以看到水又重新沸腾起来,如图.该实验现象说明了	       (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A.沸腾过程需要吸热</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B.沸腾过程需要放热</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C.水的沸点与环境温度有关</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D.水的沸点与水面上方气压有关</a:t>
            </a:r>
            <a:endParaRPr sz="2400">
              <a:latin typeface="宋体" panose="02010600030101010101" pitchFamily="2" charset="-122"/>
              <a:ea typeface="宋体" panose="02010600030101010101" pitchFamily="2" charset="-122"/>
            </a:endParaRPr>
          </a:p>
        </p:txBody>
      </p:sp>
      <p:sp>
        <p:nvSpPr>
          <p:cNvPr id="2" name="圆角矩形 36"/>
          <p:cNvSpPr/>
          <p:nvPr/>
        </p:nvSpPr>
        <p:spPr>
          <a:xfrm>
            <a:off x="509270" y="1333500"/>
            <a:ext cx="11485245" cy="50380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981170" y="925883"/>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pic>
        <p:nvPicPr>
          <p:cNvPr id="400" name="SJS-WFT-4.jpg" descr="id:2147498071;FounderCES"/>
          <p:cNvPicPr>
            <a:picLocks noChangeAspect="1"/>
          </p:cNvPicPr>
          <p:nvPr/>
        </p:nvPicPr>
        <p:blipFill>
          <a:blip r:embed="rId2"/>
          <a:stretch>
            <a:fillRect/>
          </a:stretch>
        </p:blipFill>
        <p:spPr>
          <a:xfrm>
            <a:off x="9592310" y="3853180"/>
            <a:ext cx="1460500" cy="1920240"/>
          </a:xfrm>
          <a:prstGeom prst="rect">
            <a:avLst/>
          </a:prstGeom>
        </p:spPr>
      </p:pic>
      <p:sp>
        <p:nvSpPr>
          <p:cNvPr id="4" name="矩形 3"/>
          <p:cNvSpPr/>
          <p:nvPr/>
        </p:nvSpPr>
        <p:spPr>
          <a:xfrm>
            <a:off x="11171555" y="2800350"/>
            <a:ext cx="82296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固体熔化(凝固)时的温度—时间图像</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3</a:t>
            </a:r>
            <a:endParaRPr lang="zh-CN" altLang="en-US">
              <a:solidFill>
                <a:schemeClr val="bg1"/>
              </a:solidFill>
              <a:sym typeface="+mn-lt"/>
            </a:endParaRPr>
          </a:p>
        </p:txBody>
      </p:sp>
      <p:sp>
        <p:nvSpPr>
          <p:cNvPr id="3" name="矩形 2"/>
          <p:cNvSpPr/>
          <p:nvPr/>
        </p:nvSpPr>
        <p:spPr>
          <a:xfrm>
            <a:off x="635000" y="826135"/>
            <a:ext cx="11359515" cy="452310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15.[2016河南,7]如图是某种物质温度随时间变化的图像.该图像描述的过程可能是	                                                             (　　)</a:t>
            </a:r>
            <a:endParaRPr sz="2400">
              <a:latin typeface="宋体" panose="02010600030101010101" pitchFamily="2" charset="-122"/>
              <a:ea typeface="宋体" panose="02010600030101010101" pitchFamily="2" charset="-122"/>
            </a:endParaRPr>
          </a:p>
          <a:p>
            <a:pPr fontAlgn="auto">
              <a:lnSpc>
                <a:spcPct val="200000"/>
              </a:lnSpc>
            </a:pPr>
            <a:endParaRPr sz="2400">
              <a:latin typeface="宋体" panose="02010600030101010101" pitchFamily="2" charset="-122"/>
              <a:ea typeface="宋体" panose="02010600030101010101" pitchFamily="2" charset="-122"/>
            </a:endParaRPr>
          </a:p>
          <a:p>
            <a:pPr fontAlgn="auto">
              <a:lnSpc>
                <a:spcPct val="200000"/>
              </a:lnSpc>
            </a:pPr>
            <a:endParaRPr sz="2400">
              <a:latin typeface="宋体" panose="02010600030101010101" pitchFamily="2" charset="-122"/>
              <a:ea typeface="宋体" panose="02010600030101010101" pitchFamily="2" charset="-122"/>
            </a:endParaRPr>
          </a:p>
          <a:p>
            <a:pPr fontAlgn="auto">
              <a:lnSpc>
                <a:spcPct val="200000"/>
              </a:lnSpc>
            </a:pP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A.蜡的熔化</a:t>
            </a:r>
            <a:r>
              <a:rPr sz="2400">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rPr>
              <a:t>B.海波的熔化         C.水的凝固</a:t>
            </a:r>
            <a:r>
              <a:rPr sz="2400">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rPr>
              <a:t>D.玻璃的凝固</a:t>
            </a:r>
            <a:endParaRPr sz="2400">
              <a:latin typeface="宋体" panose="02010600030101010101" pitchFamily="2" charset="-122"/>
              <a:ea typeface="宋体" panose="02010600030101010101" pitchFamily="2" charset="-122"/>
            </a:endParaRPr>
          </a:p>
        </p:txBody>
      </p:sp>
      <p:pic>
        <p:nvPicPr>
          <p:cNvPr id="402" name="2016hnwl-3.jpg" descr="id:2147498085;FounderCES"/>
          <p:cNvPicPr>
            <a:picLocks noChangeAspect="1"/>
          </p:cNvPicPr>
          <p:nvPr/>
        </p:nvPicPr>
        <p:blipFill>
          <a:blip r:embed="rId2"/>
          <a:stretch>
            <a:fillRect/>
          </a:stretch>
        </p:blipFill>
        <p:spPr>
          <a:xfrm>
            <a:off x="4307840" y="2105660"/>
            <a:ext cx="2390140" cy="2016125"/>
          </a:xfrm>
          <a:prstGeom prst="rect">
            <a:avLst/>
          </a:prstGeom>
        </p:spPr>
      </p:pic>
      <p:sp>
        <p:nvSpPr>
          <p:cNvPr id="4" name="矩形 3"/>
          <p:cNvSpPr/>
          <p:nvPr/>
        </p:nvSpPr>
        <p:spPr>
          <a:xfrm>
            <a:off x="11171555" y="1847850"/>
            <a:ext cx="8229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固体熔化(凝固)时的温度—时间图像</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3</a:t>
            </a:r>
            <a:endParaRPr lang="zh-CN" altLang="en-US">
              <a:solidFill>
                <a:schemeClr val="bg1"/>
              </a:solidFill>
              <a:sym typeface="+mn-lt"/>
            </a:endParaRPr>
          </a:p>
        </p:txBody>
      </p:sp>
      <p:sp>
        <p:nvSpPr>
          <p:cNvPr id="3" name="矩形 2"/>
          <p:cNvSpPr/>
          <p:nvPr/>
        </p:nvSpPr>
        <p:spPr>
          <a:xfrm>
            <a:off x="981710" y="1810385"/>
            <a:ext cx="11012805" cy="452310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16.[2020湖南株洲]某晶体熔化时温度随时间变化的图像如图所示,下列判断正确的是                                                       	    (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A.第5 min,晶体开始熔化</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B.晶体熔化过程持续20 min</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C.晶体在熔化过程中不吸收热量</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D.晶体的熔点是80 ℃</a:t>
            </a:r>
            <a:endParaRPr sz="2400">
              <a:latin typeface="宋体" panose="02010600030101010101" pitchFamily="2" charset="-122"/>
              <a:ea typeface="宋体" panose="02010600030101010101" pitchFamily="2" charset="-122"/>
            </a:endParaRPr>
          </a:p>
        </p:txBody>
      </p:sp>
      <p:sp>
        <p:nvSpPr>
          <p:cNvPr id="2" name="圆角矩形 36"/>
          <p:cNvSpPr/>
          <p:nvPr/>
        </p:nvSpPr>
        <p:spPr>
          <a:xfrm>
            <a:off x="509270" y="1333500"/>
            <a:ext cx="11485245" cy="50380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981170" y="925883"/>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pic>
        <p:nvPicPr>
          <p:cNvPr id="406" name="2020QGWLTA7.jpg" descr="id:2147498113;FounderCES"/>
          <p:cNvPicPr>
            <a:picLocks noChangeAspect="1"/>
          </p:cNvPicPr>
          <p:nvPr/>
        </p:nvPicPr>
        <p:blipFill>
          <a:blip r:embed="rId2"/>
          <a:stretch>
            <a:fillRect/>
          </a:stretch>
        </p:blipFill>
        <p:spPr>
          <a:xfrm>
            <a:off x="8973185" y="3719195"/>
            <a:ext cx="2663190" cy="1748790"/>
          </a:xfrm>
          <a:prstGeom prst="rect">
            <a:avLst/>
          </a:prstGeom>
        </p:spPr>
      </p:pic>
      <p:sp>
        <p:nvSpPr>
          <p:cNvPr id="4" name="矩形 3"/>
          <p:cNvSpPr/>
          <p:nvPr/>
        </p:nvSpPr>
        <p:spPr>
          <a:xfrm>
            <a:off x="11044555" y="2774950"/>
            <a:ext cx="8229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探究晶体的熔化规律</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4</a:t>
            </a:r>
            <a:endParaRPr lang="en-US">
              <a:solidFill>
                <a:schemeClr val="bg1"/>
              </a:solidFill>
              <a:sym typeface="+mn-lt"/>
            </a:endParaRPr>
          </a:p>
        </p:txBody>
      </p:sp>
      <p:sp>
        <p:nvSpPr>
          <p:cNvPr id="3" name="矩形 2"/>
          <p:cNvSpPr/>
          <p:nvPr/>
        </p:nvSpPr>
        <p:spPr>
          <a:xfrm>
            <a:off x="623570" y="1094740"/>
            <a:ext cx="11012805" cy="304609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17.[2011河南,19]小聪在“探究晶体的熔化规律”实验中,所用装置如图所示.下表为他记录的实验数据,请根据装置图和表中数据回答下列问题:</a:t>
            </a:r>
            <a:endParaRPr sz="2400">
              <a:latin typeface="宋体" panose="02010600030101010101" pitchFamily="2" charset="-122"/>
              <a:ea typeface="宋体" panose="02010600030101010101" pitchFamily="2" charset="-122"/>
            </a:endParaRPr>
          </a:p>
          <a:p>
            <a:pPr fontAlgn="auto">
              <a:lnSpc>
                <a:spcPct val="200000"/>
              </a:lnSpc>
            </a:pPr>
            <a:endParaRPr sz="2400">
              <a:latin typeface="宋体" panose="02010600030101010101" pitchFamily="2" charset="-122"/>
              <a:ea typeface="宋体" panose="02010600030101010101" pitchFamily="2" charset="-122"/>
            </a:endParaRPr>
          </a:p>
          <a:p>
            <a:pPr fontAlgn="auto">
              <a:lnSpc>
                <a:spcPct val="200000"/>
              </a:lnSpc>
            </a:pPr>
            <a:endParaRPr sz="2400">
              <a:latin typeface="宋体" panose="02010600030101010101" pitchFamily="2" charset="-122"/>
              <a:ea typeface="宋体" panose="02010600030101010101" pitchFamily="2" charset="-122"/>
            </a:endParaRPr>
          </a:p>
        </p:txBody>
      </p:sp>
      <p:pic>
        <p:nvPicPr>
          <p:cNvPr id="411" name="HN12A.jpg" descr="id:2147498148;FounderCES"/>
          <p:cNvPicPr>
            <a:picLocks noChangeAspect="1"/>
          </p:cNvPicPr>
          <p:nvPr/>
        </p:nvPicPr>
        <p:blipFill>
          <a:blip r:embed="rId2"/>
          <a:stretch>
            <a:fillRect/>
          </a:stretch>
        </p:blipFill>
        <p:spPr>
          <a:xfrm>
            <a:off x="1242695" y="2724150"/>
            <a:ext cx="1364615" cy="2539365"/>
          </a:xfrm>
          <a:prstGeom prst="rect">
            <a:avLst/>
          </a:prstGeom>
        </p:spPr>
      </p:pic>
      <p:graphicFrame>
        <p:nvGraphicFramePr>
          <p:cNvPr id="4" name="表格 3"/>
          <p:cNvGraphicFramePr>
            <a:graphicFrameLocks noGrp="1"/>
          </p:cNvGraphicFramePr>
          <p:nvPr>
            <p:custDataLst>
              <p:tags r:id="rId3"/>
            </p:custDataLst>
          </p:nvPr>
        </p:nvGraphicFramePr>
        <p:xfrm>
          <a:off x="4147820" y="3393440"/>
          <a:ext cx="5779770" cy="1346835"/>
        </p:xfrm>
        <a:graphic>
          <a:graphicData uri="http://schemas.openxmlformats.org/drawingml/2006/table">
            <a:tbl>
              <a:tblPr firstRow="1" bandRow="1">
                <a:tableStyleId>{5940675A-B579-460E-94D1-54222C63F5DA}</a:tableStyleId>
              </a:tblPr>
              <a:tblGrid>
                <a:gridCol w="1268730"/>
                <a:gridCol w="563880"/>
                <a:gridCol w="563880"/>
                <a:gridCol w="563880"/>
                <a:gridCol w="563880"/>
                <a:gridCol w="564515"/>
                <a:gridCol w="563245"/>
                <a:gridCol w="563880"/>
                <a:gridCol w="563880"/>
              </a:tblGrid>
              <a:tr h="897255">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时间/min</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2</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3</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5</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6</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7</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4958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温度/℃</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-2</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2</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探究晶体的熔化规律</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4</a:t>
            </a:r>
            <a:endParaRPr lang="en-US">
              <a:solidFill>
                <a:schemeClr val="bg1"/>
              </a:solidFill>
              <a:sym typeface="+mn-lt"/>
            </a:endParaRPr>
          </a:p>
        </p:txBody>
      </p:sp>
      <p:sp>
        <p:nvSpPr>
          <p:cNvPr id="3" name="矩形 2"/>
          <p:cNvSpPr/>
          <p:nvPr/>
        </p:nvSpPr>
        <p:spPr>
          <a:xfrm>
            <a:off x="623570" y="1094740"/>
            <a:ext cx="11012805" cy="452310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(1)实验时,将装有晶体的试管放入盛有水的烧杯中加热,试管在水中的深度要适当.其“适当”的含义是:</a:t>
            </a:r>
            <a:r>
              <a:rPr lang="en-US" sz="2400">
                <a:latin typeface="宋体" panose="02010600030101010101" pitchFamily="2" charset="-122"/>
                <a:ea typeface="宋体" panose="02010600030101010101" pitchFamily="2" charset="-122"/>
              </a:rPr>
              <a:t>___________________________________________________</a:t>
            </a:r>
            <a:r>
              <a:rPr sz="2400">
                <a:latin typeface="宋体" panose="02010600030101010101" pitchFamily="2" charset="-122"/>
                <a:ea typeface="宋体" panose="02010600030101010101" pitchFamily="2" charset="-122"/>
              </a:rPr>
              <a:t>和</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(2)该晶体的熔点是</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(3)小聪从数据中还发现:该物质在开始2 min比最后2 min升温快,这是由于它在固态时的吸热能力比液态时的吸热能力</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(选填“强”或“弱”). </a:t>
            </a:r>
            <a:endParaRPr sz="2400">
              <a:latin typeface="宋体" panose="02010600030101010101" pitchFamily="2" charset="-122"/>
              <a:ea typeface="宋体" panose="02010600030101010101" pitchFamily="2" charset="-122"/>
            </a:endParaRPr>
          </a:p>
        </p:txBody>
      </p:sp>
      <p:sp>
        <p:nvSpPr>
          <p:cNvPr id="4" name="矩形 3"/>
          <p:cNvSpPr/>
          <p:nvPr/>
        </p:nvSpPr>
        <p:spPr>
          <a:xfrm>
            <a:off x="4084955" y="1984375"/>
            <a:ext cx="3769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试管不接触烧杯底</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1284605" y="2787650"/>
            <a:ext cx="50514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试管中装有晶体的部分浸没在水中</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5" name="矩形 4"/>
          <p:cNvSpPr/>
          <p:nvPr/>
        </p:nvSpPr>
        <p:spPr>
          <a:xfrm>
            <a:off x="3399155" y="3587750"/>
            <a:ext cx="8229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5718810" y="5010150"/>
            <a:ext cx="8229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弱</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5" grpId="0"/>
      <p:bldP spid="6"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5</a:t>
            </a:r>
            <a:endParaRPr lang="en-US">
              <a:solidFill>
                <a:schemeClr val="bg1"/>
              </a:solidFill>
              <a:sym typeface="+mn-lt"/>
            </a:endParaRPr>
          </a:p>
        </p:txBody>
      </p:sp>
      <p:sp>
        <p:nvSpPr>
          <p:cNvPr id="3" name="矩形 2"/>
          <p:cNvSpPr/>
          <p:nvPr/>
        </p:nvSpPr>
        <p:spPr>
          <a:xfrm>
            <a:off x="623570" y="1094740"/>
            <a:ext cx="11012805" cy="82994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18.[2019河南,17]利用如图甲所示装置做“探究水沸腾时温度变化的特点”实验.</a:t>
            </a:r>
            <a:endParaRPr sz="2400">
              <a:latin typeface="宋体" panose="02010600030101010101" pitchFamily="2" charset="-122"/>
              <a:ea typeface="宋体" panose="02010600030101010101" pitchFamily="2" charset="-122"/>
            </a:endParaRPr>
          </a:p>
        </p:txBody>
      </p:sp>
      <p:pic>
        <p:nvPicPr>
          <p:cNvPr id="413" name="2019HN-13.jpg" descr="id:2147498170;FounderCES"/>
          <p:cNvPicPr>
            <a:picLocks noChangeAspect="1"/>
          </p:cNvPicPr>
          <p:nvPr/>
        </p:nvPicPr>
        <p:blipFill>
          <a:blip r:embed="rId2"/>
          <a:stretch>
            <a:fillRect/>
          </a:stretch>
        </p:blipFill>
        <p:spPr>
          <a:xfrm>
            <a:off x="3962400" y="2737485"/>
            <a:ext cx="3848100" cy="2413635"/>
          </a:xfrm>
          <a:prstGeom prst="rect">
            <a:avLst/>
          </a:prstGeom>
        </p:spPr>
      </p:pic>
    </p:spTree>
  </p:cSld>
  <p:clrMapOvr>
    <a:masterClrMapping/>
  </p:clrMapOvr>
  <p:transition spd="med">
    <p:wipe dir="d"/>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5</a:t>
            </a:r>
            <a:endParaRPr lang="en-US">
              <a:solidFill>
                <a:schemeClr val="bg1"/>
              </a:solidFill>
              <a:sym typeface="+mn-lt"/>
            </a:endParaRPr>
          </a:p>
        </p:txBody>
      </p:sp>
      <p:sp>
        <p:nvSpPr>
          <p:cNvPr id="3" name="矩形 2"/>
          <p:cNvSpPr/>
          <p:nvPr/>
        </p:nvSpPr>
        <p:spPr>
          <a:xfrm>
            <a:off x="272415" y="1094740"/>
            <a:ext cx="11546205" cy="452310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(1)按规范组装器材,在安装温度计时,玻璃泡碰到了烧杯底,此时应适当将</a:t>
            </a:r>
            <a:r>
              <a:rPr lang="en-US" sz="2400">
                <a:latin typeface="宋体" panose="02010600030101010101" pitchFamily="2" charset="-122"/>
                <a:ea typeface="宋体" panose="02010600030101010101" pitchFamily="2" charset="-122"/>
              </a:rPr>
              <a:t>__________</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(选填“A处向上”或“B处向下”)调整.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(2)实验前,向烧杯中倒入热水而不是冷水,这样做是为了</a:t>
            </a:r>
            <a:r>
              <a:rPr lang="en-US" sz="2400">
                <a:latin typeface="宋体" panose="02010600030101010101" pitchFamily="2" charset="-122"/>
                <a:ea typeface="宋体" panose="02010600030101010101" pitchFamily="2" charset="-122"/>
              </a:rPr>
              <a:t>_______________________</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(3)由实验数据绘制出温度随时间变化的图像,如图乙所示.分析图像可知,水的沸点是</a:t>
            </a:r>
            <a:endParaRPr sz="2400">
              <a:latin typeface="宋体" panose="02010600030101010101" pitchFamily="2" charset="-122"/>
              <a:ea typeface="宋体" panose="02010600030101010101" pitchFamily="2" charset="-122"/>
            </a:endParaRPr>
          </a:p>
          <a:p>
            <a:pPr fontAlgn="auto">
              <a:lnSpc>
                <a:spcPct val="200000"/>
              </a:lnSpc>
            </a:pP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℃,还可获得的信息有:</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(写出一条即可) </a:t>
            </a:r>
            <a:endParaRPr sz="2400">
              <a:latin typeface="宋体" panose="02010600030101010101" pitchFamily="2" charset="-122"/>
              <a:ea typeface="宋体" panose="02010600030101010101" pitchFamily="2" charset="-122"/>
            </a:endParaRPr>
          </a:p>
        </p:txBody>
      </p:sp>
      <p:sp>
        <p:nvSpPr>
          <p:cNvPr id="6" name="矩形 5"/>
          <p:cNvSpPr/>
          <p:nvPr/>
        </p:nvSpPr>
        <p:spPr>
          <a:xfrm>
            <a:off x="10252710" y="1301750"/>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A处向上</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7915910" y="2762250"/>
            <a:ext cx="37566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减少水加热到沸腾的时间</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651510" y="4210050"/>
            <a:ext cx="8229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98</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5" name="矩形 4"/>
          <p:cNvSpPr/>
          <p:nvPr/>
        </p:nvSpPr>
        <p:spPr>
          <a:xfrm>
            <a:off x="4746625" y="4121150"/>
            <a:ext cx="729361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水沸腾时,温度不变(或当地气压低于1标准大气压)</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4" grpId="0"/>
      <p:bldP spid="5"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温度及温度计</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242570" y="828675"/>
            <a:ext cx="11753850" cy="5169535"/>
          </a:xfrm>
          <a:prstGeom prst="rect">
            <a:avLst/>
          </a:prstGeom>
        </p:spPr>
        <p:txBody>
          <a:bodyPr wrap="square">
            <a:spAutoFit/>
          </a:bodyPr>
          <a:lstStyle/>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1.</a:t>
            </a:r>
            <a:r>
              <a:rPr sz="2400" b="1">
                <a:latin typeface="宋体" panose="02010600030101010101" pitchFamily="2" charset="-122"/>
                <a:ea typeface="宋体" panose="02010600030101010101" pitchFamily="2" charset="-122"/>
                <a:cs typeface="宋体" panose="02010600030101010101" pitchFamily="2" charset="-122"/>
              </a:rPr>
              <a:t>温度:</a:t>
            </a:r>
            <a:r>
              <a:rPr sz="2400">
                <a:latin typeface="宋体" panose="02010600030101010101" pitchFamily="2" charset="-122"/>
                <a:ea typeface="宋体" panose="02010600030101010101" pitchFamily="2" charset="-122"/>
                <a:cs typeface="宋体" panose="02010600030101010101" pitchFamily="2" charset="-122"/>
              </a:rPr>
              <a:t>物理学中通常用温度来表示物体的</a:t>
            </a:r>
            <a:r>
              <a:rPr sz="2400" u="sng">
                <a:latin typeface="宋体" panose="02010600030101010101" pitchFamily="2" charset="-122"/>
                <a:ea typeface="宋体" panose="02010600030101010101" pitchFamily="2" charset="-122"/>
                <a:cs typeface="宋体" panose="02010600030101010101" pitchFamily="2" charset="-122"/>
              </a:rPr>
              <a:t>①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2.</a:t>
            </a:r>
            <a:r>
              <a:rPr sz="2400" b="1">
                <a:latin typeface="宋体" panose="02010600030101010101" pitchFamily="2" charset="-122"/>
                <a:ea typeface="宋体" panose="02010600030101010101" pitchFamily="2" charset="-122"/>
                <a:cs typeface="宋体" panose="02010600030101010101" pitchFamily="2" charset="-122"/>
              </a:rPr>
              <a:t>摄氏温度</a:t>
            </a:r>
            <a:endParaRPr sz="2400" b="1">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(1)单位:常用单位是摄氏度,符号是</a:t>
            </a:r>
            <a:r>
              <a:rPr sz="2400" u="sng">
                <a:latin typeface="宋体" panose="02010600030101010101" pitchFamily="2" charset="-122"/>
                <a:ea typeface="宋体" panose="02010600030101010101" pitchFamily="2" charset="-122"/>
                <a:cs typeface="宋体" panose="02010600030101010101" pitchFamily="2" charset="-122"/>
              </a:rPr>
              <a:t>②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(2)定义:把标准大气压下冰水混合物的温度定为</a:t>
            </a:r>
            <a:r>
              <a:rPr sz="2400" u="sng">
                <a:latin typeface="宋体" panose="02010600030101010101" pitchFamily="2" charset="-122"/>
                <a:ea typeface="宋体" panose="02010600030101010101" pitchFamily="2" charset="-122"/>
                <a:cs typeface="宋体" panose="02010600030101010101" pitchFamily="2" charset="-122"/>
              </a:rPr>
              <a:t>③　　　</a:t>
            </a:r>
            <a:r>
              <a:rPr sz="2400">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④　　　　</a:t>
            </a:r>
            <a:r>
              <a:rPr sz="2400">
                <a:latin typeface="宋体" panose="02010600030101010101" pitchFamily="2" charset="-122"/>
                <a:ea typeface="宋体" panose="02010600030101010101" pitchFamily="2" charset="-122"/>
                <a:cs typeface="宋体" panose="02010600030101010101" pitchFamily="2" charset="-122"/>
              </a:rPr>
              <a:t>的温度定为100 ℃. </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(3)常考温度的估测:</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人体正常的体温约为37 ℃;</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洗澡水的温度约为42 ℃;</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人们感觉舒适的气温约为23 ℃;</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冰箱冷藏室的温度约为4 ℃;</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冰箱冷冻室的温度约为-18 ℃.</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6480810" y="828675"/>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冷热程度</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5502910" y="1781175"/>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7192010" y="2241550"/>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8884285" y="2241550"/>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沸水</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P spid="4"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温度及温度计</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242570" y="828675"/>
            <a:ext cx="11753850" cy="526224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3.</a:t>
            </a:r>
            <a:r>
              <a:rPr sz="2400" b="1">
                <a:latin typeface="宋体" panose="02010600030101010101" pitchFamily="2" charset="-122"/>
                <a:ea typeface="宋体" panose="02010600030101010101" pitchFamily="2" charset="-122"/>
                <a:cs typeface="宋体" panose="02010600030101010101" pitchFamily="2" charset="-122"/>
              </a:rPr>
              <a:t>温度计</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(1)常用温度计的原理: 液体的</a:t>
            </a:r>
            <a:r>
              <a:rPr sz="2400" u="sng">
                <a:latin typeface="宋体" panose="02010600030101010101" pitchFamily="2" charset="-122"/>
                <a:ea typeface="宋体" panose="02010600030101010101" pitchFamily="2" charset="-122"/>
                <a:cs typeface="宋体" panose="02010600030101010101" pitchFamily="2" charset="-122"/>
              </a:rPr>
              <a:t>⑤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(2)常见温度计:实验室用温度计、体温计、寒暑表.</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(3)温度计的使用:</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                             甲                乙</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417" name="18WHLWJJZKBWL69.jpg" descr="id:2147498198;FounderCES"/>
          <p:cNvPicPr>
            <a:picLocks noChangeAspect="1"/>
          </p:cNvPicPr>
          <p:nvPr/>
        </p:nvPicPr>
        <p:blipFill>
          <a:blip r:embed="rId2"/>
          <a:stretch>
            <a:fillRect/>
          </a:stretch>
        </p:blipFill>
        <p:spPr>
          <a:xfrm>
            <a:off x="3263900" y="3655060"/>
            <a:ext cx="5060950" cy="1671955"/>
          </a:xfrm>
          <a:prstGeom prst="rect">
            <a:avLst/>
          </a:prstGeom>
        </p:spPr>
      </p:pic>
      <p:sp>
        <p:nvSpPr>
          <p:cNvPr id="6" name="矩形 5"/>
          <p:cNvSpPr/>
          <p:nvPr/>
        </p:nvSpPr>
        <p:spPr>
          <a:xfrm>
            <a:off x="4766310" y="1755775"/>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热胀冷缩</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温度及温度计</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242570" y="828675"/>
            <a:ext cx="11753850" cy="526224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a.</a:t>
            </a:r>
            <a:r>
              <a:rPr sz="2400" b="1">
                <a:latin typeface="宋体" panose="02010600030101010101" pitchFamily="2" charset="-122"/>
                <a:ea typeface="宋体" panose="02010600030101010101" pitchFamily="2" charset="-122"/>
                <a:cs typeface="宋体" panose="02010600030101010101" pitchFamily="2" charset="-122"/>
              </a:rPr>
              <a:t>估:</a:t>
            </a:r>
            <a:r>
              <a:rPr sz="2400">
                <a:latin typeface="宋体" panose="02010600030101010101" pitchFamily="2" charset="-122"/>
                <a:ea typeface="宋体" panose="02010600030101010101" pitchFamily="2" charset="-122"/>
                <a:cs typeface="宋体" panose="02010600030101010101" pitchFamily="2" charset="-122"/>
              </a:rPr>
              <a:t>估计被测物体的</a:t>
            </a:r>
            <a:r>
              <a:rPr sz="2400" u="sng">
                <a:latin typeface="宋体" panose="02010600030101010101" pitchFamily="2" charset="-122"/>
                <a:ea typeface="宋体" panose="02010600030101010101" pitchFamily="2" charset="-122"/>
                <a:cs typeface="宋体" panose="02010600030101010101" pitchFamily="2" charset="-122"/>
              </a:rPr>
              <a:t>⑥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b.</a:t>
            </a:r>
            <a:r>
              <a:rPr sz="2400" b="1">
                <a:latin typeface="宋体" panose="02010600030101010101" pitchFamily="2" charset="-122"/>
                <a:ea typeface="宋体" panose="02010600030101010101" pitchFamily="2" charset="-122"/>
                <a:cs typeface="宋体" panose="02010600030101010101" pitchFamily="2" charset="-122"/>
              </a:rPr>
              <a:t>选:</a:t>
            </a:r>
            <a:r>
              <a:rPr sz="2400">
                <a:latin typeface="宋体" panose="02010600030101010101" pitchFamily="2" charset="-122"/>
                <a:ea typeface="宋体" panose="02010600030101010101" pitchFamily="2" charset="-122"/>
                <a:cs typeface="宋体" panose="02010600030101010101" pitchFamily="2" charset="-122"/>
              </a:rPr>
              <a:t>根据估测的温度选择</a:t>
            </a:r>
            <a:r>
              <a:rPr sz="2400" u="sng">
                <a:latin typeface="宋体" panose="02010600030101010101" pitchFamily="2" charset="-122"/>
                <a:ea typeface="宋体" panose="02010600030101010101" pitchFamily="2" charset="-122"/>
                <a:cs typeface="宋体" panose="02010600030101010101" pitchFamily="2" charset="-122"/>
              </a:rPr>
              <a:t>⑦　　　　</a:t>
            </a:r>
            <a:r>
              <a:rPr sz="2400">
                <a:latin typeface="宋体" panose="02010600030101010101" pitchFamily="2" charset="-122"/>
                <a:ea typeface="宋体" panose="02010600030101010101" pitchFamily="2" charset="-122"/>
                <a:cs typeface="宋体" panose="02010600030101010101" pitchFamily="2" charset="-122"/>
              </a:rPr>
              <a:t>和</a:t>
            </a:r>
            <a:r>
              <a:rPr sz="2400" u="sng">
                <a:latin typeface="宋体" panose="02010600030101010101" pitchFamily="2" charset="-122"/>
                <a:ea typeface="宋体" panose="02010600030101010101" pitchFamily="2" charset="-122"/>
                <a:cs typeface="宋体" panose="02010600030101010101" pitchFamily="2" charset="-122"/>
              </a:rPr>
              <a:t>⑧　　　　</a:t>
            </a:r>
            <a:r>
              <a:rPr sz="2400">
                <a:latin typeface="宋体" panose="02010600030101010101" pitchFamily="2" charset="-122"/>
                <a:ea typeface="宋体" panose="02010600030101010101" pitchFamily="2" charset="-122"/>
                <a:cs typeface="宋体" panose="02010600030101010101" pitchFamily="2" charset="-122"/>
              </a:rPr>
              <a:t>合适的温度计.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c.</a:t>
            </a:r>
            <a:r>
              <a:rPr sz="2400" b="1">
                <a:latin typeface="宋体" panose="02010600030101010101" pitchFamily="2" charset="-122"/>
                <a:ea typeface="宋体" panose="02010600030101010101" pitchFamily="2" charset="-122"/>
                <a:cs typeface="宋体" panose="02010600030101010101" pitchFamily="2" charset="-122"/>
              </a:rPr>
              <a:t>放:</a:t>
            </a:r>
            <a:r>
              <a:rPr sz="2400">
                <a:latin typeface="宋体" panose="02010600030101010101" pitchFamily="2" charset="-122"/>
                <a:ea typeface="宋体" panose="02010600030101010101" pitchFamily="2" charset="-122"/>
                <a:cs typeface="宋体" panose="02010600030101010101" pitchFamily="2" charset="-122"/>
              </a:rPr>
              <a:t>把温度计的玻璃泡与待测液体充分接触,但不能触碰</a:t>
            </a:r>
            <a:r>
              <a:rPr sz="2400" u="sng">
                <a:latin typeface="宋体" panose="02010600030101010101" pitchFamily="2" charset="-122"/>
                <a:ea typeface="宋体" panose="02010600030101010101" pitchFamily="2" charset="-122"/>
                <a:cs typeface="宋体" panose="02010600030101010101" pitchFamily="2" charset="-122"/>
              </a:rPr>
              <a:t>⑨　　　　　</a:t>
            </a:r>
            <a:r>
              <a:rPr sz="2400">
                <a:latin typeface="宋体" panose="02010600030101010101" pitchFamily="2" charset="-122"/>
                <a:ea typeface="宋体" panose="02010600030101010101" pitchFamily="2" charset="-122"/>
                <a:cs typeface="宋体" panose="02010600030101010101" pitchFamily="2" charset="-122"/>
              </a:rPr>
              <a:t>或</a:t>
            </a:r>
            <a:r>
              <a:rPr sz="2400" u="sng">
                <a:latin typeface="宋体" panose="02010600030101010101" pitchFamily="2" charset="-122"/>
                <a:ea typeface="宋体" panose="02010600030101010101" pitchFamily="2" charset="-122"/>
                <a:cs typeface="宋体" panose="02010600030101010101" pitchFamily="2" charset="-122"/>
              </a:rPr>
              <a:t>⑩</a:t>
            </a:r>
            <a:r>
              <a:rPr lang="en-US" sz="2400">
                <a:latin typeface="宋体" panose="02010600030101010101" pitchFamily="2" charset="-122"/>
                <a:ea typeface="宋体" panose="02010600030101010101" pitchFamily="2" charset="-122"/>
                <a:cs typeface="宋体" panose="02010600030101010101" pitchFamily="2" charset="-122"/>
              </a:rPr>
              <a:t>_________</a:t>
            </a:r>
            <a:endParaRPr lang="en-US" sz="2400" u="sng">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(如图甲).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d.</a:t>
            </a:r>
            <a:r>
              <a:rPr sz="2400" b="1">
                <a:latin typeface="宋体" panose="02010600030101010101" pitchFamily="2" charset="-122"/>
                <a:ea typeface="宋体" panose="02010600030101010101" pitchFamily="2" charset="-122"/>
                <a:cs typeface="宋体" panose="02010600030101010101" pitchFamily="2" charset="-122"/>
              </a:rPr>
              <a:t>读:</a:t>
            </a:r>
            <a:r>
              <a:rPr sz="2400">
                <a:latin typeface="宋体" panose="02010600030101010101" pitchFamily="2" charset="-122"/>
                <a:ea typeface="宋体" panose="02010600030101010101" pitchFamily="2" charset="-122"/>
                <a:cs typeface="宋体" panose="02010600030101010101" pitchFamily="2" charset="-122"/>
              </a:rPr>
              <a:t>待温度计的示数稳定后再读数,读数时,温度计的玻璃泡不能</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11</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,视线要与液柱的液面</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12</a:t>
            </a:r>
            <a:r>
              <a:rPr lang="zh-CN" sz="2400" u="sng">
                <a:latin typeface="宋体" panose="02010600030101010101" pitchFamily="2" charset="-122"/>
                <a:ea typeface="宋体" panose="02010600030101010101" pitchFamily="2" charset="-122"/>
                <a:cs typeface="宋体" panose="02010600030101010101" pitchFamily="2" charset="-122"/>
                <a:sym typeface="+mn-ea"/>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(如图乙).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e.</a:t>
            </a:r>
            <a:r>
              <a:rPr sz="2400" b="1">
                <a:latin typeface="宋体" panose="02010600030101010101" pitchFamily="2" charset="-122"/>
                <a:ea typeface="宋体" panose="02010600030101010101" pitchFamily="2" charset="-122"/>
                <a:cs typeface="宋体" panose="02010600030101010101" pitchFamily="2" charset="-122"/>
              </a:rPr>
              <a:t>记:</a:t>
            </a:r>
            <a:r>
              <a:rPr sz="2400">
                <a:latin typeface="宋体" panose="02010600030101010101" pitchFamily="2" charset="-122"/>
                <a:ea typeface="宋体" panose="02010600030101010101" pitchFamily="2" charset="-122"/>
                <a:cs typeface="宋体" panose="02010600030101010101" pitchFamily="2" charset="-122"/>
              </a:rPr>
              <a:t>测量结果包括数值和单位.图乙中温度计的示数为</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13</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3559810" y="1019175"/>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温度</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4259580" y="1689100"/>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量程</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6046470" y="1803400"/>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分度值</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8360410" y="2593975"/>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容器底</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0429875" y="2593975"/>
            <a:ext cx="1406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容器壁</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9737725" y="3914775"/>
            <a:ext cx="209867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离开待测液体</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3839210" y="4778375"/>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相平</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8474710" y="5476875"/>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25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P spid="4" grpId="0"/>
      <p:bldP spid="8" grpId="0"/>
      <p:bldP spid="9" grpId="0"/>
      <p:bldP spid="10" grpId="0"/>
      <p:bldP spid="11" grpId="0"/>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温度计的使用、温度的估测</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zh-CN" altLang="en-US">
              <a:solidFill>
                <a:schemeClr val="bg1"/>
              </a:solidFill>
              <a:sym typeface="+mn-lt"/>
            </a:endParaRPr>
          </a:p>
        </p:txBody>
      </p:sp>
      <p:sp>
        <p:nvSpPr>
          <p:cNvPr id="6" name="矩形 5"/>
          <p:cNvSpPr/>
          <p:nvPr/>
        </p:nvSpPr>
        <p:spPr>
          <a:xfrm>
            <a:off x="752475" y="1014095"/>
            <a:ext cx="8340725" cy="230695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1.[2016河南,17(2)]测量是生活和学习中的一项基本技能.如图所示,用体温计测量体温,该体温计的分度值是</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℃,体温计的示数是</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p:txBody>
      </p:sp>
      <p:pic>
        <p:nvPicPr>
          <p:cNvPr id="387" name="2016hnwl-13.jpg" descr="id:2147497980;FounderCES"/>
          <p:cNvPicPr>
            <a:picLocks noChangeAspect="1"/>
          </p:cNvPicPr>
          <p:nvPr/>
        </p:nvPicPr>
        <p:blipFill>
          <a:blip r:embed="rId2"/>
          <a:stretch>
            <a:fillRect/>
          </a:stretch>
        </p:blipFill>
        <p:spPr>
          <a:xfrm>
            <a:off x="9093200" y="1640205"/>
            <a:ext cx="2599055" cy="1055370"/>
          </a:xfrm>
          <a:prstGeom prst="rect">
            <a:avLst/>
          </a:prstGeom>
        </p:spPr>
      </p:pic>
      <p:sp>
        <p:nvSpPr>
          <p:cNvPr id="3" name="矩形 2"/>
          <p:cNvSpPr/>
          <p:nvPr/>
        </p:nvSpPr>
        <p:spPr>
          <a:xfrm>
            <a:off x="867410" y="3581400"/>
            <a:ext cx="10825480" cy="230695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2.[2013河南,8]为了解自己的身体状况,小丽做了一些测量,其中记录错误的是 	                                                        (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A.身高16 m    B.质量40 kg </a:t>
            </a:r>
            <a:r>
              <a:rPr sz="2400">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rPr>
              <a:t>C.体温37 ℃</a:t>
            </a:r>
            <a:r>
              <a:rPr sz="2400">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rPr>
              <a:t>D.1 min心跳75次</a:t>
            </a:r>
            <a:endParaRPr sz="2400">
              <a:latin typeface="宋体" panose="02010600030101010101" pitchFamily="2" charset="-122"/>
              <a:ea typeface="宋体" panose="02010600030101010101" pitchFamily="2" charset="-122"/>
            </a:endParaRPr>
          </a:p>
        </p:txBody>
      </p:sp>
      <p:sp>
        <p:nvSpPr>
          <p:cNvPr id="4" name="矩形 3"/>
          <p:cNvSpPr/>
          <p:nvPr/>
        </p:nvSpPr>
        <p:spPr>
          <a:xfrm>
            <a:off x="7524751" y="1937791"/>
            <a:ext cx="64389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0.1</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5" name="矩形 4"/>
          <p:cNvSpPr/>
          <p:nvPr/>
        </p:nvSpPr>
        <p:spPr>
          <a:xfrm>
            <a:off x="3244850" y="2695575"/>
            <a:ext cx="8940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37.3</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0693401" y="4583836"/>
            <a:ext cx="33655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温度及温度计</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1790065" y="2176145"/>
            <a:ext cx="9058275" cy="304609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温度计读数时,应特别注意先判断温度计中的液柱的液面在零刻度线的上方还是下方.若图中没有标明零刻度,则温度计上的数字若由下往上越来越</a:t>
            </a:r>
            <a:r>
              <a:rPr lang="en-US" sz="2400" u="sng">
                <a:latin typeface="宋体" panose="02010600030101010101" pitchFamily="2" charset="-122"/>
                <a:ea typeface="宋体" panose="02010600030101010101" pitchFamily="2" charset="-122"/>
                <a:cs typeface="宋体" panose="02010600030101010101" pitchFamily="2" charset="-122"/>
              </a:rPr>
              <a:t>(14)</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,则为“零上”,若由下往上越来越</a:t>
            </a:r>
            <a:r>
              <a:rPr lang="en-US" sz="2400" u="sng">
                <a:latin typeface="宋体" panose="02010600030101010101" pitchFamily="2" charset="-122"/>
                <a:ea typeface="宋体" panose="02010600030101010101" pitchFamily="2" charset="-122"/>
                <a:cs typeface="宋体" panose="02010600030101010101" pitchFamily="2" charset="-122"/>
              </a:rPr>
              <a:t>(15)</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,则为“零下”. </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2" name="圆角矩形 36"/>
          <p:cNvSpPr/>
          <p:nvPr/>
        </p:nvSpPr>
        <p:spPr>
          <a:xfrm>
            <a:off x="1213485" y="1333500"/>
            <a:ext cx="10211435" cy="50380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1685385" y="925883"/>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易失分点</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3" name="矩形 2"/>
          <p:cNvSpPr/>
          <p:nvPr/>
        </p:nvSpPr>
        <p:spPr>
          <a:xfrm>
            <a:off x="4398645" y="39147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2835910" y="4638675"/>
            <a:ext cx="17875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温度及温度计</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en-US" altLang="zh-CN">
              <a:solidFill>
                <a:schemeClr val="bg1"/>
              </a:solidFill>
              <a:sym typeface="+mn-lt"/>
            </a:endParaRPr>
          </a:p>
        </p:txBody>
      </p:sp>
      <p:sp>
        <p:nvSpPr>
          <p:cNvPr id="16" name="矩形 15"/>
          <p:cNvSpPr/>
          <p:nvPr/>
        </p:nvSpPr>
        <p:spPr>
          <a:xfrm>
            <a:off x="242570" y="828675"/>
            <a:ext cx="11753850" cy="526224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4.</a:t>
            </a:r>
            <a:r>
              <a:rPr sz="2400" b="1">
                <a:latin typeface="宋体" panose="02010600030101010101" pitchFamily="2" charset="-122"/>
                <a:ea typeface="宋体" panose="02010600030101010101" pitchFamily="2" charset="-122"/>
                <a:cs typeface="宋体" panose="02010600030101010101" pitchFamily="2" charset="-122"/>
              </a:rPr>
              <a:t>体温计</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(1)用途:测量人体的温度.</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(2)量程及分度值:量程为35</a:t>
            </a:r>
            <a:r>
              <a:rPr sz="2400">
                <a:latin typeface="+mj-lt"/>
                <a:ea typeface="宋体" panose="02010600030101010101" pitchFamily="2" charset="-122"/>
                <a:cs typeface="+mj-lt"/>
              </a:rPr>
              <a:t>~</a:t>
            </a:r>
            <a:r>
              <a:rPr sz="2400">
                <a:latin typeface="宋体" panose="02010600030101010101" pitchFamily="2" charset="-122"/>
                <a:ea typeface="宋体" panose="02010600030101010101" pitchFamily="2" charset="-122"/>
                <a:cs typeface="宋体" panose="02010600030101010101" pitchFamily="2" charset="-122"/>
              </a:rPr>
              <a:t>42 ℃,分度值为0.1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(3)特殊构造:有缩口,如图所示,这种构造使得体温计可以离开人体读数.</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(4)使用:使用前,必须将体温计中的水银甩回到玻璃泡中.</a:t>
            </a:r>
            <a:endParaRPr sz="2400">
              <a:latin typeface="宋体" panose="02010600030101010101" pitchFamily="2" charset="-122"/>
              <a:ea typeface="宋体" panose="02010600030101010101" pitchFamily="2" charset="-122"/>
              <a:cs typeface="宋体" panose="02010600030101010101" pitchFamily="2" charset="-122"/>
            </a:endParaRPr>
          </a:p>
        </p:txBody>
      </p:sp>
      <p:pic>
        <p:nvPicPr>
          <p:cNvPr id="426" name="18WHLWJJZKBWL70.jpg" descr="id:2147498226;FounderCES"/>
          <p:cNvPicPr>
            <a:picLocks noChangeAspect="1"/>
          </p:cNvPicPr>
          <p:nvPr/>
        </p:nvPicPr>
        <p:blipFill>
          <a:blip r:embed="rId2"/>
          <a:stretch>
            <a:fillRect/>
          </a:stretch>
        </p:blipFill>
        <p:spPr>
          <a:xfrm>
            <a:off x="1689100" y="4196715"/>
            <a:ext cx="6625590" cy="774700"/>
          </a:xfrm>
          <a:prstGeom prst="rect">
            <a:avLst/>
          </a:prstGeom>
        </p:spPr>
      </p:pic>
    </p:spTree>
  </p:cSld>
  <p:clrMapOvr>
    <a:masterClrMapping/>
  </p:clrMapOvr>
  <p:transition spd="med">
    <p:wipe dir="d"/>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温度及温度计</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1790065" y="1775460"/>
            <a:ext cx="9058275" cy="304609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在使用体温计测体温时,若体温计的示数为t</a:t>
            </a:r>
            <a:r>
              <a:rPr sz="2400" baseline="-25000">
                <a:latin typeface="宋体" panose="02010600030101010101" pitchFamily="2" charset="-122"/>
                <a:ea typeface="宋体" panose="02010600030101010101" pitchFamily="2" charset="-122"/>
                <a:cs typeface="宋体" panose="02010600030101010101" pitchFamily="2" charset="-122"/>
              </a:rPr>
              <a:t>0</a:t>
            </a:r>
            <a:r>
              <a:rPr sz="2400">
                <a:latin typeface="宋体" panose="02010600030101010101" pitchFamily="2" charset="-122"/>
                <a:ea typeface="宋体" panose="02010600030101010101" pitchFamily="2" charset="-122"/>
                <a:cs typeface="宋体" panose="02010600030101010101" pitchFamily="2" charset="-122"/>
              </a:rPr>
              <a:t>,没有甩就用此体温计给某人测量体温,设该人的体温为t,如果t≥t</a:t>
            </a:r>
            <a:r>
              <a:rPr sz="2400" baseline="-25000">
                <a:latin typeface="宋体" panose="02010600030101010101" pitchFamily="2" charset="-122"/>
                <a:ea typeface="宋体" panose="02010600030101010101" pitchFamily="2" charset="-122"/>
                <a:cs typeface="宋体" panose="02010600030101010101" pitchFamily="2" charset="-122"/>
              </a:rPr>
              <a:t>0</a:t>
            </a:r>
            <a:r>
              <a:rPr sz="2400">
                <a:latin typeface="宋体" panose="02010600030101010101" pitchFamily="2" charset="-122"/>
                <a:ea typeface="宋体" panose="02010600030101010101" pitchFamily="2" charset="-122"/>
                <a:cs typeface="宋体" panose="02010600030101010101" pitchFamily="2" charset="-122"/>
              </a:rPr>
              <a:t>,体温计的最终示数为t,测量结果准确;如果t&lt;t</a:t>
            </a:r>
            <a:r>
              <a:rPr sz="2400" baseline="-25000">
                <a:latin typeface="宋体" panose="02010600030101010101" pitchFamily="2" charset="-122"/>
                <a:ea typeface="宋体" panose="02010600030101010101" pitchFamily="2" charset="-122"/>
                <a:cs typeface="宋体" panose="02010600030101010101" pitchFamily="2" charset="-122"/>
              </a:rPr>
              <a:t>0</a:t>
            </a:r>
            <a:r>
              <a:rPr sz="2400">
                <a:latin typeface="宋体" panose="02010600030101010101" pitchFamily="2" charset="-122"/>
                <a:ea typeface="宋体" panose="02010600030101010101" pitchFamily="2" charset="-122"/>
                <a:cs typeface="宋体" panose="02010600030101010101" pitchFamily="2" charset="-122"/>
              </a:rPr>
              <a:t>,体温计的最终示数为t</a:t>
            </a:r>
            <a:r>
              <a:rPr sz="2400" baseline="-25000">
                <a:latin typeface="宋体" panose="02010600030101010101" pitchFamily="2" charset="-122"/>
                <a:ea typeface="宋体" panose="02010600030101010101" pitchFamily="2" charset="-122"/>
                <a:cs typeface="宋体" panose="02010600030101010101" pitchFamily="2" charset="-122"/>
              </a:rPr>
              <a:t>0</a:t>
            </a:r>
            <a:r>
              <a:rPr sz="2400">
                <a:latin typeface="宋体" panose="02010600030101010101" pitchFamily="2" charset="-122"/>
                <a:ea typeface="宋体" panose="02010600030101010101" pitchFamily="2" charset="-122"/>
                <a:cs typeface="宋体" panose="02010600030101010101" pitchFamily="2" charset="-122"/>
              </a:rPr>
              <a:t>,测量结果不准确,偏大.</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2" name="圆角矩形 36"/>
          <p:cNvSpPr/>
          <p:nvPr/>
        </p:nvSpPr>
        <p:spPr>
          <a:xfrm>
            <a:off x="1213485" y="1333500"/>
            <a:ext cx="9847580" cy="432181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1685385" y="925883"/>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Tree>
  </p:cSld>
  <p:clrMapOvr>
    <a:masterClrMapping/>
  </p:clrMapOvr>
  <p:transition spd="med">
    <p:wipe dir="d"/>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六种物态变化类型的辨析</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2</a:t>
            </a:r>
            <a:endParaRPr lang="en-US" altLang="zh-CN">
              <a:solidFill>
                <a:schemeClr val="bg1"/>
              </a:solidFill>
              <a:sym typeface="+mn-lt"/>
            </a:endParaRPr>
          </a:p>
        </p:txBody>
      </p:sp>
      <p:graphicFrame>
        <p:nvGraphicFramePr>
          <p:cNvPr id="2" name="表格 1"/>
          <p:cNvGraphicFramePr>
            <a:graphicFrameLocks noGrp="1"/>
          </p:cNvGraphicFramePr>
          <p:nvPr>
            <p:custDataLst>
              <p:tags r:id="rId2"/>
            </p:custDataLst>
          </p:nvPr>
        </p:nvGraphicFramePr>
        <p:xfrm>
          <a:off x="597535" y="1061085"/>
          <a:ext cx="10996930" cy="4987290"/>
        </p:xfrm>
        <a:graphic>
          <a:graphicData uri="http://schemas.openxmlformats.org/drawingml/2006/table">
            <a:tbl>
              <a:tblPr firstRow="1" bandRow="1">
                <a:tableStyleId>{5940675A-B579-460E-94D1-54222C63F5DA}</a:tableStyleId>
              </a:tblPr>
              <a:tblGrid>
                <a:gridCol w="1674495"/>
                <a:gridCol w="2624455"/>
                <a:gridCol w="2225675"/>
                <a:gridCol w="2345690"/>
                <a:gridCol w="2126615"/>
              </a:tblGrid>
              <a:tr h="445770">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常见现象</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初态</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末态</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物态变化类型</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吸、放热情况</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097280">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冰雪消融</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16</a:t>
                      </a: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17</a:t>
                      </a: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rPr>
                        <a:t>（</a:t>
                      </a:r>
                      <a:r>
                        <a:rPr lang="en-US" altLang="zh-CN" sz="24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rPr>
                        <a:t>18</a:t>
                      </a: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rPr>
                        <a:t>）</a:t>
                      </a:r>
                      <a:r>
                        <a:rPr lang="en-US" altLang="zh-CN" sz="2400" b="0">
                          <a:solidFill>
                            <a:srgbClr val="000000"/>
                          </a:solidFill>
                          <a:uFill>
                            <a:solidFill>
                              <a:srgbClr val="000000"/>
                            </a:solidFill>
                          </a:uFill>
                          <a:latin typeface="宋体" panose="02010600030101010101" pitchFamily="2" charset="-122"/>
                          <a:ea typeface="宋体" panose="02010600030101010101" pitchFamily="2" charset="-122"/>
                          <a:cs typeface="NEU-BZ-S92" charset="0"/>
                        </a:rPr>
                        <a:t>_____</a:t>
                      </a:r>
                      <a:endParaRPr lang="en-US" altLang="zh-CN" sz="2400" b="0">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19</a:t>
                      </a: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热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341370">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滴水成冰、冰挂、道路结冰</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20</a:t>
                      </a: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21</a:t>
                      </a: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 </a:t>
                      </a: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NEU-BZ-S92" charset="0"/>
                          <a:sym typeface="+mn-ea"/>
                        </a:rPr>
                        <a:t>（</a:t>
                      </a:r>
                      <a:r>
                        <a:rPr lang="en-US" altLang="zh-CN" sz="2400" u="sng">
                          <a:solidFill>
                            <a:srgbClr val="000000"/>
                          </a:solidFill>
                          <a:uFill>
                            <a:solidFill>
                              <a:srgbClr val="000000"/>
                            </a:solidFill>
                          </a:uFill>
                          <a:latin typeface="宋体" panose="02010600030101010101" pitchFamily="2" charset="-122"/>
                          <a:ea typeface="宋体" panose="02010600030101010101" pitchFamily="2" charset="-122"/>
                          <a:cs typeface="NEU-BZ-S92" charset="0"/>
                          <a:sym typeface="+mn-ea"/>
                        </a:rPr>
                        <a:t>22</a:t>
                      </a: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NEU-BZ-S92" charset="0"/>
                          <a:sym typeface="+mn-ea"/>
                        </a:rPr>
                        <a:t>）</a:t>
                      </a:r>
                      <a:r>
                        <a:rPr lang="en-US" altLang="zh-CN" sz="2400">
                          <a:solidFill>
                            <a:srgbClr val="000000"/>
                          </a:solidFill>
                          <a:uFill>
                            <a:solidFill>
                              <a:srgbClr val="000000"/>
                            </a:solidFill>
                          </a:uFill>
                          <a:latin typeface="宋体" panose="02010600030101010101" pitchFamily="2" charset="-122"/>
                          <a:ea typeface="宋体" panose="02010600030101010101" pitchFamily="2" charset="-122"/>
                          <a:cs typeface="NEU-BZ-S92" charset="0"/>
                          <a:sym typeface="+mn-ea"/>
                        </a:rPr>
                        <a:t>____</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23</a:t>
                      </a: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热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3" name="矩形 2"/>
          <p:cNvSpPr/>
          <p:nvPr/>
        </p:nvSpPr>
        <p:spPr>
          <a:xfrm>
            <a:off x="3128645" y="19081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固</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5829935" y="19081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液</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8399145" y="19081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熔化</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0291445" y="19081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吸</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3221355" y="41687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液</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5956935" y="41687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固</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8488045" y="4089400"/>
            <a:ext cx="12534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凝固</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10291445" y="41687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放</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8" grpId="0"/>
      <p:bldP spid="9" grpId="0"/>
      <p:bldP spid="10" grpId="0"/>
      <p:bldP spid="11" grpId="0"/>
      <p:bldP spid="12" grpId="0"/>
    </p:bld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六种物态变化类型的辨析</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2</a:t>
            </a:r>
            <a:endParaRPr lang="en-US" altLang="zh-CN">
              <a:solidFill>
                <a:schemeClr val="bg1"/>
              </a:solidFill>
              <a:sym typeface="+mn-lt"/>
            </a:endParaRPr>
          </a:p>
        </p:txBody>
      </p:sp>
      <p:graphicFrame>
        <p:nvGraphicFramePr>
          <p:cNvPr id="3" name="表格 2"/>
          <p:cNvGraphicFramePr>
            <a:graphicFrameLocks noGrp="1"/>
          </p:cNvGraphicFramePr>
          <p:nvPr>
            <p:custDataLst>
              <p:tags r:id="rId2"/>
            </p:custDataLst>
          </p:nvPr>
        </p:nvGraphicFramePr>
        <p:xfrm>
          <a:off x="385445" y="953135"/>
          <a:ext cx="11312525" cy="5334000"/>
        </p:xfrm>
        <a:graphic>
          <a:graphicData uri="http://schemas.openxmlformats.org/drawingml/2006/table">
            <a:tbl>
              <a:tblPr firstRow="1" bandRow="1">
                <a:tableStyleId>{5940675A-B579-460E-94D1-54222C63F5DA}</a:tableStyleId>
              </a:tblPr>
              <a:tblGrid>
                <a:gridCol w="2749550"/>
                <a:gridCol w="2115820"/>
                <a:gridCol w="2140585"/>
                <a:gridCol w="2371725"/>
                <a:gridCol w="1934845"/>
              </a:tblGrid>
              <a:tr h="978535">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常见现象</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初态</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末态</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物态变化类型</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吸、放热情况</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355465">
                <a:tc>
                  <a:txBody>
                    <a:bodyPr vert="horz" wrap="square"/>
                    <a:lstStyle/>
                    <a:p>
                      <a:pPr indent="0" fontAlgn="auto">
                        <a:lnSpc>
                          <a:spcPct val="150000"/>
                        </a:lnSpc>
                        <a:buNone/>
                      </a:pPr>
                      <a:r>
                        <a:rPr lang="en-US" altLang="zh-CN" sz="2400" b="0">
                          <a:solidFill>
                            <a:srgbClr val="000000"/>
                          </a:solidFill>
                          <a:latin typeface="宋体" panose="02010600030101010101" pitchFamily="2" charset="-122"/>
                          <a:ea typeface="宋体" panose="02010600030101010101" pitchFamily="2" charset="-122"/>
                        </a:rPr>
                        <a:t>抹在玻璃片上的酒精消失、夏天洒水的路面一会儿变干了、 晒在太阳下的湿衣服变干、 锅中的沸水变少、游泳上岸后身上感觉冷</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b="0" u="sng">
                          <a:solidFill>
                            <a:srgbClr val="000000"/>
                          </a:solidFill>
                          <a:latin typeface="宋体" panose="02010600030101010101" pitchFamily="2" charset="-122"/>
                          <a:ea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rPr>
                        <a:t>24</a:t>
                      </a:r>
                      <a:r>
                        <a:rPr lang="zh-CN" altLang="en-US" sz="2400" b="0" u="sng">
                          <a:solidFill>
                            <a:srgbClr val="000000"/>
                          </a:solidFill>
                          <a:latin typeface="宋体" panose="02010600030101010101" pitchFamily="2" charset="-122"/>
                          <a:ea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rPr>
                        <a:t>　 　</a:t>
                      </a:r>
                      <a:r>
                        <a:rPr lang="en-US" altLang="zh-CN" sz="2400" b="0">
                          <a:solidFill>
                            <a:srgbClr val="000000"/>
                          </a:solidFill>
                          <a:latin typeface="宋体" panose="02010600030101010101" pitchFamily="2" charset="-122"/>
                          <a:ea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u="sng">
                          <a:solidFill>
                            <a:srgbClr val="000000"/>
                          </a:solidFill>
                          <a:latin typeface="宋体" panose="02010600030101010101" pitchFamily="2" charset="-122"/>
                          <a:ea typeface="宋体" panose="02010600030101010101" pitchFamily="2" charset="-122"/>
                          <a:sym typeface="+mn-ea"/>
                        </a:rPr>
                        <a:t>（</a:t>
                      </a:r>
                      <a:r>
                        <a:rPr lang="en-US" altLang="zh-CN" sz="2400" u="sng">
                          <a:solidFill>
                            <a:srgbClr val="000000"/>
                          </a:solidFill>
                          <a:latin typeface="宋体" panose="02010600030101010101" pitchFamily="2" charset="-122"/>
                          <a:ea typeface="宋体" panose="02010600030101010101" pitchFamily="2" charset="-122"/>
                          <a:sym typeface="+mn-ea"/>
                        </a:rPr>
                        <a:t>24</a:t>
                      </a:r>
                      <a:r>
                        <a:rPr lang="zh-CN" altLang="en-US" sz="2400" u="sng">
                          <a:solidFill>
                            <a:srgbClr val="000000"/>
                          </a:solidFill>
                          <a:latin typeface="宋体" panose="02010600030101010101" pitchFamily="2" charset="-122"/>
                          <a:ea typeface="宋体" panose="02010600030101010101" pitchFamily="2" charset="-122"/>
                          <a:sym typeface="+mn-ea"/>
                        </a:rPr>
                        <a:t>）</a:t>
                      </a:r>
                      <a:r>
                        <a:rPr lang="en-US" altLang="zh-CN" sz="2400" b="0" u="sng">
                          <a:solidFill>
                            <a:srgbClr val="000000"/>
                          </a:solidFill>
                          <a:latin typeface="宋体" panose="02010600030101010101" pitchFamily="2" charset="-122"/>
                          <a:ea typeface="宋体" panose="02010600030101010101" pitchFamily="2" charset="-122"/>
                        </a:rPr>
                        <a:t>　   </a:t>
                      </a:r>
                      <a:r>
                        <a:rPr lang="en-US" altLang="zh-CN" sz="2400" b="0">
                          <a:solidFill>
                            <a:srgbClr val="000000"/>
                          </a:solidFill>
                          <a:latin typeface="宋体" panose="02010600030101010101" pitchFamily="2" charset="-122"/>
                          <a:ea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zh-CN" altLang="en-US" sz="2400" b="0" u="sng">
                          <a:solidFill>
                            <a:srgbClr val="000000"/>
                          </a:solidFill>
                          <a:latin typeface="宋体" panose="02010600030101010101" pitchFamily="2" charset="-122"/>
                          <a:ea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rPr>
                        <a:t>25</a:t>
                      </a:r>
                      <a:r>
                        <a:rPr lang="zh-CN" altLang="en-US" sz="2400" b="0" u="sng">
                          <a:solidFill>
                            <a:srgbClr val="000000"/>
                          </a:solidFill>
                          <a:latin typeface="宋体" panose="02010600030101010101" pitchFamily="2" charset="-122"/>
                          <a:ea typeface="宋体" panose="02010600030101010101" pitchFamily="2" charset="-122"/>
                        </a:rPr>
                        <a:t>）</a:t>
                      </a:r>
                      <a:r>
                        <a:rPr lang="en-US" altLang="zh-CN" sz="2400" b="0">
                          <a:solidFill>
                            <a:srgbClr val="000000"/>
                          </a:solidFill>
                          <a:latin typeface="宋体" panose="02010600030101010101" pitchFamily="2" charset="-122"/>
                          <a:ea typeface="宋体" panose="02010600030101010101" pitchFamily="2" charset="-122"/>
                        </a:rPr>
                        <a:t>______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u="sng">
                          <a:solidFill>
                            <a:srgbClr val="000000"/>
                          </a:solidFill>
                          <a:latin typeface="宋体" panose="02010600030101010101" pitchFamily="2" charset="-122"/>
                          <a:ea typeface="宋体" panose="02010600030101010101" pitchFamily="2" charset="-122"/>
                          <a:sym typeface="+mn-ea"/>
                        </a:rPr>
                        <a:t>（</a:t>
                      </a:r>
                      <a:r>
                        <a:rPr lang="en-US" altLang="zh-CN" sz="2400" u="sng">
                          <a:solidFill>
                            <a:srgbClr val="000000"/>
                          </a:solidFill>
                          <a:latin typeface="宋体" panose="02010600030101010101" pitchFamily="2" charset="-122"/>
                          <a:ea typeface="宋体" panose="02010600030101010101" pitchFamily="2" charset="-122"/>
                          <a:sym typeface="+mn-ea"/>
                        </a:rPr>
                        <a:t>26</a:t>
                      </a:r>
                      <a:r>
                        <a:rPr lang="zh-CN" altLang="en-US" sz="2400" u="sng">
                          <a:solidFill>
                            <a:srgbClr val="000000"/>
                          </a:solidFill>
                          <a:latin typeface="宋体" panose="02010600030101010101" pitchFamily="2" charset="-122"/>
                          <a:ea typeface="宋体" panose="02010600030101010101" pitchFamily="2" charset="-122"/>
                          <a:sym typeface="+mn-ea"/>
                        </a:rPr>
                        <a:t>） </a:t>
                      </a:r>
                      <a:r>
                        <a:rPr lang="en-US" altLang="zh-CN" sz="2400" b="0" u="sng">
                          <a:solidFill>
                            <a:srgbClr val="000000"/>
                          </a:solidFill>
                          <a:latin typeface="宋体" panose="02010600030101010101" pitchFamily="2" charset="-122"/>
                          <a:ea typeface="宋体" panose="02010600030101010101" pitchFamily="2" charset="-122"/>
                        </a:rPr>
                        <a:t>　</a:t>
                      </a:r>
                      <a:r>
                        <a:rPr lang="en-US" altLang="zh-CN" sz="2400" b="0">
                          <a:solidFill>
                            <a:srgbClr val="000000"/>
                          </a:solidFill>
                          <a:latin typeface="宋体" panose="02010600030101010101" pitchFamily="2" charset="-122"/>
                          <a:ea typeface="宋体" panose="02010600030101010101" pitchFamily="2" charset="-122"/>
                        </a:rPr>
                        <a:t>热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9" name="矩形 8"/>
          <p:cNvSpPr/>
          <p:nvPr/>
        </p:nvSpPr>
        <p:spPr>
          <a:xfrm>
            <a:off x="4046855" y="38354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液</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6224905" y="38354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气</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8529955" y="38354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汽化</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10561955" y="38354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吸</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4" grpId="0"/>
      <p:bldP spid="6" grpId="0"/>
    </p:bldLs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六种物态变化类型的辨析</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2</a:t>
            </a:r>
            <a:endParaRPr lang="en-US" altLang="zh-CN">
              <a:solidFill>
                <a:schemeClr val="bg1"/>
              </a:solidFill>
              <a:sym typeface="+mn-lt"/>
            </a:endParaRPr>
          </a:p>
        </p:txBody>
      </p:sp>
      <p:graphicFrame>
        <p:nvGraphicFramePr>
          <p:cNvPr id="2" name="表格 1"/>
          <p:cNvGraphicFramePr>
            <a:graphicFrameLocks noGrp="1"/>
          </p:cNvGraphicFramePr>
          <p:nvPr>
            <p:custDataLst>
              <p:tags r:id="rId2"/>
            </p:custDataLst>
          </p:nvPr>
        </p:nvGraphicFramePr>
        <p:xfrm>
          <a:off x="288290" y="941070"/>
          <a:ext cx="11325225" cy="5847715"/>
        </p:xfrm>
        <a:graphic>
          <a:graphicData uri="http://schemas.openxmlformats.org/drawingml/2006/table">
            <a:tbl>
              <a:tblPr firstRow="1" bandRow="1">
                <a:tableStyleId>{5940675A-B579-460E-94D1-54222C63F5DA}</a:tableStyleId>
              </a:tblPr>
              <a:tblGrid>
                <a:gridCol w="2923540"/>
                <a:gridCol w="2118995"/>
                <a:gridCol w="1827530"/>
                <a:gridCol w="1741805"/>
                <a:gridCol w="2713355"/>
              </a:tblGrid>
              <a:tr h="739775">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常见现象</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初态</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末态</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物态变化类型</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吸、放热情况</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125220">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“白气”、露珠、雾</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28</a:t>
                      </a: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29</a:t>
                      </a: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zh-CN" altLang="en-US" sz="2400" b="0" u="sng">
                          <a:solidFill>
                            <a:srgbClr val="000000"/>
                          </a:solidFill>
                          <a:latin typeface="宋体" panose="02010600030101010101" pitchFamily="2" charset="-122"/>
                          <a:ea typeface="宋体" panose="02010600030101010101" pitchFamily="2" charset="-122"/>
                          <a:cs typeface="NEU-BZ-S92" charset="0"/>
                        </a:rPr>
                        <a:t>（</a:t>
                      </a:r>
                      <a:r>
                        <a:rPr lang="en-US" altLang="zh-CN" sz="2400" b="0" u="sng">
                          <a:solidFill>
                            <a:srgbClr val="000000"/>
                          </a:solidFill>
                          <a:latin typeface="宋体" panose="02010600030101010101" pitchFamily="2" charset="-122"/>
                          <a:ea typeface="宋体" panose="02010600030101010101" pitchFamily="2" charset="-122"/>
                          <a:cs typeface="NEU-BZ-S92" charset="0"/>
                        </a:rPr>
                        <a:t>30</a:t>
                      </a:r>
                      <a:r>
                        <a:rPr lang="zh-CN" altLang="en-US" sz="2400" b="0" u="sng">
                          <a:solidFill>
                            <a:srgbClr val="000000"/>
                          </a:solidFill>
                          <a:latin typeface="宋体" panose="02010600030101010101" pitchFamily="2" charset="-122"/>
                          <a:ea typeface="宋体" panose="02010600030101010101" pitchFamily="2" charset="-122"/>
                          <a:cs typeface="NEU-BZ-S92" charset="0"/>
                        </a:rPr>
                        <a:t>）</a:t>
                      </a:r>
                      <a:r>
                        <a:rPr lang="en-US" altLang="zh-CN" sz="2400" b="0" u="sng">
                          <a:solidFill>
                            <a:srgbClr val="000000"/>
                          </a:solidFill>
                          <a:latin typeface="宋体" panose="02010600030101010101" pitchFamily="2" charset="-122"/>
                          <a:ea typeface="宋体" panose="02010600030101010101" pitchFamily="2" charset="-122"/>
                          <a:cs typeface="NEU-BZ-S92" charset="0"/>
                        </a:rPr>
                        <a:t>_</a:t>
                      </a:r>
                      <a:r>
                        <a:rPr lang="en-US" altLang="zh-CN" sz="2400" b="0">
                          <a:solidFill>
                            <a:srgbClr val="000000"/>
                          </a:solidFill>
                          <a:latin typeface="宋体" panose="02010600030101010101" pitchFamily="2" charset="-122"/>
                          <a:ea typeface="宋体" panose="02010600030101010101" pitchFamily="2" charset="-122"/>
                          <a:cs typeface="NEU-BZ-S92" charset="0"/>
                        </a:rPr>
                        <a:t>___</a:t>
                      </a: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31</a:t>
                      </a: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热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816735">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樟脑丸变小、灯丝变细、冬天结冰的衣服变干</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32</a:t>
                      </a: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33</a:t>
                      </a: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zh-CN" altLang="en-US" sz="2400" u="sng">
                          <a:solidFill>
                            <a:srgbClr val="000000"/>
                          </a:solidFill>
                          <a:latin typeface="宋体" panose="02010600030101010101" pitchFamily="2" charset="-122"/>
                          <a:ea typeface="宋体" panose="02010600030101010101" pitchFamily="2" charset="-122"/>
                          <a:cs typeface="NEU-BZ-S92" charset="0"/>
                          <a:sym typeface="+mn-ea"/>
                        </a:rPr>
                        <a:t>（</a:t>
                      </a:r>
                      <a:r>
                        <a:rPr lang="en-US" altLang="zh-CN" sz="2400" u="sng">
                          <a:solidFill>
                            <a:srgbClr val="000000"/>
                          </a:solidFill>
                          <a:latin typeface="宋体" panose="02010600030101010101" pitchFamily="2" charset="-122"/>
                          <a:ea typeface="宋体" panose="02010600030101010101" pitchFamily="2" charset="-122"/>
                          <a:cs typeface="NEU-BZ-S92" charset="0"/>
                          <a:sym typeface="+mn-ea"/>
                        </a:rPr>
                        <a:t>34</a:t>
                      </a:r>
                      <a:r>
                        <a:rPr lang="zh-CN" altLang="en-US" sz="2400" u="sng">
                          <a:solidFill>
                            <a:srgbClr val="000000"/>
                          </a:solidFill>
                          <a:latin typeface="宋体" panose="02010600030101010101" pitchFamily="2" charset="-122"/>
                          <a:ea typeface="宋体" panose="02010600030101010101" pitchFamily="2" charset="-122"/>
                          <a:cs typeface="NEU-BZ-S92" charset="0"/>
                          <a:sym typeface="+mn-ea"/>
                        </a:rPr>
                        <a:t>）</a:t>
                      </a:r>
                      <a:r>
                        <a:rPr lang="en-US" altLang="zh-CN" sz="2400" u="sng">
                          <a:solidFill>
                            <a:srgbClr val="000000"/>
                          </a:solidFill>
                          <a:latin typeface="宋体" panose="02010600030101010101" pitchFamily="2" charset="-122"/>
                          <a:ea typeface="宋体" panose="02010600030101010101" pitchFamily="2" charset="-122"/>
                          <a:cs typeface="NEU-BZ-S92" charset="0"/>
                          <a:sym typeface="+mn-ea"/>
                        </a:rPr>
                        <a:t>_</a:t>
                      </a:r>
                      <a:r>
                        <a:rPr lang="en-US" altLang="zh-CN" sz="2400">
                          <a:solidFill>
                            <a:srgbClr val="000000"/>
                          </a:solidFill>
                          <a:latin typeface="宋体" panose="02010600030101010101" pitchFamily="2" charset="-122"/>
                          <a:ea typeface="宋体" panose="02010600030101010101" pitchFamily="2" charset="-122"/>
                          <a:cs typeface="NEU-BZ-S92" charset="0"/>
                          <a:sym typeface="+mn-ea"/>
                        </a:rPr>
                        <a:t>___</a:t>
                      </a: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35</a:t>
                      </a: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热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808480">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霜、雾凇、冰花</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36</a:t>
                      </a: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37</a:t>
                      </a: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态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 </a:t>
                      </a:r>
                      <a:r>
                        <a:rPr lang="zh-CN" altLang="en-US" sz="2400" u="sng">
                          <a:solidFill>
                            <a:srgbClr val="000000"/>
                          </a:solidFill>
                          <a:latin typeface="宋体" panose="02010600030101010101" pitchFamily="2" charset="-122"/>
                          <a:ea typeface="宋体" panose="02010600030101010101" pitchFamily="2" charset="-122"/>
                          <a:cs typeface="NEU-BZ-S92" charset="0"/>
                          <a:sym typeface="+mn-ea"/>
                        </a:rPr>
                        <a:t>（</a:t>
                      </a:r>
                      <a:r>
                        <a:rPr lang="en-US" altLang="zh-CN" sz="2400" u="sng">
                          <a:solidFill>
                            <a:srgbClr val="000000"/>
                          </a:solidFill>
                          <a:latin typeface="宋体" panose="02010600030101010101" pitchFamily="2" charset="-122"/>
                          <a:ea typeface="宋体" panose="02010600030101010101" pitchFamily="2" charset="-122"/>
                          <a:cs typeface="NEU-BZ-S92" charset="0"/>
                          <a:sym typeface="+mn-ea"/>
                        </a:rPr>
                        <a:t>38</a:t>
                      </a:r>
                      <a:r>
                        <a:rPr lang="zh-CN" altLang="en-US" sz="2400" u="sng">
                          <a:solidFill>
                            <a:srgbClr val="000000"/>
                          </a:solidFill>
                          <a:latin typeface="宋体" panose="02010600030101010101" pitchFamily="2" charset="-122"/>
                          <a:ea typeface="宋体" panose="02010600030101010101" pitchFamily="2" charset="-122"/>
                          <a:cs typeface="NEU-BZ-S92" charset="0"/>
                          <a:sym typeface="+mn-ea"/>
                        </a:rPr>
                        <a:t>）</a:t>
                      </a:r>
                      <a:r>
                        <a:rPr lang="en-US" altLang="zh-CN" sz="2400">
                          <a:solidFill>
                            <a:srgbClr val="000000"/>
                          </a:solidFill>
                          <a:latin typeface="宋体" panose="02010600030101010101" pitchFamily="2" charset="-122"/>
                          <a:ea typeface="宋体" panose="02010600030101010101" pitchFamily="2" charset="-122"/>
                          <a:cs typeface="NEU-BZ-S92" charset="0"/>
                          <a:sym typeface="+mn-ea"/>
                        </a:rPr>
                        <a:t>___</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39</a:t>
                      </a:r>
                      <a:r>
                        <a:rPr lang="zh-CN" alt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热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9" name="矩形 8"/>
          <p:cNvSpPr/>
          <p:nvPr/>
        </p:nvSpPr>
        <p:spPr>
          <a:xfrm>
            <a:off x="4084955" y="23876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气</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6116955" y="23114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液</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8110855" y="23876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液化</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9711055" y="23876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放</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4185920" y="3835400"/>
            <a:ext cx="14192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固</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6224905" y="38354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气</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8110855" y="38354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升华</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9711055" y="38354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吸</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4173855" y="56515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气</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矩形 13"/>
          <p:cNvSpPr/>
          <p:nvPr/>
        </p:nvSpPr>
        <p:spPr>
          <a:xfrm>
            <a:off x="6224905" y="56515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固</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5" name="矩形 14"/>
          <p:cNvSpPr/>
          <p:nvPr/>
        </p:nvSpPr>
        <p:spPr>
          <a:xfrm>
            <a:off x="8110855" y="56515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凝华</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6" name="矩形 15"/>
          <p:cNvSpPr/>
          <p:nvPr/>
        </p:nvSpPr>
        <p:spPr>
          <a:xfrm>
            <a:off x="9825355" y="56515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放</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par>
                    <p:cTn id="53" fill="hold" nodeType="clickPar">
                      <p:stCondLst>
                        <p:cond delay="indefinite"/>
                      </p:stCondLst>
                      <p:childTnLst>
                        <p:par>
                          <p:cTn id="54" fill="hold" nodeType="after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500"/>
                                        <p:tgtEl>
                                          <p:spTgt spid="15"/>
                                        </p:tgtEl>
                                      </p:cBhvr>
                                    </p:animEffect>
                                  </p:childTnLst>
                                </p:cTn>
                              </p:par>
                            </p:childTnLst>
                          </p:cTn>
                        </p:par>
                      </p:childTnLst>
                    </p:cTn>
                  </p:par>
                  <p:par>
                    <p:cTn id="58" fill="hold" nodeType="clickPar">
                      <p:stCondLst>
                        <p:cond delay="indefinite"/>
                      </p:stCondLst>
                      <p:childTnLst>
                        <p:par>
                          <p:cTn id="59" fill="hold" nodeType="after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fade">
                                      <p:cBhvr>
                                        <p:cTn id="6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P spid="4" grpId="0"/>
      <p:bldP spid="6" grpId="0"/>
      <p:bldP spid="8" grpId="0"/>
      <p:bldP spid="10" grpId="0"/>
      <p:bldP spid="11" grpId="0"/>
      <p:bldP spid="12" grpId="0"/>
      <p:bldP spid="13" grpId="0"/>
      <p:bldP spid="14" grpId="0"/>
      <p:bldP spid="15" grpId="0"/>
      <p:bldP spid="16"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晶体与非晶体</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3</a:t>
            </a:r>
            <a:endParaRPr lang="en-US" altLang="zh-CN">
              <a:solidFill>
                <a:schemeClr val="bg1"/>
              </a:solidFill>
              <a:sym typeface="+mn-lt"/>
            </a:endParaRPr>
          </a:p>
        </p:txBody>
      </p:sp>
      <p:graphicFrame>
        <p:nvGraphicFramePr>
          <p:cNvPr id="3" name="表格 2"/>
          <p:cNvGraphicFramePr>
            <a:graphicFrameLocks noGrp="1"/>
          </p:cNvGraphicFramePr>
          <p:nvPr>
            <p:custDataLst>
              <p:tags r:id="rId2"/>
            </p:custDataLst>
          </p:nvPr>
        </p:nvGraphicFramePr>
        <p:xfrm>
          <a:off x="887730" y="1079500"/>
          <a:ext cx="10587990" cy="5344795"/>
        </p:xfrm>
        <a:graphic>
          <a:graphicData uri="http://schemas.openxmlformats.org/drawingml/2006/table">
            <a:tbl>
              <a:tblPr firstRow="1" bandRow="1">
                <a:tableStyleId>{5940675A-B579-460E-94D1-54222C63F5DA}</a:tableStyleId>
              </a:tblPr>
              <a:tblGrid>
                <a:gridCol w="1988185"/>
                <a:gridCol w="2480945"/>
                <a:gridCol w="6118860"/>
              </a:tblGrid>
              <a:tr h="548640">
                <a:tc>
                  <a:txBody>
                    <a:bodyPr vert="horz" wrap="square"/>
                    <a:lstStyle/>
                    <a:p>
                      <a:pPr indent="0" algn="ctr" fontAlgn="auto">
                        <a:lnSpc>
                          <a:spcPct val="150000"/>
                        </a:lnSpc>
                        <a:buNone/>
                      </a:pP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晶体</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非晶体</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645920">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举例</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海波、冰、食盐、水晶等</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松香、玻璃、石蜡、沥青等</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150235">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有无熔点和凝固点</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zh-CN" altLang="en-US" sz="2400" b="0" u="sng">
                          <a:solidFill>
                            <a:srgbClr val="000000"/>
                          </a:solidFill>
                          <a:latin typeface="宋体" panose="02010600030101010101" pitchFamily="2" charset="-122"/>
                          <a:ea typeface="宋体" panose="02010600030101010101" pitchFamily="2" charset="-122"/>
                          <a:cs typeface="NEU-BZ-S92" charset="0"/>
                        </a:rPr>
                        <a:t>（</a:t>
                      </a:r>
                      <a:r>
                        <a:rPr lang="en-US" altLang="zh-CN" sz="2400" b="0" u="sng">
                          <a:solidFill>
                            <a:srgbClr val="000000"/>
                          </a:solidFill>
                          <a:latin typeface="宋体" panose="02010600030101010101" pitchFamily="2" charset="-122"/>
                          <a:ea typeface="宋体" panose="02010600030101010101" pitchFamily="2" charset="-122"/>
                          <a:cs typeface="NEU-BZ-S92" charset="0"/>
                        </a:rPr>
                        <a:t>40）</a:t>
                      </a:r>
                      <a:r>
                        <a:rPr lang="en-US" altLang="zh-CN" sz="2400" b="0">
                          <a:solidFill>
                            <a:srgbClr val="000000"/>
                          </a:solidFill>
                          <a:latin typeface="宋体" panose="02010600030101010101" pitchFamily="2" charset="-122"/>
                          <a:ea typeface="宋体" panose="02010600030101010101" pitchFamily="2" charset="-122"/>
                          <a:cs typeface="NEU-BZ-S92" charset="0"/>
                        </a:rPr>
                        <a:t>__________</a:t>
                      </a: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zh-CN" altLang="en-US" sz="2400" u="sng">
                          <a:solidFill>
                            <a:srgbClr val="000000"/>
                          </a:solidFill>
                          <a:latin typeface="宋体" panose="02010600030101010101" pitchFamily="2" charset="-122"/>
                          <a:ea typeface="宋体" panose="02010600030101010101" pitchFamily="2" charset="-122"/>
                          <a:cs typeface="NEU-BZ-S92" charset="0"/>
                          <a:sym typeface="+mn-ea"/>
                        </a:rPr>
                        <a:t>（</a:t>
                      </a:r>
                      <a:r>
                        <a:rPr lang="en-US" altLang="zh-CN" sz="2400" u="sng">
                          <a:solidFill>
                            <a:srgbClr val="000000"/>
                          </a:solidFill>
                          <a:latin typeface="宋体" panose="02010600030101010101" pitchFamily="2" charset="-122"/>
                          <a:ea typeface="宋体" panose="02010600030101010101" pitchFamily="2" charset="-122"/>
                          <a:cs typeface="NEU-BZ-S92" charset="0"/>
                          <a:sym typeface="+mn-ea"/>
                        </a:rPr>
                        <a:t>41）</a:t>
                      </a:r>
                      <a:r>
                        <a:rPr lang="en-US" altLang="zh-CN" sz="2400">
                          <a:solidFill>
                            <a:srgbClr val="000000"/>
                          </a:solidFill>
                          <a:latin typeface="宋体" panose="02010600030101010101" pitchFamily="2" charset="-122"/>
                          <a:ea typeface="宋体" panose="02010600030101010101" pitchFamily="2" charset="-122"/>
                          <a:cs typeface="NEU-BZ-S92" charset="0"/>
                          <a:sym typeface="+mn-ea"/>
                        </a:rPr>
                        <a:t>__________</a:t>
                      </a: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15" name="矩形 14"/>
          <p:cNvSpPr/>
          <p:nvPr/>
        </p:nvSpPr>
        <p:spPr>
          <a:xfrm>
            <a:off x="3729355" y="46609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有</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8047355" y="46609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无</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2" grpId="0"/>
    </p:bldLst>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晶体与非晶体</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3</a:t>
            </a:r>
            <a:endParaRPr lang="en-US" altLang="zh-CN">
              <a:solidFill>
                <a:schemeClr val="bg1"/>
              </a:solidFill>
              <a:sym typeface="+mn-lt"/>
            </a:endParaRPr>
          </a:p>
        </p:txBody>
      </p:sp>
      <p:graphicFrame>
        <p:nvGraphicFramePr>
          <p:cNvPr id="2" name="表格 1"/>
          <p:cNvGraphicFramePr>
            <a:graphicFrameLocks noGrp="1"/>
          </p:cNvGraphicFramePr>
          <p:nvPr>
            <p:custDataLst>
              <p:tags r:id="rId2"/>
            </p:custDataLst>
          </p:nvPr>
        </p:nvGraphicFramePr>
        <p:xfrm>
          <a:off x="565150" y="957580"/>
          <a:ext cx="11048365" cy="5628005"/>
        </p:xfrm>
        <a:graphic>
          <a:graphicData uri="http://schemas.openxmlformats.org/drawingml/2006/table">
            <a:tbl>
              <a:tblPr firstRow="1" bandRow="1">
                <a:tableStyleId>{5940675A-B579-460E-94D1-54222C63F5DA}</a:tableStyleId>
              </a:tblPr>
              <a:tblGrid>
                <a:gridCol w="806450"/>
                <a:gridCol w="806450"/>
                <a:gridCol w="6553200"/>
                <a:gridCol w="2882265"/>
              </a:tblGrid>
              <a:tr h="548640">
                <a:tc gridSpan="2">
                  <a:txBody>
                    <a:bodyPr vert="horz" wrap="square"/>
                    <a:lstStyle/>
                    <a:p>
                      <a:pPr indent="0" algn="ctr" fontAlgn="auto">
                        <a:lnSpc>
                          <a:spcPct val="150000"/>
                        </a:lnSpc>
                        <a:buNone/>
                      </a:pP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vert="horz" wrap="square"/>
                    <a:lstStyle/>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晶体</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非晶体</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348230">
                <a:tc rowSpan="2">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熔化规律</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图像</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731135">
                <a:tc vMerge="1">
                  <a:txBody>
                    <a:bodyPr vert="horz" wrap="square"/>
                    <a:lstStyle/>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解读</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l"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AB</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段,物质为固态,吸收热量,温度升高(2)</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BC</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段,物质为固液共存态,</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42</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热量,</a:t>
                      </a:r>
                      <a:endParaRPr 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gn="l" fontAlgn="auto">
                        <a:lnSpc>
                          <a:spcPct val="150000"/>
                        </a:lnSpc>
                        <a:buNone/>
                      </a:pP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43</a:t>
                      </a:r>
                      <a:r>
                        <a:rPr lang="zh-CN" alt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a:t>
                      </a:r>
                      <a:r>
                        <a:rPr lang="en-US" sz="24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保持不变(此时的温度为熔点) (3)</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CD</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段,物质为液态,吸收热量,温度升高</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熔化过程中,物质吸热且温度逐渐升高</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458" name="18WHLWJJZKBWL71.jpg"/>
          <p:cNvPicPr>
            <a:picLocks noChangeAspect="1"/>
          </p:cNvPicPr>
          <p:nvPr/>
        </p:nvPicPr>
        <p:blipFill>
          <a:blip r:embed="rId3"/>
          <a:stretch>
            <a:fillRect/>
          </a:stretch>
        </p:blipFill>
        <p:spPr>
          <a:xfrm>
            <a:off x="4384040" y="1840230"/>
            <a:ext cx="1833245" cy="1927860"/>
          </a:xfrm>
          <a:prstGeom prst="rect">
            <a:avLst/>
          </a:prstGeom>
        </p:spPr>
      </p:pic>
      <p:pic>
        <p:nvPicPr>
          <p:cNvPr id="459" name="18WHLWJJZKBWL72.jpg"/>
          <p:cNvPicPr>
            <a:picLocks noChangeAspect="1"/>
          </p:cNvPicPr>
          <p:nvPr/>
        </p:nvPicPr>
        <p:blipFill>
          <a:blip r:embed="rId4"/>
          <a:stretch>
            <a:fillRect/>
          </a:stretch>
        </p:blipFill>
        <p:spPr>
          <a:xfrm>
            <a:off x="9217025" y="1840230"/>
            <a:ext cx="1833245" cy="1927860"/>
          </a:xfrm>
          <a:prstGeom prst="rect">
            <a:avLst/>
          </a:prstGeom>
        </p:spPr>
      </p:pic>
      <p:sp>
        <p:nvSpPr>
          <p:cNvPr id="3" name="矩形 2"/>
          <p:cNvSpPr/>
          <p:nvPr/>
        </p:nvSpPr>
        <p:spPr>
          <a:xfrm>
            <a:off x="6224905" y="46863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吸收</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3094355" y="52832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温度</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晶体与非晶体</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3</a:t>
            </a:r>
            <a:endParaRPr lang="en-US" altLang="zh-CN">
              <a:solidFill>
                <a:schemeClr val="bg1"/>
              </a:solidFill>
              <a:sym typeface="+mn-lt"/>
            </a:endParaRPr>
          </a:p>
        </p:txBody>
      </p:sp>
      <p:graphicFrame>
        <p:nvGraphicFramePr>
          <p:cNvPr id="2" name="表格 1"/>
          <p:cNvGraphicFramePr>
            <a:graphicFrameLocks noGrp="1"/>
          </p:cNvGraphicFramePr>
          <p:nvPr>
            <p:custDataLst>
              <p:tags r:id="rId2"/>
            </p:custDataLst>
          </p:nvPr>
        </p:nvGraphicFramePr>
        <p:xfrm>
          <a:off x="565150" y="957580"/>
          <a:ext cx="11048365" cy="5628005"/>
        </p:xfrm>
        <a:graphic>
          <a:graphicData uri="http://schemas.openxmlformats.org/drawingml/2006/table">
            <a:tbl>
              <a:tblPr firstRow="1" bandRow="1">
                <a:tableStyleId>{5940675A-B579-460E-94D1-54222C63F5DA}</a:tableStyleId>
              </a:tblPr>
              <a:tblGrid>
                <a:gridCol w="867410"/>
                <a:gridCol w="745490"/>
                <a:gridCol w="6553200"/>
                <a:gridCol w="2882265"/>
              </a:tblGrid>
              <a:tr h="548640">
                <a:tc gridSpan="2">
                  <a:txBody>
                    <a:bodyPr vert="horz" wrap="square"/>
                    <a:lstStyle/>
                    <a:p>
                      <a:pPr indent="0" algn="ctr" fontAlgn="auto">
                        <a:lnSpc>
                          <a:spcPct val="150000"/>
                        </a:lnSpc>
                        <a:buNone/>
                      </a:pP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vert="horz" wrap="square"/>
                    <a:lstStyle/>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晶体</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非晶体</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348230">
                <a:tc rowSpan="2">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凝固</a:t>
                      </a:r>
                      <a:endParaRPr lang="en-US" sz="2400" b="0">
                        <a:solidFill>
                          <a:srgbClr val="000000"/>
                        </a:solidFill>
                        <a:latin typeface="宋体" panose="02010600030101010101" pitchFamily="2" charset="-122"/>
                        <a:ea typeface="宋体" panose="02010600030101010101" pitchFamily="2" charset="-122"/>
                        <a:cs typeface="NEU-BZ-S92" charset="0"/>
                      </a:endParaRPr>
                    </a:p>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规律</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图像</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731135">
                <a:tc vMerge="1">
                  <a:txBody>
                    <a:bodyPr vert="horz" wrap="square"/>
                    <a:lstStyle/>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解读</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EF</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段,物质为液态,放出热量,温度降低(2)</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FG</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段,物质为固液共存态,</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44</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热量,</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45</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保持不变(此时的温度为凝固点) (3)</a:t>
                      </a:r>
                      <a:r>
                        <a:rPr lang="en-US" sz="2400" b="0" i="1">
                          <a:solidFill>
                            <a:srgbClr val="000000"/>
                          </a:solidFill>
                          <a:latin typeface="宋体" panose="02010600030101010101" pitchFamily="2" charset="-122"/>
                          <a:ea typeface="宋体" panose="02010600030101010101" pitchFamily="2" charset="-122"/>
                          <a:cs typeface="宋体" panose="02010600030101010101" pitchFamily="2" charset="-122"/>
                        </a:rPr>
                        <a:t>GH</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段,物质为固态,放出热量,温度降低</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凝固过程中,物质放热且温度逐渐降低</a:t>
                      </a:r>
                      <a:endParaRPr 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462" name="18WHLWJJZKBWL73.jpg"/>
          <p:cNvPicPr>
            <a:picLocks noChangeAspect="1"/>
          </p:cNvPicPr>
          <p:nvPr/>
        </p:nvPicPr>
        <p:blipFill>
          <a:blip r:embed="rId3"/>
          <a:stretch>
            <a:fillRect/>
          </a:stretch>
        </p:blipFill>
        <p:spPr>
          <a:xfrm>
            <a:off x="4225925" y="1804035"/>
            <a:ext cx="1748155" cy="1838325"/>
          </a:xfrm>
          <a:prstGeom prst="rect">
            <a:avLst/>
          </a:prstGeom>
        </p:spPr>
      </p:pic>
      <p:pic>
        <p:nvPicPr>
          <p:cNvPr id="463" name="18WHLWJJZKBWL74.jpg"/>
          <p:cNvPicPr>
            <a:picLocks noChangeAspect="1"/>
          </p:cNvPicPr>
          <p:nvPr/>
        </p:nvPicPr>
        <p:blipFill>
          <a:blip r:embed="rId4"/>
          <a:stretch>
            <a:fillRect/>
          </a:stretch>
        </p:blipFill>
        <p:spPr>
          <a:xfrm>
            <a:off x="9507855" y="1804035"/>
            <a:ext cx="1657985" cy="1743710"/>
          </a:xfrm>
          <a:prstGeom prst="rect">
            <a:avLst/>
          </a:prstGeom>
        </p:spPr>
      </p:pic>
      <p:sp>
        <p:nvSpPr>
          <p:cNvPr id="4" name="矩形 3"/>
          <p:cNvSpPr/>
          <p:nvPr/>
        </p:nvSpPr>
        <p:spPr>
          <a:xfrm>
            <a:off x="6104255" y="47244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放出</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3132455" y="51847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温度</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汽化的两种方式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4</a:t>
            </a:r>
            <a:endParaRPr lang="en-US" altLang="zh-CN">
              <a:solidFill>
                <a:schemeClr val="bg1"/>
              </a:solidFill>
              <a:sym typeface="+mn-lt"/>
            </a:endParaRPr>
          </a:p>
        </p:txBody>
      </p:sp>
      <p:graphicFrame>
        <p:nvGraphicFramePr>
          <p:cNvPr id="3" name="表格 2"/>
          <p:cNvGraphicFramePr>
            <a:graphicFrameLocks noGrp="1"/>
          </p:cNvGraphicFramePr>
          <p:nvPr>
            <p:custDataLst>
              <p:tags r:id="rId2"/>
            </p:custDataLst>
          </p:nvPr>
        </p:nvGraphicFramePr>
        <p:xfrm>
          <a:off x="773430" y="1226185"/>
          <a:ext cx="11024235" cy="5161280"/>
        </p:xfrm>
        <a:graphic>
          <a:graphicData uri="http://schemas.openxmlformats.org/drawingml/2006/table">
            <a:tbl>
              <a:tblPr firstRow="1" bandRow="1">
                <a:tableStyleId>{5940675A-B579-460E-94D1-54222C63F5DA}</a:tableStyleId>
              </a:tblPr>
              <a:tblGrid>
                <a:gridCol w="462915"/>
                <a:gridCol w="1614805"/>
                <a:gridCol w="3256915"/>
                <a:gridCol w="5689600"/>
              </a:tblGrid>
              <a:tr h="575945">
                <a:tc gridSpan="2">
                  <a:txBody>
                    <a:bodyPr vert="horz" wrap="square"/>
                    <a:lstStyle/>
                    <a:p>
                      <a:pPr indent="0" algn="ctr" fontAlgn="auto">
                        <a:lnSpc>
                          <a:spcPct val="150000"/>
                        </a:lnSpc>
                        <a:buNone/>
                      </a:pP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vert="horz" wrap="square"/>
                    <a:lstStyle/>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蒸发</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沸腾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60375">
                <a:tc gridSpan="2">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相同点</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vert="horz" wrap="square"/>
                    <a:lstStyle/>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gridSpan="2">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都是</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46</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　　</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现象,都需要</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47</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热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vert="horz" wrap="square"/>
                    <a:lstStyle/>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r h="548640">
                <a:tc rowSpan="4">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不同点</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发生部位</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液体</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48</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a:solidFill>
                            <a:srgbClr val="000000"/>
                          </a:solidFill>
                          <a:latin typeface="宋体" panose="02010600030101010101" pitchFamily="2" charset="-122"/>
                          <a:ea typeface="宋体" panose="02010600030101010101" pitchFamily="2" charset="-122"/>
                          <a:cs typeface="宋体" panose="02010600030101010101" pitchFamily="2" charset="-122"/>
                        </a:rPr>
                        <a:t>__________</a:t>
                      </a:r>
                      <a:r>
                        <a:rPr lang="zh-CN" alt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液体</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49</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和</a:t>
                      </a:r>
                      <a:r>
                        <a:rPr lang="zh-CN" altLang="en-US"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50</a:t>
                      </a:r>
                      <a:r>
                        <a:rPr lang="zh-CN" altLang="en-US"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a:t>
                      </a:r>
                      <a:r>
                        <a:rPr lang="en-US" sz="240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　</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61010">
                <a:tc vMerge="1">
                  <a:txBody>
                    <a:bodyPr vert="horz" wrap="square"/>
                    <a:lstStyle/>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剧烈程度</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缓慢</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剧烈</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21385">
                <a:tc vMerge="1">
                  <a:txBody>
                    <a:bodyPr vert="horz" wrap="square"/>
                    <a:lstStyle/>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发生条件</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任何温度</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达到</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51</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且</a:t>
                      </a:r>
                      <a:endParaRPr 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buNone/>
                      </a:pP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52</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(缺一不可)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842135">
                <a:tc vMerge="1">
                  <a:txBody>
                    <a:bodyPr vert="horz" wrap="square"/>
                    <a:lstStyle/>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影响因素</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液体的温度高低、液体表面积的大小、液面附近的空气流动快慢</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吸热快慢</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4" name="矩形 3"/>
          <p:cNvSpPr/>
          <p:nvPr/>
        </p:nvSpPr>
        <p:spPr>
          <a:xfrm>
            <a:off x="5368290" y="1902460"/>
            <a:ext cx="144335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汽化</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9177655" y="17780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吸</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4415155" y="23876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表面</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7535545" y="23876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表面</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10130155" y="23876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内部</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7662545" y="34290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沸点</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7056755" y="398780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持续吸热</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6" grpId="0"/>
      <p:bldP spid="8" grpId="0"/>
      <p:bldP spid="9" grpId="0"/>
      <p:bldP spid="10" grpId="0"/>
      <p:bldP spid="11"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温度计的使用、温度的估测</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zh-CN" altLang="en-US">
              <a:solidFill>
                <a:schemeClr val="bg1"/>
              </a:solidFill>
              <a:sym typeface="+mn-lt"/>
            </a:endParaRPr>
          </a:p>
        </p:txBody>
      </p:sp>
      <p:sp>
        <p:nvSpPr>
          <p:cNvPr id="3" name="矩形 2"/>
          <p:cNvSpPr/>
          <p:nvPr/>
        </p:nvSpPr>
        <p:spPr>
          <a:xfrm>
            <a:off x="981075" y="1881505"/>
            <a:ext cx="8397875" cy="304609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3.[2020江苏无锡]如图所示,在探究冰的熔化特点时,为测量试管中碎冰的温度,应使温度计的玻璃泡与碎冰</a:t>
            </a:r>
            <a:r>
              <a:rPr sz="2400" u="sng">
                <a:solidFill>
                  <a:schemeClr val="tx1"/>
                </a:solidFill>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,图中温度计的示数为</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200000"/>
              </a:lnSpc>
            </a:pPr>
            <a:endParaRPr sz="2400">
              <a:latin typeface="宋体" panose="02010600030101010101" pitchFamily="2" charset="-122"/>
              <a:ea typeface="宋体" panose="02010600030101010101" pitchFamily="2" charset="-122"/>
            </a:endParaRPr>
          </a:p>
        </p:txBody>
      </p:sp>
      <p:sp>
        <p:nvSpPr>
          <p:cNvPr id="2" name="圆角矩形 36"/>
          <p:cNvSpPr/>
          <p:nvPr/>
        </p:nvSpPr>
        <p:spPr>
          <a:xfrm>
            <a:off x="509270" y="1333500"/>
            <a:ext cx="11485245" cy="50380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981170" y="925883"/>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pic>
        <p:nvPicPr>
          <p:cNvPr id="394" name="FLXLWLZY7.EPS" descr="id:2147498029;FounderCES"/>
          <p:cNvPicPr>
            <a:picLocks noChangeAspect="1"/>
          </p:cNvPicPr>
          <p:nvPr/>
        </p:nvPicPr>
        <p:blipFill>
          <a:blip r:embed="rId2"/>
          <a:stretch>
            <a:fillRect/>
          </a:stretch>
        </p:blipFill>
        <p:spPr>
          <a:xfrm>
            <a:off x="9819640" y="2153285"/>
            <a:ext cx="1607185" cy="1762760"/>
          </a:xfrm>
          <a:prstGeom prst="rect">
            <a:avLst/>
          </a:prstGeom>
        </p:spPr>
      </p:pic>
      <p:sp>
        <p:nvSpPr>
          <p:cNvPr id="4" name="矩形 3"/>
          <p:cNvSpPr/>
          <p:nvPr/>
        </p:nvSpPr>
        <p:spPr>
          <a:xfrm>
            <a:off x="7512685" y="2829560"/>
            <a:ext cx="152082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充分接触</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5" name="矩形 4"/>
          <p:cNvSpPr/>
          <p:nvPr/>
        </p:nvSpPr>
        <p:spPr>
          <a:xfrm>
            <a:off x="4184651" y="3455441"/>
            <a:ext cx="490220" cy="460375"/>
          </a:xfrm>
          <a:prstGeom prst="rect">
            <a:avLst/>
          </a:prstGeom>
        </p:spPr>
        <p:txBody>
          <a:bodyPr wrap="non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汽化的两种方式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4</a:t>
            </a:r>
            <a:endParaRPr lang="en-US" altLang="zh-CN">
              <a:solidFill>
                <a:schemeClr val="bg1"/>
              </a:solidFill>
              <a:sym typeface="+mn-lt"/>
            </a:endParaRPr>
          </a:p>
        </p:txBody>
      </p:sp>
      <p:sp>
        <p:nvSpPr>
          <p:cNvPr id="2" name="文本框 1"/>
          <p:cNvSpPr txBox="1"/>
          <p:nvPr/>
        </p:nvSpPr>
        <p:spPr>
          <a:xfrm>
            <a:off x="838200" y="1046480"/>
            <a:ext cx="10941050" cy="1753235"/>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(1)液体沸腾时的规律:沸腾过程中吸热但温度不变.</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(2)沸点:液体沸腾时的</a:t>
            </a:r>
            <a:r>
              <a:rPr 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53</a:t>
            </a:r>
            <a:r>
              <a:rPr 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叫沸点.液体的沸点受</a:t>
            </a:r>
            <a:r>
              <a:rPr 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54</a:t>
            </a:r>
            <a:r>
              <a:rPr 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的影响,1标准大气压时,水的沸点为</a:t>
            </a:r>
            <a:r>
              <a:rPr 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55</a:t>
            </a:r>
            <a:r>
              <a:rPr 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圆角矩形 36"/>
          <p:cNvSpPr/>
          <p:nvPr/>
        </p:nvSpPr>
        <p:spPr>
          <a:xfrm>
            <a:off x="1200785" y="3409315"/>
            <a:ext cx="10023475" cy="22821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1332960" y="3060118"/>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易错小练</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6" name="文本框 5"/>
          <p:cNvSpPr txBox="1"/>
          <p:nvPr/>
        </p:nvSpPr>
        <p:spPr>
          <a:xfrm>
            <a:off x="1689735" y="3989070"/>
            <a:ext cx="9356725" cy="1198880"/>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1.“白气”</a:t>
            </a:r>
            <a:r>
              <a:rPr 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56</a:t>
            </a:r>
            <a:r>
              <a:rPr 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(选填“是”或“不是”)气体(水蒸气).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2.水蒸气</a:t>
            </a:r>
            <a:r>
              <a:rPr 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57</a:t>
            </a:r>
            <a:r>
              <a:rPr lang="zh-CN"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(选填“能”或“不能”)用肉眼看到.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矩形 2"/>
          <p:cNvSpPr/>
          <p:nvPr/>
        </p:nvSpPr>
        <p:spPr>
          <a:xfrm>
            <a:off x="4808855" y="169291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温度</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0021570" y="159131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大气压</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6548755" y="215328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4173855" y="398907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不是</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2" name="矩形 11"/>
          <p:cNvSpPr/>
          <p:nvPr/>
        </p:nvSpPr>
        <p:spPr>
          <a:xfrm>
            <a:off x="3767455" y="45751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不能</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9" grpId="0"/>
      <p:bldP spid="10" grpId="0"/>
      <p:bldP spid="12" grpId="0"/>
    </p:bld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5756910" y="1289050"/>
            <a:ext cx="3642995" cy="2306955"/>
          </a:xfrm>
          <a:prstGeom prst="rect">
            <a:avLst/>
          </a:prstGeom>
          <a:noFill/>
        </p:spPr>
        <p:txBody>
          <a:bodyPr wrap="square" rtlCol="0" anchor="t">
            <a:spAutoFit/>
          </a:bodyPr>
          <a:lstStyle/>
          <a:p>
            <a:pPr algn="l" fontAlgn="auto">
              <a:lnSpc>
                <a:spcPct val="150000"/>
              </a:lnSpc>
            </a:pPr>
            <a:r>
              <a:rPr lang="zh-CN" altLang="en-US" sz="2400" b="1">
                <a:solidFill>
                  <a:srgbClr val="FF0000"/>
                </a:solidFill>
                <a:latin typeface="+mn-ea"/>
                <a:sym typeface="+mn-ea"/>
              </a:rPr>
              <a:t>【命题总结】</a:t>
            </a:r>
            <a:endParaRPr lang="zh-CN" altLang="en-US" sz="2400">
              <a:solidFill>
                <a:srgbClr val="FF0000"/>
              </a:solidFill>
              <a:latin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(1)温度计的工作原理</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(2)物理方法的应用</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(3)实验设计</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483" name="2019-11-1.jpg"/>
          <p:cNvPicPr>
            <a:picLocks noChangeAspect="1"/>
          </p:cNvPicPr>
          <p:nvPr/>
        </p:nvPicPr>
        <p:blipFill>
          <a:blip r:embed="rId3"/>
          <a:stretch>
            <a:fillRect/>
          </a:stretch>
        </p:blipFill>
        <p:spPr>
          <a:xfrm>
            <a:off x="2259330" y="1111885"/>
            <a:ext cx="1129665" cy="2411730"/>
          </a:xfrm>
          <a:prstGeom prst="rect">
            <a:avLst/>
          </a:prstGeom>
        </p:spPr>
      </p:pic>
      <p:sp>
        <p:nvSpPr>
          <p:cNvPr id="3" name="文本框 2"/>
          <p:cNvSpPr txBox="1"/>
          <p:nvPr/>
        </p:nvSpPr>
        <p:spPr>
          <a:xfrm>
            <a:off x="625475" y="4124960"/>
            <a:ext cx="10941050" cy="2306955"/>
          </a:xfrm>
          <a:prstGeom prst="rect">
            <a:avLst/>
          </a:prstGeom>
          <a:noFill/>
        </p:spPr>
        <p:txBody>
          <a:bodyPr wrap="square" rtlCol="0" anchor="t">
            <a:spAutoFit/>
          </a:bodyPr>
          <a:lstStyle/>
          <a:p>
            <a:pPr algn="l" fontAlgn="auto">
              <a:lnSpc>
                <a:spcPct val="150000"/>
              </a:lnSpc>
            </a:pPr>
            <a:r>
              <a:rPr lang="zh-CN" altLang="en-US" sz="2400" b="1">
                <a:solidFill>
                  <a:srgbClr val="FF0000"/>
                </a:solidFill>
                <a:latin typeface="+mn-ea"/>
                <a:sym typeface="+mn-ea"/>
              </a:rPr>
              <a:t>【一题通关】</a:t>
            </a:r>
            <a:endParaRPr lang="zh-CN" altLang="en-US" sz="2400">
              <a:solidFill>
                <a:srgbClr val="FF0000"/>
              </a:solidFill>
              <a:latin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1.为了探究常用温度计的工作原理,某同学取来一只装满煤油的玻璃瓶,用橡皮塞塞紧瓶口,再将一根两端开口的细玻璃管穿过橡皮塞插入煤油中,就制成了一个简易温度计.</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ransition spd="med">
    <p:wipe dir="d"/>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474980" y="1289050"/>
            <a:ext cx="11402060" cy="4523105"/>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(1)将玻璃瓶放入热水中,发现细玻璃管中的液面</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,在此过程中瓶内煤油的密度</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,该温度计是根据液体的</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的原理工作的.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(2)为了提高该温度计的精度,请写出一条改进方法:</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a:t>
            </a:r>
            <a:endParaRPr lang="en-US"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   ___________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(3)请你写出一个与该温度计测温度所用的研究方法相同的实验:</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a:t>
            </a:r>
            <a:endPar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_________________________________________________________________________</a:t>
            </a:r>
            <a:endPar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________________________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2" name="矩形 11"/>
          <p:cNvSpPr/>
          <p:nvPr/>
        </p:nvSpPr>
        <p:spPr>
          <a:xfrm>
            <a:off x="7209155" y="1289050"/>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上升</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1227455" y="19208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6028055" y="1920875"/>
            <a:ext cx="1431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热胀冷缩</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7459345" y="2489200"/>
            <a:ext cx="634047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换用更细的玻璃管</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(或改用容积</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643255" y="2959100"/>
            <a:ext cx="46062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大一点的瓶子)</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9139555" y="3521075"/>
            <a:ext cx="3348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探究声音产生的</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741045" y="4066540"/>
            <a:ext cx="117690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原因时,通过竖直悬挂的乒乓球反复被与其接触的正在发声的音叉弹开来</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1" name="矩形 10"/>
          <p:cNvSpPr/>
          <p:nvPr/>
        </p:nvSpPr>
        <p:spPr>
          <a:xfrm>
            <a:off x="643255" y="4665345"/>
            <a:ext cx="31711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显示声源在振动</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childTnLst>
                          </p:cTn>
                        </p:par>
                      </p:childTnLst>
                    </p:cTn>
                  </p:par>
                  <p:par>
                    <p:cTn id="26" fill="hold" nodeType="clickPar">
                      <p:stCondLst>
                        <p:cond delay="indefinite"/>
                      </p:stCondLst>
                      <p:childTnLst>
                        <p:par>
                          <p:cTn id="27" fill="hold" nodeType="after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 grpId="0"/>
      <p:bldP spid="4" grpId="0"/>
      <p:bldP spid="6" grpId="0"/>
      <p:bldP spid="8" grpId="0"/>
      <p:bldP spid="9" grpId="0"/>
      <p:bldP spid="10" grpId="0"/>
      <p:bldP spid="11" grpId="0"/>
    </p:bldLst>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474980" y="1289050"/>
            <a:ext cx="11402060" cy="2306955"/>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(4)利用该实验装置还可以演示力能使物体发生形变,请你写出操作过程和观察到的实验现象.</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________________________________________________________________</a:t>
            </a:r>
            <a:endPar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________________________________________________________________________</a:t>
            </a:r>
            <a:endPar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3" name="矩形 12"/>
          <p:cNvSpPr/>
          <p:nvPr/>
        </p:nvSpPr>
        <p:spPr>
          <a:xfrm>
            <a:off x="2052955" y="1858645"/>
            <a:ext cx="9571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用力挤压瓶子观察到细玻璃管中的液面上升;松手后细玻璃管中的液面</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4" name="矩形 13"/>
          <p:cNvSpPr/>
          <p:nvPr/>
        </p:nvSpPr>
        <p:spPr>
          <a:xfrm>
            <a:off x="617855" y="2455545"/>
            <a:ext cx="10841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显示声源在振动迅速回到原位置;再用更大的力挤压瓶子,观察到细玻璃管中的</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5" name="矩形 14"/>
          <p:cNvSpPr/>
          <p:nvPr/>
        </p:nvSpPr>
        <p:spPr>
          <a:xfrm>
            <a:off x="821055" y="2988945"/>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液面上升得更高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Lst>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4822190" y="1289050"/>
            <a:ext cx="7054850" cy="2861310"/>
          </a:xfrm>
          <a:prstGeom prst="rect">
            <a:avLst/>
          </a:prstGeom>
          <a:noFill/>
        </p:spPr>
        <p:txBody>
          <a:bodyPr wrap="square" rtlCol="0" anchor="t">
            <a:spAutoFit/>
          </a:bodyPr>
          <a:lstStyle/>
          <a:p>
            <a:pPr algn="l" fontAlgn="auto">
              <a:lnSpc>
                <a:spcPct val="150000"/>
              </a:lnSpc>
            </a:pPr>
            <a:r>
              <a:rPr sz="2400">
                <a:solidFill>
                  <a:srgbClr val="FF0000"/>
                </a:solidFill>
                <a:latin typeface="+mn-ea"/>
                <a:cs typeface="宋体" panose="02010600030101010101" pitchFamily="2" charset="-122"/>
                <a:sym typeface="+mn-ea"/>
              </a:rPr>
              <a:t>【命题总结】</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(1)能量的转化</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(2)物态变化</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(3)水沸腾时温度的变化特点</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(4)沸点与气压的关系</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484" name="2019-11-2.jpg"/>
          <p:cNvPicPr>
            <a:picLocks noChangeAspect="1"/>
          </p:cNvPicPr>
          <p:nvPr/>
        </p:nvPicPr>
        <p:blipFill>
          <a:blip r:embed="rId3"/>
          <a:stretch>
            <a:fillRect/>
          </a:stretch>
        </p:blipFill>
        <p:spPr>
          <a:xfrm>
            <a:off x="1130935" y="2359025"/>
            <a:ext cx="2296795" cy="1435735"/>
          </a:xfrm>
          <a:prstGeom prst="rect">
            <a:avLst/>
          </a:prstGeom>
        </p:spPr>
      </p:pic>
      <p:sp>
        <p:nvSpPr>
          <p:cNvPr id="4" name="文本框 3"/>
          <p:cNvSpPr txBox="1"/>
          <p:nvPr/>
        </p:nvSpPr>
        <p:spPr>
          <a:xfrm>
            <a:off x="759460" y="4597400"/>
            <a:ext cx="10102215" cy="1753235"/>
          </a:xfrm>
          <a:prstGeom prst="rect">
            <a:avLst/>
          </a:prstGeom>
          <a:noFill/>
        </p:spPr>
        <p:txBody>
          <a:bodyPr wrap="square" rtlCol="0" anchor="t">
            <a:spAutoFit/>
          </a:bodyPr>
          <a:lstStyle/>
          <a:p>
            <a:pPr algn="l" fontAlgn="auto">
              <a:lnSpc>
                <a:spcPct val="150000"/>
              </a:lnSpc>
            </a:pPr>
            <a:r>
              <a:rPr sz="2400">
                <a:solidFill>
                  <a:srgbClr val="FF0000"/>
                </a:solidFill>
                <a:latin typeface="+mn-ea"/>
                <a:cs typeface="宋体" panose="02010600030101010101" pitchFamily="2" charset="-122"/>
                <a:sym typeface="+mn-ea"/>
              </a:rPr>
              <a:t>【一题通关】</a:t>
            </a:r>
            <a:endParaRPr sz="2400">
              <a:solidFill>
                <a:srgbClr val="FF0000"/>
              </a:solidFill>
              <a:latin typeface="+mn-ea"/>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2.如图所示是某同学制作的一个小纸锅,已知纸的着火点约为180 ℃,酒精灯外焰的温度约为500 ℃.请你根据所学知识回答下列问题:</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ransition spd="med">
    <p:wipe dir="d"/>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285750" y="1289050"/>
            <a:ext cx="11620500" cy="5077460"/>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(1)用酒精灯给纸锅加热,酒精燃烧过程中将</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能转化为内能,加热过程中,水面上方会冒出“白气”,“白气”是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(填物态变化名称)形成的.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(2)用酒精灯在纸锅下方加热一段时间后,水沸腾了,纸锅</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(选填“会”或“不会”)燃烧,原因是:水的沸点</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(选填“高于”或“低于”)纸的着火点.在加热过程中,水不断</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热量,当水沸腾后,水继续</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热量,温度</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(3)若用温度计测得水的沸点为99 ℃,则说明当地的气压</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(选填“高于”“低于”或“等于”)1标准大气压.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(4)请写出本实验的注意事项:</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(写一条即可).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5" name="矩形 14"/>
          <p:cNvSpPr/>
          <p:nvPr/>
        </p:nvSpPr>
        <p:spPr>
          <a:xfrm>
            <a:off x="6268720" y="1429385"/>
            <a:ext cx="9874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化学</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3" name="矩形 2"/>
          <p:cNvSpPr/>
          <p:nvPr/>
        </p:nvSpPr>
        <p:spPr>
          <a:xfrm>
            <a:off x="4770755" y="1889760"/>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液化</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8009255" y="2447290"/>
            <a:ext cx="12788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不会</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7539355" y="3601720"/>
            <a:ext cx="6777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吸收</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4986655" y="3004820"/>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低于</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9" name="矩形 8"/>
          <p:cNvSpPr/>
          <p:nvPr/>
        </p:nvSpPr>
        <p:spPr>
          <a:xfrm>
            <a:off x="3411855" y="3601720"/>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吸收</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0" name="矩形 9"/>
          <p:cNvSpPr/>
          <p:nvPr/>
        </p:nvSpPr>
        <p:spPr>
          <a:xfrm>
            <a:off x="10206355" y="3601720"/>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1" name="矩形 10"/>
          <p:cNvSpPr/>
          <p:nvPr/>
        </p:nvSpPr>
        <p:spPr>
          <a:xfrm>
            <a:off x="8009255" y="4170045"/>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低于</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2" name="矩形 11"/>
          <p:cNvSpPr/>
          <p:nvPr/>
        </p:nvSpPr>
        <p:spPr>
          <a:xfrm>
            <a:off x="4402455" y="5224145"/>
            <a:ext cx="89496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实验时不要让火苗烧到水面以上的纸(合理即可)</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3" grpId="0"/>
      <p:bldP spid="4" grpId="0"/>
      <p:bldP spid="8" grpId="0"/>
      <p:bldP spid="9" grpId="0"/>
      <p:bldP spid="6" grpId="0"/>
      <p:bldP spid="10" grpId="0"/>
      <p:bldP spid="11" grpId="0"/>
      <p:bldP spid="12" grpId="0"/>
    </p:bldLst>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5174615" y="995680"/>
            <a:ext cx="6726555" cy="2861310"/>
          </a:xfrm>
          <a:prstGeom prst="rect">
            <a:avLst/>
          </a:prstGeom>
          <a:noFill/>
        </p:spPr>
        <p:txBody>
          <a:bodyPr wrap="square" rtlCol="0" anchor="t">
            <a:spAutoFit/>
          </a:bodyPr>
          <a:lstStyle/>
          <a:p>
            <a:pPr algn="l" fontAlgn="auto">
              <a:lnSpc>
                <a:spcPct val="150000"/>
              </a:lnSpc>
            </a:pPr>
            <a:r>
              <a:rPr sz="2400">
                <a:solidFill>
                  <a:srgbClr val="FF0000"/>
                </a:solidFill>
                <a:latin typeface="+mn-ea"/>
                <a:cs typeface="宋体" panose="02010600030101010101" pitchFamily="2" charset="-122"/>
                <a:sym typeface="+mn-ea"/>
              </a:rPr>
              <a:t>【命题总结】</a:t>
            </a:r>
            <a:endParaRPr sz="2400">
              <a:solidFill>
                <a:srgbClr val="FF0000"/>
              </a:solidFill>
              <a:latin typeface="+mn-ea"/>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(1)物态变化</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(2)改变内能的方式</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(3)分子动理论</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(4)实验设计</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485" name="2019-11-3.jpg"/>
          <p:cNvPicPr>
            <a:picLocks noChangeAspect="1"/>
          </p:cNvPicPr>
          <p:nvPr/>
        </p:nvPicPr>
        <p:blipFill>
          <a:blip r:embed="rId3"/>
          <a:stretch>
            <a:fillRect/>
          </a:stretch>
        </p:blipFill>
        <p:spPr>
          <a:xfrm>
            <a:off x="1501140" y="1509395"/>
            <a:ext cx="2446020" cy="1640205"/>
          </a:xfrm>
          <a:prstGeom prst="rect">
            <a:avLst/>
          </a:prstGeom>
        </p:spPr>
      </p:pic>
      <p:sp>
        <p:nvSpPr>
          <p:cNvPr id="3" name="文本框 2"/>
          <p:cNvSpPr txBox="1"/>
          <p:nvPr/>
        </p:nvSpPr>
        <p:spPr>
          <a:xfrm>
            <a:off x="577850" y="4074795"/>
            <a:ext cx="11182350" cy="1753235"/>
          </a:xfrm>
          <a:prstGeom prst="rect">
            <a:avLst/>
          </a:prstGeom>
          <a:noFill/>
        </p:spPr>
        <p:txBody>
          <a:bodyPr wrap="square" rtlCol="0" anchor="t">
            <a:spAutoFit/>
          </a:bodyPr>
          <a:lstStyle/>
          <a:p>
            <a:pPr algn="l" fontAlgn="auto">
              <a:lnSpc>
                <a:spcPct val="150000"/>
              </a:lnSpc>
            </a:pPr>
            <a:r>
              <a:rPr sz="2400">
                <a:solidFill>
                  <a:srgbClr val="FF0000"/>
                </a:solidFill>
                <a:latin typeface="+mn-ea"/>
                <a:cs typeface="宋体" panose="02010600030101010101" pitchFamily="2" charset="-122"/>
                <a:sym typeface="+mn-ea"/>
              </a:rPr>
              <a:t>【一题通关】</a:t>
            </a:r>
            <a:endParaRPr sz="2400">
              <a:solidFill>
                <a:srgbClr val="FF0000"/>
              </a:solidFill>
              <a:latin typeface="+mn-ea"/>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3.在透明塑料袋中滴入几滴酒精,将袋挤瘪,排尽空气后用绳把口扎紧,然后将袋子放入80 ℃以上的热水中,如图所示.请回答下列问题:</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ransition spd="med">
    <p:wipe dir="d"/>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826770" y="1541780"/>
            <a:ext cx="10370820" cy="4523105"/>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(1)将袋子放入热水中后,会看到塑料袋膨胀,这是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(填物态变化名称)现象.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(2)从热水中拿出塑料袋,过一会儿又看到塑料袋变瘪,这是因为酒精蒸气发生了</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现象,这个过程需要</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(选填“吸热”或“放热”),酒精的内能</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(选填“增加”或“减少”),该过程是通过</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的方式改变酒精的内能的.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(3)松开塑料袋口,能够闻到浓浓的酒精味,是因为</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a:t>
            </a:r>
            <a:r>
              <a:rPr lang="en-US"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a:t>
            </a:r>
            <a:endPar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矩形 2"/>
          <p:cNvSpPr/>
          <p:nvPr/>
        </p:nvSpPr>
        <p:spPr>
          <a:xfrm>
            <a:off x="7450455" y="1635760"/>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汽化</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1659255" y="3199130"/>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液化</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5197475" y="3199130"/>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放热</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1976755" y="3807460"/>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减少</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9" name="矩形 8"/>
          <p:cNvSpPr/>
          <p:nvPr/>
        </p:nvSpPr>
        <p:spPr>
          <a:xfrm>
            <a:off x="8881745" y="3807460"/>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热传递</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0" name="矩形 9"/>
          <p:cNvSpPr/>
          <p:nvPr/>
        </p:nvSpPr>
        <p:spPr>
          <a:xfrm>
            <a:off x="7564755" y="4823460"/>
            <a:ext cx="398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液化分子在不停地做</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1" name="矩形 10"/>
          <p:cNvSpPr/>
          <p:nvPr/>
        </p:nvSpPr>
        <p:spPr>
          <a:xfrm>
            <a:off x="1011555" y="5385435"/>
            <a:ext cx="18503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无规则运动</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8" grpId="0"/>
      <p:bldP spid="9" grpId="0"/>
      <p:bldP spid="10" grpId="0"/>
      <p:bldP spid="11" grpId="0"/>
    </p:bldLst>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814070" y="1541780"/>
            <a:ext cx="10370820" cy="2861310"/>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(4)小阳猜想上述实验现象还可能是因为塑料袋中的空气未排尽受热膨胀了.请你设计一个实验验证小阳的猜想是否正确.已知酒精的沸点是78 ℃.</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a:t>
            </a:r>
            <a:endPar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____________________________________________________________________________________________________________________________________</a:t>
            </a:r>
            <a:endPar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________________________________________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矩形 5"/>
          <p:cNvSpPr/>
          <p:nvPr/>
        </p:nvSpPr>
        <p:spPr>
          <a:xfrm>
            <a:off x="10209530" y="2032635"/>
            <a:ext cx="975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取一</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3" name="矩形 2"/>
          <p:cNvSpPr/>
          <p:nvPr/>
        </p:nvSpPr>
        <p:spPr>
          <a:xfrm>
            <a:off x="904875" y="2738755"/>
            <a:ext cx="99275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个干燥的空塑料袋,将塑料袋挤瘪、密闭,放入热水中,观察塑料袋的变化.</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904875" y="3199130"/>
            <a:ext cx="99275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若塑料袋显著膨胀,则说明小阳的猜想正确,若塑料袋的体积基本不变,则</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1035685" y="3783330"/>
            <a:ext cx="99275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说明小阳的猜想错误(其他方案合理亦可)</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8" grpId="0"/>
    </p:bldLst>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5878195" y="1541780"/>
            <a:ext cx="5306695" cy="1753235"/>
          </a:xfrm>
          <a:prstGeom prst="rect">
            <a:avLst/>
          </a:prstGeom>
          <a:noFill/>
        </p:spPr>
        <p:txBody>
          <a:bodyPr wrap="square" rtlCol="0" anchor="t">
            <a:spAutoFit/>
          </a:bodyPr>
          <a:lstStyle/>
          <a:p>
            <a:pPr algn="l" fontAlgn="auto">
              <a:lnSpc>
                <a:spcPct val="150000"/>
              </a:lnSpc>
            </a:pPr>
            <a:r>
              <a:rPr sz="2400">
                <a:solidFill>
                  <a:srgbClr val="FF0000"/>
                </a:solidFill>
                <a:latin typeface="+mn-ea"/>
                <a:cs typeface="宋体" panose="02010600030101010101" pitchFamily="2" charset="-122"/>
                <a:sym typeface="+mn-ea"/>
              </a:rPr>
              <a:t>【命题总结】</a:t>
            </a:r>
            <a:endParaRPr sz="2400">
              <a:solidFill>
                <a:srgbClr val="FF0000"/>
              </a:solidFill>
              <a:latin typeface="+mn-ea"/>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(1)物态变化的辨识及吸、放热的判断</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(2)晶体的熔化特点及应用</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486" name="21bzkwl4z-1.jpg"/>
          <p:cNvPicPr>
            <a:picLocks noChangeAspect="1"/>
          </p:cNvPicPr>
          <p:nvPr/>
        </p:nvPicPr>
        <p:blipFill>
          <a:blip r:embed="rId3"/>
          <a:stretch>
            <a:fillRect/>
          </a:stretch>
        </p:blipFill>
        <p:spPr>
          <a:xfrm>
            <a:off x="1255395" y="1656715"/>
            <a:ext cx="2774950" cy="1722755"/>
          </a:xfrm>
          <a:prstGeom prst="rect">
            <a:avLst/>
          </a:prstGeom>
        </p:spPr>
      </p:pic>
      <p:sp>
        <p:nvSpPr>
          <p:cNvPr id="3" name="文本框 2"/>
          <p:cNvSpPr txBox="1"/>
          <p:nvPr/>
        </p:nvSpPr>
        <p:spPr>
          <a:xfrm>
            <a:off x="1062990" y="3915410"/>
            <a:ext cx="10600690" cy="2306955"/>
          </a:xfrm>
          <a:prstGeom prst="rect">
            <a:avLst/>
          </a:prstGeom>
          <a:noFill/>
        </p:spPr>
        <p:txBody>
          <a:bodyPr wrap="square" rtlCol="0" anchor="t">
            <a:spAutoFit/>
          </a:bodyPr>
          <a:lstStyle/>
          <a:p>
            <a:pPr algn="l" fontAlgn="auto">
              <a:lnSpc>
                <a:spcPct val="150000"/>
              </a:lnSpc>
            </a:pPr>
            <a:r>
              <a:rPr sz="2400">
                <a:solidFill>
                  <a:srgbClr val="FF0000"/>
                </a:solidFill>
                <a:latin typeface="+mn-ea"/>
                <a:cs typeface="宋体" panose="02010600030101010101" pitchFamily="2" charset="-122"/>
                <a:sym typeface="+mn-ea"/>
              </a:rPr>
              <a:t>【一题通关】</a:t>
            </a:r>
            <a:endParaRPr sz="2400">
              <a:solidFill>
                <a:srgbClr val="FF0000"/>
              </a:solidFill>
              <a:latin typeface="+mn-ea"/>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4.如图所示,小明将冰块放入空易拉罐中并加入适量的盐.用筷子搅拌大约半分钟,测得易拉罐中冰与盐水混合物的温度低于0 ℃,同时观察到易拉罐的下部和底部有白霜生成.</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ransition spd="med">
    <p:wipe dir="d"/>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温度计的使用、温度的估测</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zh-CN" altLang="en-US">
              <a:solidFill>
                <a:schemeClr val="bg1"/>
              </a:solidFill>
              <a:sym typeface="+mn-lt"/>
            </a:endParaRPr>
          </a:p>
        </p:txBody>
      </p:sp>
      <p:sp>
        <p:nvSpPr>
          <p:cNvPr id="3" name="矩形 2"/>
          <p:cNvSpPr/>
          <p:nvPr/>
        </p:nvSpPr>
        <p:spPr>
          <a:xfrm>
            <a:off x="981075" y="1735455"/>
            <a:ext cx="10826115" cy="452310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4.[2020四川广元]学校在预防新冠肺炎期间,要求对每位师生进行体温检测.下列说法正确的是	                                             (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A.体温计的量程是35 ℃~45 ℃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B.体温计的分度值是1 ℃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C.检测某同学体温是36.8 ℃,该同学体温正常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D.冰水混合物的温度一定为0 ℃</a:t>
            </a:r>
            <a:endParaRPr sz="2400">
              <a:latin typeface="宋体" panose="02010600030101010101" pitchFamily="2" charset="-122"/>
              <a:ea typeface="宋体" panose="02010600030101010101" pitchFamily="2" charset="-122"/>
            </a:endParaRPr>
          </a:p>
        </p:txBody>
      </p:sp>
      <p:sp>
        <p:nvSpPr>
          <p:cNvPr id="2" name="圆角矩形 36"/>
          <p:cNvSpPr/>
          <p:nvPr/>
        </p:nvSpPr>
        <p:spPr>
          <a:xfrm>
            <a:off x="509270" y="1333500"/>
            <a:ext cx="11485245" cy="50380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981170" y="925883"/>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4" name="矩形 3"/>
          <p:cNvSpPr/>
          <p:nvPr/>
        </p:nvSpPr>
        <p:spPr>
          <a:xfrm>
            <a:off x="10941685" y="2740660"/>
            <a:ext cx="37846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人教八上</a:t>
            </a:r>
            <a:endParaRPr lang="zh-CN" altLang="en-US">
              <a:solidFill>
                <a:schemeClr val="bg1"/>
              </a:solidFill>
              <a:sym typeface="+mn-lt"/>
            </a:endParaRPr>
          </a:p>
        </p:txBody>
      </p:sp>
      <p:sp>
        <p:nvSpPr>
          <p:cNvPr id="3" name="文本框 2"/>
          <p:cNvSpPr txBox="1"/>
          <p:nvPr/>
        </p:nvSpPr>
        <p:spPr>
          <a:xfrm>
            <a:off x="614045" y="2045335"/>
            <a:ext cx="10600690" cy="3415030"/>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(1)霜是空气中的</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(选填“水”或“水蒸气”)发生</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(填物态变化名称)形成的,此过程中需</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热量.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(2)分析实验现象可知,加入盐可以</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(选填“升高”或“降低”)冰的熔点,请举出一个生活中应用该原理的实例:</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(3)冰在熔化过程中,温度</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(选填“升高”“降低”或“不变”),内能</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(选填“增大”“减小”或“不变”).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矩形 5"/>
          <p:cNvSpPr/>
          <p:nvPr/>
        </p:nvSpPr>
        <p:spPr>
          <a:xfrm>
            <a:off x="3188970" y="2045335"/>
            <a:ext cx="113982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水蒸气</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8672830" y="2045335"/>
            <a:ext cx="975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凝华</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4632960" y="2738755"/>
            <a:ext cx="975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放出</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5608320" y="3199130"/>
            <a:ext cx="975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降低</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9" name="矩形 8"/>
          <p:cNvSpPr/>
          <p:nvPr/>
        </p:nvSpPr>
        <p:spPr>
          <a:xfrm>
            <a:off x="6467475" y="3659505"/>
            <a:ext cx="144399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撒盐融雪</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0" name="矩形 9"/>
          <p:cNvSpPr/>
          <p:nvPr/>
        </p:nvSpPr>
        <p:spPr>
          <a:xfrm>
            <a:off x="4164330" y="4267835"/>
            <a:ext cx="975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1" name="矩形 10"/>
          <p:cNvSpPr/>
          <p:nvPr/>
        </p:nvSpPr>
        <p:spPr>
          <a:xfrm>
            <a:off x="1211580" y="4864735"/>
            <a:ext cx="975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增大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4" grpId="0"/>
      <p:bldP spid="8" grpId="0"/>
      <p:bldP spid="9" grpId="0"/>
      <p:bldP spid="10" grpId="0"/>
      <p:bldP spid="11" grpId="0"/>
    </p:bldLs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探究固体熔化时温度的变化规律</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3784600"/>
          </a:xfrm>
          <a:prstGeom prst="rect">
            <a:avLst/>
          </a:prstGeom>
        </p:spPr>
        <p:txBody>
          <a:bodyPr wrap="square">
            <a:spAutoFit/>
          </a:bodyPr>
          <a:lstStyle/>
          <a:p>
            <a:pPr fontAlgn="auto">
              <a:lnSpc>
                <a:spcPct val="200000"/>
              </a:lnSpc>
            </a:pPr>
            <a:r>
              <a:rPr sz="2400" b="1">
                <a:solidFill>
                  <a:srgbClr val="FF0000"/>
                </a:solidFill>
                <a:latin typeface="黑体" panose="02010609060101010101" pitchFamily="49" charset="-122"/>
                <a:ea typeface="黑体" panose="02010609060101010101" pitchFamily="49" charset="-122"/>
                <a:sym typeface="+mn-ea"/>
              </a:rPr>
              <a:t>考法总结</a:t>
            </a:r>
            <a:endParaRPr sz="2400" b="1">
              <a:solidFill>
                <a:srgbClr val="FF0000"/>
              </a:solidFill>
              <a:latin typeface="黑体" panose="02010609060101010101" pitchFamily="49" charset="-122"/>
              <a:ea typeface="黑体" panose="02010609060101010101" pitchFamily="49" charset="-122"/>
              <a:sym typeface="+mn-ea"/>
            </a:endParaRPr>
          </a:p>
          <a:p>
            <a:pPr fontAlgn="auto">
              <a:lnSpc>
                <a:spcPct val="200000"/>
              </a:lnSpc>
            </a:pPr>
            <a:r>
              <a:rPr sz="2400">
                <a:latin typeface="宋体" panose="02010600030101010101" pitchFamily="2" charset="-122"/>
                <a:ea typeface="宋体" panose="02010600030101010101" pitchFamily="2" charset="-122"/>
                <a:sym typeface="+mn-ea"/>
              </a:rPr>
              <a:t>有关该实验,有如下命题点:</a:t>
            </a:r>
            <a:endParaRPr sz="2400">
              <a:latin typeface="宋体" panose="02010600030101010101" pitchFamily="2" charset="-122"/>
              <a:ea typeface="宋体" panose="02010600030101010101" pitchFamily="2" charset="-122"/>
              <a:sym typeface="+mn-ea"/>
            </a:endParaRPr>
          </a:p>
          <a:p>
            <a:pPr fontAlgn="auto">
              <a:lnSpc>
                <a:spcPct val="200000"/>
              </a:lnSpc>
            </a:pPr>
            <a:r>
              <a:rPr sz="2400">
                <a:latin typeface="宋体" panose="02010600030101010101" pitchFamily="2" charset="-122"/>
                <a:ea typeface="宋体" panose="02010600030101010101" pitchFamily="2" charset="-122"/>
                <a:sym typeface="+mn-ea"/>
              </a:rPr>
              <a:t>1.【</a:t>
            </a:r>
            <a:r>
              <a:rPr sz="2400" b="1">
                <a:latin typeface="黑体" panose="02010609060101010101" pitchFamily="49" charset="-122"/>
                <a:ea typeface="黑体" panose="02010609060101010101" pitchFamily="49" charset="-122"/>
                <a:sym typeface="+mn-ea"/>
              </a:rPr>
              <a:t>实验器材</a:t>
            </a:r>
            <a:r>
              <a:rPr sz="2400">
                <a:latin typeface="宋体" panose="02010600030101010101" pitchFamily="2" charset="-122"/>
                <a:ea typeface="宋体" panose="02010600030101010101" pitchFamily="2" charset="-122"/>
                <a:sym typeface="+mn-ea"/>
              </a:rPr>
              <a:t>】待测固体、铁架台、酒精灯、石棉网、水、搅拌器、细线、烧杯、试管、</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温度计</a:t>
            </a:r>
            <a:r>
              <a:rPr sz="2400">
                <a:latin typeface="宋体" panose="02010600030101010101" pitchFamily="2" charset="-122"/>
                <a:ea typeface="宋体" panose="02010600030101010101" pitchFamily="2" charset="-122"/>
                <a:sym typeface="+mn-ea"/>
              </a:rPr>
              <a:t>、</a:t>
            </a:r>
            <a:r>
              <a:rPr sz="2400" u="wavyHeavy">
                <a:uFill>
                  <a:solidFill>
                    <a:srgbClr val="EE3028"/>
                  </a:solidFill>
                </a:uFill>
                <a:latin typeface="宋体" panose="02010600030101010101" pitchFamily="2" charset="-122"/>
                <a:ea typeface="宋体" panose="02010600030101010101" pitchFamily="2" charset="-122"/>
                <a:sym typeface="+mn-ea"/>
              </a:rPr>
              <a:t>停表</a:t>
            </a:r>
            <a:r>
              <a:rPr sz="2400">
                <a:latin typeface="宋体" panose="02010600030101010101" pitchFamily="2" charset="-122"/>
                <a:ea typeface="宋体" panose="02010600030101010101" pitchFamily="2" charset="-122"/>
                <a:sym typeface="+mn-ea"/>
              </a:rPr>
              <a:t>等.(温度计和停表属于测量工具)</a:t>
            </a:r>
            <a:endParaRPr sz="2400">
              <a:latin typeface="宋体" panose="02010600030101010101" pitchFamily="2" charset="-122"/>
              <a:ea typeface="宋体" panose="02010600030101010101" pitchFamily="2" charset="-122"/>
              <a:sym typeface="+mn-ea"/>
            </a:endParaRPr>
          </a:p>
          <a:p>
            <a:pPr fontAlgn="auto">
              <a:lnSpc>
                <a:spcPct val="200000"/>
              </a:lnSpc>
            </a:pPr>
            <a:r>
              <a:rPr sz="2400">
                <a:latin typeface="宋体" panose="02010600030101010101" pitchFamily="2" charset="-122"/>
                <a:ea typeface="宋体" panose="02010600030101010101" pitchFamily="2" charset="-122"/>
                <a:sym typeface="+mn-ea"/>
              </a:rPr>
              <a:t>2.【</a:t>
            </a:r>
            <a:r>
              <a:rPr sz="2400" b="1">
                <a:latin typeface="黑体" panose="02010609060101010101" pitchFamily="49" charset="-122"/>
                <a:ea typeface="黑体" panose="02010609060101010101" pitchFamily="49" charset="-122"/>
                <a:sym typeface="+mn-ea"/>
              </a:rPr>
              <a:t>实验装置</a:t>
            </a:r>
            <a:r>
              <a:rPr sz="2400">
                <a:latin typeface="宋体" panose="02010600030101010101" pitchFamily="2" charset="-122"/>
                <a:ea typeface="宋体" panose="02010600030101010101" pitchFamily="2" charset="-122"/>
                <a:sym typeface="+mn-ea"/>
              </a:rPr>
              <a:t>】如图所示.</a:t>
            </a:r>
            <a:endParaRPr sz="2400">
              <a:latin typeface="宋体" panose="02010600030101010101" pitchFamily="2" charset="-122"/>
              <a:ea typeface="宋体" panose="02010600030101010101" pitchFamily="2" charset="-122"/>
              <a:sym typeface="+mn-ea"/>
            </a:endParaRPr>
          </a:p>
        </p:txBody>
      </p:sp>
      <p:pic>
        <p:nvPicPr>
          <p:cNvPr id="491" name="18WHLWJJZKBWL267.jpg" descr="id:2147498363;FounderCES"/>
          <p:cNvPicPr>
            <a:picLocks noChangeAspect="1"/>
          </p:cNvPicPr>
          <p:nvPr/>
        </p:nvPicPr>
        <p:blipFill>
          <a:blip r:embed="rId2"/>
          <a:stretch>
            <a:fillRect/>
          </a:stretch>
        </p:blipFill>
        <p:spPr>
          <a:xfrm>
            <a:off x="5295900" y="4472940"/>
            <a:ext cx="1661160" cy="2052955"/>
          </a:xfrm>
          <a:prstGeom prst="rect">
            <a:avLst/>
          </a:prstGeom>
        </p:spPr>
      </p:pic>
    </p:spTree>
  </p:cSld>
  <p:clrMapOvr>
    <a:masterClrMapping/>
  </p:clrMapOvr>
  <p:transition spd="med">
    <p:wipe dir="d"/>
  </p:transition>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探究固体熔化时温度的变化规律</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sym typeface="+mn-ea"/>
              </a:rPr>
              <a:t>3.【</a:t>
            </a:r>
            <a:r>
              <a:rPr sz="2400" b="1">
                <a:latin typeface="黑体" panose="02010609060101010101" pitchFamily="49" charset="-122"/>
                <a:ea typeface="黑体" panose="02010609060101010101" pitchFamily="49" charset="-122"/>
                <a:sym typeface="+mn-ea"/>
              </a:rPr>
              <a:t>设计与进行实验</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(1)安装实验装置时,应</a:t>
            </a:r>
            <a:r>
              <a:rPr sz="2400" u="wavyHeavy">
                <a:uFill>
                  <a:solidFill>
                    <a:srgbClr val="EE3028"/>
                  </a:solidFill>
                </a:uFill>
                <a:latin typeface="宋体" panose="02010600030101010101" pitchFamily="2" charset="-122"/>
                <a:ea typeface="宋体" panose="02010600030101010101" pitchFamily="2" charset="-122"/>
                <a:sym typeface="+mn-ea"/>
              </a:rPr>
              <a:t>由下向上</a:t>
            </a:r>
            <a:r>
              <a:rPr sz="2400">
                <a:latin typeface="宋体" panose="02010600030101010101" pitchFamily="2" charset="-122"/>
                <a:ea typeface="宋体" panose="02010600030101010101" pitchFamily="2" charset="-122"/>
                <a:sym typeface="+mn-ea"/>
              </a:rPr>
              <a:t>安装,目的是</a:t>
            </a:r>
            <a:r>
              <a:rPr sz="2400" u="wavyHeavy">
                <a:uFill>
                  <a:solidFill>
                    <a:srgbClr val="EE3028"/>
                  </a:solidFill>
                </a:uFill>
                <a:latin typeface="宋体" panose="02010600030101010101" pitchFamily="2" charset="-122"/>
                <a:ea typeface="宋体" panose="02010600030101010101" pitchFamily="2" charset="-122"/>
                <a:sym typeface="+mn-ea"/>
              </a:rPr>
              <a:t>保证用酒精灯的外焰部分加热</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(2)</a:t>
            </a:r>
            <a:r>
              <a:rPr sz="2400" u="wavyHeavy">
                <a:uFill>
                  <a:solidFill>
                    <a:srgbClr val="EE3028"/>
                  </a:solidFill>
                </a:uFill>
                <a:latin typeface="宋体" panose="02010600030101010101" pitchFamily="2" charset="-122"/>
                <a:ea typeface="宋体" panose="02010600030101010101" pitchFamily="2" charset="-122"/>
                <a:sym typeface="+mn-ea"/>
              </a:rPr>
              <a:t>水浴加热</a:t>
            </a:r>
            <a:r>
              <a:rPr sz="2400">
                <a:latin typeface="宋体" panose="02010600030101010101" pitchFamily="2" charset="-122"/>
                <a:ea typeface="宋体" panose="02010600030101010101" pitchFamily="2" charset="-122"/>
                <a:sym typeface="+mn-ea"/>
              </a:rPr>
              <a:t>的好处是:</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①使固体</a:t>
            </a:r>
            <a:r>
              <a:rPr sz="2400" u="wavyHeavy">
                <a:uFill>
                  <a:solidFill>
                    <a:srgbClr val="EE3028"/>
                  </a:solidFill>
                </a:uFill>
                <a:latin typeface="宋体" panose="02010600030101010101" pitchFamily="2" charset="-122"/>
                <a:ea typeface="宋体" panose="02010600030101010101" pitchFamily="2" charset="-122"/>
                <a:sym typeface="+mn-ea"/>
              </a:rPr>
              <a:t>受热均匀</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②减慢固体受热速度,</a:t>
            </a:r>
            <a:r>
              <a:rPr sz="2400" u="wavyHeavy">
                <a:uFill>
                  <a:solidFill>
                    <a:srgbClr val="EE3028"/>
                  </a:solidFill>
                </a:uFill>
                <a:latin typeface="宋体" panose="02010600030101010101" pitchFamily="2" charset="-122"/>
                <a:ea typeface="宋体" panose="02010600030101010101" pitchFamily="2" charset="-122"/>
                <a:sym typeface="+mn-ea"/>
              </a:rPr>
              <a:t>便</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于观察温度</a:t>
            </a:r>
            <a:r>
              <a:rPr sz="2400" u="wavyHeavy">
                <a:uFill>
                  <a:solidFill>
                    <a:srgbClr val="EE3028"/>
                  </a:solidFill>
                </a:uFill>
                <a:latin typeface="宋体" panose="02010600030101010101" pitchFamily="2" charset="-122"/>
                <a:ea typeface="宋体" panose="02010600030101010101" pitchFamily="2" charset="-122"/>
                <a:sym typeface="+mn-ea"/>
              </a:rPr>
              <a:t>的变化规律</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(3)石棉网的作用:使烧杯底部受热均匀.</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(4)搅拌器的作用:使固体受热均匀.</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(5)选用</a:t>
            </a:r>
            <a:r>
              <a:rPr sz="2400" u="wavyHeavy">
                <a:uFill>
                  <a:solidFill>
                    <a:srgbClr val="EE3028"/>
                  </a:solidFill>
                </a:uFill>
                <a:latin typeface="宋体" panose="02010600030101010101" pitchFamily="2" charset="-122"/>
                <a:ea typeface="宋体" panose="02010600030101010101" pitchFamily="2" charset="-122"/>
                <a:sym typeface="+mn-ea"/>
              </a:rPr>
              <a:t>小颗粒固体</a:t>
            </a:r>
            <a:r>
              <a:rPr sz="2400">
                <a:latin typeface="宋体" panose="02010600030101010101" pitchFamily="2" charset="-122"/>
                <a:ea typeface="宋体" panose="02010600030101010101" pitchFamily="2" charset="-122"/>
                <a:sym typeface="+mn-ea"/>
              </a:rPr>
              <a:t>的原因:</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①使固体受热均匀;</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②便于与温度计的玻璃泡充分接触.</a:t>
            </a:r>
            <a:endParaRPr sz="2400">
              <a:latin typeface="宋体" panose="02010600030101010101" pitchFamily="2" charset="-122"/>
              <a:ea typeface="宋体" panose="02010600030101010101" pitchFamily="2" charset="-122"/>
              <a:sym typeface="+mn-ea"/>
            </a:endParaRPr>
          </a:p>
        </p:txBody>
      </p:sp>
    </p:spTree>
  </p:cSld>
  <p:clrMapOvr>
    <a:masterClrMapping/>
  </p:clrMapOvr>
  <p:transition spd="med">
    <p:wipe dir="d"/>
  </p:transition>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探究固体熔化时温度的变化规律</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sym typeface="+mn-ea"/>
              </a:rPr>
              <a:t>(6)烧杯中的</a:t>
            </a:r>
            <a:r>
              <a:rPr sz="2400" u="wavyHeavy">
                <a:uFill>
                  <a:solidFill>
                    <a:srgbClr val="EE3028"/>
                  </a:solidFill>
                </a:uFill>
                <a:latin typeface="宋体" panose="02010600030101010101" pitchFamily="2" charset="-122"/>
                <a:ea typeface="宋体" panose="02010600030101010101" pitchFamily="2" charset="-122"/>
                <a:sym typeface="+mn-ea"/>
              </a:rPr>
              <a:t>水要适量</a:t>
            </a:r>
            <a:r>
              <a:rPr sz="2400">
                <a:latin typeface="宋体" panose="02010600030101010101" pitchFamily="2" charset="-122"/>
                <a:ea typeface="宋体" panose="02010600030101010101" pitchFamily="2" charset="-122"/>
                <a:sym typeface="+mn-ea"/>
              </a:rPr>
              <a:t>,原因是:</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①水太多会延长实验时间;</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②水太少不能使固体浸没,会造成固体受热不均匀.</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(7)试管插入烧杯中的</a:t>
            </a:r>
            <a:r>
              <a:rPr sz="2400" u="wavyHeavy">
                <a:uFill>
                  <a:solidFill>
                    <a:srgbClr val="EE3028"/>
                  </a:solidFill>
                </a:uFill>
                <a:latin typeface="宋体" panose="02010600030101010101" pitchFamily="2" charset="-122"/>
                <a:ea typeface="宋体" panose="02010600030101010101" pitchFamily="2" charset="-122"/>
                <a:sym typeface="+mn-ea"/>
              </a:rPr>
              <a:t>深度要适当</a:t>
            </a:r>
            <a:r>
              <a:rPr sz="2400">
                <a:latin typeface="宋体" panose="02010600030101010101" pitchFamily="2" charset="-122"/>
                <a:ea typeface="宋体" panose="02010600030101010101" pitchFamily="2" charset="-122"/>
                <a:sym typeface="+mn-ea"/>
              </a:rPr>
              <a:t>,“适当”的含义:</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①试管不能接触烧杯底;</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②试管中装有固体的部分要浸没在水中.</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(8)温度计的使用:</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①温度计的玻璃泡应与待测物体充分</a:t>
            </a:r>
            <a:r>
              <a:rPr sz="2400" u="wavyHeavy">
                <a:uFill>
                  <a:solidFill>
                    <a:srgbClr val="EE3028"/>
                  </a:solidFill>
                </a:uFill>
                <a:latin typeface="宋体" panose="02010600030101010101" pitchFamily="2" charset="-122"/>
                <a:ea typeface="宋体" panose="02010600030101010101" pitchFamily="2" charset="-122"/>
                <a:sym typeface="+mn-ea"/>
              </a:rPr>
              <a:t>接触</a:t>
            </a:r>
            <a:r>
              <a:rPr sz="2400">
                <a:latin typeface="宋体" panose="02010600030101010101" pitchFamily="2" charset="-122"/>
                <a:ea typeface="宋体" panose="02010600030101010101" pitchFamily="2" charset="-122"/>
                <a:sym typeface="+mn-ea"/>
              </a:rPr>
              <a:t>且</a:t>
            </a:r>
            <a:r>
              <a:rPr sz="2400" u="wavyHeavy">
                <a:uFill>
                  <a:solidFill>
                    <a:srgbClr val="EE3028"/>
                  </a:solidFill>
                </a:uFill>
                <a:latin typeface="宋体" panose="02010600030101010101" pitchFamily="2" charset="-122"/>
                <a:ea typeface="宋体" panose="02010600030101010101" pitchFamily="2" charset="-122"/>
                <a:sym typeface="+mn-ea"/>
              </a:rPr>
              <a:t>不能碰到试管底或试管壁</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②读数时,视线要与温度计中液柱的</a:t>
            </a:r>
            <a:r>
              <a:rPr sz="2400" u="wavyHeavy">
                <a:uFill>
                  <a:solidFill>
                    <a:srgbClr val="EE3028"/>
                  </a:solidFill>
                </a:uFill>
                <a:latin typeface="宋体" panose="02010600030101010101" pitchFamily="2" charset="-122"/>
                <a:ea typeface="宋体" panose="02010600030101010101" pitchFamily="2" charset="-122"/>
                <a:sym typeface="+mn-ea"/>
              </a:rPr>
              <a:t>液面相平</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(9)温度计的读数:物体温度=大格示数+小格数×分度值.</a:t>
            </a:r>
            <a:endParaRPr sz="2400">
              <a:latin typeface="宋体" panose="02010600030101010101" pitchFamily="2" charset="-122"/>
              <a:ea typeface="宋体" panose="02010600030101010101" pitchFamily="2" charset="-122"/>
              <a:sym typeface="+mn-ea"/>
            </a:endParaRPr>
          </a:p>
        </p:txBody>
      </p:sp>
    </p:spTree>
  </p:cSld>
  <p:clrMapOvr>
    <a:masterClrMapping/>
  </p:clrMapOvr>
  <p:transition spd="med">
    <p:wipe dir="d"/>
  </p:transition>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探究固体熔化时温度的变化规律</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557530" y="900430"/>
            <a:ext cx="11137900" cy="50774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sym typeface="+mn-ea"/>
              </a:rPr>
              <a:t>4.【</a:t>
            </a:r>
            <a:r>
              <a:rPr sz="2400" b="1">
                <a:latin typeface="黑体" panose="02010609060101010101" pitchFamily="49" charset="-122"/>
                <a:ea typeface="黑体" panose="02010609060101010101" pitchFamily="49" charset="-122"/>
                <a:sym typeface="+mn-ea"/>
              </a:rPr>
              <a:t>交流与反思</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(1)记录温度时的时间间隔不能太久,否则会错过到达熔点的温度或错过熔化过程.</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(2)为了缩短实验时间,可采取的方法:</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①增大水的初温;</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②增大酒精灯的火苗;</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③适当</a:t>
            </a:r>
            <a:r>
              <a:rPr sz="2400" u="wavyHeavy">
                <a:uFill>
                  <a:solidFill>
                    <a:srgbClr val="EE3028"/>
                  </a:solidFill>
                </a:uFill>
                <a:latin typeface="宋体" panose="02010600030101010101" pitchFamily="2" charset="-122"/>
                <a:ea typeface="宋体" panose="02010600030101010101" pitchFamily="2" charset="-122"/>
                <a:sym typeface="+mn-ea"/>
              </a:rPr>
              <a:t>减少水的质量</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(3)实验数据的分析:若实验过程中有一段时间内该物质的温度保持不变,则该物质为晶体,此温度为熔点,此时该物质处于</a:t>
            </a:r>
            <a:r>
              <a:rPr sz="2400" u="wavyHeavy">
                <a:uFill>
                  <a:solidFill>
                    <a:srgbClr val="EE3028"/>
                  </a:solidFill>
                </a:uFill>
                <a:latin typeface="宋体" panose="02010600030101010101" pitchFamily="2" charset="-122"/>
                <a:ea typeface="宋体" panose="02010600030101010101" pitchFamily="2" charset="-122"/>
                <a:sym typeface="+mn-ea"/>
              </a:rPr>
              <a:t>固液共存态</a:t>
            </a:r>
            <a:r>
              <a:rPr sz="2400">
                <a:latin typeface="宋体" panose="02010600030101010101" pitchFamily="2" charset="-122"/>
                <a:ea typeface="宋体" panose="02010600030101010101" pitchFamily="2" charset="-122"/>
                <a:sym typeface="+mn-ea"/>
              </a:rPr>
              <a:t>;若实验过程中该物质的温度不断升高,则该物质为非晶体,没有固定的熔点.</a:t>
            </a:r>
            <a:endParaRPr sz="2400">
              <a:latin typeface="宋体" panose="02010600030101010101" pitchFamily="2" charset="-122"/>
              <a:ea typeface="宋体" panose="02010600030101010101" pitchFamily="2" charset="-122"/>
              <a:sym typeface="+mn-ea"/>
            </a:endParaRPr>
          </a:p>
        </p:txBody>
      </p:sp>
    </p:spTree>
  </p:cSld>
  <p:clrMapOvr>
    <a:masterClrMapping/>
  </p:clrMapOvr>
  <p:transition spd="med">
    <p:wipe dir="d"/>
  </p:transition>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探究固体熔化时温度的变化规律</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739775" y="1998345"/>
            <a:ext cx="11137900" cy="286131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sym typeface="+mn-ea"/>
              </a:rPr>
              <a:t>(4)在熔化过程中内能的变化特点:</a:t>
            </a:r>
            <a:r>
              <a:rPr sz="2400" u="wavyHeavy">
                <a:uFill>
                  <a:solidFill>
                    <a:srgbClr val="EE3028"/>
                  </a:solidFill>
                </a:uFill>
                <a:latin typeface="宋体" panose="02010600030101010101" pitchFamily="2" charset="-122"/>
                <a:ea typeface="宋体" panose="02010600030101010101" pitchFamily="2" charset="-122"/>
                <a:sym typeface="+mn-ea"/>
              </a:rPr>
              <a:t>不断增加</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(5)在晶体的温度—时间图像中,熔化前后图线的倾斜程度不同的原因是:</a:t>
            </a:r>
            <a:r>
              <a:rPr sz="2400" u="wavyHeavy">
                <a:uFill>
                  <a:solidFill>
                    <a:srgbClr val="EE3028"/>
                  </a:solidFill>
                </a:uFill>
                <a:latin typeface="宋体" panose="02010600030101010101" pitchFamily="2" charset="-122"/>
                <a:ea typeface="宋体" panose="02010600030101010101" pitchFamily="2" charset="-122"/>
                <a:sym typeface="+mn-ea"/>
              </a:rPr>
              <a:t>同一种物质在不同状态下的比热容不同</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5.【</a:t>
            </a:r>
            <a:r>
              <a:rPr sz="2400" b="1">
                <a:latin typeface="黑体" panose="02010609060101010101" pitchFamily="49" charset="-122"/>
                <a:ea typeface="黑体" panose="02010609060101010101" pitchFamily="49" charset="-122"/>
                <a:sym typeface="+mn-ea"/>
              </a:rPr>
              <a:t>实验结论</a:t>
            </a:r>
            <a:r>
              <a:rPr sz="2400">
                <a:latin typeface="宋体" panose="02010600030101010101" pitchFamily="2" charset="-122"/>
                <a:ea typeface="宋体" panose="02010600030101010101" pitchFamily="2" charset="-122"/>
                <a:sym typeface="+mn-ea"/>
              </a:rPr>
              <a:t>】晶体有</a:t>
            </a:r>
            <a:r>
              <a:rPr sz="2400" u="wavyHeavy">
                <a:uFill>
                  <a:solidFill>
                    <a:srgbClr val="EE3028"/>
                  </a:solidFill>
                </a:uFill>
                <a:latin typeface="宋体" panose="02010600030101010101" pitchFamily="2" charset="-122"/>
                <a:ea typeface="宋体" panose="02010600030101010101" pitchFamily="2" charset="-122"/>
                <a:sym typeface="+mn-ea"/>
              </a:rPr>
              <a:t>固定</a:t>
            </a:r>
            <a:r>
              <a:rPr sz="2400">
                <a:latin typeface="宋体" panose="02010600030101010101" pitchFamily="2" charset="-122"/>
                <a:ea typeface="宋体" panose="02010600030101010101" pitchFamily="2" charset="-122"/>
                <a:sym typeface="+mn-ea"/>
              </a:rPr>
              <a:t>的熔点,熔化过程中</a:t>
            </a:r>
            <a:r>
              <a:rPr sz="2400" u="wavyHeavy">
                <a:uFill>
                  <a:solidFill>
                    <a:srgbClr val="EE3028"/>
                  </a:solidFill>
                </a:uFill>
                <a:latin typeface="宋体" panose="02010600030101010101" pitchFamily="2" charset="-122"/>
                <a:ea typeface="宋体" panose="02010600030101010101" pitchFamily="2" charset="-122"/>
                <a:sym typeface="+mn-ea"/>
              </a:rPr>
              <a:t>内能增加</a:t>
            </a:r>
            <a:r>
              <a:rPr sz="2400">
                <a:latin typeface="宋体" panose="02010600030101010101" pitchFamily="2" charset="-122"/>
                <a:ea typeface="宋体" panose="02010600030101010101" pitchFamily="2" charset="-122"/>
                <a:sym typeface="+mn-ea"/>
              </a:rPr>
              <a:t>,</a:t>
            </a:r>
            <a:r>
              <a:rPr sz="2400" u="wavyHeavy">
                <a:uFill>
                  <a:solidFill>
                    <a:srgbClr val="EE3028"/>
                  </a:solidFill>
                </a:uFill>
                <a:latin typeface="宋体" panose="02010600030101010101" pitchFamily="2" charset="-122"/>
                <a:ea typeface="宋体" panose="02010600030101010101" pitchFamily="2" charset="-122"/>
                <a:sym typeface="+mn-ea"/>
              </a:rPr>
              <a:t>温度不变</a:t>
            </a:r>
            <a:r>
              <a:rPr sz="2400">
                <a:latin typeface="宋体" panose="02010600030101010101" pitchFamily="2" charset="-122"/>
                <a:ea typeface="宋体" panose="02010600030101010101" pitchFamily="2" charset="-122"/>
                <a:sym typeface="+mn-ea"/>
              </a:rPr>
              <a:t>;非晶体在熔化过程中不断吸热,温度不断升高,没有固定的熔点.</a:t>
            </a:r>
            <a:endParaRPr sz="2400">
              <a:latin typeface="宋体" panose="02010600030101010101" pitchFamily="2" charset="-122"/>
              <a:ea typeface="宋体" panose="02010600030101010101" pitchFamily="2" charset="-122"/>
              <a:sym typeface="+mn-ea"/>
            </a:endParaRPr>
          </a:p>
        </p:txBody>
      </p:sp>
    </p:spTree>
  </p:cSld>
  <p:clrMapOvr>
    <a:masterClrMapping/>
  </p:clrMapOvr>
  <p:transition spd="med">
    <p:wipe dir="d"/>
  </p:transition>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探究固体熔化时温度的变化规律</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229870" y="845185"/>
            <a:ext cx="11647805" cy="5631180"/>
          </a:xfrm>
          <a:prstGeom prst="rect">
            <a:avLst/>
          </a:prstGeom>
        </p:spPr>
        <p:txBody>
          <a:bodyPr wrap="square">
            <a:spAutoFit/>
          </a:bodyPr>
          <a:lstStyle/>
          <a:p>
            <a:pPr fontAlgn="auto">
              <a:lnSpc>
                <a:spcPct val="150000"/>
              </a:lnSpc>
            </a:pPr>
            <a:r>
              <a:rPr sz="2400">
                <a:solidFill>
                  <a:srgbClr val="FF0000"/>
                </a:solidFill>
                <a:latin typeface="黑体" panose="02010609060101010101" pitchFamily="49" charset="-122"/>
                <a:ea typeface="黑体" panose="02010609060101010101" pitchFamily="49" charset="-122"/>
                <a:sym typeface="+mn-ea"/>
              </a:rPr>
              <a:t>一题通关</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黑体" panose="02010609060101010101" pitchFamily="49" charset="-122"/>
                <a:ea typeface="黑体" panose="02010609060101010101" pitchFamily="49" charset="-122"/>
                <a:sym typeface="+mn-ea"/>
              </a:rPr>
              <a:t>例</a:t>
            </a:r>
            <a:r>
              <a:rPr sz="2400">
                <a:latin typeface="宋体" panose="02010600030101010101" pitchFamily="2" charset="-122"/>
                <a:ea typeface="宋体" panose="02010600030101010101" pitchFamily="2" charset="-122"/>
                <a:sym typeface="+mn-ea"/>
              </a:rPr>
              <a:t> 同学们在实验室做 “探究固体熔化时温度的变化规律”实验.</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a:t>
            </a:r>
            <a:r>
              <a:rPr sz="2400">
                <a:latin typeface="黑体" panose="02010609060101010101" pitchFamily="49" charset="-122"/>
                <a:ea typeface="黑体" panose="02010609060101010101" pitchFamily="49" charset="-122"/>
                <a:sym typeface="+mn-ea"/>
              </a:rPr>
              <a:t>基础设问</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(1)小杨同学所用的实验装置如图甲所示,小杨在实验中应先固定</a:t>
            </a:r>
            <a:r>
              <a:rPr sz="2400" u="sng">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sym typeface="+mn-ea"/>
              </a:rPr>
              <a:t>(选填“石棉网”或“温度计”)的高度,除图乙中的器材外,还需要的测量器材是</a:t>
            </a:r>
            <a:r>
              <a:rPr sz="2400" u="sng">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endParaRPr sz="2400">
              <a:latin typeface="宋体" panose="02010600030101010101" pitchFamily="2" charset="-122"/>
              <a:ea typeface="宋体" panose="02010600030101010101" pitchFamily="2" charset="-122"/>
              <a:sym typeface="+mn-ea"/>
            </a:endParaRPr>
          </a:p>
          <a:p>
            <a:pPr fontAlgn="auto">
              <a:lnSpc>
                <a:spcPct val="150000"/>
              </a:lnSpc>
            </a:pPr>
            <a:r>
              <a:rPr lang="zh-CN" sz="2400">
                <a:latin typeface="宋体" panose="02010600030101010101" pitchFamily="2" charset="-122"/>
                <a:ea typeface="宋体" panose="02010600030101010101" pitchFamily="2" charset="-122"/>
                <a:sym typeface="+mn-ea"/>
              </a:rPr>
              <a:t>               甲             乙                    丙</a:t>
            </a:r>
            <a:r>
              <a:rPr sz="2400">
                <a:latin typeface="宋体" panose="02010600030101010101" pitchFamily="2" charset="-122"/>
                <a:ea typeface="宋体" panose="02010600030101010101" pitchFamily="2" charset="-122"/>
                <a:sym typeface="+mn-ea"/>
              </a:rPr>
              <a:t> </a:t>
            </a:r>
            <a:endParaRPr sz="2400">
              <a:latin typeface="宋体" panose="02010600030101010101" pitchFamily="2" charset="-122"/>
              <a:ea typeface="宋体" panose="02010600030101010101" pitchFamily="2" charset="-122"/>
              <a:sym typeface="+mn-ea"/>
            </a:endParaRPr>
          </a:p>
        </p:txBody>
      </p:sp>
      <p:pic>
        <p:nvPicPr>
          <p:cNvPr id="494" name="18WHLWJJZKBWL269.jpg" descr="id:2147498384;FounderCES"/>
          <p:cNvPicPr>
            <a:picLocks noChangeAspect="1"/>
          </p:cNvPicPr>
          <p:nvPr/>
        </p:nvPicPr>
        <p:blipFill>
          <a:blip r:embed="rId2"/>
          <a:stretch>
            <a:fillRect/>
          </a:stretch>
        </p:blipFill>
        <p:spPr>
          <a:xfrm>
            <a:off x="2160270" y="3774440"/>
            <a:ext cx="1219200" cy="2038350"/>
          </a:xfrm>
          <a:prstGeom prst="rect">
            <a:avLst/>
          </a:prstGeom>
        </p:spPr>
      </p:pic>
      <p:pic>
        <p:nvPicPr>
          <p:cNvPr id="495" name="18WHLWJJZKBWL270.jpg" descr="id:2147498391;FounderCES"/>
          <p:cNvPicPr>
            <a:picLocks noChangeAspect="1"/>
          </p:cNvPicPr>
          <p:nvPr/>
        </p:nvPicPr>
        <p:blipFill>
          <a:blip r:embed="rId3"/>
          <a:stretch>
            <a:fillRect/>
          </a:stretch>
        </p:blipFill>
        <p:spPr>
          <a:xfrm>
            <a:off x="4464685" y="3908425"/>
            <a:ext cx="921385" cy="1769745"/>
          </a:xfrm>
          <a:prstGeom prst="rect">
            <a:avLst/>
          </a:prstGeom>
        </p:spPr>
      </p:pic>
      <p:pic>
        <p:nvPicPr>
          <p:cNvPr id="496" name="18WHLWJJZKBWL269-1.jpg" descr="id:2147498398;FounderCES"/>
          <p:cNvPicPr>
            <a:picLocks noChangeAspect="1"/>
          </p:cNvPicPr>
          <p:nvPr/>
        </p:nvPicPr>
        <p:blipFill>
          <a:blip r:embed="rId4"/>
          <a:stretch>
            <a:fillRect/>
          </a:stretch>
        </p:blipFill>
        <p:spPr>
          <a:xfrm>
            <a:off x="7128510" y="3960495"/>
            <a:ext cx="2546350" cy="1666875"/>
          </a:xfrm>
          <a:prstGeom prst="rect">
            <a:avLst/>
          </a:prstGeom>
        </p:spPr>
      </p:pic>
      <p:sp>
        <p:nvSpPr>
          <p:cNvPr id="8" name="矩形 7"/>
          <p:cNvSpPr/>
          <p:nvPr/>
        </p:nvSpPr>
        <p:spPr>
          <a:xfrm>
            <a:off x="9024620" y="2538730"/>
            <a:ext cx="13182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石棉网</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9862820" y="3110230"/>
            <a:ext cx="975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停表</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4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探究固体熔化时温度的变化规律</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229870" y="845185"/>
            <a:ext cx="11647805" cy="3969385"/>
          </a:xfrm>
          <a:prstGeom prst="rect">
            <a:avLst/>
          </a:prstGeom>
        </p:spPr>
        <p:txBody>
          <a:bodyPr wrap="square">
            <a:spAutoFit/>
          </a:bodyPr>
          <a:lstStyle/>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(2)小杨应选择颗粒</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(选填“较大”或“较小”)的冰进行实验.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(3)实验中,用水浴法加热固体的目的是</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(4)在实验过程中,某时刻温度计的示数如图乙所示,此时温度计的读数为</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(5)小杨根据实验数据画出的冰熔化时温度随时间变化的图像如图丙所示,由图丙知,在BC段,该物质处于</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态.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(6)小明同学用图甲装置探究另一物质a熔化时温度的变化规律,记录的实验数据如下表,分析实验数据可知,物质a用时</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min熔化完毕.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graphicFrame>
        <p:nvGraphicFramePr>
          <p:cNvPr id="2" name="表格 1"/>
          <p:cNvGraphicFramePr>
            <a:graphicFrameLocks noGrp="1"/>
          </p:cNvGraphicFramePr>
          <p:nvPr>
            <p:custDataLst>
              <p:tags r:id="rId2"/>
            </p:custDataLst>
          </p:nvPr>
        </p:nvGraphicFramePr>
        <p:xfrm>
          <a:off x="1297940" y="5055235"/>
          <a:ext cx="9754235" cy="1366520"/>
        </p:xfrm>
        <a:graphic>
          <a:graphicData uri="http://schemas.openxmlformats.org/drawingml/2006/table">
            <a:tbl>
              <a:tblPr firstRow="1" bandRow="1">
                <a:tableStyleId>{5940675A-B579-460E-94D1-54222C63F5DA}</a:tableStyleId>
              </a:tblPr>
              <a:tblGrid>
                <a:gridCol w="1539875"/>
                <a:gridCol w="683260"/>
                <a:gridCol w="686435"/>
                <a:gridCol w="683895"/>
                <a:gridCol w="684530"/>
                <a:gridCol w="684530"/>
                <a:gridCol w="685165"/>
                <a:gridCol w="684530"/>
                <a:gridCol w="684530"/>
                <a:gridCol w="683260"/>
                <a:gridCol w="685165"/>
                <a:gridCol w="685165"/>
                <a:gridCol w="683895"/>
              </a:tblGrid>
              <a:tr h="68326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时间/min</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2</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3</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5</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6</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7</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9</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10</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11</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8326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温度/℃</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40</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42</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46</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49.5</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51</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52.5</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3" name="矩形 2"/>
          <p:cNvSpPr/>
          <p:nvPr/>
        </p:nvSpPr>
        <p:spPr>
          <a:xfrm>
            <a:off x="2903220" y="960755"/>
            <a:ext cx="975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较小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5566410" y="1421130"/>
            <a:ext cx="46202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使固体受热均匀</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9862820" y="2106930"/>
            <a:ext cx="975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-6</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2827020" y="3110230"/>
            <a:ext cx="15113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固液共存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9" name="矩形 8"/>
          <p:cNvSpPr/>
          <p:nvPr/>
        </p:nvSpPr>
        <p:spPr>
          <a:xfrm>
            <a:off x="4591050" y="4189095"/>
            <a:ext cx="9753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4</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8" grpId="0"/>
      <p:bldP spid="9" grpId="0"/>
    </p:bldLst>
  </p:timing>
</p:sld>
</file>

<file path=ppt/slides/slide4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探究固体熔化时温度的变化规律</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229870" y="845185"/>
            <a:ext cx="11647805" cy="5631180"/>
          </a:xfrm>
          <a:prstGeom prst="rect">
            <a:avLst/>
          </a:prstGeom>
        </p:spPr>
        <p:txBody>
          <a:bodyPr wrap="square">
            <a:spAutoFit/>
          </a:bodyPr>
          <a:lstStyle/>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(7)请在图丁所示的方格纸上帮小明画出物质a的温度—时间图像.</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丁</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(8)物质a在熔化过程中温度和内能的变化特点是</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(9)物质a是</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(选填“晶体”或“非晶体”).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(10)物质a的熔点是</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497" name="18WHLWJJZKBWL268.jpg" descr="id:2147498413;FounderCES"/>
          <p:cNvPicPr>
            <a:picLocks noChangeAspect="1"/>
          </p:cNvPicPr>
          <p:nvPr/>
        </p:nvPicPr>
        <p:blipFill>
          <a:blip r:embed="rId2"/>
          <a:stretch>
            <a:fillRect/>
          </a:stretch>
        </p:blipFill>
        <p:spPr>
          <a:xfrm>
            <a:off x="1254125" y="1436370"/>
            <a:ext cx="3363595" cy="2786380"/>
          </a:xfrm>
          <a:prstGeom prst="rect">
            <a:avLst/>
          </a:prstGeom>
        </p:spPr>
      </p:pic>
      <p:sp>
        <p:nvSpPr>
          <p:cNvPr id="8" name="矩形 7"/>
          <p:cNvSpPr/>
          <p:nvPr/>
        </p:nvSpPr>
        <p:spPr>
          <a:xfrm>
            <a:off x="7018020" y="4646930"/>
            <a:ext cx="36569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温度不变,内能不断增大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3" name="矩形 2"/>
          <p:cNvSpPr/>
          <p:nvPr/>
        </p:nvSpPr>
        <p:spPr>
          <a:xfrm>
            <a:off x="1976120" y="5294630"/>
            <a:ext cx="15113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晶体</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3106420" y="5853430"/>
            <a:ext cx="15113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48</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516" name="18WHLWJJZKBWLDA268.jpg" descr="id:2147499283;FounderCES"/>
          <p:cNvPicPr>
            <a:picLocks noChangeAspect="1"/>
          </p:cNvPicPr>
          <p:nvPr/>
        </p:nvPicPr>
        <p:blipFill>
          <a:blip r:embed="rId3"/>
          <a:stretch>
            <a:fillRect/>
          </a:stretch>
        </p:blipFill>
        <p:spPr>
          <a:xfrm>
            <a:off x="6178550" y="1621790"/>
            <a:ext cx="2914015" cy="241490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516"/>
                                        </p:tgtEl>
                                        <p:attrNameLst>
                                          <p:attrName>style.visibility</p:attrName>
                                        </p:attrNameLst>
                                      </p:cBhvr>
                                      <p:to>
                                        <p:strVal val="visible"/>
                                      </p:to>
                                    </p:set>
                                    <p:animEffect transition="in" filter="fade">
                                      <p:cBhvr>
                                        <p:cTn id="7" dur="500"/>
                                        <p:tgtEl>
                                          <p:spTgt spid="51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P spid="4" grpId="0"/>
    </p:bldLst>
  </p:timing>
</p:sld>
</file>

<file path=ppt/slides/slide4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探究固体熔化时温度的变化规律</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271780" y="1683385"/>
            <a:ext cx="11647805" cy="3415030"/>
          </a:xfrm>
          <a:prstGeom prst="rect">
            <a:avLst/>
          </a:prstGeom>
        </p:spPr>
        <p:txBody>
          <a:bodyPr wrap="square">
            <a:spAutoFit/>
          </a:bodyPr>
          <a:lstStyle/>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r>
              <a:rPr sz="2400">
                <a:solidFill>
                  <a:schemeClr val="tx1"/>
                </a:solidFill>
                <a:latin typeface="黑体" panose="02010609060101010101" pitchFamily="49" charset="-122"/>
                <a:ea typeface="黑体" panose="02010609060101010101" pitchFamily="49" charset="-122"/>
                <a:cs typeface="宋体" panose="02010600030101010101" pitchFamily="2" charset="-122"/>
                <a:sym typeface="+mn-ea"/>
              </a:rPr>
              <a:t>拓展设问</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(11)在实验过程中,相同时间内被加热物质吸收的热量相同.物质a处于固态时的比热容</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(选填“大于”“小于”或“等于”)处于液态时的比热容.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(12)小杨在总结实验结论时推测:如果一直加热下去,试管中的液体会沸腾.你认为小杨的推测是否正确,</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;请说明理由:</a:t>
            </a:r>
            <a:r>
              <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__________________________________</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矩形 2"/>
          <p:cNvSpPr/>
          <p:nvPr/>
        </p:nvSpPr>
        <p:spPr>
          <a:xfrm>
            <a:off x="388620" y="2754630"/>
            <a:ext cx="15113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小于</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2852420" y="3907155"/>
            <a:ext cx="15113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不正确</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6332220" y="3907155"/>
            <a:ext cx="54737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试管中的水达到沸点后不能继续吸热</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物态变化的辨识和解释</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3" name="矩形 2"/>
          <p:cNvSpPr/>
          <p:nvPr/>
        </p:nvSpPr>
        <p:spPr>
          <a:xfrm>
            <a:off x="508635" y="970915"/>
            <a:ext cx="11298555" cy="5262245"/>
          </a:xfrm>
          <a:prstGeom prst="rect">
            <a:avLst/>
          </a:prstGeom>
        </p:spPr>
        <p:txBody>
          <a:bodyPr wrap="square">
            <a:spAutoFit/>
          </a:bodyPr>
          <a:lstStyle/>
          <a:p>
            <a:pPr fontAlgn="auto">
              <a:lnSpc>
                <a:spcPct val="200000"/>
              </a:lnSpc>
            </a:pPr>
            <a:r>
              <a:rPr sz="2400" b="1">
                <a:latin typeface="+mn-ea"/>
                <a:cs typeface="+mn-ea"/>
              </a:rPr>
              <a:t>类型1　自然界中的物态变化</a:t>
            </a:r>
            <a:endParaRPr sz="2400" b="1">
              <a:latin typeface="+mn-ea"/>
              <a:cs typeface="+mn-ea"/>
            </a:endParaRPr>
          </a:p>
          <a:p>
            <a:pPr fontAlgn="auto">
              <a:lnSpc>
                <a:spcPct val="200000"/>
              </a:lnSpc>
            </a:pPr>
            <a:r>
              <a:rPr sz="2400">
                <a:latin typeface="宋体" panose="02010600030101010101" pitchFamily="2" charset="-122"/>
                <a:ea typeface="宋体" panose="02010600030101010101" pitchFamily="2" charset="-122"/>
              </a:rPr>
              <a:t>5.[2018河南,2]自然界中的水循环是通过水的物态变化实现的.地面上江、河、湖、海中的水在太阳的照射下不断</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成水蒸气,流动的水蒸气遇到冷的空气后</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成小水滴或直接</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成小冰晶,就形成了云.在一定的条件下,小冰晶将熔化成水与原来的小水滴一同下落,形成雨水,汇集到江、河、湖、海中.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6.[2012河南,5]北极和南极是冰雪的世界,虽然降水量很小,但那里的空气比北京的空气还要湿润,因为冰雪可以</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成水蒸气. </a:t>
            </a:r>
            <a:endParaRPr sz="2400">
              <a:latin typeface="宋体" panose="02010600030101010101" pitchFamily="2" charset="-122"/>
              <a:ea typeface="宋体" panose="02010600030101010101" pitchFamily="2" charset="-122"/>
            </a:endParaRPr>
          </a:p>
        </p:txBody>
      </p:sp>
      <p:sp>
        <p:nvSpPr>
          <p:cNvPr id="4" name="矩形 3"/>
          <p:cNvSpPr/>
          <p:nvPr/>
        </p:nvSpPr>
        <p:spPr>
          <a:xfrm>
            <a:off x="4693285" y="2588260"/>
            <a:ext cx="249872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汽化(或蒸发)</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1310640" y="3371850"/>
            <a:ext cx="83566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液化</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5" name="矩形 4"/>
          <p:cNvSpPr/>
          <p:nvPr/>
        </p:nvSpPr>
        <p:spPr>
          <a:xfrm>
            <a:off x="4566285" y="3371850"/>
            <a:ext cx="103822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凝华</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4451985" y="5518150"/>
            <a:ext cx="82296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升华</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5" grpId="0"/>
      <p:bldP spid="6" grpId="0"/>
    </p:bldLst>
  </p:timing>
</p:sld>
</file>

<file path=ppt/slides/slide5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探究固体熔化时温度的变化规律</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1</a:t>
            </a:r>
            <a:endParaRPr lang="en-US" altLang="zh-CN">
              <a:solidFill>
                <a:schemeClr val="bg1"/>
              </a:solidFill>
              <a:sym typeface="+mn-lt"/>
            </a:endParaRPr>
          </a:p>
        </p:txBody>
      </p:sp>
      <p:sp>
        <p:nvSpPr>
          <p:cNvPr id="12" name="矩形 11"/>
          <p:cNvSpPr/>
          <p:nvPr/>
        </p:nvSpPr>
        <p:spPr>
          <a:xfrm>
            <a:off x="271780" y="1683385"/>
            <a:ext cx="11647805" cy="452310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(13)小华同学分别利用b、c两种物质做“探究固体熔化时温度的变化规律”实验,由b、c两物质熔化前后的实验数据绘制的温度—时间图像如图戊所示,由图像可知,b、c两种物质的区别是</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 </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ctr" fontAlgn="auto">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戊</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498" name="18WHLWJJZKBWL269-2.jpg" descr="id:2147498420;FounderCES"/>
          <p:cNvPicPr>
            <a:picLocks noChangeAspect="1"/>
          </p:cNvPicPr>
          <p:nvPr/>
        </p:nvPicPr>
        <p:blipFill>
          <a:blip r:embed="rId2"/>
          <a:stretch>
            <a:fillRect/>
          </a:stretch>
        </p:blipFill>
        <p:spPr>
          <a:xfrm>
            <a:off x="5132070" y="3844290"/>
            <a:ext cx="1927860" cy="1525905"/>
          </a:xfrm>
          <a:prstGeom prst="rect">
            <a:avLst/>
          </a:prstGeom>
        </p:spPr>
      </p:pic>
      <p:sp>
        <p:nvSpPr>
          <p:cNvPr id="2" name="矩形 1"/>
          <p:cNvSpPr/>
          <p:nvPr/>
        </p:nvSpPr>
        <p:spPr>
          <a:xfrm>
            <a:off x="2534920" y="2888615"/>
            <a:ext cx="60953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b有熔点,c没有熔点(合理即可)</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199390" y="906780"/>
            <a:ext cx="11720195" cy="3969385"/>
          </a:xfrm>
          <a:prstGeom prst="rect">
            <a:avLst/>
          </a:prstGeom>
        </p:spPr>
        <p:txBody>
          <a:bodyPr wrap="square">
            <a:spAutoFit/>
          </a:bodyPr>
          <a:lstStyle/>
          <a:p>
            <a:pPr fontAlgn="auto">
              <a:lnSpc>
                <a:spcPct val="150000"/>
              </a:lnSpc>
            </a:pPr>
            <a:r>
              <a:rPr sz="2400">
                <a:solidFill>
                  <a:srgbClr val="FF0000"/>
                </a:solidFill>
                <a:latin typeface="黑体" panose="02010609060101010101" pitchFamily="49" charset="-122"/>
                <a:ea typeface="黑体" panose="02010609060101010101" pitchFamily="49" charset="-122"/>
                <a:cs typeface="宋体" panose="02010600030101010101" pitchFamily="2" charset="-122"/>
                <a:sym typeface="+mn-ea"/>
              </a:rPr>
              <a:t>考法总结</a:t>
            </a:r>
            <a:endParaRPr sz="2400">
              <a:solidFill>
                <a:srgbClr val="FF0000"/>
              </a:solidFill>
              <a:latin typeface="黑体" panose="02010609060101010101" pitchFamily="49" charset="-122"/>
              <a:ea typeface="黑体" panose="02010609060101010101" pitchFamily="49"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　　安装器材的顺序、石棉网的作用、温度计的使用及读数、缩短实验时间的方法同实验1.</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有关该实验,还有如下命题点:</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1.【</a:t>
            </a:r>
            <a:r>
              <a:rPr sz="2400">
                <a:latin typeface="黑体" panose="02010609060101010101" pitchFamily="49" charset="-122"/>
                <a:ea typeface="黑体" panose="02010609060101010101" pitchFamily="49" charset="-122"/>
                <a:cs typeface="宋体" panose="02010600030101010101" pitchFamily="2" charset="-122"/>
                <a:sym typeface="+mn-ea"/>
              </a:rPr>
              <a:t>实验器材</a:t>
            </a:r>
            <a:r>
              <a:rPr sz="2400">
                <a:latin typeface="宋体" panose="02010600030101010101" pitchFamily="2" charset="-122"/>
                <a:ea typeface="宋体" panose="02010600030101010101" pitchFamily="2" charset="-122"/>
                <a:cs typeface="宋体" panose="02010600030101010101" pitchFamily="2" charset="-122"/>
                <a:sym typeface="+mn-ea"/>
              </a:rPr>
              <a:t>】铁架台、酒精灯、石棉网、烧杯、带孔的纸盖、水、温度计、停表等.(温度计和停表属于测量工具)</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2.【</a:t>
            </a:r>
            <a:r>
              <a:rPr sz="2400">
                <a:latin typeface="黑体" panose="02010609060101010101" pitchFamily="49" charset="-122"/>
                <a:ea typeface="黑体" panose="02010609060101010101" pitchFamily="49" charset="-122"/>
                <a:cs typeface="宋体" panose="02010600030101010101" pitchFamily="2" charset="-122"/>
                <a:sym typeface="+mn-ea"/>
              </a:rPr>
              <a:t>实验装置</a:t>
            </a:r>
            <a:r>
              <a:rPr sz="2400">
                <a:latin typeface="宋体" panose="02010600030101010101" pitchFamily="2" charset="-122"/>
                <a:ea typeface="宋体" panose="02010600030101010101" pitchFamily="2" charset="-122"/>
                <a:cs typeface="宋体" panose="02010600030101010101" pitchFamily="2" charset="-122"/>
                <a:sym typeface="+mn-ea"/>
              </a:rPr>
              <a:t>】如图所示.</a:t>
            </a:r>
            <a:endParaRPr sz="2400">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502" name="18WHLWJJZKBWL271.jpg" descr="id:2147498448;FounderCES"/>
          <p:cNvPicPr>
            <a:picLocks noChangeAspect="1"/>
          </p:cNvPicPr>
          <p:nvPr/>
        </p:nvPicPr>
        <p:blipFill>
          <a:blip r:embed="rId2"/>
          <a:stretch>
            <a:fillRect/>
          </a:stretch>
        </p:blipFill>
        <p:spPr>
          <a:xfrm>
            <a:off x="5638165" y="4347210"/>
            <a:ext cx="1256030" cy="2110105"/>
          </a:xfrm>
          <a:prstGeom prst="rect">
            <a:avLst/>
          </a:prstGeom>
        </p:spPr>
      </p:pic>
    </p:spTree>
  </p:cSld>
  <p:clrMapOvr>
    <a:masterClrMapping/>
  </p:clrMapOvr>
  <p:transition spd="med">
    <p:wipe dir="d"/>
  </p:transition>
  <p:timing/>
</p:sld>
</file>

<file path=ppt/slides/slide5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235585" y="1198245"/>
            <a:ext cx="11720195" cy="5077460"/>
          </a:xfrm>
          <a:prstGeom prst="rect">
            <a:avLst/>
          </a:prstGeom>
        </p:spPr>
        <p:txBody>
          <a:bodyPr wrap="square">
            <a:spAutoFit/>
          </a:bodyPr>
          <a:lstStyle/>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a:t>
            </a:r>
            <a:r>
              <a:rPr sz="2400">
                <a:solidFill>
                  <a:schemeClr val="tx1"/>
                </a:solidFill>
                <a:latin typeface="黑体" panose="02010609060101010101" pitchFamily="49" charset="-122"/>
                <a:ea typeface="黑体" panose="02010609060101010101" pitchFamily="49" charset="-122"/>
                <a:cs typeface="宋体" panose="02010600030101010101" pitchFamily="2" charset="-122"/>
                <a:sym typeface="+mn-ea"/>
              </a:rPr>
              <a:t>设计与进行实验</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(1)给烧杯加盖子的目的:</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①</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减少热量散失,缩短实验时间</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②</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帮助固定温度计的位置</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(2)沸腾前后烧杯中气泡的特点:</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①沸腾</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前</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,气泡越上升,体积越</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小</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②沸腾</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后</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,气泡越上升,体积越</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大</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(3)水沸腾时的现象:有大量的气泡产生,气泡上升,体积变大,到达水面处气泡破裂.</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ransition spd="med">
    <p:wipe dir="d"/>
  </p:transition>
  <p:timing/>
</p:sld>
</file>

<file path=ppt/slides/slide5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235585" y="1198245"/>
            <a:ext cx="11720195" cy="5077460"/>
          </a:xfrm>
          <a:prstGeom prst="rect">
            <a:avLst/>
          </a:prstGeom>
        </p:spPr>
        <p:txBody>
          <a:bodyPr wrap="square">
            <a:spAutoFit/>
          </a:bodyPr>
          <a:lstStyle/>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(4)水的沸点不等于100 ℃的原因:</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①当地的气压</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不等于</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1个标准大气压;</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②水中有</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杂质</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③温度计的读数不准确.</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(5)在实验时水要适量,原因是:</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①水太多会延长实验时间;</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②水太少不容易观察沸腾现象.</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(6)烧杯口产生“白气”的原因:</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水蒸气遇冷液化</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(7)本实验中是通过</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热传递</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的方式改变水的内能的.</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ransition spd="med">
    <p:wipe dir="d"/>
  </p:transition>
  <p:timing/>
</p:sld>
</file>

<file path=ppt/slides/slide5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236220" y="1998345"/>
            <a:ext cx="11720195" cy="2861310"/>
          </a:xfrm>
          <a:prstGeom prst="rect">
            <a:avLst/>
          </a:prstGeom>
        </p:spPr>
        <p:txBody>
          <a:bodyPr wrap="square">
            <a:spAutoFit/>
          </a:bodyPr>
          <a:lstStyle/>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4.【</a:t>
            </a:r>
            <a:r>
              <a:rPr sz="2400">
                <a:solidFill>
                  <a:schemeClr val="tx1"/>
                </a:solidFill>
                <a:latin typeface="黑体" panose="02010609060101010101" pitchFamily="49" charset="-122"/>
                <a:ea typeface="黑体" panose="02010609060101010101" pitchFamily="49" charset="-122"/>
                <a:cs typeface="宋体" panose="02010600030101010101" pitchFamily="2" charset="-122"/>
                <a:sym typeface="+mn-ea"/>
              </a:rPr>
              <a:t>交流与反思</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(1)盖子上的小孔的作用是</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使烧杯内、外的气压相等</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.(注:水的沸点的高低与气压有关)</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(2)实验结束后,撤去酒精灯,水未立即停止沸腾的原因:</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石棉网或铁架台短时间内的温度高于水的沸点,水还能继续吸热</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5.【</a:t>
            </a:r>
            <a:r>
              <a:rPr sz="2400">
                <a:solidFill>
                  <a:schemeClr val="tx1"/>
                </a:solidFill>
                <a:latin typeface="黑体" panose="02010609060101010101" pitchFamily="49" charset="-122"/>
                <a:ea typeface="黑体" panose="02010609060101010101" pitchFamily="49" charset="-122"/>
                <a:cs typeface="宋体" panose="02010600030101010101" pitchFamily="2" charset="-122"/>
                <a:sym typeface="+mn-ea"/>
              </a:rPr>
              <a:t>实验结论</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r>
              <a:rPr sz="2400" u="wavyHeavy">
                <a:solidFill>
                  <a:schemeClr val="tx1"/>
                </a:solidFill>
                <a:uFill>
                  <a:solidFill>
                    <a:srgbClr val="EE3028"/>
                  </a:solidFill>
                </a:uFill>
                <a:latin typeface="宋体" panose="02010600030101010101" pitchFamily="2" charset="-122"/>
                <a:ea typeface="宋体" panose="02010600030101010101" pitchFamily="2" charset="-122"/>
                <a:sym typeface="+mn-ea"/>
              </a:rPr>
              <a:t>水在沸腾过程中,不断吸收热量,温度保持不变</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ransition spd="med">
    <p:wipe dir="d"/>
  </p:transition>
  <p:timing/>
</p:sld>
</file>

<file path=ppt/slides/slide5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212090" y="1064260"/>
            <a:ext cx="11385550" cy="5539105"/>
          </a:xfrm>
          <a:prstGeom prst="rect">
            <a:avLst/>
          </a:prstGeom>
        </p:spPr>
        <p:txBody>
          <a:bodyPr wrap="square">
            <a:spAutoFit/>
          </a:bodyPr>
          <a:lstStyle/>
          <a:p>
            <a:pPr fontAlgn="auto">
              <a:lnSpc>
                <a:spcPct val="150000"/>
              </a:lnSpc>
            </a:pPr>
            <a:r>
              <a:rPr sz="240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一题通关</a:t>
            </a:r>
            <a:endParaRPr sz="2400">
              <a:solidFill>
                <a:srgbClr val="FF0000"/>
              </a:solidFill>
              <a:latin typeface="黑体" panose="02010609060101010101" pitchFamily="49" charset="-122"/>
              <a:ea typeface="黑体" panose="02010609060101010101" pitchFamily="49" charset="-122"/>
              <a:cs typeface="黑体" panose="02010609060101010101" pitchFamily="49" charset="-122"/>
              <a:sym typeface="+mn-ea"/>
            </a:endParaRPr>
          </a:p>
          <a:p>
            <a:pPr fontAlgn="auto">
              <a:lnSpc>
                <a:spcPct val="150000"/>
              </a:lnSpc>
            </a:pPr>
            <a:r>
              <a:rPr sz="2400">
                <a:solidFill>
                  <a:schemeClr val="tx1"/>
                </a:solidFill>
                <a:latin typeface="黑体" panose="02010609060101010101" pitchFamily="49" charset="-122"/>
                <a:ea typeface="黑体" panose="02010609060101010101" pitchFamily="49" charset="-122"/>
                <a:cs typeface="黑体" panose="02010609060101010101" pitchFamily="49" charset="-122"/>
                <a:sym typeface="+mn-ea"/>
              </a:rPr>
              <a:t>例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某实验小组的同学们在实验室做“探究水沸腾时温度的变化特点”实验.</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sz="2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图</a:t>
            </a:r>
            <a:r>
              <a:rPr lang="en-US" altLang="zh-CN" sz="2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            </a:t>
            </a:r>
            <a:r>
              <a:rPr lang="zh-CN" altLang="en-US" sz="2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图</a:t>
            </a:r>
            <a:r>
              <a:rPr lang="en-US" altLang="zh-CN" sz="20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a:t>
            </a:r>
            <a:endParaRPr sz="20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r>
              <a:rPr sz="2400">
                <a:solidFill>
                  <a:schemeClr val="tx1"/>
                </a:solidFill>
                <a:latin typeface="黑体" panose="02010609060101010101" pitchFamily="49" charset="-122"/>
                <a:ea typeface="黑体" panose="02010609060101010101" pitchFamily="49" charset="-122"/>
                <a:cs typeface="宋体" panose="02010600030101010101" pitchFamily="2" charset="-122"/>
                <a:sym typeface="+mn-ea"/>
              </a:rPr>
              <a:t>基础设问</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(1)实验装置如图1所示,在组装过程中需要先固定的是</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(选填“A”或“B”)的位置.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505" name="18WHLWJJZKBWL272.jpg" descr="id:2147498469;FounderCES"/>
          <p:cNvPicPr>
            <a:picLocks noChangeAspect="1"/>
          </p:cNvPicPr>
          <p:nvPr/>
        </p:nvPicPr>
        <p:blipFill>
          <a:blip r:embed="rId2"/>
          <a:stretch>
            <a:fillRect/>
          </a:stretch>
        </p:blipFill>
        <p:spPr>
          <a:xfrm>
            <a:off x="3488690" y="2505075"/>
            <a:ext cx="3126105" cy="1847850"/>
          </a:xfrm>
          <a:prstGeom prst="rect">
            <a:avLst/>
          </a:prstGeom>
        </p:spPr>
      </p:pic>
      <p:sp>
        <p:nvSpPr>
          <p:cNvPr id="2" name="矩形 1"/>
          <p:cNvSpPr/>
          <p:nvPr/>
        </p:nvSpPr>
        <p:spPr>
          <a:xfrm>
            <a:off x="7627620" y="5365115"/>
            <a:ext cx="3803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566420" y="1322070"/>
            <a:ext cx="10751185" cy="4523105"/>
          </a:xfrm>
          <a:prstGeom prst="rect">
            <a:avLst/>
          </a:prstGeom>
        </p:spPr>
        <p:txBody>
          <a:bodyPr wrap="square">
            <a:spAutoFit/>
          </a:bodyPr>
          <a:lstStyle/>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(2)某同学在实验中记录的实验数据如表所示,其中1 min时温度计的示数如图2所示,此时水的温度是</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(3)分析表格中的数据可知水的沸点是</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℃,此时当地的气压</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(选填“大于”“小于”或“等于”)1个标准大气压.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graphicFrame>
        <p:nvGraphicFramePr>
          <p:cNvPr id="4" name="表格 3"/>
          <p:cNvGraphicFramePr>
            <a:graphicFrameLocks noGrp="1"/>
          </p:cNvGraphicFramePr>
          <p:nvPr>
            <p:custDataLst>
              <p:tags r:id="rId2"/>
            </p:custDataLst>
          </p:nvPr>
        </p:nvGraphicFramePr>
        <p:xfrm>
          <a:off x="2481580" y="2615565"/>
          <a:ext cx="6572250" cy="1003300"/>
        </p:xfrm>
        <a:graphic>
          <a:graphicData uri="http://schemas.openxmlformats.org/drawingml/2006/table">
            <a:tbl>
              <a:tblPr firstRow="1" bandRow="1">
                <a:tableStyleId>{5940675A-B579-460E-94D1-54222C63F5DA}</a:tableStyleId>
              </a:tblPr>
              <a:tblGrid>
                <a:gridCol w="1305560"/>
                <a:gridCol w="658495"/>
                <a:gridCol w="657860"/>
                <a:gridCol w="659130"/>
                <a:gridCol w="657860"/>
                <a:gridCol w="657860"/>
                <a:gridCol w="658495"/>
                <a:gridCol w="659130"/>
                <a:gridCol w="657860"/>
              </a:tblGrid>
              <a:tr h="44577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时间/min</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0</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1</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2</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3</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5</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6</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7</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57530">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温度/℃</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90</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94</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96</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98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98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98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400" b="0">
                          <a:solidFill>
                            <a:srgbClr val="000000"/>
                          </a:solidFill>
                          <a:latin typeface="宋体" panose="02010600030101010101" pitchFamily="2" charset="-122"/>
                          <a:ea typeface="宋体" panose="02010600030101010101" pitchFamily="2" charset="-122"/>
                          <a:cs typeface="NEU-BZ-S92" charset="0"/>
                        </a:rPr>
                        <a:t>98</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6" name="矩形 5"/>
          <p:cNvSpPr/>
          <p:nvPr/>
        </p:nvSpPr>
        <p:spPr>
          <a:xfrm>
            <a:off x="3982720" y="1974215"/>
            <a:ext cx="5962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92</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6078220" y="4083050"/>
            <a:ext cx="6216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98</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9" name="矩形 8"/>
          <p:cNvSpPr/>
          <p:nvPr/>
        </p:nvSpPr>
        <p:spPr>
          <a:xfrm>
            <a:off x="9697720" y="4083050"/>
            <a:ext cx="9512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小于</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5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212090" y="1064260"/>
            <a:ext cx="11385550" cy="5631180"/>
          </a:xfrm>
          <a:prstGeom prst="rect">
            <a:avLst/>
          </a:prstGeom>
        </p:spPr>
        <p:txBody>
          <a:bodyPr wrap="square">
            <a:spAutoFit/>
          </a:bodyPr>
          <a:lstStyle/>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(4)请根据表中的数据在图3中画出水加热至沸腾过程中温度随时间的变化图像.</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图</a:t>
            </a:r>
            <a:r>
              <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3</a:t>
            </a:r>
            <a:endPar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(5)由实验数据可知,水沸腾时,继续加热,水的温度</a:t>
            </a:r>
            <a:r>
              <a:rPr lang="en-US" altLang="zh-CN"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(6)细心的同学们发现水沸腾时,烧杯上方出现了“白气”,“白气”是____________形成的;请推测被水蒸气烫伤比被相同温度的水烫伤严重的原因:_________________</a:t>
            </a:r>
            <a:endPar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_________________________. </a:t>
            </a:r>
            <a:endParaRPr lang="en-US" altLang="zh-CN"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506" name="18WHLWJJZKBWL273.jpg" descr="id:2147498484;FounderCES"/>
          <p:cNvPicPr>
            <a:picLocks noChangeAspect="1"/>
          </p:cNvPicPr>
          <p:nvPr/>
        </p:nvPicPr>
        <p:blipFill>
          <a:blip r:embed="rId2"/>
          <a:stretch>
            <a:fillRect/>
          </a:stretch>
        </p:blipFill>
        <p:spPr>
          <a:xfrm>
            <a:off x="1856105" y="1883410"/>
            <a:ext cx="2487295" cy="1752600"/>
          </a:xfrm>
          <a:prstGeom prst="rect">
            <a:avLst/>
          </a:prstGeom>
        </p:spPr>
      </p:pic>
      <p:pic>
        <p:nvPicPr>
          <p:cNvPr id="526" name="18WHLWJJZKBWLDA273.jpg" descr="id:2147499361;FounderCES"/>
          <p:cNvPicPr>
            <a:picLocks noChangeAspect="1"/>
          </p:cNvPicPr>
          <p:nvPr/>
        </p:nvPicPr>
        <p:blipFill>
          <a:blip r:embed="rId3"/>
          <a:stretch>
            <a:fillRect/>
          </a:stretch>
        </p:blipFill>
        <p:spPr>
          <a:xfrm>
            <a:off x="5979795" y="2039620"/>
            <a:ext cx="2248535" cy="1596390"/>
          </a:xfrm>
          <a:prstGeom prst="rect">
            <a:avLst/>
          </a:prstGeom>
        </p:spPr>
      </p:pic>
      <p:sp>
        <p:nvSpPr>
          <p:cNvPr id="8" name="矩形 7"/>
          <p:cNvSpPr/>
          <p:nvPr/>
        </p:nvSpPr>
        <p:spPr>
          <a:xfrm>
            <a:off x="7145020" y="4375150"/>
            <a:ext cx="9766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不变</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9748520" y="4994275"/>
            <a:ext cx="22472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水蒸气液化</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3" name="矩形 2"/>
          <p:cNvSpPr/>
          <p:nvPr/>
        </p:nvSpPr>
        <p:spPr>
          <a:xfrm>
            <a:off x="9011920" y="5556250"/>
            <a:ext cx="235712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水蒸气在液化成</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412750" y="6115050"/>
            <a:ext cx="22726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水时放出热量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526"/>
                                        </p:tgtEl>
                                        <p:attrNameLst>
                                          <p:attrName>style.visibility</p:attrName>
                                        </p:attrNameLst>
                                      </p:cBhvr>
                                      <p:to>
                                        <p:strVal val="visible"/>
                                      </p:to>
                                    </p:set>
                                    <p:animEffect transition="in" filter="fade">
                                      <p:cBhvr>
                                        <p:cTn id="7" dur="500"/>
                                        <p:tgtEl>
                                          <p:spTgt spid="52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3" grpId="0"/>
      <p:bldP spid="6" grpId="0"/>
    </p:bldLst>
  </p:timing>
</p:sld>
</file>

<file path=ppt/slides/slide5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212090" y="1064260"/>
            <a:ext cx="11385550" cy="5631180"/>
          </a:xfrm>
          <a:prstGeom prst="rect">
            <a:avLst/>
          </a:prstGeom>
        </p:spPr>
        <p:txBody>
          <a:bodyPr wrap="square">
            <a:spAutoFit/>
          </a:bodyPr>
          <a:lstStyle/>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(7)实验中,水沸腾时的现象应与图4中的</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图一致.</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图</a:t>
            </a:r>
            <a:r>
              <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4                          </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图</a:t>
            </a:r>
            <a:r>
              <a:rPr lang="en-US" sz="2400">
                <a:latin typeface="宋体" panose="02010600030101010101" pitchFamily="2" charset="-122"/>
                <a:ea typeface="宋体" panose="02010600030101010101" pitchFamily="2" charset="-122"/>
                <a:cs typeface="宋体" panose="02010600030101010101" pitchFamily="2" charset="-122"/>
                <a:sym typeface="+mn-ea"/>
              </a:rPr>
              <a:t>5</a:t>
            </a:r>
            <a:endPar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r>
              <a:rPr sz="2400">
                <a:solidFill>
                  <a:schemeClr val="tx1"/>
                </a:solidFill>
                <a:latin typeface="黑体" panose="02010609060101010101" pitchFamily="49" charset="-122"/>
                <a:ea typeface="黑体" panose="02010609060101010101" pitchFamily="49" charset="-122"/>
                <a:cs typeface="宋体" panose="02010600030101010101" pitchFamily="2" charset="-122"/>
                <a:sym typeface="+mn-ea"/>
              </a:rPr>
              <a:t>拓展设问</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(8)如图5所示是小明在实验过程中的操作图,老师发现他在实验过程中存在一些错误,请你指出他的错误之处:①</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;②</a:t>
            </a:r>
            <a:r>
              <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_____________</a:t>
            </a:r>
            <a:endPar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_____________________________</a:t>
            </a:r>
            <a:r>
              <a:rPr lang="en-US"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507" name="18WHLWJJZKBWL274.jpg" descr="id:2147498491;FounderCES"/>
          <p:cNvPicPr>
            <a:picLocks noChangeAspect="1"/>
          </p:cNvPicPr>
          <p:nvPr/>
        </p:nvPicPr>
        <p:blipFill>
          <a:blip r:embed="rId2"/>
          <a:stretch>
            <a:fillRect/>
          </a:stretch>
        </p:blipFill>
        <p:spPr>
          <a:xfrm>
            <a:off x="2156460" y="1967230"/>
            <a:ext cx="2670175" cy="1674495"/>
          </a:xfrm>
          <a:prstGeom prst="rect">
            <a:avLst/>
          </a:prstGeom>
        </p:spPr>
      </p:pic>
      <p:pic>
        <p:nvPicPr>
          <p:cNvPr id="508" name="18WHLWJJZKBWL275.jpg" descr="id:2147498498;FounderCES"/>
          <p:cNvPicPr>
            <a:picLocks noChangeAspect="1"/>
          </p:cNvPicPr>
          <p:nvPr/>
        </p:nvPicPr>
        <p:blipFill>
          <a:blip r:embed="rId3"/>
          <a:stretch>
            <a:fillRect/>
          </a:stretch>
        </p:blipFill>
        <p:spPr>
          <a:xfrm>
            <a:off x="7310755" y="1791970"/>
            <a:ext cx="1139190" cy="1849755"/>
          </a:xfrm>
          <a:prstGeom prst="rect">
            <a:avLst/>
          </a:prstGeom>
        </p:spPr>
      </p:pic>
      <p:sp>
        <p:nvSpPr>
          <p:cNvPr id="8" name="矩形 7"/>
          <p:cNvSpPr/>
          <p:nvPr/>
        </p:nvSpPr>
        <p:spPr>
          <a:xfrm>
            <a:off x="5735320" y="1149350"/>
            <a:ext cx="97663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4135120" y="5578475"/>
            <a:ext cx="482409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温度计的玻璃泡碰到容器底</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3" name="矩形 2"/>
          <p:cNvSpPr/>
          <p:nvPr/>
        </p:nvSpPr>
        <p:spPr>
          <a:xfrm>
            <a:off x="9457055" y="5578475"/>
            <a:ext cx="323659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读取温度计的</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359410" y="6038850"/>
            <a:ext cx="622109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示数时,视线未与温度计液柱的液面相平</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3" grpId="0"/>
      <p:bldP spid="4" grpId="0"/>
    </p:bldLst>
  </p:timing>
</p:sld>
</file>

<file path=ppt/slides/slide5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212090" y="1064260"/>
            <a:ext cx="11385550" cy="4523105"/>
          </a:xfrm>
          <a:prstGeom prst="rect">
            <a:avLst/>
          </a:prstGeom>
        </p:spPr>
        <p:txBody>
          <a:bodyPr wrap="square">
            <a:spAutoFit/>
          </a:bodyPr>
          <a:lstStyle/>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(9)如图6所示是甲、乙两位同学在实验过程中绘制的水的温度随时间变化的图像,由图像知,乙同学将水加热至沸腾的时间明显较长,原因可能是:</a:t>
            </a:r>
            <a:r>
              <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____________________</a:t>
            </a:r>
            <a:endPar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__________________________________________________________________</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algn="ctr" fontAlgn="auto">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图</a:t>
            </a:r>
            <a:r>
              <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6</a:t>
            </a:r>
            <a:endPar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509" name="18WHLWJJZKBWL276.jpg" descr="id:2147498505;FounderCES"/>
          <p:cNvPicPr>
            <a:picLocks noChangeAspect="1"/>
          </p:cNvPicPr>
          <p:nvPr/>
        </p:nvPicPr>
        <p:blipFill>
          <a:blip r:embed="rId2"/>
          <a:stretch>
            <a:fillRect/>
          </a:stretch>
        </p:blipFill>
        <p:spPr>
          <a:xfrm>
            <a:off x="4482465" y="3028950"/>
            <a:ext cx="2837180" cy="1662430"/>
          </a:xfrm>
          <a:prstGeom prst="rect">
            <a:avLst/>
          </a:prstGeom>
        </p:spPr>
      </p:pic>
      <p:sp>
        <p:nvSpPr>
          <p:cNvPr id="2" name="矩形 1"/>
          <p:cNvSpPr/>
          <p:nvPr/>
        </p:nvSpPr>
        <p:spPr>
          <a:xfrm>
            <a:off x="8453120" y="1590675"/>
            <a:ext cx="322389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乙同学所用水的质量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3" name="矩形 2"/>
          <p:cNvSpPr/>
          <p:nvPr/>
        </p:nvSpPr>
        <p:spPr>
          <a:xfrm>
            <a:off x="401320" y="2225675"/>
            <a:ext cx="977709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比甲同学的大(或乙同学在实验时未给烧杯加盖子)</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物态变化的辨识和解释</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3" name="矩形 2"/>
          <p:cNvSpPr/>
          <p:nvPr/>
        </p:nvSpPr>
        <p:spPr>
          <a:xfrm>
            <a:off x="508635" y="970915"/>
            <a:ext cx="11298555" cy="526224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7.[2011河南,2]清晨荷叶上常挂有晶莹的露珠,这是由于夜间空气中的水蒸气遇冷</a:t>
            </a:r>
            <a:endParaRPr sz="2400">
              <a:latin typeface="宋体" panose="02010600030101010101" pitchFamily="2" charset="-122"/>
              <a:ea typeface="宋体" panose="02010600030101010101" pitchFamily="2" charset="-122"/>
            </a:endParaRPr>
          </a:p>
          <a:p>
            <a:pPr fontAlgn="auto">
              <a:lnSpc>
                <a:spcPct val="200000"/>
              </a:lnSpc>
            </a:pP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(填物态变化的名称)形成的.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8.[2020河南,7]“霜降”是中国传统的二十四节气之一,霜的形成属于	(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A.凝固	B.液化	C.凝华	D.升华</a:t>
            </a:r>
            <a:endParaRPr sz="2400">
              <a:latin typeface="宋体" panose="02010600030101010101" pitchFamily="2" charset="-122"/>
              <a:ea typeface="宋体" panose="02010600030101010101" pitchFamily="2" charset="-122"/>
            </a:endParaRPr>
          </a:p>
          <a:p>
            <a:pPr fontAlgn="auto">
              <a:lnSpc>
                <a:spcPct val="200000"/>
              </a:lnSpc>
            </a:pPr>
            <a:r>
              <a:rPr sz="2400" b="1">
                <a:latin typeface="+mn-ea"/>
                <a:cs typeface="+mn-ea"/>
              </a:rPr>
              <a:t>类型2　生活中的物态变化</a:t>
            </a:r>
            <a:endParaRPr sz="2400" b="1">
              <a:latin typeface="+mn-ea"/>
              <a:cs typeface="+mn-ea"/>
            </a:endParaRPr>
          </a:p>
          <a:p>
            <a:pPr fontAlgn="auto">
              <a:lnSpc>
                <a:spcPct val="200000"/>
              </a:lnSpc>
            </a:pPr>
            <a:r>
              <a:rPr sz="2400">
                <a:latin typeface="宋体" panose="02010600030101010101" pitchFamily="2" charset="-122"/>
                <a:ea typeface="宋体" panose="02010600030101010101" pitchFamily="2" charset="-122"/>
              </a:rPr>
              <a:t>9.[2015河南,5]信阳“毛尖”深受人们喜爱,在制茶过程中,通过加热能使新鲜茶叶中的水分快速</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(填物态变化名称),这便是制茶工序中的“杀青”. </a:t>
            </a:r>
            <a:endParaRPr sz="2400">
              <a:latin typeface="宋体" panose="02010600030101010101" pitchFamily="2" charset="-122"/>
              <a:ea typeface="宋体" panose="02010600030101010101" pitchFamily="2" charset="-122"/>
            </a:endParaRPr>
          </a:p>
        </p:txBody>
      </p:sp>
      <p:sp>
        <p:nvSpPr>
          <p:cNvPr id="6" name="矩形 5"/>
          <p:cNvSpPr/>
          <p:nvPr/>
        </p:nvSpPr>
        <p:spPr>
          <a:xfrm>
            <a:off x="1086485" y="1924050"/>
            <a:ext cx="82296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液化</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10984230" y="2647950"/>
            <a:ext cx="82296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2534920" y="5518150"/>
            <a:ext cx="111442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汽化</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4" grpId="0"/>
    </p:bldLst>
  </p:timing>
</p:sld>
</file>

<file path=ppt/slides/slide6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探究水沸腾时温度变化的特点</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12" name="矩形 11"/>
          <p:cNvSpPr/>
          <p:nvPr/>
        </p:nvSpPr>
        <p:spPr>
          <a:xfrm>
            <a:off x="212090" y="1064260"/>
            <a:ext cx="11385550" cy="3415030"/>
          </a:xfrm>
          <a:prstGeom prst="rect">
            <a:avLst/>
          </a:prstGeom>
        </p:spPr>
        <p:txBody>
          <a:bodyPr wrap="square">
            <a:spAutoFit/>
          </a:bodyPr>
          <a:lstStyle/>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(10)若用水浴法给试管中的水加热,则试管中的水</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(选填“能”或“不能”)沸腾,原因是</a:t>
            </a:r>
            <a:r>
              <a:rPr sz="2400" u="sng">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(11)在实验结束后,有同学发现撤掉酒精灯后,水不会立刻停止沸腾,原因是</a:t>
            </a:r>
            <a:r>
              <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________</a:t>
            </a:r>
            <a:endPar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__________________________________________________.</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(12)通过对本实验的学习,同学们终于明白妈妈在炖汤时,在汤沸腾后总是</a:t>
            </a:r>
            <a:r>
              <a:rPr lang="en-US"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_________</a:t>
            </a:r>
            <a:r>
              <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　(选填“保持大火”或“调为小火”)的道理. </a:t>
            </a:r>
            <a:endParaRPr sz="240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矩形 1"/>
          <p:cNvSpPr/>
          <p:nvPr/>
        </p:nvSpPr>
        <p:spPr>
          <a:xfrm>
            <a:off x="6929120" y="1146175"/>
            <a:ext cx="322389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不能</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3" name="矩形 2"/>
          <p:cNvSpPr/>
          <p:nvPr/>
        </p:nvSpPr>
        <p:spPr>
          <a:xfrm>
            <a:off x="2065020" y="1704975"/>
            <a:ext cx="322389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乙同学所用水的质量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10231120" y="2241550"/>
            <a:ext cx="322389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试管内</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744220" y="2759075"/>
            <a:ext cx="662686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的水达到沸点后无法继续吸热</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9989820" y="3355975"/>
            <a:ext cx="322389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调为小火</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3" name="New picture"/>
          <p:cNvPicPr/>
          <p:nvPr/>
        </p:nvPicPr>
        <p:blipFill>
          <a:blip r:embed="rId2"/>
          <a:stretch>
            <a:fillRect/>
          </a:stretch>
        </p:blipFill>
        <p:spPr>
          <a:xfrm>
            <a:off x="10452100" y="10858500"/>
            <a:ext cx="317500" cy="228600"/>
          </a:xfrm>
          <a:prstGeom prst="cube">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8"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物态变化的辨识和解释</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3" name="矩形 2"/>
          <p:cNvSpPr/>
          <p:nvPr/>
        </p:nvSpPr>
        <p:spPr>
          <a:xfrm>
            <a:off x="508635" y="970915"/>
            <a:ext cx="11298555" cy="526224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10.[2013河南,3]生活中的“粘”字常与一些物理现象有关,如:吃冰棒时会感到粘舌头,这是由于水发生了</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现象(填物态变化名称).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11.[2017河南,10]下列对生活中的物理现象及其原因分析,错误的是	(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A.游泳后,从水中出来感觉较冷,是由于水蒸发时吸热</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B.冬天,窗玻璃上出现冰花,是由于水蒸气发生了凝华</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C.夏天,常用干冰给食品保鲜,利用了干冰熔化吸热</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D.冬天,在保存蔬菜的菜窖里放几桶水,利用了水凝固放热</a:t>
            </a:r>
            <a:endParaRPr sz="2400">
              <a:latin typeface="宋体" panose="02010600030101010101" pitchFamily="2" charset="-122"/>
              <a:ea typeface="宋体" panose="02010600030101010101" pitchFamily="2" charset="-122"/>
            </a:endParaRPr>
          </a:p>
        </p:txBody>
      </p:sp>
      <p:sp>
        <p:nvSpPr>
          <p:cNvPr id="4" name="矩形 3"/>
          <p:cNvSpPr/>
          <p:nvPr/>
        </p:nvSpPr>
        <p:spPr>
          <a:xfrm>
            <a:off x="3918585" y="1873250"/>
            <a:ext cx="82296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凝固</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9989185" y="2686050"/>
            <a:ext cx="82296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物态变化的辨识和解释</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3" name="矩形 2"/>
          <p:cNvSpPr/>
          <p:nvPr/>
        </p:nvSpPr>
        <p:spPr>
          <a:xfrm>
            <a:off x="508635" y="970915"/>
            <a:ext cx="11298555" cy="452310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rPr>
              <a:t>12.[2015河南,12]生活中我们常看到“白气”,下列有关“白气”形成的说法正确的是                                                         	(　　)</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A.文艺演出时舞台上经常施放“白气”,这是干冰在常温下的升华现象</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B.夏天从冰箱取出的冰棍周围冒“白气”,这是空气中水蒸气的凝华现象</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C.深秋清晨的河面上经常出现“白气”,这是河面上水蒸气的汽化现象</a:t>
            </a:r>
            <a:endParaRPr sz="2400">
              <a:latin typeface="宋体" panose="02010600030101010101" pitchFamily="2" charset="-122"/>
              <a:ea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rPr>
              <a:t>D.冬天水烧开后壶嘴处喷出“白气”,这是壶嘴喷出的水蒸气的液化现象</a:t>
            </a:r>
            <a:endParaRPr sz="2400">
              <a:latin typeface="宋体" panose="02010600030101010101" pitchFamily="2" charset="-122"/>
              <a:ea typeface="宋体" panose="02010600030101010101" pitchFamily="2" charset="-122"/>
            </a:endParaRPr>
          </a:p>
        </p:txBody>
      </p:sp>
      <p:sp>
        <p:nvSpPr>
          <p:cNvPr id="2" name="矩形 1"/>
          <p:cNvSpPr/>
          <p:nvPr/>
        </p:nvSpPr>
        <p:spPr>
          <a:xfrm>
            <a:off x="10852785" y="1949450"/>
            <a:ext cx="82296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物态变化的辨识和解释</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zh-CN" altLang="en-US">
              <a:solidFill>
                <a:schemeClr val="bg1"/>
              </a:solidFill>
              <a:sym typeface="+mn-lt"/>
            </a:endParaRPr>
          </a:p>
        </p:txBody>
      </p:sp>
      <p:sp>
        <p:nvSpPr>
          <p:cNvPr id="3" name="矩形 2"/>
          <p:cNvSpPr/>
          <p:nvPr/>
        </p:nvSpPr>
        <p:spPr>
          <a:xfrm>
            <a:off x="508635" y="970915"/>
            <a:ext cx="11298555" cy="3046095"/>
          </a:xfrm>
          <a:prstGeom prst="rect">
            <a:avLst/>
          </a:prstGeom>
        </p:spPr>
        <p:txBody>
          <a:bodyPr wrap="square">
            <a:spAutoFit/>
          </a:bodyPr>
          <a:lstStyle/>
          <a:p>
            <a:pPr fontAlgn="auto">
              <a:lnSpc>
                <a:spcPct val="200000"/>
              </a:lnSpc>
            </a:pPr>
            <a:r>
              <a:rPr sz="2400" b="1">
                <a:latin typeface="+mn-ea"/>
                <a:cs typeface="+mn-ea"/>
              </a:rPr>
              <a:t>类型3　教材演示实验中的物态变化</a:t>
            </a:r>
            <a:endParaRPr sz="2400" b="1">
              <a:latin typeface="+mn-ea"/>
              <a:cs typeface="+mn-ea"/>
            </a:endParaRPr>
          </a:p>
          <a:p>
            <a:pPr fontAlgn="auto">
              <a:lnSpc>
                <a:spcPct val="200000"/>
              </a:lnSpc>
            </a:pPr>
            <a:r>
              <a:rPr sz="2400">
                <a:latin typeface="宋体" panose="02010600030101010101" pitchFamily="2" charset="-122"/>
                <a:ea typeface="宋体" panose="02010600030101010101" pitchFamily="2" charset="-122"/>
              </a:rPr>
              <a:t>13.[2014河南,4]如图所示,把少量碘放入锥形瓶中,瓶口加盖玻璃片.微微加热,瓶中充满紫色的碘蒸气,此过程碘发生的物态变化是</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.停止加热,碘蒸气凝华,看到的现象是</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p:txBody>
      </p:sp>
      <p:pic>
        <p:nvPicPr>
          <p:cNvPr id="396" name="15liquli-68.jpg" descr="id:2147498043;FounderCES"/>
          <p:cNvPicPr>
            <a:picLocks noChangeAspect="1"/>
          </p:cNvPicPr>
          <p:nvPr/>
        </p:nvPicPr>
        <p:blipFill>
          <a:blip r:embed="rId2"/>
          <a:stretch>
            <a:fillRect/>
          </a:stretch>
        </p:blipFill>
        <p:spPr>
          <a:xfrm>
            <a:off x="5580380" y="4189095"/>
            <a:ext cx="1355725" cy="1948180"/>
          </a:xfrm>
          <a:prstGeom prst="rect">
            <a:avLst/>
          </a:prstGeom>
        </p:spPr>
      </p:pic>
      <p:sp>
        <p:nvSpPr>
          <p:cNvPr id="2" name="矩形 1"/>
          <p:cNvSpPr/>
          <p:nvPr/>
        </p:nvSpPr>
        <p:spPr>
          <a:xfrm>
            <a:off x="7080885" y="2584450"/>
            <a:ext cx="82296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升华</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2483485" y="3367405"/>
            <a:ext cx="509079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紫色碘蒸气消失,瓶内出现固态碘</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ags/tag1.xml><?xml version="1.0" encoding="utf-8"?>
<p:tagLst xmlns:p="http://schemas.openxmlformats.org/presentationml/2006/main">
  <p:tag name="KSO_WM_UNIT_TABLE_BEAUTIFY" val="smartTable{c2b686e1-fa16-466e-bbac-7cc4a66905d1}"/>
</p:tagLst>
</file>

<file path=ppt/tags/tag10.xml><?xml version="1.0" encoding="utf-8"?>
<p:tagLst xmlns:p="http://schemas.openxmlformats.org/presentationml/2006/main">
  <p:tag name="KSO_WM_UNIT_TABLE_BEAUTIFY" val="smartTable{886817e5-6736-4f5e-bc6f-028481a9812a}"/>
</p:tagLst>
</file>

<file path=ppt/tags/tag11.xml><?xml version="1.0" encoding="utf-8"?>
<p:tagLst xmlns:p="http://schemas.openxmlformats.org/presentationml/2006/main">
  <p:tag name="ARTICULATE_PROJECT_OPEN" val="0"/>
  <p:tag name="AS_OS" val="Unix 3.10 unknown"/>
  <p:tag name="AS_RELEASE_DATE" val="2020.11.30"/>
  <p:tag name="AS_TITLE" val="Aspose.Slides for Java"/>
  <p:tag name="AS_VERSION" val="20.11"/>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Lst>
</file>

<file path=ppt/tags/tag2.xml><?xml version="1.0" encoding="utf-8"?>
<p:tagLst xmlns:p="http://schemas.openxmlformats.org/presentationml/2006/main">
  <p:tag name="KSO_WM_UNIT_TABLE_BEAUTIFY" val="smartTable{c4c926b2-350c-4556-9098-50cb51a332a0}"/>
</p:tagLst>
</file>

<file path=ppt/tags/tag3.xml><?xml version="1.0" encoding="utf-8"?>
<p:tagLst xmlns:p="http://schemas.openxmlformats.org/presentationml/2006/main">
  <p:tag name="KSO_WM_UNIT_TABLE_BEAUTIFY" val="smartTable{d522c8a4-a1d5-479e-8ed6-fd9f19e93fb6}"/>
</p:tagLst>
</file>

<file path=ppt/tags/tag4.xml><?xml version="1.0" encoding="utf-8"?>
<p:tagLst xmlns:p="http://schemas.openxmlformats.org/presentationml/2006/main">
  <p:tag name="KSO_WM_UNIT_TABLE_BEAUTIFY" val="smartTable{8f09bc27-621a-4e19-9685-76475fdb5424}"/>
</p:tagLst>
</file>

<file path=ppt/tags/tag5.xml><?xml version="1.0" encoding="utf-8"?>
<p:tagLst xmlns:p="http://schemas.openxmlformats.org/presentationml/2006/main">
  <p:tag name="KSO_WM_UNIT_TABLE_BEAUTIFY" val="smartTable{d9cc6312-7b8d-418a-ae43-3b2b42f7d65e}"/>
</p:tagLst>
</file>

<file path=ppt/tags/tag6.xml><?xml version="1.0" encoding="utf-8"?>
<p:tagLst xmlns:p="http://schemas.openxmlformats.org/presentationml/2006/main">
  <p:tag name="KSO_WM_UNIT_TABLE_BEAUTIFY" val="smartTable{93f76c12-b0b8-491c-b5fb-6b037dd3ec8a}"/>
</p:tagLst>
</file>

<file path=ppt/tags/tag7.xml><?xml version="1.0" encoding="utf-8"?>
<p:tagLst xmlns:p="http://schemas.openxmlformats.org/presentationml/2006/main">
  <p:tag name="KSO_WM_UNIT_TABLE_BEAUTIFY" val="smartTable{93f76c12-b0b8-491c-b5fb-6b037dd3ec8a}"/>
</p:tagLst>
</file>

<file path=ppt/tags/tag8.xml><?xml version="1.0" encoding="utf-8"?>
<p:tagLst xmlns:p="http://schemas.openxmlformats.org/presentationml/2006/main">
  <p:tag name="KSO_WM_UNIT_TABLE_BEAUTIFY" val="smartTable{4c5b9119-d99f-49e5-b2c0-daa4f5f2380d}"/>
</p:tagLst>
</file>

<file path=ppt/tags/tag9.xml><?xml version="1.0" encoding="utf-8"?>
<p:tagLst xmlns:p="http://schemas.openxmlformats.org/presentationml/2006/main">
  <p:tag name="KSO_WM_UNIT_TABLE_BEAUTIFY" val="smartTable{45c00867-e841-4e0a-98aa-ce523135f0c3}"/>
</p:tagLst>
</file>

<file path=ppt/theme/theme1.xml><?xml version="1.0" encoding="utf-8"?>
<a:theme xmlns:r="http://schemas.openxmlformats.org/officeDocument/2006/relationships"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513</Paragraphs>
  <Slides>60</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60</vt:i4>
      </vt:variant>
    </vt:vector>
  </HeadingPairs>
  <TitlesOfParts>
    <vt:vector size="69" baseType="lpstr">
      <vt:lpstr>Arial</vt:lpstr>
      <vt:lpstr>微软雅黑</vt:lpstr>
      <vt:lpstr>等线 Light</vt:lpstr>
      <vt:lpstr>等线</vt:lpstr>
      <vt:lpstr>宋体</vt:lpstr>
      <vt:lpstr>Times New Roman</vt:lpstr>
      <vt:lpstr>黑体</vt:lpstr>
      <vt:lpstr>NEU-BZ-S92</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2021-01-03T11:12:45Z</cp:lastPrinted>
  <dcterms:created xsi:type="dcterms:W3CDTF">2021-01-03T11:12:45Z</dcterms:created>
  <dcterms:modified xsi:type="dcterms:W3CDTF">2021-01-03T03:12:46Z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