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2"/>
    <p:sldMasterId id="2147483655" r:id="rId3"/>
  </p:sldMasterIdLst>
  <p:notesMasterIdLst>
    <p:notesMasterId r:id="rId28"/>
  </p:notesMasterIdLst>
  <p:sldIdLst>
    <p:sldId id="256" r:id="rId4"/>
    <p:sldId id="257" r:id="rId5"/>
    <p:sldId id="259" r:id="rId6"/>
    <p:sldId id="258" r:id="rId7"/>
    <p:sldId id="260" r:id="rId8"/>
    <p:sldId id="261" r:id="rId9"/>
    <p:sldId id="262" r:id="rId10"/>
    <p:sldId id="263" r:id="rId11"/>
    <p:sldId id="265" r:id="rId12"/>
    <p:sldId id="264" r:id="rId13"/>
    <p:sldId id="266" r:id="rId14"/>
    <p:sldId id="267" r:id="rId15"/>
    <p:sldId id="268" r:id="rId16"/>
    <p:sldId id="269" r:id="rId17"/>
    <p:sldId id="270" r:id="rId18"/>
    <p:sldId id="272" r:id="rId19"/>
    <p:sldId id="271" r:id="rId20"/>
    <p:sldId id="273" r:id="rId21"/>
    <p:sldId id="274" r:id="rId22"/>
    <p:sldId id="275" r:id="rId23"/>
    <p:sldId id="276" r:id="rId24"/>
    <p:sldId id="278" r:id="rId25"/>
    <p:sldId id="277" r:id="rId26"/>
    <p:sldId id="279" r:id="rId27"/>
  </p:sldIdLst>
  <p:sldSz cx="12192000" cy="6858000"/>
  <p:notesSz cx="6858000" cy="9144000"/>
  <p:embeddedFontLst>
    <p:embeddedFont>
      <p:font typeface="微软雅黑" panose="020B0503020204020204" pitchFamily="34" charset="-122"/>
      <p:regular r:id="rId29"/>
      <p:bold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6" d="100"/>
          <a:sy n="86" d="100"/>
        </p:scale>
        <p:origin x="614" y="7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空白">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木牍原创课件-本节要点">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本节要点</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sv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858111" y="5773420"/>
            <a:ext cx="636061" cy="514985"/>
            <a:chOff x="3513"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13"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HK</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8.png"/><Relationship Id="rId2" Type="http://schemas.openxmlformats.org/officeDocument/2006/relationships/video" Target="NULL" TargetMode="Externa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slideLayout" Target="../slideLayouts/slideLayout8.xml"/><Relationship Id="rId4" Type="http://schemas.microsoft.com/office/2007/relationships/media" Target="../media/media2.mp4"/></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4.xml"/><Relationship Id="rId5" Type="http://schemas.openxmlformats.org/officeDocument/2006/relationships/image" Target="../media/image20.png"/><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8.xml"/><Relationship Id="rId1" Type="http://schemas.openxmlformats.org/officeDocument/2006/relationships/tags" Target="../tags/tag18.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8.xml"/><Relationship Id="rId1" Type="http://schemas.openxmlformats.org/officeDocument/2006/relationships/tags" Target="../tags/tag19.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21.xml"/><Relationship Id="rId5" Type="http://schemas.openxmlformats.org/officeDocument/2006/relationships/image" Target="../media/image31.png"/><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video" Target="NULL" TargetMode="External"/><Relationship Id="rId1" Type="http://schemas.openxmlformats.org/officeDocument/2006/relationships/tags" Target="../tags/tag22.xml"/><Relationship Id="rId5" Type="http://schemas.openxmlformats.org/officeDocument/2006/relationships/image" Target="../media/image32.png"/><Relationship Id="rId4"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文本框 173"/>
          <p:cNvSpPr txBox="1"/>
          <p:nvPr userDrawn="1"/>
        </p:nvSpPr>
        <p:spPr>
          <a:xfrm>
            <a:off x="0" y="2152015"/>
            <a:ext cx="12192000" cy="2123658"/>
          </a:xfrm>
          <a:prstGeom prst="rect">
            <a:avLst/>
          </a:prstGeom>
          <a:noFill/>
          <a:effectLst/>
        </p:spPr>
        <p:txBody>
          <a:bodyPr wrap="square" rtlCol="0">
            <a:spAutoFit/>
            <a:scene3d>
              <a:camera prst="orthographicFront"/>
              <a:lightRig rig="threePt" dir="t"/>
            </a:scene3d>
            <a:sp3d contourW="12700"/>
          </a:bodyPr>
          <a:lstStyle/>
          <a:p>
            <a:pPr algn="ctr"/>
            <a:r>
              <a:rPr lang="en-US" sz="6600" b="1" dirty="0">
                <a:solidFill>
                  <a:schemeClr val="bg1"/>
                </a:solidFill>
                <a:latin typeface="微软雅黑" panose="020B0503020204020204" charset="-122"/>
                <a:ea typeface="微软雅黑" panose="020B0503020204020204" charset="-122"/>
                <a:cs typeface="微软雅黑" panose="020B0503020204020204" charset="-122"/>
                <a:sym typeface="+mn-ea"/>
              </a:rPr>
              <a:t>8.4  </a:t>
            </a:r>
            <a:r>
              <a:rPr lang="zh-CN" altLang="en-US" sz="6600" b="1" dirty="0">
                <a:solidFill>
                  <a:schemeClr val="bg1"/>
                </a:solidFill>
                <a:latin typeface="微软雅黑" panose="020B0503020204020204" charset="-122"/>
                <a:ea typeface="微软雅黑" panose="020B0503020204020204" charset="-122"/>
                <a:cs typeface="微软雅黑" panose="020B0503020204020204" charset="-122"/>
                <a:sym typeface="+mn-ea"/>
              </a:rPr>
              <a:t>流体压强与</a:t>
            </a:r>
          </a:p>
          <a:p>
            <a:pPr algn="ctr"/>
            <a:r>
              <a:rPr lang="zh-CN" altLang="en-US" sz="6600" b="1" dirty="0">
                <a:solidFill>
                  <a:schemeClr val="bg1"/>
                </a:solidFill>
                <a:latin typeface="微软雅黑" panose="020B0503020204020204" charset="-122"/>
                <a:ea typeface="微软雅黑" panose="020B0503020204020204" charset="-122"/>
                <a:cs typeface="微软雅黑" panose="020B0503020204020204" charset="-122"/>
                <a:sym typeface="+mn-ea"/>
              </a:rPr>
              <a:t>流速的关系</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探究流体压强与流速的关系</a:t>
            </a:r>
          </a:p>
        </p:txBody>
      </p:sp>
      <p:grpSp>
        <p:nvGrpSpPr>
          <p:cNvPr id="2" name="组合 1"/>
          <p:cNvGrpSpPr/>
          <p:nvPr/>
        </p:nvGrpSpPr>
        <p:grpSpPr>
          <a:xfrm>
            <a:off x="449200" y="17834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628140"/>
            <a:ext cx="6466205" cy="521970"/>
          </a:xfrm>
          <a:prstGeom prst="rect">
            <a:avLst/>
          </a:prstGeom>
          <a:noFill/>
        </p:spPr>
        <p:txBody>
          <a:bodyPr wrap="square" rtlCol="0">
            <a:spAutoFit/>
          </a:bodyPr>
          <a:lstStyle/>
          <a:p>
            <a:r>
              <a:rPr lang="zh-CN" sz="2800"/>
              <a:t>做中学</a:t>
            </a:r>
            <a:r>
              <a:rPr lang="en-US" altLang="zh-CN" sz="2800"/>
              <a:t>	</a:t>
            </a:r>
            <a:r>
              <a:rPr lang="zh-CN" altLang="en-US" sz="2800"/>
              <a:t>探究流体压强和流速的关系</a:t>
            </a:r>
            <a:endParaRPr lang="en-US" altLang="zh-CN" sz="2800"/>
          </a:p>
        </p:txBody>
      </p:sp>
      <p:grpSp>
        <p:nvGrpSpPr>
          <p:cNvPr id="10" name="组合 9"/>
          <p:cNvGrpSpPr/>
          <p:nvPr/>
        </p:nvGrpSpPr>
        <p:grpSpPr>
          <a:xfrm>
            <a:off x="449200" y="2316827"/>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1014095" y="2160905"/>
            <a:ext cx="1835785" cy="521970"/>
          </a:xfrm>
          <a:prstGeom prst="rect">
            <a:avLst/>
          </a:prstGeom>
          <a:noFill/>
        </p:spPr>
        <p:txBody>
          <a:bodyPr wrap="square" rtlCol="0">
            <a:spAutoFit/>
          </a:bodyPr>
          <a:lstStyle/>
          <a:p>
            <a:r>
              <a:rPr lang="zh-CN" altLang="en-US" sz="2800"/>
              <a:t>实验现象</a:t>
            </a:r>
          </a:p>
        </p:txBody>
      </p:sp>
      <p:sp>
        <p:nvSpPr>
          <p:cNvPr id="14" name="文本框 13"/>
          <p:cNvSpPr txBox="1"/>
          <p:nvPr/>
        </p:nvSpPr>
        <p:spPr>
          <a:xfrm>
            <a:off x="1184910" y="2751455"/>
            <a:ext cx="4911725" cy="829945"/>
          </a:xfrm>
          <a:prstGeom prst="rect">
            <a:avLst/>
          </a:prstGeom>
          <a:noFill/>
        </p:spPr>
        <p:txBody>
          <a:bodyPr wrap="square" rtlCol="0">
            <a:spAutoFit/>
          </a:bodyPr>
          <a:lstStyle/>
          <a:p>
            <a:pPr algn="ctr"/>
            <a:r>
              <a:rPr lang="zh-CN" altLang="en-US" sz="2400"/>
              <a:t>用吸管向乒乓球中间吹气时，乒乓球并没有被吹开，反而更加靠拢。</a:t>
            </a:r>
          </a:p>
        </p:txBody>
      </p:sp>
      <p:sp>
        <p:nvSpPr>
          <p:cNvPr id="15" name="文本框 14"/>
          <p:cNvSpPr txBox="1"/>
          <p:nvPr/>
        </p:nvSpPr>
        <p:spPr>
          <a:xfrm>
            <a:off x="7157085" y="2750820"/>
            <a:ext cx="3609975" cy="829945"/>
          </a:xfrm>
          <a:prstGeom prst="rect">
            <a:avLst/>
          </a:prstGeom>
          <a:noFill/>
        </p:spPr>
        <p:txBody>
          <a:bodyPr wrap="square" rtlCol="0">
            <a:spAutoFit/>
          </a:bodyPr>
          <a:lstStyle/>
          <a:p>
            <a:pPr algn="ctr"/>
            <a:r>
              <a:rPr lang="zh-CN" altLang="en-US" sz="2400"/>
              <a:t>用水管向两船中间冲水，两只小纸船也会靠拢。</a:t>
            </a:r>
          </a:p>
        </p:txBody>
      </p:sp>
      <p:pic>
        <p:nvPicPr>
          <p:cNvPr id="16" name="34547285_da2-1-16">
            <a:hlinkClick r:id="" action="ppaction://media"/>
          </p:cNvPr>
          <p:cNvPicPr/>
          <p:nvPr>
            <a:videoFile r:link="rId2"/>
            <p:extLst>
              <p:ext uri="{DAA4B4D4-6D71-4841-9C94-3DE7FCFB9230}">
                <p14:media xmlns:p14="http://schemas.microsoft.com/office/powerpoint/2010/main" r:embed="rId3">
                  <p14:trim st="9506" end="122599"/>
                </p14:media>
              </p:ext>
            </p:extLst>
          </p:nvPr>
        </p:nvPicPr>
        <p:blipFill>
          <a:blip r:embed="rId6"/>
          <a:stretch>
            <a:fillRect/>
          </a:stretch>
        </p:blipFill>
        <p:spPr>
          <a:xfrm>
            <a:off x="1435100" y="3649980"/>
            <a:ext cx="4411980" cy="2625725"/>
          </a:xfrm>
          <a:prstGeom prst="rect">
            <a:avLst/>
          </a:prstGeom>
        </p:spPr>
      </p:pic>
      <p:pic>
        <p:nvPicPr>
          <p:cNvPr id="17" name="288532649_nb2-1-16">
            <a:hlinkClick r:id="" action="ppaction://media"/>
          </p:cNvPr>
          <p:cNvPicPr/>
          <p:nvPr>
            <a:videoFile r:link="rId2"/>
            <p:extLst>
              <p:ext uri="{DAA4B4D4-6D71-4841-9C94-3DE7FCFB9230}">
                <p14:media xmlns:p14="http://schemas.microsoft.com/office/powerpoint/2010/main" r:embed="rId4">
                  <p14:trim st="60382" end="7484"/>
                </p14:media>
              </p:ext>
            </p:extLst>
          </p:nvPr>
        </p:nvPicPr>
        <p:blipFill>
          <a:blip r:embed="rId7"/>
          <a:stretch>
            <a:fillRect/>
          </a:stretch>
        </p:blipFill>
        <p:spPr>
          <a:xfrm>
            <a:off x="6551930" y="3648710"/>
            <a:ext cx="4619625" cy="262699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 presetClass="mediacall" presetSubtype="0" fill="hold" nodeType="withEffect">
                                  <p:stCondLst>
                                    <p:cond delay="0"/>
                                  </p:stCondLst>
                                  <p:childTnLst>
                                    <p:cmd type="call" cmd="playFrom(0.0)">
                                      <p:cBhvr additive="base">
                                        <p:cTn id="12" dur="1311" fill="hold"/>
                                        <p:tgtEl>
                                          <p:spTgt spid="16"/>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1" presetClass="mediacall" presetSubtype="0" fill="hold" nodeType="withEffect">
                                  <p:stCondLst>
                                    <p:cond delay="0"/>
                                  </p:stCondLst>
                                  <p:childTnLst>
                                    <p:cmd type="call" cmd="playFrom(0.0)">
                                      <p:cBhvr additive="base">
                                        <p:cTn id="22" dur="136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3" repeatCount="indefinite" fill="hold" display="1">
                  <p:stCondLst>
                    <p:cond delay="indefinite"/>
                  </p:stCondLst>
                </p:cTn>
                <p:tgtEl>
                  <p:spTgt spid="16"/>
                </p:tgtEl>
              </p:cMediaNode>
            </p:video>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additive="base">
                                        <p:cTn id="28" dur="1" fill="hold"/>
                                        <p:tgtEl>
                                          <p:spTgt spid="16"/>
                                        </p:tgtEl>
                                      </p:cBhvr>
                                    </p:cmd>
                                  </p:childTnLst>
                                </p:cTn>
                              </p:par>
                            </p:childTnLst>
                          </p:cTn>
                        </p:par>
                      </p:childTnLst>
                    </p:cTn>
                  </p:par>
                </p:childTnLst>
              </p:cTn>
              <p:nextCondLst>
                <p:cond evt="onClick" delay="0">
                  <p:tgtEl>
                    <p:spTgt spid="16"/>
                  </p:tgtEl>
                </p:cond>
              </p:nextCondLst>
            </p:seq>
            <p:video>
              <p:cMediaNode>
                <p:cTn id="29" repeatCount="indefinite" fill="hold" display="1">
                  <p:stCondLst>
                    <p:cond delay="indefinite"/>
                  </p:stCondLst>
                </p:cTn>
                <p:tgtEl>
                  <p:spTgt spid="17"/>
                </p:tgtEl>
              </p:cMediaNode>
            </p:video>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additive="base">
                                        <p:cTn id="34" dur="1" fill="hold"/>
                                        <p:tgtEl>
                                          <p:spTgt spid="17"/>
                                        </p:tgtEl>
                                      </p:cBhvr>
                                    </p:cmd>
                                  </p:childTnLst>
                                </p:cTn>
                              </p:par>
                            </p:childTnLst>
                          </p:cTn>
                        </p:par>
                      </p:childTnLst>
                    </p:cTn>
                  </p:par>
                </p:childTnLst>
              </p:cTn>
              <p:nextCondLst>
                <p:cond evt="onClick" delay="0">
                  <p:tgtEl>
                    <p:spTgt spid="17"/>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ttps://docer-ks3.wpscdn.cn/picture/197503805/364969f807a3255c100eacd3b090679f_612.jpg" descr="库布海滩"/>
          <p:cNvPicPr>
            <a:picLocks noChangeAspect="1"/>
          </p:cNvPicPr>
          <p:nvPr/>
        </p:nvPicPr>
        <p:blipFill>
          <a:blip r:embed="rId3">
            <a:alphaModFix amt="70000"/>
          </a:blip>
          <a:srcRect t="11472" b="11550"/>
          <a:stretch>
            <a:fillRect/>
          </a:stretch>
        </p:blipFill>
        <p:spPr>
          <a:xfrm>
            <a:off x="0" y="603250"/>
            <a:ext cx="12192000" cy="6254750"/>
          </a:xfrm>
          <a:prstGeom prst="rect">
            <a:avLst/>
          </a:prstGeom>
        </p:spPr>
      </p:pic>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探究流体压强与流速的关系</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6466205" cy="521970"/>
          </a:xfrm>
          <a:prstGeom prst="rect">
            <a:avLst/>
          </a:prstGeom>
          <a:noFill/>
        </p:spPr>
        <p:txBody>
          <a:bodyPr wrap="square" rtlCol="0">
            <a:spAutoFit/>
          </a:bodyPr>
          <a:lstStyle/>
          <a:p>
            <a:r>
              <a:rPr lang="zh-CN" sz="2800"/>
              <a:t>做中学</a:t>
            </a:r>
            <a:r>
              <a:rPr lang="en-US" altLang="zh-CN" sz="2800"/>
              <a:t>	</a:t>
            </a:r>
            <a:r>
              <a:rPr lang="zh-CN" altLang="en-US" sz="2800"/>
              <a:t>探究流体压强和流速的关系</a:t>
            </a:r>
            <a:endParaRPr lang="en-US" altLang="zh-CN" sz="2800"/>
          </a:p>
        </p:txBody>
      </p:sp>
      <p:grpSp>
        <p:nvGrpSpPr>
          <p:cNvPr id="10" name="组合 9"/>
          <p:cNvGrpSpPr/>
          <p:nvPr/>
        </p:nvGrpSpPr>
        <p:grpSpPr>
          <a:xfrm>
            <a:off x="449200" y="2655282"/>
            <a:ext cx="295322" cy="210471"/>
            <a:chOff x="435463" y="1226414"/>
            <a:chExt cx="295380" cy="210512"/>
          </a:xfrm>
        </p:grpSpPr>
        <p:sp>
          <p:nvSpPr>
            <p:cNvPr id="11" name="矩形 10"/>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1014095" y="2499360"/>
            <a:ext cx="1835785" cy="521970"/>
          </a:xfrm>
          <a:prstGeom prst="rect">
            <a:avLst/>
          </a:prstGeom>
          <a:noFill/>
        </p:spPr>
        <p:txBody>
          <a:bodyPr wrap="square" rtlCol="0">
            <a:spAutoFit/>
          </a:bodyPr>
          <a:lstStyle/>
          <a:p>
            <a:r>
              <a:rPr lang="zh-CN" altLang="en-US" sz="2800"/>
              <a:t>实验结论</a:t>
            </a:r>
          </a:p>
        </p:txBody>
      </p:sp>
      <p:sp>
        <p:nvSpPr>
          <p:cNvPr id="14" name="文本框 13"/>
          <p:cNvSpPr txBox="1"/>
          <p:nvPr/>
        </p:nvSpPr>
        <p:spPr>
          <a:xfrm>
            <a:off x="1014095" y="3735705"/>
            <a:ext cx="10327640" cy="1383665"/>
          </a:xfrm>
          <a:prstGeom prst="rect">
            <a:avLst/>
          </a:prstGeom>
          <a:solidFill>
            <a:schemeClr val="bg1">
              <a:alpha val="50000"/>
            </a:schemeClr>
          </a:solidFill>
        </p:spPr>
        <p:txBody>
          <a:bodyPr wrap="square" rtlCol="0">
            <a:spAutoFit/>
          </a:bodyPr>
          <a:lstStyle/>
          <a:p>
            <a:pPr>
              <a:lnSpc>
                <a:spcPct val="150000"/>
              </a:lnSpc>
            </a:pPr>
            <a:r>
              <a:rPr lang="zh-CN" altLang="en-US" sz="2800"/>
              <a:t>大量实验表明：</a:t>
            </a:r>
          </a:p>
          <a:p>
            <a:pPr indent="711200" fontAlgn="auto">
              <a:lnSpc>
                <a:spcPct val="150000"/>
              </a:lnSpc>
              <a:extLst>
                <a:ext uri="{35155182-B16C-46BC-9424-99874614C6A1}">
                  <wpsdc:indentchars xmlns:wpsdc="http://www.wps.cn/officeDocument/2017/drawingmlCustomData" xmlns="" val="200" checksum="3773799597"/>
                </a:ext>
              </a:extLst>
            </a:pPr>
            <a:r>
              <a:rPr lang="zh-CN" altLang="en-US" sz="2800" b="1">
                <a:solidFill>
                  <a:srgbClr val="FF0000"/>
                </a:solidFill>
              </a:rPr>
              <a:t>流体在流速大的地方压强较小，在流速小的地方压强较大。</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探究流体压强与流速的关系</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6466205" cy="521970"/>
          </a:xfrm>
          <a:prstGeom prst="rect">
            <a:avLst/>
          </a:prstGeom>
          <a:noFill/>
        </p:spPr>
        <p:txBody>
          <a:bodyPr wrap="square" rtlCol="0">
            <a:spAutoFit/>
          </a:bodyPr>
          <a:lstStyle/>
          <a:p>
            <a:r>
              <a:rPr lang="zh-CN" sz="2800"/>
              <a:t>迷你实验室</a:t>
            </a:r>
            <a:r>
              <a:rPr lang="en-US" altLang="zh-CN" sz="2800"/>
              <a:t>    </a:t>
            </a:r>
            <a:r>
              <a:rPr lang="zh-CN" altLang="en-US" sz="2800"/>
              <a:t>自制简易喷雾器</a:t>
            </a:r>
            <a:endParaRPr lang="en-US" altLang="zh-CN" sz="2800"/>
          </a:p>
        </p:txBody>
      </p:sp>
      <p:sp>
        <p:nvSpPr>
          <p:cNvPr id="10" name="文本框 9"/>
          <p:cNvSpPr txBox="1"/>
          <p:nvPr/>
        </p:nvSpPr>
        <p:spPr>
          <a:xfrm>
            <a:off x="1151890" y="2439035"/>
            <a:ext cx="4810760" cy="396938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将一根吸管弯成直角，在弯折处剪开一个口，插入水中，用力向管内吹气，你观察到了什么现象？说说这是为什么？操作时应注意哪些细节，才能使实验更容易成功？</a:t>
            </a:r>
          </a:p>
        </p:txBody>
      </p:sp>
      <p:pic>
        <p:nvPicPr>
          <p:cNvPr id="11" name="1113063681-1-16">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7480300" y="608965"/>
            <a:ext cx="3692525" cy="624903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8" fill="hold" display="1">
                  <p:stCondLst>
                    <p:cond delay="indefinite"/>
                  </p:stCondLst>
                </p:cTn>
                <p:tgtEl>
                  <p:spTgt spid="11"/>
                </p:tgtEl>
              </p:cMediaNode>
            </p:video>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流体压强与流速关系的应用</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2322830" cy="521970"/>
          </a:xfrm>
          <a:prstGeom prst="rect">
            <a:avLst/>
          </a:prstGeom>
          <a:noFill/>
        </p:spPr>
        <p:txBody>
          <a:bodyPr wrap="square" rtlCol="0">
            <a:spAutoFit/>
          </a:bodyPr>
          <a:lstStyle/>
          <a:p>
            <a:r>
              <a:rPr lang="zh-CN" sz="2800"/>
              <a:t>飞机的升力</a:t>
            </a:r>
          </a:p>
        </p:txBody>
      </p:sp>
      <p:pic>
        <p:nvPicPr>
          <p:cNvPr id="10" name="图片 9" descr="u=4231870168,2424154177&amp;fm=26&amp;gp=0"/>
          <p:cNvPicPr>
            <a:picLocks noChangeAspect="1"/>
          </p:cNvPicPr>
          <p:nvPr/>
        </p:nvPicPr>
        <p:blipFill>
          <a:blip r:embed="rId3"/>
          <a:srcRect l="279" t="48517" b="-157"/>
          <a:stretch>
            <a:fillRect/>
          </a:stretch>
        </p:blipFill>
        <p:spPr>
          <a:xfrm flipH="1">
            <a:off x="6257290" y="2372360"/>
            <a:ext cx="5661025" cy="2837180"/>
          </a:xfrm>
          <a:prstGeom prst="rect">
            <a:avLst/>
          </a:prstGeom>
          <a:ln w="19050">
            <a:noFill/>
          </a:ln>
        </p:spPr>
      </p:pic>
      <p:sp>
        <p:nvSpPr>
          <p:cNvPr id="11" name="文本框 10"/>
          <p:cNvSpPr txBox="1"/>
          <p:nvPr/>
        </p:nvSpPr>
        <p:spPr>
          <a:xfrm>
            <a:off x="1187450" y="2743835"/>
            <a:ext cx="4281170" cy="203009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rPr>
              <a:t>如右图所示，飞机的机翼通常都做成</a:t>
            </a:r>
            <a:r>
              <a:rPr lang="zh-CN" altLang="en-US" sz="2800"/>
              <a:t>上表面凸起、下表面平直</a:t>
            </a:r>
            <a:r>
              <a:rPr lang="zh-CN" altLang="en-US" sz="2800">
                <a:latin typeface="宋体" panose="02010600030101010101" pitchFamily="2" charset="-122"/>
                <a:ea typeface="宋体" panose="02010600030101010101" pitchFamily="2" charset="-122"/>
              </a:rPr>
              <a:t>的形状</a:t>
            </a:r>
            <a:r>
              <a:rPr lang="zh-CN" altLang="en-US" sz="2800"/>
              <a: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流体压强与流速关系的应用</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2113915" cy="521970"/>
          </a:xfrm>
          <a:prstGeom prst="rect">
            <a:avLst/>
          </a:prstGeom>
          <a:noFill/>
        </p:spPr>
        <p:txBody>
          <a:bodyPr wrap="square" rtlCol="0">
            <a:spAutoFit/>
          </a:bodyPr>
          <a:lstStyle/>
          <a:p>
            <a:r>
              <a:rPr lang="zh-CN" sz="2800"/>
              <a:t>飞机的升力</a:t>
            </a:r>
          </a:p>
        </p:txBody>
      </p:sp>
      <p:pic>
        <p:nvPicPr>
          <p:cNvPr id="10" name="图片 9"/>
          <p:cNvPicPr>
            <a:picLocks noChangeAspect="1"/>
          </p:cNvPicPr>
          <p:nvPr/>
        </p:nvPicPr>
        <p:blipFill>
          <a:blip r:embed="rId3"/>
          <a:stretch>
            <a:fillRect/>
          </a:stretch>
        </p:blipFill>
        <p:spPr>
          <a:xfrm>
            <a:off x="6386830" y="1736725"/>
            <a:ext cx="5573395" cy="3949700"/>
          </a:xfrm>
          <a:prstGeom prst="rect">
            <a:avLst/>
          </a:prstGeom>
        </p:spPr>
      </p:pic>
      <p:grpSp>
        <p:nvGrpSpPr>
          <p:cNvPr id="11" name="组合 10"/>
          <p:cNvGrpSpPr/>
          <p:nvPr/>
        </p:nvGrpSpPr>
        <p:grpSpPr>
          <a:xfrm>
            <a:off x="8733790" y="2667635"/>
            <a:ext cx="762000" cy="695325"/>
            <a:chOff x="13754" y="4201"/>
            <a:chExt cx="1200" cy="1095"/>
          </a:xfrm>
        </p:grpSpPr>
        <p:cxnSp>
          <p:nvCxnSpPr>
            <p:cNvPr id="12" name="直接箭头连接符 11"/>
            <p:cNvCxnSpPr/>
            <p:nvPr/>
          </p:nvCxnSpPr>
          <p:spPr>
            <a:xfrm>
              <a:off x="14954" y="4201"/>
              <a:ext cx="0" cy="1095"/>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13754" y="4468"/>
              <a:ext cx="1080" cy="822"/>
            </a:xfrm>
            <a:prstGeom prst="rect">
              <a:avLst/>
            </a:prstGeom>
            <a:noFill/>
          </p:spPr>
          <p:txBody>
            <a:bodyPr wrap="square" rtlCol="0">
              <a:spAutoFit/>
            </a:bodyPr>
            <a:lstStyle/>
            <a:p>
              <a:r>
                <a:rPr lang="en-US" altLang="zh-CN" sz="2800">
                  <a:solidFill>
                    <a:srgbClr val="FF0000"/>
                  </a:solidFill>
                </a:rPr>
                <a:t>F</a:t>
              </a:r>
              <a:r>
                <a:rPr lang="en-US" altLang="zh-CN" sz="2800" baseline="-25000">
                  <a:solidFill>
                    <a:srgbClr val="FF0000"/>
                  </a:solidFill>
                </a:rPr>
                <a:t>1</a:t>
              </a:r>
            </a:p>
          </p:txBody>
        </p:sp>
      </p:grpSp>
      <p:grpSp>
        <p:nvGrpSpPr>
          <p:cNvPr id="14" name="组合 13"/>
          <p:cNvGrpSpPr/>
          <p:nvPr/>
        </p:nvGrpSpPr>
        <p:grpSpPr>
          <a:xfrm>
            <a:off x="9495790" y="3754755"/>
            <a:ext cx="762000" cy="1141730"/>
            <a:chOff x="14954" y="5913"/>
            <a:chExt cx="1200" cy="1798"/>
          </a:xfrm>
        </p:grpSpPr>
        <p:cxnSp>
          <p:nvCxnSpPr>
            <p:cNvPr id="15" name="直接箭头连接符 14"/>
            <p:cNvCxnSpPr/>
            <p:nvPr/>
          </p:nvCxnSpPr>
          <p:spPr>
            <a:xfrm flipV="1">
              <a:off x="14954" y="5913"/>
              <a:ext cx="0" cy="1798"/>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15074" y="5913"/>
              <a:ext cx="1080" cy="822"/>
            </a:xfrm>
            <a:prstGeom prst="rect">
              <a:avLst/>
            </a:prstGeom>
            <a:noFill/>
          </p:spPr>
          <p:txBody>
            <a:bodyPr wrap="square" rtlCol="0">
              <a:spAutoFit/>
            </a:bodyPr>
            <a:lstStyle/>
            <a:p>
              <a:r>
                <a:rPr lang="en-US" altLang="zh-CN" sz="2800">
                  <a:solidFill>
                    <a:srgbClr val="FF0000"/>
                  </a:solidFill>
                </a:rPr>
                <a:t>F</a:t>
              </a:r>
              <a:r>
                <a:rPr lang="en-US" altLang="zh-CN" sz="2800" baseline="-25000">
                  <a:solidFill>
                    <a:srgbClr val="FF0000"/>
                  </a:solidFill>
                </a:rPr>
                <a:t>2</a:t>
              </a:r>
            </a:p>
          </p:txBody>
        </p:sp>
      </p:grpSp>
      <p:sp>
        <p:nvSpPr>
          <p:cNvPr id="17" name="文本框 16"/>
          <p:cNvSpPr txBox="1"/>
          <p:nvPr/>
        </p:nvSpPr>
        <p:spPr>
          <a:xfrm>
            <a:off x="1014095" y="2315210"/>
            <a:ext cx="5281930" cy="3415030"/>
          </a:xfrm>
          <a:prstGeom prst="rect">
            <a:avLst/>
          </a:prstGeom>
          <a:noFill/>
        </p:spPr>
        <p:txBody>
          <a:bodyPr wrap="square" rtlCol="0">
            <a:spAutoFit/>
          </a:bodyPr>
          <a:lstStyle/>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宋体" panose="02010600030101010101" pitchFamily="2" charset="-122"/>
                <a:ea typeface="宋体" panose="02010600030101010101" pitchFamily="2" charset="-122"/>
              </a:rPr>
              <a:t>当飞机在机场跑道上滑行（或空中飞行）时，由于机翼的特殊形状，流过机翼上方的空气速度大，流过机翼下方的空气速度小，因此，</a:t>
            </a:r>
            <a:r>
              <a:rPr lang="zh-CN" altLang="en-US" sz="2400">
                <a:solidFill>
                  <a:schemeClr val="accent5"/>
                </a:solidFill>
              </a:rPr>
              <a:t>机翼上方空气对机翼上表面的压强较小，下方空气对机翼下表面的压强较大。</a:t>
            </a:r>
          </a:p>
        </p:txBody>
      </p:sp>
      <p:sp>
        <p:nvSpPr>
          <p:cNvPr id="18" name="文本框 17"/>
          <p:cNvSpPr txBox="1"/>
          <p:nvPr/>
        </p:nvSpPr>
        <p:spPr>
          <a:xfrm>
            <a:off x="1014730" y="5833110"/>
            <a:ext cx="9242425" cy="460375"/>
          </a:xfrm>
          <a:prstGeom prst="rect">
            <a:avLst/>
          </a:prstGeom>
          <a:noFill/>
        </p:spPr>
        <p:txBody>
          <a:bodyPr wrap="square" rtlCol="0">
            <a:spAutoFit/>
          </a:bodyPr>
          <a:lstStyle/>
          <a:p>
            <a:r>
              <a:rPr lang="zh-CN" altLang="en-US" sz="2400"/>
              <a:t>机翼上下方所受</a:t>
            </a:r>
            <a:r>
              <a:rPr lang="zh-CN" altLang="en-US" sz="2400" b="1">
                <a:solidFill>
                  <a:schemeClr val="accent5"/>
                </a:solidFill>
              </a:rPr>
              <a:t>压力差形成向上托举的力</a:t>
            </a:r>
            <a:r>
              <a:rPr lang="zh-CN" altLang="en-US" sz="2400"/>
              <a:t>，是</a:t>
            </a:r>
            <a:r>
              <a:rPr lang="zh-CN" altLang="en-US" sz="2400" b="1">
                <a:solidFill>
                  <a:schemeClr val="accent5"/>
                </a:solidFill>
              </a:rPr>
              <a:t>飞机升力的一个来源。</a:t>
            </a:r>
          </a:p>
        </p:txBody>
      </p:sp>
      <p:grpSp>
        <p:nvGrpSpPr>
          <p:cNvPr id="19" name="组合 18"/>
          <p:cNvGrpSpPr/>
          <p:nvPr/>
        </p:nvGrpSpPr>
        <p:grpSpPr>
          <a:xfrm>
            <a:off x="449200" y="5957917"/>
            <a:ext cx="295322" cy="210471"/>
            <a:chOff x="435463" y="1226414"/>
            <a:chExt cx="295380" cy="210512"/>
          </a:xfrm>
        </p:grpSpPr>
        <p:sp>
          <p:nvSpPr>
            <p:cNvPr id="20" name="矩形 19"/>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9845675" y="2444750"/>
            <a:ext cx="762000" cy="1141730"/>
            <a:chOff x="14954" y="5913"/>
            <a:chExt cx="1200" cy="1798"/>
          </a:xfrm>
        </p:grpSpPr>
        <p:cxnSp>
          <p:nvCxnSpPr>
            <p:cNvPr id="23" name="直接箭头连接符 22"/>
            <p:cNvCxnSpPr/>
            <p:nvPr/>
          </p:nvCxnSpPr>
          <p:spPr>
            <a:xfrm flipV="1">
              <a:off x="14954" y="5913"/>
              <a:ext cx="0" cy="1798"/>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4" name="文本框 23"/>
            <p:cNvSpPr txBox="1"/>
            <p:nvPr/>
          </p:nvSpPr>
          <p:spPr>
            <a:xfrm>
              <a:off x="15074" y="5913"/>
              <a:ext cx="1080" cy="822"/>
            </a:xfrm>
            <a:prstGeom prst="rect">
              <a:avLst/>
            </a:prstGeom>
            <a:noFill/>
          </p:spPr>
          <p:txBody>
            <a:bodyPr wrap="square" rtlCol="0">
              <a:spAutoFit/>
            </a:bodyPr>
            <a:lstStyle/>
            <a:p>
              <a:r>
                <a:rPr lang="en-US" altLang="zh-CN" sz="2800">
                  <a:solidFill>
                    <a:srgbClr val="FF0000"/>
                  </a:solidFill>
                </a:rPr>
                <a:t>F</a:t>
              </a:r>
              <a:r>
                <a:rPr lang="zh-CN" altLang="en-US" sz="2800" baseline="-25000">
                  <a:solidFill>
                    <a:srgbClr val="FF0000"/>
                  </a:solidFill>
                </a:rPr>
                <a:t>合</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流体压强与流速关系的应用</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2113915" cy="521970"/>
          </a:xfrm>
          <a:prstGeom prst="rect">
            <a:avLst/>
          </a:prstGeom>
          <a:noFill/>
        </p:spPr>
        <p:txBody>
          <a:bodyPr wrap="square" rtlCol="0">
            <a:spAutoFit/>
          </a:bodyPr>
          <a:lstStyle/>
          <a:p>
            <a:r>
              <a:rPr lang="zh-CN" sz="2800"/>
              <a:t>飞机的升力</a:t>
            </a:r>
          </a:p>
        </p:txBody>
      </p:sp>
      <p:pic>
        <p:nvPicPr>
          <p:cNvPr id="10" name="图片 9"/>
          <p:cNvPicPr>
            <a:picLocks noChangeAspect="1"/>
          </p:cNvPicPr>
          <p:nvPr/>
        </p:nvPicPr>
        <p:blipFill>
          <a:blip r:embed="rId3"/>
          <a:stretch>
            <a:fillRect/>
          </a:stretch>
        </p:blipFill>
        <p:spPr>
          <a:xfrm>
            <a:off x="788035" y="2604770"/>
            <a:ext cx="5429885" cy="2658110"/>
          </a:xfrm>
          <a:prstGeom prst="rect">
            <a:avLst/>
          </a:prstGeom>
        </p:spPr>
      </p:pic>
      <p:sp>
        <p:nvSpPr>
          <p:cNvPr id="11" name="文本框 10"/>
          <p:cNvSpPr txBox="1"/>
          <p:nvPr/>
        </p:nvSpPr>
        <p:spPr>
          <a:xfrm>
            <a:off x="788670" y="5382260"/>
            <a:ext cx="5429250" cy="1198880"/>
          </a:xfrm>
          <a:prstGeom prst="rect">
            <a:avLst/>
          </a:prstGeom>
          <a:noFill/>
        </p:spPr>
        <p:txBody>
          <a:bodyPr wrap="square" rtlCol="0">
            <a:spAutoFit/>
          </a:bodyPr>
          <a:lstStyle/>
          <a:p>
            <a:pPr algn="ctr">
              <a:lnSpc>
                <a:spcPct val="150000"/>
              </a:lnSpc>
            </a:pPr>
            <a:r>
              <a:rPr lang="zh-CN" altLang="en-US" sz="2400">
                <a:latin typeface="宋体" panose="02010600030101010101" pitchFamily="2" charset="-122"/>
                <a:ea typeface="宋体" panose="02010600030101010101" pitchFamily="2" charset="-122"/>
              </a:rPr>
              <a:t>鸟儿利用翅膀形状通过滑翔获得升力</a:t>
            </a:r>
          </a:p>
          <a:p>
            <a:pPr algn="ctr">
              <a:lnSpc>
                <a:spcPct val="150000"/>
              </a:lnSpc>
            </a:pPr>
            <a:r>
              <a:rPr lang="zh-CN" altLang="en-US" sz="2400">
                <a:latin typeface="宋体" panose="02010600030101010101" pitchFamily="2" charset="-122"/>
                <a:ea typeface="宋体" panose="02010600030101010101" pitchFamily="2" charset="-122"/>
              </a:rPr>
              <a:t>有些类似飞机的升力原理。</a:t>
            </a:r>
          </a:p>
        </p:txBody>
      </p:sp>
      <p:pic>
        <p:nvPicPr>
          <p:cNvPr id="12" name="图片 11"/>
          <p:cNvPicPr>
            <a:picLocks noChangeAspect="1"/>
          </p:cNvPicPr>
          <p:nvPr/>
        </p:nvPicPr>
        <p:blipFill>
          <a:blip r:embed="rId4"/>
          <a:stretch>
            <a:fillRect/>
          </a:stretch>
        </p:blipFill>
        <p:spPr>
          <a:xfrm>
            <a:off x="6743700" y="2604770"/>
            <a:ext cx="4810760" cy="2658110"/>
          </a:xfrm>
          <a:prstGeom prst="rect">
            <a:avLst/>
          </a:prstGeom>
        </p:spPr>
      </p:pic>
      <p:sp>
        <p:nvSpPr>
          <p:cNvPr id="13" name="文本框 12"/>
          <p:cNvSpPr txBox="1"/>
          <p:nvPr/>
        </p:nvSpPr>
        <p:spPr>
          <a:xfrm>
            <a:off x="6743065" y="5382260"/>
            <a:ext cx="4811395" cy="1198880"/>
          </a:xfrm>
          <a:prstGeom prst="rect">
            <a:avLst/>
          </a:prstGeom>
          <a:noFill/>
        </p:spPr>
        <p:txBody>
          <a:bodyPr wrap="square" rtlCol="0">
            <a:spAutoFit/>
          </a:bodyPr>
          <a:lstStyle/>
          <a:p>
            <a:pPr algn="ctr">
              <a:lnSpc>
                <a:spcPct val="150000"/>
              </a:lnSpc>
            </a:pPr>
            <a:r>
              <a:rPr lang="zh-CN" altLang="en-US" sz="2400">
                <a:latin typeface="宋体" panose="02010600030101010101" pitchFamily="2" charset="-122"/>
                <a:ea typeface="宋体" panose="02010600030101010101" pitchFamily="2" charset="-122"/>
              </a:rPr>
              <a:t>水翼船在船身地下装有类似于</a:t>
            </a:r>
          </a:p>
          <a:p>
            <a:pPr algn="ctr">
              <a:lnSpc>
                <a:spcPct val="150000"/>
              </a:lnSpc>
            </a:pPr>
            <a:r>
              <a:rPr lang="zh-CN" altLang="en-US" sz="2400">
                <a:latin typeface="宋体" panose="02010600030101010101" pitchFamily="2" charset="-122"/>
                <a:ea typeface="宋体" panose="02010600030101010101" pitchFamily="2" charset="-122"/>
              </a:rPr>
              <a:t>飞机机翼的水翼</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流体压强与流速关系的应用</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2113915" cy="521970"/>
          </a:xfrm>
          <a:prstGeom prst="rect">
            <a:avLst/>
          </a:prstGeom>
          <a:noFill/>
        </p:spPr>
        <p:txBody>
          <a:bodyPr wrap="square" rtlCol="0">
            <a:spAutoFit/>
          </a:bodyPr>
          <a:lstStyle/>
          <a:p>
            <a:r>
              <a:rPr lang="zh-CN" sz="2800"/>
              <a:t>飞机的升力</a:t>
            </a:r>
          </a:p>
        </p:txBody>
      </p:sp>
      <p:pic>
        <p:nvPicPr>
          <p:cNvPr id="10" name="图片 9" descr="9f1011b3a68e6b99d8335a4d"/>
          <p:cNvPicPr>
            <a:picLocks noChangeAspect="1"/>
          </p:cNvPicPr>
          <p:nvPr/>
        </p:nvPicPr>
        <p:blipFill>
          <a:blip r:embed="rId3"/>
          <a:srcRect l="6649" t="13669" r="11144" b="15058"/>
          <a:stretch>
            <a:fillRect/>
          </a:stretch>
        </p:blipFill>
        <p:spPr>
          <a:xfrm>
            <a:off x="5977890" y="1895475"/>
            <a:ext cx="5638800" cy="3678555"/>
          </a:xfrm>
          <a:prstGeom prst="rect">
            <a:avLst/>
          </a:prstGeom>
          <a:ln>
            <a:solidFill>
              <a:schemeClr val="accent1"/>
            </a:solidFill>
          </a:ln>
        </p:spPr>
      </p:pic>
      <p:sp>
        <p:nvSpPr>
          <p:cNvPr id="61" name="文本框 60"/>
          <p:cNvSpPr txBox="1"/>
          <p:nvPr/>
        </p:nvSpPr>
        <p:spPr>
          <a:xfrm>
            <a:off x="899795" y="2635885"/>
            <a:ext cx="4440555" cy="953135"/>
          </a:xfrm>
          <a:prstGeom prst="rect">
            <a:avLst/>
          </a:prstGeom>
          <a:noFill/>
        </p:spPr>
        <p:txBody>
          <a:bodyPr wrap="square" rtlCol="0">
            <a:spAutoFit/>
          </a:bodyPr>
          <a:lstStyle/>
          <a:p>
            <a:r>
              <a:rPr lang="zh-CN" altLang="en-US" sz="2800">
                <a:latin typeface="微软雅黑" panose="020B0503020204020204" charset="-122"/>
                <a:ea typeface="微软雅黑" panose="020B0503020204020204" charset="-122"/>
              </a:rPr>
              <a:t>水翼船能高速行驶的原因是什么呢？</a:t>
            </a:r>
          </a:p>
        </p:txBody>
      </p:sp>
      <p:pic>
        <p:nvPicPr>
          <p:cNvPr id="11" name="图片 10" descr="src=http___res.tongyi.com_resources_article_student_junior_2010_0821_wuli_44.files_image012.jpg&amp;refer=http___res.tongyi"/>
          <p:cNvPicPr>
            <a:picLocks noChangeAspect="1"/>
          </p:cNvPicPr>
          <p:nvPr/>
        </p:nvPicPr>
        <p:blipFill>
          <a:blip r:embed="rId4"/>
          <a:stretch>
            <a:fillRect/>
          </a:stretch>
        </p:blipFill>
        <p:spPr>
          <a:xfrm>
            <a:off x="774065" y="3562985"/>
            <a:ext cx="5203825" cy="1863725"/>
          </a:xfrm>
          <a:prstGeom prst="rect">
            <a:avLst/>
          </a:prstGeom>
        </p:spPr>
      </p:pic>
      <p:sp>
        <p:nvSpPr>
          <p:cNvPr id="12" name="文本框 11"/>
          <p:cNvSpPr txBox="1"/>
          <p:nvPr/>
        </p:nvSpPr>
        <p:spPr>
          <a:xfrm>
            <a:off x="774065" y="5574030"/>
            <a:ext cx="9465310" cy="1124585"/>
          </a:xfrm>
          <a:prstGeom prst="rect">
            <a:avLst/>
          </a:prstGeom>
          <a:noFill/>
        </p:spPr>
        <p:txBody>
          <a:bodyPr wrap="square" rtlCol="0">
            <a:spAutoFit/>
          </a:bodyPr>
          <a:lstStyle/>
          <a:p>
            <a:pPr>
              <a:lnSpc>
                <a:spcPct val="120000"/>
              </a:lnSpc>
            </a:pPr>
            <a:r>
              <a:rPr lang="zh-CN" altLang="en-US" sz="2800">
                <a:latin typeface="宋体" panose="02010600030101010101" pitchFamily="2" charset="-122"/>
                <a:ea typeface="宋体" panose="02010600030101010101" pitchFamily="2" charset="-122"/>
              </a:rPr>
              <a:t>水翼提供的升力会把船身抬离水面从而大大减少水的阻力来增加航行速度。</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流体压强与流速关系的应用</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2113915" cy="521970"/>
          </a:xfrm>
          <a:prstGeom prst="rect">
            <a:avLst/>
          </a:prstGeom>
          <a:noFill/>
        </p:spPr>
        <p:txBody>
          <a:bodyPr wrap="square" rtlCol="0">
            <a:spAutoFit/>
          </a:bodyPr>
          <a:lstStyle/>
          <a:p>
            <a:r>
              <a:rPr lang="zh-CN" sz="2800"/>
              <a:t>生活实例</a:t>
            </a:r>
          </a:p>
        </p:txBody>
      </p:sp>
      <p:pic>
        <p:nvPicPr>
          <p:cNvPr id="21506" name="Picture 9" descr="铁路站台上的安全线"/>
          <p:cNvPicPr>
            <a:picLocks noChangeAspect="1"/>
          </p:cNvPicPr>
          <p:nvPr/>
        </p:nvPicPr>
        <p:blipFill>
          <a:blip r:embed="rId3">
            <a:clrChange>
              <a:clrFrom>
                <a:srgbClr val="FFFFFF"/>
              </a:clrFrom>
              <a:clrTo>
                <a:srgbClr val="FFFFFF">
                  <a:alpha val="0"/>
                </a:srgbClr>
              </a:clrTo>
            </a:clrChange>
          </a:blip>
          <a:stretch>
            <a:fillRect/>
          </a:stretch>
        </p:blipFill>
        <p:spPr>
          <a:xfrm>
            <a:off x="4281170" y="2277745"/>
            <a:ext cx="3534410" cy="3037840"/>
          </a:xfrm>
          <a:prstGeom prst="rect">
            <a:avLst/>
          </a:prstGeom>
          <a:noFill/>
          <a:ln w="9525">
            <a:noFill/>
          </a:ln>
        </p:spPr>
      </p:pic>
      <p:pic>
        <p:nvPicPr>
          <p:cNvPr id="100" name="图片 99"/>
          <p:cNvPicPr/>
          <p:nvPr/>
        </p:nvPicPr>
        <p:blipFill>
          <a:blip r:embed="rId4"/>
          <a:srcRect l="49756" t="45500"/>
          <a:stretch>
            <a:fillRect/>
          </a:stretch>
        </p:blipFill>
        <p:spPr>
          <a:xfrm>
            <a:off x="7815580" y="2277745"/>
            <a:ext cx="3640455" cy="3037840"/>
          </a:xfrm>
          <a:prstGeom prst="rect">
            <a:avLst/>
          </a:prstGeom>
          <a:noFill/>
          <a:ln w="9525">
            <a:noFill/>
          </a:ln>
        </p:spPr>
      </p:pic>
      <p:sp>
        <p:nvSpPr>
          <p:cNvPr id="27" name="文本框 26"/>
          <p:cNvSpPr txBox="1"/>
          <p:nvPr/>
        </p:nvSpPr>
        <p:spPr>
          <a:xfrm>
            <a:off x="1014095" y="2277745"/>
            <a:ext cx="3147060" cy="3449955"/>
          </a:xfrm>
          <a:prstGeom prst="rect">
            <a:avLst/>
          </a:prstGeom>
          <a:noFill/>
        </p:spPr>
        <p:txBody>
          <a:bodyPr wrap="square" rtlCol="0">
            <a:spAutoFit/>
          </a:bodyPr>
          <a:lstStyle/>
          <a:p>
            <a:pPr lvl="0" algn="l">
              <a:lnSpc>
                <a:spcPct val="130000"/>
              </a:lnSpc>
              <a:buClrTx/>
              <a:buSzTx/>
              <a:buFontTx/>
            </a:pPr>
            <a:r>
              <a:rPr lang="zh-CN" altLang="en-US" sz="2800">
                <a:latin typeface="宋体" panose="02010600030101010101" pitchFamily="2" charset="-122"/>
                <a:ea typeface="宋体" panose="02010600030101010101" pitchFamily="2" charset="-122"/>
                <a:sym typeface="+mn-ea"/>
              </a:rPr>
              <a:t>在火车站或地铁站的站台都会标注一条白色的安全线，以此提醒乘客，当列车驶过时不能超越安全线。</a:t>
            </a:r>
          </a:p>
        </p:txBody>
      </p:sp>
      <p:sp>
        <p:nvSpPr>
          <p:cNvPr id="10" name="文本框 9"/>
          <p:cNvSpPr txBox="1"/>
          <p:nvPr/>
        </p:nvSpPr>
        <p:spPr>
          <a:xfrm>
            <a:off x="1014095" y="5727700"/>
            <a:ext cx="10441940" cy="829945"/>
          </a:xfrm>
          <a:prstGeom prst="rect">
            <a:avLst/>
          </a:prstGeom>
          <a:noFill/>
        </p:spPr>
        <p:txBody>
          <a:bodyPr wrap="square" rtlCol="0">
            <a:spAutoFit/>
          </a:bodyPr>
          <a:lstStyle/>
          <a:p>
            <a:r>
              <a:rPr lang="zh-CN" altLang="en-US" sz="2400"/>
              <a:t>当列车行驶时，会带动其周围空气流动更快，形成压强差。若旅客离列车太近，这个压强差会把人</a:t>
            </a:r>
            <a:r>
              <a:rPr lang="en-US" altLang="zh-CN" sz="2400"/>
              <a:t>“</a:t>
            </a:r>
            <a:r>
              <a:rPr lang="zh-CN" altLang="en-US" sz="2400"/>
              <a:t>推</a:t>
            </a:r>
            <a:r>
              <a:rPr lang="en-US" altLang="zh-CN" sz="2400"/>
              <a:t>”</a:t>
            </a:r>
            <a:r>
              <a:rPr lang="zh-CN" altLang="en-US" sz="2400"/>
              <a:t>向列车，造成事故。</a:t>
            </a:r>
          </a:p>
        </p:txBody>
      </p:sp>
      <p:grpSp>
        <p:nvGrpSpPr>
          <p:cNvPr id="11" name="组合 10"/>
          <p:cNvGrpSpPr/>
          <p:nvPr/>
        </p:nvGrpSpPr>
        <p:grpSpPr>
          <a:xfrm>
            <a:off x="490475" y="5790277"/>
            <a:ext cx="295322" cy="210471"/>
            <a:chOff x="435463" y="1226414"/>
            <a:chExt cx="295380" cy="210512"/>
          </a:xfrm>
        </p:grpSpPr>
        <p:sp>
          <p:nvSpPr>
            <p:cNvPr id="12" name="矩形 11"/>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流体压强与流速关系的应用</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2113915" cy="521970"/>
          </a:xfrm>
          <a:prstGeom prst="rect">
            <a:avLst/>
          </a:prstGeom>
          <a:noFill/>
        </p:spPr>
        <p:txBody>
          <a:bodyPr wrap="square" rtlCol="0">
            <a:spAutoFit/>
          </a:bodyPr>
          <a:lstStyle/>
          <a:p>
            <a:r>
              <a:rPr lang="zh-CN" sz="2800"/>
              <a:t>生活实例</a:t>
            </a:r>
          </a:p>
        </p:txBody>
      </p:sp>
      <p:pic>
        <p:nvPicPr>
          <p:cNvPr id="10" name="https://docer-ks3.wpscdn.cn/picture/24073119/6e027923983ed01fab1afaac45e56223_612.jpg" descr="真空吸尘器,环境净化,用具,清洁工,机器,镶花地板,家务,电,家常杂务,卫生"/>
          <p:cNvPicPr>
            <a:picLocks noChangeAspect="1"/>
          </p:cNvPicPr>
          <p:nvPr/>
        </p:nvPicPr>
        <p:blipFill>
          <a:blip r:embed="rId3"/>
          <a:stretch>
            <a:fillRect/>
          </a:stretch>
        </p:blipFill>
        <p:spPr>
          <a:xfrm>
            <a:off x="1246505" y="2673985"/>
            <a:ext cx="3937000" cy="2783840"/>
          </a:xfrm>
          <a:prstGeom prst="rect">
            <a:avLst/>
          </a:prstGeom>
        </p:spPr>
      </p:pic>
      <p:pic>
        <p:nvPicPr>
          <p:cNvPr id="11" name="图片 10"/>
          <p:cNvPicPr>
            <a:picLocks noChangeAspect="1"/>
          </p:cNvPicPr>
          <p:nvPr/>
        </p:nvPicPr>
        <p:blipFill>
          <a:blip r:embed="rId4"/>
          <a:stretch>
            <a:fillRect/>
          </a:stretch>
        </p:blipFill>
        <p:spPr>
          <a:xfrm>
            <a:off x="7219950" y="2355850"/>
            <a:ext cx="3420110" cy="3420110"/>
          </a:xfrm>
          <a:prstGeom prst="rect">
            <a:avLst/>
          </a:prstGeom>
        </p:spPr>
      </p:pic>
      <p:sp>
        <p:nvSpPr>
          <p:cNvPr id="12" name="文本框 11"/>
          <p:cNvSpPr txBox="1"/>
          <p:nvPr/>
        </p:nvSpPr>
        <p:spPr>
          <a:xfrm>
            <a:off x="2439670" y="5620385"/>
            <a:ext cx="1550035" cy="521970"/>
          </a:xfrm>
          <a:prstGeom prst="rect">
            <a:avLst/>
          </a:prstGeom>
          <a:noFill/>
        </p:spPr>
        <p:txBody>
          <a:bodyPr wrap="square" rtlCol="0">
            <a:spAutoFit/>
          </a:bodyPr>
          <a:lstStyle/>
          <a:p>
            <a:pPr algn="ctr"/>
            <a:r>
              <a:rPr lang="zh-CN" altLang="en-US" sz="2800"/>
              <a:t>吸尘器</a:t>
            </a:r>
          </a:p>
        </p:txBody>
      </p:sp>
      <p:sp>
        <p:nvSpPr>
          <p:cNvPr id="13" name="文本框 12"/>
          <p:cNvSpPr txBox="1"/>
          <p:nvPr/>
        </p:nvSpPr>
        <p:spPr>
          <a:xfrm>
            <a:off x="7983855" y="5947410"/>
            <a:ext cx="1901190" cy="521970"/>
          </a:xfrm>
          <a:prstGeom prst="rect">
            <a:avLst/>
          </a:prstGeom>
          <a:noFill/>
        </p:spPr>
        <p:txBody>
          <a:bodyPr wrap="square" rtlCol="0">
            <a:spAutoFit/>
          </a:bodyPr>
          <a:lstStyle/>
          <a:p>
            <a:pPr algn="ctr"/>
            <a:r>
              <a:rPr lang="zh-CN" altLang="en-US" sz="2800"/>
              <a:t>抽油烟机</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流体压强与流速关系的应用</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7513955" cy="521970"/>
          </a:xfrm>
          <a:prstGeom prst="rect">
            <a:avLst/>
          </a:prstGeom>
          <a:noFill/>
        </p:spPr>
        <p:txBody>
          <a:bodyPr wrap="square" rtlCol="0">
            <a:spAutoFit/>
          </a:bodyPr>
          <a:lstStyle/>
          <a:p>
            <a:r>
              <a:rPr lang="zh-CN" sz="2800"/>
              <a:t>迷你实验室</a:t>
            </a:r>
            <a:r>
              <a:rPr lang="en-US" altLang="zh-CN" sz="2800"/>
              <a:t>    </a:t>
            </a:r>
            <a:r>
              <a:rPr lang="zh-CN" altLang="en-US" sz="2800"/>
              <a:t>与流体压强和流速相关的小实验</a:t>
            </a:r>
          </a:p>
        </p:txBody>
      </p:sp>
      <p:sp>
        <p:nvSpPr>
          <p:cNvPr id="10" name="文本框 9"/>
          <p:cNvSpPr txBox="1"/>
          <p:nvPr/>
        </p:nvSpPr>
        <p:spPr>
          <a:xfrm>
            <a:off x="1765300" y="3043555"/>
            <a:ext cx="4330700" cy="2676525"/>
          </a:xfrm>
          <a:prstGeom prst="rect">
            <a:avLst/>
          </a:prstGeom>
          <a:noFill/>
        </p:spPr>
        <p:txBody>
          <a:bodyPr wrap="square" rtlCol="0">
            <a:spAutoFit/>
          </a:bodyPr>
          <a:lstStyle/>
          <a:p>
            <a:pPr>
              <a:lnSpc>
                <a:spcPct val="150000"/>
              </a:lnSpc>
            </a:pPr>
            <a:r>
              <a:rPr lang="zh-CN" altLang="en-US" sz="2800">
                <a:latin typeface="Times New Roman" panose="02020603050405020304" pitchFamily="18" charset="0"/>
                <a:ea typeface="宋体" panose="02010600030101010101" pitchFamily="2" charset="-122"/>
                <a:cs typeface="Times New Roman" panose="02020603050405020304" pitchFamily="18" charset="0"/>
              </a:rPr>
              <a:t>（</a:t>
            </a:r>
            <a:r>
              <a:rPr lang="en-US" altLang="zh-CN" sz="2800">
                <a:latin typeface="Times New Roman" panose="02020603050405020304" pitchFamily="18" charset="0"/>
                <a:ea typeface="宋体" panose="02010600030101010101" pitchFamily="2" charset="-122"/>
                <a:cs typeface="Times New Roman" panose="02020603050405020304" pitchFamily="18" charset="0"/>
              </a:rPr>
              <a:t>1</a:t>
            </a:r>
            <a:r>
              <a:rPr lang="zh-CN" altLang="en-US" sz="2800">
                <a:latin typeface="Times New Roman" panose="02020603050405020304" pitchFamily="18" charset="0"/>
                <a:ea typeface="宋体" panose="02010600030101010101" pitchFamily="2" charset="-122"/>
                <a:cs typeface="Times New Roman" panose="02020603050405020304" pitchFamily="18" charset="0"/>
              </a:rPr>
              <a:t>）将纸条一端放到嘴唇下方，向前吹气；向倒置漏斗里的乒乓球吹气。你会发现什么？</a:t>
            </a:r>
          </a:p>
        </p:txBody>
      </p:sp>
      <p:pic>
        <p:nvPicPr>
          <p:cNvPr id="11" name="1081901237-1-16">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8528050" y="666750"/>
            <a:ext cx="3429000" cy="609600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8" fill="hold" display="1">
                  <p:stCondLst>
                    <p:cond delay="indefinite"/>
                  </p:stCondLst>
                </p:cTn>
                <p:tgtEl>
                  <p:spTgt spid="11"/>
                </p:tgtEl>
              </p:cMediaNode>
            </p:video>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流体压强与流速关系的应用</a:t>
            </a:r>
          </a:p>
        </p:txBody>
      </p:sp>
      <p:grpSp>
        <p:nvGrpSpPr>
          <p:cNvPr id="2" name="组合 1"/>
          <p:cNvGrpSpPr/>
          <p:nvPr/>
        </p:nvGrpSpPr>
        <p:grpSpPr>
          <a:xfrm>
            <a:off x="449200" y="194852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793240"/>
            <a:ext cx="7513955" cy="521970"/>
          </a:xfrm>
          <a:prstGeom prst="rect">
            <a:avLst/>
          </a:prstGeom>
          <a:noFill/>
        </p:spPr>
        <p:txBody>
          <a:bodyPr wrap="square" rtlCol="0">
            <a:spAutoFit/>
          </a:bodyPr>
          <a:lstStyle/>
          <a:p>
            <a:r>
              <a:rPr lang="zh-CN" sz="2800"/>
              <a:t>迷你实验室</a:t>
            </a:r>
            <a:r>
              <a:rPr lang="en-US" altLang="zh-CN" sz="2800"/>
              <a:t>    </a:t>
            </a:r>
            <a:r>
              <a:rPr lang="zh-CN" altLang="en-US" sz="2800"/>
              <a:t>与流体压强和流速相关的小实验</a:t>
            </a:r>
          </a:p>
        </p:txBody>
      </p:sp>
      <p:sp>
        <p:nvSpPr>
          <p:cNvPr id="10" name="文本框 9"/>
          <p:cNvSpPr txBox="1"/>
          <p:nvPr/>
        </p:nvSpPr>
        <p:spPr>
          <a:xfrm>
            <a:off x="1014095" y="3319780"/>
            <a:ext cx="4330700" cy="1383665"/>
          </a:xfrm>
          <a:prstGeom prst="rect">
            <a:avLst/>
          </a:prstGeom>
          <a:noFill/>
        </p:spPr>
        <p:txBody>
          <a:bodyPr wrap="square" rtlCol="0">
            <a:spAutoFit/>
          </a:bodyPr>
          <a:lstStyle/>
          <a:p>
            <a:pPr>
              <a:lnSpc>
                <a:spcPct val="150000"/>
              </a:lnSpc>
            </a:pPr>
            <a:r>
              <a:rPr lang="zh-CN" altLang="en-US" sz="2800">
                <a:latin typeface="Times New Roman" panose="02020603050405020304" pitchFamily="18" charset="0"/>
                <a:ea typeface="宋体" panose="02010600030101010101" pitchFamily="2" charset="-122"/>
                <a:cs typeface="Times New Roman" panose="02020603050405020304" pitchFamily="18" charset="0"/>
              </a:rPr>
              <a:t>（</a:t>
            </a:r>
            <a:r>
              <a:rPr lang="en-US" altLang="zh-CN" sz="2800">
                <a:latin typeface="Times New Roman" panose="02020603050405020304" pitchFamily="18" charset="0"/>
                <a:ea typeface="宋体" panose="02010600030101010101" pitchFamily="2" charset="-122"/>
                <a:cs typeface="Times New Roman" panose="02020603050405020304" pitchFamily="18" charset="0"/>
              </a:rPr>
              <a:t>2</a:t>
            </a:r>
            <a:r>
              <a:rPr lang="zh-CN" altLang="en-US" sz="2800">
                <a:latin typeface="Times New Roman" panose="02020603050405020304" pitchFamily="18" charset="0"/>
                <a:ea typeface="宋体" panose="02010600030101010101" pitchFamily="2" charset="-122"/>
                <a:cs typeface="Times New Roman" panose="02020603050405020304" pitchFamily="18" charset="0"/>
              </a:rPr>
              <a:t>）对着鸟翼模型向前吹气，鸟翼模型会上升吗？</a:t>
            </a:r>
          </a:p>
        </p:txBody>
      </p:sp>
      <p:pic>
        <p:nvPicPr>
          <p:cNvPr id="11" name="310239770-1-208">
            <a:hlinkClick r:id="" action="ppaction://media"/>
          </p:cNvPr>
          <p:cNvPicPr/>
          <p:nvPr>
            <a:videoFile r:link="rId2"/>
            <p:extLst>
              <p:ext uri="{DAA4B4D4-6D71-4841-9C94-3DE7FCFB9230}">
                <p14:media xmlns:p14="http://schemas.microsoft.com/office/powerpoint/2010/main" r:embed="rId3">
                  <p14:trim st="71000" end="73151"/>
                </p14:media>
              </p:ext>
            </p:extLst>
          </p:nvPr>
        </p:nvPicPr>
        <p:blipFill>
          <a:blip r:embed="rId5"/>
          <a:stretch>
            <a:fillRect/>
          </a:stretch>
        </p:blipFill>
        <p:spPr>
          <a:xfrm>
            <a:off x="5962650" y="2790825"/>
            <a:ext cx="5266055" cy="296227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8" fill="hold" display="1">
                  <p:stCondLst>
                    <p:cond delay="indefinite"/>
                  </p:stCondLst>
                </p:cTn>
                <p:tgtEl>
                  <p:spTgt spid="11"/>
                </p:tgtEl>
              </p:cMediaNode>
            </p:video>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11"/>
                                        </p:tgtEl>
                                      </p:cBhvr>
                                    </p:cmd>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3090" y="882650"/>
            <a:ext cx="8446135" cy="5262245"/>
          </a:xfrm>
          <a:prstGeom prst="rect">
            <a:avLst/>
          </a:prstGeom>
          <a:noFill/>
        </p:spPr>
        <p:txBody>
          <a:bodyPr wrap="square" rtlCol="0">
            <a:spAutoFit/>
          </a:bodyPr>
          <a:lstStyle/>
          <a:p>
            <a:pPr>
              <a:lnSpc>
                <a:spcPct val="150000"/>
              </a:lnSpc>
            </a:pPr>
            <a:r>
              <a:rPr lang="en-US" altLang="zh-CN" sz="2800"/>
              <a:t>1. 2024</a:t>
            </a:r>
            <a:r>
              <a:rPr lang="zh-CN" altLang="en-US" sz="2800"/>
              <a:t>年</a:t>
            </a:r>
            <a:r>
              <a:rPr lang="en-US" altLang="zh-CN" sz="2800"/>
              <a:t>6</a:t>
            </a:r>
            <a:r>
              <a:rPr lang="zh-CN" altLang="en-US" sz="2800"/>
              <a:t>月</a:t>
            </a:r>
            <a:r>
              <a:rPr lang="en-US" altLang="zh-CN" sz="2800"/>
              <a:t> 10</a:t>
            </a:r>
            <a:r>
              <a:rPr lang="zh-CN" altLang="en-US" sz="2800"/>
              <a:t>日是我国传统节日端午节，端午节划龙舟是传统的习俗，弘扬中国传统文化是我们义不容辞的责任。思考乐佳佳同学发现并行的龙舟不能靠的太近，其中蕴含的原理跟以下哪个一样？（　　）</a:t>
            </a:r>
            <a:endParaRPr lang="en-US" altLang="zh-CN" sz="2800"/>
          </a:p>
          <a:p>
            <a:pPr indent="457200">
              <a:lnSpc>
                <a:spcPct val="150000"/>
              </a:lnSpc>
            </a:pPr>
            <a:r>
              <a:rPr lang="en-US" altLang="zh-CN" sz="2800"/>
              <a:t>A. </a:t>
            </a:r>
            <a:r>
              <a:rPr lang="zh-CN" altLang="en-US" sz="2800"/>
              <a:t>用吸管吸饮料</a:t>
            </a:r>
            <a:r>
              <a:rPr lang="en-US" altLang="zh-CN" sz="2800"/>
              <a:t>		</a:t>
            </a:r>
          </a:p>
          <a:p>
            <a:pPr indent="457200">
              <a:lnSpc>
                <a:spcPct val="150000"/>
              </a:lnSpc>
            </a:pPr>
            <a:r>
              <a:rPr lang="en-US" altLang="zh-CN" sz="2800"/>
              <a:t>B. </a:t>
            </a:r>
            <a:r>
              <a:rPr lang="zh-CN" altLang="en-US" sz="2800"/>
              <a:t>地铁站里有安全线</a:t>
            </a:r>
          </a:p>
          <a:p>
            <a:pPr indent="457200">
              <a:lnSpc>
                <a:spcPct val="150000"/>
              </a:lnSpc>
            </a:pPr>
            <a:r>
              <a:rPr lang="en-US" altLang="zh-CN" sz="2800"/>
              <a:t>C. </a:t>
            </a:r>
            <a:r>
              <a:rPr lang="zh-CN" altLang="en-US" sz="2800"/>
              <a:t>高压锅煮饭</a:t>
            </a:r>
            <a:r>
              <a:rPr lang="en-US" altLang="zh-CN" sz="2800"/>
              <a:t>			</a:t>
            </a:r>
          </a:p>
          <a:p>
            <a:pPr indent="457200">
              <a:lnSpc>
                <a:spcPct val="150000"/>
              </a:lnSpc>
            </a:pPr>
            <a:r>
              <a:rPr lang="en-US" altLang="zh-CN" sz="2800"/>
              <a:t>D. </a:t>
            </a:r>
            <a:r>
              <a:rPr lang="zh-CN" altLang="en-US" sz="2800"/>
              <a:t>佳佳在骑车时需要带头盔</a:t>
            </a:r>
          </a:p>
        </p:txBody>
      </p:sp>
      <p:pic>
        <p:nvPicPr>
          <p:cNvPr id="100009" name="图片 100009" descr="学科网(www.zxxk.com)--教育资源门户，提供试卷、教案、课件、论文、素材以及各类教学资源下载，还有大量而丰富的教学相关资讯！"/>
          <p:cNvPicPr>
            <a:picLocks noChangeAspect="1"/>
          </p:cNvPicPr>
          <p:nvPr/>
        </p:nvPicPr>
        <p:blipFill>
          <a:blip r:embed="rId3"/>
          <a:stretch>
            <a:fillRect/>
          </a:stretch>
        </p:blipFill>
        <p:spPr>
          <a:xfrm>
            <a:off x="6958330" y="3700780"/>
            <a:ext cx="4172585" cy="2675890"/>
          </a:xfrm>
          <a:prstGeom prst="rect">
            <a:avLst/>
          </a:prstGeom>
        </p:spPr>
      </p:pic>
      <p:sp>
        <p:nvSpPr>
          <p:cNvPr id="3" name="文本框 2"/>
          <p:cNvSpPr txBox="1"/>
          <p:nvPr/>
        </p:nvSpPr>
        <p:spPr>
          <a:xfrm>
            <a:off x="7315835" y="2934335"/>
            <a:ext cx="968375" cy="583565"/>
          </a:xfrm>
          <a:prstGeom prst="rect">
            <a:avLst/>
          </a:prstGeom>
          <a:noFill/>
        </p:spPr>
        <p:txBody>
          <a:bodyPr wrap="square" rtlCol="0">
            <a:spAutoFit/>
          </a:bodyPr>
          <a:lstStyle/>
          <a:p>
            <a:pPr algn="ctr"/>
            <a:r>
              <a:rPr lang="en-US" altLang="zh-CN" sz="3200">
                <a:solidFill>
                  <a:srgbClr val="FF0000"/>
                </a:solidFill>
              </a:rPr>
              <a:t>B</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01850" y="1443990"/>
            <a:ext cx="7988300" cy="4615815"/>
          </a:xfrm>
          <a:prstGeom prst="rect">
            <a:avLst/>
          </a:prstGeom>
          <a:noFill/>
        </p:spPr>
        <p:txBody>
          <a:bodyPr wrap="square" rtlCol="0">
            <a:spAutoFit/>
          </a:bodyPr>
          <a:lstStyle/>
          <a:p>
            <a:pPr>
              <a:lnSpc>
                <a:spcPct val="150000"/>
              </a:lnSpc>
            </a:pPr>
            <a:r>
              <a:rPr lang="en-US" altLang="zh-CN" sz="2800"/>
              <a:t>2. </a:t>
            </a:r>
            <a:r>
              <a:rPr lang="zh-CN" altLang="en-US" sz="2800"/>
              <a:t>春节期间，小明和父母乘飞机去上海旅游。在飞机上升的过程中，外界大气压强</a:t>
            </a:r>
            <a:r>
              <a:rPr lang="en-US" altLang="zh-CN" sz="2800" u="sng"/>
              <a:t>              </a:t>
            </a:r>
            <a:r>
              <a:rPr lang="zh-CN" altLang="en-US" sz="2800"/>
              <a:t>（选填</a:t>
            </a:r>
            <a:r>
              <a:rPr lang="en-US" altLang="zh-CN" sz="2800"/>
              <a:t>“</a:t>
            </a:r>
            <a:r>
              <a:rPr lang="zh-CN" altLang="en-US" sz="2800"/>
              <a:t>变大</a:t>
            </a:r>
            <a:r>
              <a:rPr lang="en-US" altLang="zh-CN" sz="2800"/>
              <a:t>”</a:t>
            </a:r>
            <a:r>
              <a:rPr lang="zh-CN" altLang="en-US" sz="2800"/>
              <a:t>、</a:t>
            </a:r>
            <a:r>
              <a:rPr lang="en-US" altLang="zh-CN" sz="2800"/>
              <a:t>“</a:t>
            </a:r>
            <a:r>
              <a:rPr lang="zh-CN" altLang="en-US" sz="2800"/>
              <a:t>变小</a:t>
            </a:r>
            <a:r>
              <a:rPr lang="en-US" altLang="zh-CN" sz="2800"/>
              <a:t>”</a:t>
            </a:r>
            <a:r>
              <a:rPr lang="zh-CN" altLang="en-US" sz="2800"/>
              <a:t>或</a:t>
            </a:r>
            <a:r>
              <a:rPr lang="en-US" altLang="zh-CN" sz="2800"/>
              <a:t>“</a:t>
            </a:r>
            <a:r>
              <a:rPr lang="zh-CN" altLang="en-US" sz="2800"/>
              <a:t>不变</a:t>
            </a:r>
            <a:r>
              <a:rPr lang="en-US" altLang="zh-CN" sz="2800"/>
              <a:t>”</a:t>
            </a:r>
            <a:r>
              <a:rPr lang="zh-CN" altLang="en-US" sz="2800"/>
              <a:t>）；在飞机飞行过程中，座位上的小明相对于窗外的机翼是</a:t>
            </a:r>
            <a:r>
              <a:rPr lang="en-US" altLang="zh-CN" sz="2800" u="sng"/>
              <a:t>           </a:t>
            </a:r>
            <a:r>
              <a:rPr lang="zh-CN" altLang="en-US" sz="2800"/>
              <a:t>（选填</a:t>
            </a:r>
            <a:r>
              <a:rPr lang="en-US" altLang="zh-CN" sz="2800"/>
              <a:t>“</a:t>
            </a:r>
            <a:r>
              <a:rPr lang="zh-CN" altLang="en-US" sz="2800"/>
              <a:t>静止</a:t>
            </a:r>
            <a:r>
              <a:rPr lang="en-US" altLang="zh-CN" sz="2800"/>
              <a:t>”</a:t>
            </a:r>
            <a:r>
              <a:rPr lang="zh-CN" altLang="en-US" sz="2800"/>
              <a:t>或</a:t>
            </a:r>
            <a:r>
              <a:rPr lang="en-US" altLang="zh-CN" sz="2800"/>
              <a:t>“</a:t>
            </a:r>
            <a:r>
              <a:rPr lang="zh-CN" altLang="en-US" sz="2800"/>
              <a:t>运动</a:t>
            </a:r>
            <a:r>
              <a:rPr lang="en-US" altLang="zh-CN" sz="2800"/>
              <a:t>”</a:t>
            </a:r>
            <a:r>
              <a:rPr lang="zh-CN" altLang="en-US" sz="2800"/>
              <a:t>）的；机翼</a:t>
            </a:r>
            <a:r>
              <a:rPr lang="en-US" altLang="zh-CN" sz="2800" u="sng"/>
              <a:t>          </a:t>
            </a:r>
            <a:r>
              <a:rPr lang="zh-CN" altLang="en-US" sz="2800"/>
              <a:t>方（选填</a:t>
            </a:r>
            <a:r>
              <a:rPr lang="en-US" altLang="zh-CN" sz="2800"/>
              <a:t>“</a:t>
            </a:r>
            <a:r>
              <a:rPr lang="zh-CN" altLang="en-US" sz="2800"/>
              <a:t>上</a:t>
            </a:r>
            <a:r>
              <a:rPr lang="en-US" altLang="zh-CN" sz="2800"/>
              <a:t>”</a:t>
            </a:r>
            <a:r>
              <a:rPr lang="zh-CN" altLang="en-US" sz="2800"/>
              <a:t>或</a:t>
            </a:r>
            <a:r>
              <a:rPr lang="en-US" altLang="zh-CN" sz="2800"/>
              <a:t>“</a:t>
            </a:r>
            <a:r>
              <a:rPr lang="zh-CN" altLang="en-US" sz="2800"/>
              <a:t>下</a:t>
            </a:r>
            <a:r>
              <a:rPr lang="en-US" altLang="zh-CN" sz="2800"/>
              <a:t>”</a:t>
            </a:r>
            <a:r>
              <a:rPr lang="zh-CN" altLang="en-US" sz="2800"/>
              <a:t>）的空气流速快，压强小，因此获得了向上的升力。</a:t>
            </a:r>
          </a:p>
        </p:txBody>
      </p:sp>
      <p:sp>
        <p:nvSpPr>
          <p:cNvPr id="3" name="文本框 2"/>
          <p:cNvSpPr txBox="1"/>
          <p:nvPr/>
        </p:nvSpPr>
        <p:spPr>
          <a:xfrm>
            <a:off x="7595870" y="2124710"/>
            <a:ext cx="1120775" cy="583565"/>
          </a:xfrm>
          <a:prstGeom prst="rect">
            <a:avLst/>
          </a:prstGeom>
          <a:noFill/>
        </p:spPr>
        <p:txBody>
          <a:bodyPr wrap="square" rtlCol="0">
            <a:spAutoFit/>
          </a:bodyPr>
          <a:lstStyle/>
          <a:p>
            <a:pPr algn="ctr"/>
            <a:r>
              <a:rPr lang="zh-CN" altLang="en-US" sz="3200">
                <a:solidFill>
                  <a:srgbClr val="FF0000"/>
                </a:solidFill>
              </a:rPr>
              <a:t>变小</a:t>
            </a:r>
          </a:p>
        </p:txBody>
      </p:sp>
      <p:sp>
        <p:nvSpPr>
          <p:cNvPr id="4" name="文本框 3"/>
          <p:cNvSpPr txBox="1"/>
          <p:nvPr/>
        </p:nvSpPr>
        <p:spPr>
          <a:xfrm>
            <a:off x="7456170" y="3429000"/>
            <a:ext cx="1120775" cy="583565"/>
          </a:xfrm>
          <a:prstGeom prst="rect">
            <a:avLst/>
          </a:prstGeom>
          <a:noFill/>
        </p:spPr>
        <p:txBody>
          <a:bodyPr wrap="square" rtlCol="0">
            <a:spAutoFit/>
          </a:bodyPr>
          <a:lstStyle/>
          <a:p>
            <a:pPr algn="ctr"/>
            <a:r>
              <a:rPr lang="zh-CN" altLang="en-US" sz="3200">
                <a:solidFill>
                  <a:srgbClr val="FF0000"/>
                </a:solidFill>
              </a:rPr>
              <a:t>静止</a:t>
            </a:r>
          </a:p>
        </p:txBody>
      </p:sp>
      <p:sp>
        <p:nvSpPr>
          <p:cNvPr id="5" name="文本框 4"/>
          <p:cNvSpPr txBox="1"/>
          <p:nvPr/>
        </p:nvSpPr>
        <p:spPr>
          <a:xfrm>
            <a:off x="6259195" y="4080510"/>
            <a:ext cx="1120775" cy="583565"/>
          </a:xfrm>
          <a:prstGeom prst="rect">
            <a:avLst/>
          </a:prstGeom>
          <a:noFill/>
        </p:spPr>
        <p:txBody>
          <a:bodyPr wrap="square" rtlCol="0">
            <a:spAutoFit/>
          </a:bodyPr>
          <a:lstStyle/>
          <a:p>
            <a:pPr algn="ctr"/>
            <a:r>
              <a:rPr lang="zh-CN" altLang="en-US" sz="3200">
                <a:solidFill>
                  <a:srgbClr val="FF0000"/>
                </a:solidFill>
              </a:rPr>
              <a:t>上</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78865" y="1654175"/>
            <a:ext cx="6531610" cy="3969385"/>
          </a:xfrm>
          <a:prstGeom prst="rect">
            <a:avLst/>
          </a:prstGeom>
          <a:noFill/>
        </p:spPr>
        <p:txBody>
          <a:bodyPr wrap="square" rtlCol="0">
            <a:spAutoFit/>
          </a:bodyPr>
          <a:lstStyle/>
          <a:p>
            <a:pPr>
              <a:lnSpc>
                <a:spcPct val="150000"/>
              </a:lnSpc>
            </a:pPr>
            <a:r>
              <a:rPr lang="en-US" sz="2800"/>
              <a:t>3. </a:t>
            </a:r>
            <a:r>
              <a:rPr lang="zh-CN" altLang="en-US" sz="2800"/>
              <a:t>科技兴趣小组利用盛有水的烧杯和</a:t>
            </a:r>
            <a:r>
              <a:rPr lang="en-US" altLang="zh-CN" sz="2800"/>
              <a:t>A</a:t>
            </a:r>
            <a:r>
              <a:rPr lang="zh-CN" altLang="en-US" sz="2800"/>
              <a:t>、</a:t>
            </a:r>
            <a:r>
              <a:rPr lang="en-US" altLang="zh-CN" sz="2800"/>
              <a:t>B</a:t>
            </a:r>
            <a:r>
              <a:rPr lang="zh-CN" altLang="en-US" sz="2800"/>
              <a:t>两根吸管组成如图所示的实验装置，用于证明流体压强和流速的关系。沿着</a:t>
            </a:r>
            <a:r>
              <a:rPr lang="en-US" altLang="zh-CN" sz="2800"/>
              <a:t>B</a:t>
            </a:r>
            <a:r>
              <a:rPr lang="zh-CN" altLang="en-US" sz="2800"/>
              <a:t>管水平吹气，观察到</a:t>
            </a:r>
            <a:r>
              <a:rPr lang="en-US" altLang="zh-CN" sz="2800"/>
              <a:t>A</a:t>
            </a:r>
            <a:r>
              <a:rPr lang="zh-CN" altLang="en-US" sz="2800"/>
              <a:t>管液面</a:t>
            </a:r>
            <a:r>
              <a:rPr lang="en-US" altLang="zh-CN" sz="2800"/>
              <a:t>________</a:t>
            </a:r>
            <a:r>
              <a:rPr lang="zh-CN" altLang="en-US" sz="2800"/>
              <a:t>（选填</a:t>
            </a:r>
            <a:r>
              <a:rPr lang="en-US" altLang="zh-CN" sz="2800"/>
              <a:t>“</a:t>
            </a:r>
            <a:r>
              <a:rPr lang="zh-CN" altLang="en-US" sz="2800"/>
              <a:t>上升</a:t>
            </a:r>
            <a:r>
              <a:rPr lang="en-US" altLang="zh-CN" sz="2800"/>
              <a:t>”</a:t>
            </a:r>
            <a:r>
              <a:rPr lang="zh-CN" altLang="en-US" sz="2800"/>
              <a:t>或</a:t>
            </a:r>
            <a:r>
              <a:rPr lang="en-US" altLang="zh-CN" sz="2800"/>
              <a:t>“</a:t>
            </a:r>
            <a:r>
              <a:rPr lang="zh-CN" altLang="en-US" sz="2800"/>
              <a:t>下降</a:t>
            </a:r>
            <a:r>
              <a:rPr lang="en-US" altLang="zh-CN" sz="2800"/>
              <a:t>”</a:t>
            </a:r>
            <a:r>
              <a:rPr lang="zh-CN" altLang="en-US" sz="2800"/>
              <a:t>），说明了</a:t>
            </a:r>
            <a:r>
              <a:rPr lang="en-US" altLang="zh-CN" sz="2800"/>
              <a:t>_________________________________</a:t>
            </a:r>
            <a:r>
              <a:rPr lang="zh-CN" altLang="en-US" sz="2800"/>
              <a:t>。</a:t>
            </a:r>
          </a:p>
        </p:txBody>
      </p:sp>
      <p:sp>
        <p:nvSpPr>
          <p:cNvPr id="3" name="文本框 2"/>
          <p:cNvSpPr txBox="1"/>
          <p:nvPr/>
        </p:nvSpPr>
        <p:spPr>
          <a:xfrm>
            <a:off x="5269230" y="3646170"/>
            <a:ext cx="1653540" cy="583565"/>
          </a:xfrm>
          <a:prstGeom prst="rect">
            <a:avLst/>
          </a:prstGeom>
          <a:noFill/>
        </p:spPr>
        <p:txBody>
          <a:bodyPr wrap="square" rtlCol="0">
            <a:spAutoFit/>
          </a:bodyPr>
          <a:lstStyle/>
          <a:p>
            <a:pPr algn="ctr"/>
            <a:r>
              <a:rPr lang="zh-CN" altLang="en-US" sz="3200">
                <a:solidFill>
                  <a:srgbClr val="FF0000"/>
                </a:solidFill>
              </a:rPr>
              <a:t>上升</a:t>
            </a:r>
          </a:p>
        </p:txBody>
      </p:sp>
      <p:sp>
        <p:nvSpPr>
          <p:cNvPr id="4" name="文本框 3"/>
          <p:cNvSpPr txBox="1"/>
          <p:nvPr/>
        </p:nvSpPr>
        <p:spPr>
          <a:xfrm>
            <a:off x="1078865" y="4926330"/>
            <a:ext cx="5939155" cy="583565"/>
          </a:xfrm>
          <a:prstGeom prst="rect">
            <a:avLst/>
          </a:prstGeom>
          <a:noFill/>
        </p:spPr>
        <p:txBody>
          <a:bodyPr wrap="square" rtlCol="0">
            <a:spAutoFit/>
          </a:bodyPr>
          <a:lstStyle/>
          <a:p>
            <a:pPr algn="ctr"/>
            <a:r>
              <a:rPr lang="zh-CN" altLang="en-US" sz="3200">
                <a:solidFill>
                  <a:srgbClr val="FF0000"/>
                </a:solidFill>
              </a:rPr>
              <a:t>流体中流速越大的位置压强越小</a:t>
            </a:r>
          </a:p>
        </p:txBody>
      </p:sp>
      <p:pic>
        <p:nvPicPr>
          <p:cNvPr id="100017" name="图片 100017" descr="学科网(www.zxxk.com)--教育资源门户，提供试卷、教案、课件、论文、素材以及各类教学资源下载，还有大量而丰富的教学相关资讯！"/>
          <p:cNvPicPr>
            <a:picLocks noChangeAspect="1"/>
          </p:cNvPicPr>
          <p:nvPr/>
        </p:nvPicPr>
        <p:blipFill>
          <a:blip r:embed="rId3"/>
          <a:stretch>
            <a:fillRect/>
          </a:stretch>
        </p:blipFill>
        <p:spPr>
          <a:xfrm>
            <a:off x="7796530" y="2333625"/>
            <a:ext cx="3996690" cy="350901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727325" y="1991360"/>
            <a:ext cx="2929255" cy="1056259"/>
          </a:xfrm>
          <a:prstGeom prst="roundRect">
            <a:avLst/>
          </a:prstGeom>
          <a:noFill/>
          <a:ln>
            <a:solidFill>
              <a:srgbClr val="036EB8"/>
            </a:solidFill>
          </a:ln>
        </p:spPr>
        <p:txBody>
          <a:bodyPr wrap="square" rtlCol="0">
            <a:spAutoFit/>
          </a:bodyPr>
          <a:lstStyle/>
          <a:p>
            <a:pPr algn="ctr"/>
            <a:r>
              <a:rPr lang="en-US" altLang="zh-CN" sz="2800" dirty="0">
                <a:latin typeface="微软雅黑" panose="020B0503020204020204" charset="-122"/>
                <a:ea typeface="微软雅黑" panose="020B0503020204020204" charset="-122"/>
                <a:sym typeface="+mn-ea"/>
              </a:rPr>
              <a:t> </a:t>
            </a:r>
            <a:r>
              <a:rPr lang="zh-CN" altLang="en-US" sz="2800" dirty="0">
                <a:latin typeface="微软雅黑" panose="020B0503020204020204" charset="-122"/>
                <a:ea typeface="微软雅黑" panose="020B0503020204020204" charset="-122"/>
                <a:sym typeface="+mn-ea"/>
              </a:rPr>
              <a:t>流体压强与流速的关系</a:t>
            </a:r>
          </a:p>
        </p:txBody>
      </p:sp>
      <p:sp>
        <p:nvSpPr>
          <p:cNvPr id="25" name="文本框 24"/>
          <p:cNvSpPr txBox="1"/>
          <p:nvPr/>
        </p:nvSpPr>
        <p:spPr>
          <a:xfrm>
            <a:off x="6750685" y="1266190"/>
            <a:ext cx="206565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流体的概念</a:t>
            </a:r>
          </a:p>
        </p:txBody>
      </p:sp>
      <p:sp>
        <p:nvSpPr>
          <p:cNvPr id="2" name="圆角矩形 1"/>
          <p:cNvSpPr/>
          <p:nvPr/>
        </p:nvSpPr>
        <p:spPr>
          <a:xfrm>
            <a:off x="695960" y="1071880"/>
            <a:ext cx="716280" cy="5368925"/>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t>流体压强与流速的关系</a:t>
            </a:r>
          </a:p>
        </p:txBody>
      </p:sp>
      <p:sp>
        <p:nvSpPr>
          <p:cNvPr id="14" name="左大括号 13"/>
          <p:cNvSpPr/>
          <p:nvPr/>
        </p:nvSpPr>
        <p:spPr>
          <a:xfrm>
            <a:off x="1790065" y="2487295"/>
            <a:ext cx="906145" cy="288163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左大括号 7"/>
          <p:cNvSpPr/>
          <p:nvPr/>
        </p:nvSpPr>
        <p:spPr>
          <a:xfrm>
            <a:off x="5892165" y="1524000"/>
            <a:ext cx="769620" cy="192913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3" name="文本框 2"/>
          <p:cNvSpPr txBox="1"/>
          <p:nvPr/>
        </p:nvSpPr>
        <p:spPr>
          <a:xfrm>
            <a:off x="2768600" y="5040630"/>
            <a:ext cx="2846070" cy="578444"/>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飞机的升力</a:t>
            </a:r>
          </a:p>
        </p:txBody>
      </p:sp>
      <p:sp>
        <p:nvSpPr>
          <p:cNvPr id="6" name="左大括号 5"/>
          <p:cNvSpPr/>
          <p:nvPr/>
        </p:nvSpPr>
        <p:spPr>
          <a:xfrm>
            <a:off x="5846445" y="4537075"/>
            <a:ext cx="806450" cy="163957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a:off x="6750685" y="2740660"/>
            <a:ext cx="3437890" cy="1383665"/>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结论：流体在流速大的地方压强小，在流速小的地方压强大</a:t>
            </a:r>
          </a:p>
        </p:txBody>
      </p:sp>
      <p:sp>
        <p:nvSpPr>
          <p:cNvPr id="7" name="文本框 6"/>
          <p:cNvSpPr txBox="1"/>
          <p:nvPr/>
        </p:nvSpPr>
        <p:spPr>
          <a:xfrm>
            <a:off x="6750685" y="4374515"/>
            <a:ext cx="206565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机翼的结构</a:t>
            </a:r>
          </a:p>
        </p:txBody>
      </p:sp>
      <p:sp>
        <p:nvSpPr>
          <p:cNvPr id="11" name="文本框 10"/>
          <p:cNvSpPr txBox="1"/>
          <p:nvPr/>
        </p:nvSpPr>
        <p:spPr>
          <a:xfrm>
            <a:off x="6750685" y="5146675"/>
            <a:ext cx="284861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升力产生的原因</a:t>
            </a:r>
          </a:p>
        </p:txBody>
      </p:sp>
      <p:sp>
        <p:nvSpPr>
          <p:cNvPr id="9" name="文本框 8"/>
          <p:cNvSpPr txBox="1"/>
          <p:nvPr/>
        </p:nvSpPr>
        <p:spPr>
          <a:xfrm>
            <a:off x="6751320" y="5918835"/>
            <a:ext cx="173545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生活实例</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5" grpId="0" bldLvl="0" animBg="1"/>
      <p:bldP spid="8" grpId="0" bldLvl="0" animBg="1"/>
      <p:bldP spid="3" grpId="0" bldLvl="0" animBg="1"/>
      <p:bldP spid="6" grpId="0" bldLvl="0" animBg="1"/>
      <p:bldP spid="4" grpId="0" bldLvl="0" animBg="1"/>
      <p:bldP spid="7" grpId="0" bldLvl="0" animBg="1"/>
      <p:bldP spid="11" grpId="0" bldLvl="0" animBg="1"/>
      <p:bldP spid="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s://docer-ks3.wpscdn.cn/picture/197502742/8be2cd1a31f7b75096276ac36b51b10a_612.jpg" descr="在天空中"/>
          <p:cNvPicPr>
            <a:picLocks noChangeAspect="1"/>
          </p:cNvPicPr>
          <p:nvPr/>
        </p:nvPicPr>
        <p:blipFill>
          <a:blip r:embed="rId4">
            <a:alphaModFix amt="70000"/>
          </a:blip>
          <a:srcRect t="15260" b="7654"/>
          <a:stretch>
            <a:fillRect/>
          </a:stretch>
        </p:blipFill>
        <p:spPr>
          <a:xfrm>
            <a:off x="-635" y="615950"/>
            <a:ext cx="12193270" cy="6242050"/>
          </a:xfrm>
          <a:prstGeom prst="rect">
            <a:avLst/>
          </a:prstGeom>
        </p:spPr>
      </p:pic>
      <p:pic>
        <p:nvPicPr>
          <p:cNvPr id="3" name="图片 2" descr="目标"/>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4865" y="1774190"/>
            <a:ext cx="598170" cy="598170"/>
          </a:xfrm>
          <a:prstGeom prst="rect">
            <a:avLst/>
          </a:prstGeom>
        </p:spPr>
      </p:pic>
      <p:sp>
        <p:nvSpPr>
          <p:cNvPr id="4" name="文本框 3"/>
          <p:cNvSpPr txBox="1"/>
          <p:nvPr/>
        </p:nvSpPr>
        <p:spPr>
          <a:xfrm>
            <a:off x="2693035" y="1638935"/>
            <a:ext cx="7097395" cy="2676525"/>
          </a:xfrm>
          <a:prstGeom prst="rect">
            <a:avLst/>
          </a:prstGeom>
          <a:noFill/>
        </p:spPr>
        <p:txBody>
          <a:bodyPr wrap="square" rtlCol="0">
            <a:spAutoFit/>
          </a:bodyPr>
          <a:lstStyle/>
          <a:p>
            <a:pPr>
              <a:lnSpc>
                <a:spcPct val="150000"/>
              </a:lnSpc>
            </a:pPr>
            <a:r>
              <a:rPr lang="en-US" altLang="zh-CN" sz="2800"/>
              <a:t>1. </a:t>
            </a:r>
            <a:r>
              <a:rPr lang="zh-CN" altLang="en-US" sz="2800"/>
              <a:t>能通过实验，了解流体压强与流速的关系；</a:t>
            </a:r>
          </a:p>
          <a:p>
            <a:pPr>
              <a:lnSpc>
                <a:spcPct val="150000"/>
              </a:lnSpc>
            </a:pPr>
            <a:r>
              <a:rPr lang="en-US" altLang="zh-CN" sz="2800"/>
              <a:t>2. </a:t>
            </a:r>
            <a:r>
              <a:rPr lang="zh-CN" altLang="en-US" sz="2800"/>
              <a:t>能运用这些知识解释升力的获得及解决一些安全问题；</a:t>
            </a:r>
          </a:p>
          <a:p>
            <a:pPr>
              <a:lnSpc>
                <a:spcPct val="150000"/>
              </a:lnSpc>
            </a:pPr>
            <a:r>
              <a:rPr lang="en-US" altLang="zh-CN" sz="2800"/>
              <a:t>3. </a:t>
            </a:r>
            <a:r>
              <a:rPr lang="zh-CN" altLang="en-US" sz="2800"/>
              <a:t>能体会物理实验的多样性与趣味性。</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58215" y="2366645"/>
            <a:ext cx="4761865" cy="3574415"/>
          </a:xfrm>
          <a:prstGeom prst="rect">
            <a:avLst/>
          </a:prstGeom>
        </p:spPr>
      </p:pic>
      <p:sp>
        <p:nvSpPr>
          <p:cNvPr id="3" name="文本框 2"/>
          <p:cNvSpPr txBox="1"/>
          <p:nvPr/>
        </p:nvSpPr>
        <p:spPr>
          <a:xfrm>
            <a:off x="1306830" y="1365885"/>
            <a:ext cx="4064000" cy="829945"/>
          </a:xfrm>
          <a:prstGeom prst="rect">
            <a:avLst/>
          </a:prstGeom>
          <a:noFill/>
        </p:spPr>
        <p:txBody>
          <a:bodyPr wrap="square" rtlCol="0">
            <a:spAutoFit/>
          </a:bodyPr>
          <a:lstStyle/>
          <a:p>
            <a:pPr algn="ctr"/>
            <a:r>
              <a:rPr lang="zh-CN" altLang="en-US" sz="2400">
                <a:latin typeface="宋体" panose="02010600030101010101" pitchFamily="2" charset="-122"/>
                <a:ea typeface="宋体" panose="02010600030101010101" pitchFamily="2" charset="-122"/>
              </a:rPr>
              <a:t>高铁站台上为什么要画出</a:t>
            </a:r>
          </a:p>
          <a:p>
            <a:pPr algn="ctr"/>
            <a:r>
              <a:rPr lang="zh-CN" altLang="en-US" sz="2400">
                <a:latin typeface="宋体" panose="02010600030101010101" pitchFamily="2" charset="-122"/>
                <a:ea typeface="宋体" panose="02010600030101010101" pitchFamily="2" charset="-122"/>
              </a:rPr>
              <a:t>安全警戒线？</a:t>
            </a:r>
          </a:p>
        </p:txBody>
      </p:sp>
      <p:pic>
        <p:nvPicPr>
          <p:cNvPr id="4" name="图片 3"/>
          <p:cNvPicPr>
            <a:picLocks noChangeAspect="1"/>
          </p:cNvPicPr>
          <p:nvPr/>
        </p:nvPicPr>
        <p:blipFill>
          <a:blip r:embed="rId4"/>
          <a:srcRect r="7770" b="10593"/>
          <a:stretch>
            <a:fillRect/>
          </a:stretch>
        </p:blipFill>
        <p:spPr>
          <a:xfrm>
            <a:off x="6266815" y="2366645"/>
            <a:ext cx="5509895" cy="3574415"/>
          </a:xfrm>
          <a:prstGeom prst="rect">
            <a:avLst/>
          </a:prstGeom>
        </p:spPr>
      </p:pic>
      <p:sp>
        <p:nvSpPr>
          <p:cNvPr id="5" name="文本框 4"/>
          <p:cNvSpPr txBox="1"/>
          <p:nvPr/>
        </p:nvSpPr>
        <p:spPr>
          <a:xfrm>
            <a:off x="6989445" y="1550670"/>
            <a:ext cx="4064000" cy="460375"/>
          </a:xfrm>
          <a:prstGeom prst="rect">
            <a:avLst/>
          </a:prstGeom>
          <a:noFill/>
        </p:spPr>
        <p:txBody>
          <a:bodyPr wrap="square" rtlCol="0">
            <a:spAutoFit/>
          </a:bodyPr>
          <a:lstStyle/>
          <a:p>
            <a:pPr algn="ctr"/>
            <a:r>
              <a:rPr lang="zh-CN" altLang="en-US" sz="2400">
                <a:latin typeface="宋体" panose="02010600030101010101" pitchFamily="2" charset="-122"/>
                <a:ea typeface="宋体" panose="02010600030101010101" pitchFamily="2" charset="-122"/>
              </a:rPr>
              <a:t>水翼船为什么会飞速前进？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探究流体压强与流速的关系</a:t>
            </a:r>
          </a:p>
        </p:txBody>
      </p:sp>
      <p:grpSp>
        <p:nvGrpSpPr>
          <p:cNvPr id="2" name="组合 1"/>
          <p:cNvGrpSpPr/>
          <p:nvPr/>
        </p:nvGrpSpPr>
        <p:grpSpPr>
          <a:xfrm>
            <a:off x="449200" y="20063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851025"/>
            <a:ext cx="1165860" cy="521970"/>
          </a:xfrm>
          <a:prstGeom prst="rect">
            <a:avLst/>
          </a:prstGeom>
          <a:noFill/>
        </p:spPr>
        <p:txBody>
          <a:bodyPr wrap="square" rtlCol="0">
            <a:spAutoFit/>
          </a:bodyPr>
          <a:lstStyle/>
          <a:p>
            <a:r>
              <a:rPr lang="zh-CN" sz="2800"/>
              <a:t>流体</a:t>
            </a:r>
          </a:p>
        </p:txBody>
      </p:sp>
      <p:sp>
        <p:nvSpPr>
          <p:cNvPr id="10" name="文本框 9"/>
          <p:cNvSpPr txBox="1"/>
          <p:nvPr/>
        </p:nvSpPr>
        <p:spPr>
          <a:xfrm>
            <a:off x="1014095" y="2499995"/>
            <a:ext cx="5972810" cy="521970"/>
          </a:xfrm>
          <a:prstGeom prst="rect">
            <a:avLst/>
          </a:prstGeom>
          <a:noFill/>
        </p:spPr>
        <p:txBody>
          <a:bodyPr wrap="square" rtlCol="0">
            <a:spAutoFit/>
          </a:bodyPr>
          <a:lstStyle/>
          <a:p>
            <a:r>
              <a:rPr lang="zh-CN" altLang="en-US" sz="2800"/>
              <a:t>含义：</a:t>
            </a:r>
            <a:r>
              <a:rPr lang="zh-CN" altLang="en-US" sz="2800" b="1">
                <a:solidFill>
                  <a:schemeClr val="accent5"/>
                </a:solidFill>
              </a:rPr>
              <a:t>液体</a:t>
            </a:r>
            <a:r>
              <a:rPr lang="zh-CN" altLang="en-US" sz="2800"/>
              <a:t>和</a:t>
            </a:r>
            <a:r>
              <a:rPr lang="zh-CN" altLang="en-US" sz="2800" b="1">
                <a:solidFill>
                  <a:schemeClr val="accent5"/>
                </a:solidFill>
              </a:rPr>
              <a:t>气体</a:t>
            </a:r>
            <a:r>
              <a:rPr lang="zh-CN" altLang="en-US" sz="2800"/>
              <a:t>，统称为</a:t>
            </a:r>
            <a:r>
              <a:rPr lang="zh-CN" altLang="en-US" sz="2800" b="1">
                <a:solidFill>
                  <a:schemeClr val="accent5"/>
                </a:solidFill>
              </a:rPr>
              <a:t>流体</a:t>
            </a:r>
            <a:r>
              <a:rPr lang="zh-CN" altLang="en-US" sz="2800"/>
              <a:t>。</a:t>
            </a:r>
          </a:p>
        </p:txBody>
      </p:sp>
      <p:pic>
        <p:nvPicPr>
          <p:cNvPr id="11" name="https://docer-ks3.wpscdn.cn/picture/209537188/8dd58f3b9aea196cabb8891d2bd91dfa_612.jpg" descr="水面泛起涟漪，近距离看，画面饱满"/>
          <p:cNvPicPr>
            <a:picLocks noChangeAspect="1"/>
          </p:cNvPicPr>
          <p:nvPr/>
        </p:nvPicPr>
        <p:blipFill>
          <a:blip r:embed="rId3"/>
          <a:stretch>
            <a:fillRect/>
          </a:stretch>
        </p:blipFill>
        <p:spPr>
          <a:xfrm>
            <a:off x="7216775" y="1166495"/>
            <a:ext cx="4206240" cy="2803525"/>
          </a:xfrm>
          <a:prstGeom prst="rect">
            <a:avLst/>
          </a:prstGeom>
        </p:spPr>
      </p:pic>
      <p:pic>
        <p:nvPicPr>
          <p:cNvPr id="12" name="https://docer-ks3.wpscdn.cn/picture/197721491/9974456c7fdc025217f54eda430fe4ef_612.jpg" descr="微风中有盆栽和窗帘的窗户"/>
          <p:cNvPicPr>
            <a:picLocks noChangeAspect="1"/>
          </p:cNvPicPr>
          <p:nvPr/>
        </p:nvPicPr>
        <p:blipFill>
          <a:blip r:embed="rId4"/>
          <a:stretch>
            <a:fillRect/>
          </a:stretch>
        </p:blipFill>
        <p:spPr>
          <a:xfrm>
            <a:off x="7216140" y="3970020"/>
            <a:ext cx="4206240" cy="2749550"/>
          </a:xfrm>
          <a:prstGeom prst="rect">
            <a:avLst/>
          </a:prstGeom>
        </p:spPr>
      </p:pic>
      <p:grpSp>
        <p:nvGrpSpPr>
          <p:cNvPr id="47" name="生活小助手" descr="7b0a202020202274657874626f78223a2022220a7d0a"/>
          <p:cNvGrpSpPr/>
          <p:nvPr/>
        </p:nvGrpSpPr>
        <p:grpSpPr>
          <a:xfrm>
            <a:off x="808990" y="3110230"/>
            <a:ext cx="6096635" cy="3161665"/>
            <a:chOff x="3251200" y="2060575"/>
            <a:chExt cx="5575457" cy="2658379"/>
          </a:xfrm>
        </p:grpSpPr>
        <p:grpSp>
          <p:nvGrpSpPr>
            <p:cNvPr id="46" name="组合 45"/>
            <p:cNvGrpSpPr/>
            <p:nvPr/>
          </p:nvGrpSpPr>
          <p:grpSpPr>
            <a:xfrm>
              <a:off x="3251200" y="2060575"/>
              <a:ext cx="5575457" cy="2658379"/>
              <a:chOff x="3251200" y="2060575"/>
              <a:chExt cx="5575457" cy="2658379"/>
            </a:xfrm>
          </p:grpSpPr>
          <p:sp>
            <p:nvSpPr>
              <p:cNvPr id="13" name="Oval 9"/>
              <p:cNvSpPr>
                <a:spLocks noChangeArrowheads="1"/>
              </p:cNvSpPr>
              <p:nvPr/>
            </p:nvSpPr>
            <p:spPr bwMode="auto">
              <a:xfrm>
                <a:off x="3583531" y="2575150"/>
                <a:ext cx="154461" cy="154461"/>
              </a:xfrm>
              <a:prstGeom prst="ellipse">
                <a:avLst/>
              </a:prstGeom>
              <a:solidFill>
                <a:srgbClr val="8B88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0"/>
              <p:cNvSpPr/>
              <p:nvPr/>
            </p:nvSpPr>
            <p:spPr bwMode="auto">
              <a:xfrm>
                <a:off x="3673186" y="3795981"/>
                <a:ext cx="139370" cy="141146"/>
              </a:xfrm>
              <a:custGeom>
                <a:avLst/>
                <a:gdLst>
                  <a:gd name="T0" fmla="*/ 40 w 66"/>
                  <a:gd name="T1" fmla="*/ 4 h 67"/>
                  <a:gd name="T2" fmla="*/ 62 w 66"/>
                  <a:gd name="T3" fmla="*/ 41 h 67"/>
                  <a:gd name="T4" fmla="*/ 26 w 66"/>
                  <a:gd name="T5" fmla="*/ 63 h 67"/>
                  <a:gd name="T6" fmla="*/ 4 w 66"/>
                  <a:gd name="T7" fmla="*/ 26 h 67"/>
                  <a:gd name="T8" fmla="*/ 40 w 66"/>
                  <a:gd name="T9" fmla="*/ 4 h 67"/>
                </a:gdLst>
                <a:ahLst/>
                <a:cxnLst>
                  <a:cxn ang="0">
                    <a:pos x="T0" y="T1"/>
                  </a:cxn>
                  <a:cxn ang="0">
                    <a:pos x="T2" y="T3"/>
                  </a:cxn>
                  <a:cxn ang="0">
                    <a:pos x="T4" y="T5"/>
                  </a:cxn>
                  <a:cxn ang="0">
                    <a:pos x="T6" y="T7"/>
                  </a:cxn>
                  <a:cxn ang="0">
                    <a:pos x="T8" y="T9"/>
                  </a:cxn>
                </a:cxnLst>
                <a:rect l="0" t="0" r="r" b="b"/>
                <a:pathLst>
                  <a:path w="66" h="67">
                    <a:moveTo>
                      <a:pt x="40" y="4"/>
                    </a:moveTo>
                    <a:cubicBezTo>
                      <a:pt x="56" y="8"/>
                      <a:pt x="66" y="25"/>
                      <a:pt x="62" y="41"/>
                    </a:cubicBezTo>
                    <a:cubicBezTo>
                      <a:pt x="58" y="57"/>
                      <a:pt x="42" y="67"/>
                      <a:pt x="26" y="63"/>
                    </a:cubicBezTo>
                    <a:cubicBezTo>
                      <a:pt x="10" y="59"/>
                      <a:pt x="0" y="42"/>
                      <a:pt x="4" y="26"/>
                    </a:cubicBezTo>
                    <a:cubicBezTo>
                      <a:pt x="8" y="10"/>
                      <a:pt x="24" y="0"/>
                      <a:pt x="40" y="4"/>
                    </a:cubicBezTo>
                    <a:close/>
                  </a:path>
                </a:pathLst>
              </a:custGeom>
              <a:solidFill>
                <a:srgbClr val="8B88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15"/>
              <p:cNvSpPr/>
              <p:nvPr/>
            </p:nvSpPr>
            <p:spPr bwMode="auto">
              <a:xfrm>
                <a:off x="3807158" y="4598226"/>
                <a:ext cx="165114" cy="120728"/>
              </a:xfrm>
              <a:custGeom>
                <a:avLst/>
                <a:gdLst>
                  <a:gd name="T0" fmla="*/ 0 w 186"/>
                  <a:gd name="T1" fmla="*/ 136 h 136"/>
                  <a:gd name="T2" fmla="*/ 103 w 186"/>
                  <a:gd name="T3" fmla="*/ 0 h 136"/>
                  <a:gd name="T4" fmla="*/ 186 w 186"/>
                  <a:gd name="T5" fmla="*/ 100 h 136"/>
                  <a:gd name="T6" fmla="*/ 0 w 186"/>
                  <a:gd name="T7" fmla="*/ 136 h 136"/>
                </a:gdLst>
                <a:ahLst/>
                <a:cxnLst>
                  <a:cxn ang="0">
                    <a:pos x="T0" y="T1"/>
                  </a:cxn>
                  <a:cxn ang="0">
                    <a:pos x="T2" y="T3"/>
                  </a:cxn>
                  <a:cxn ang="0">
                    <a:pos x="T4" y="T5"/>
                  </a:cxn>
                  <a:cxn ang="0">
                    <a:pos x="T6" y="T7"/>
                  </a:cxn>
                </a:cxnLst>
                <a:rect l="0" t="0" r="r" b="b"/>
                <a:pathLst>
                  <a:path w="186" h="136">
                    <a:moveTo>
                      <a:pt x="0" y="136"/>
                    </a:moveTo>
                    <a:lnTo>
                      <a:pt x="103" y="0"/>
                    </a:lnTo>
                    <a:lnTo>
                      <a:pt x="186" y="100"/>
                    </a:lnTo>
                    <a:lnTo>
                      <a:pt x="0" y="136"/>
                    </a:lnTo>
                    <a:close/>
                  </a:path>
                </a:pathLst>
              </a:custGeom>
              <a:solidFill>
                <a:srgbClr val="8B88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2"/>
              <p:cNvSpPr/>
              <p:nvPr/>
            </p:nvSpPr>
            <p:spPr bwMode="auto">
              <a:xfrm>
                <a:off x="8106766" y="2170438"/>
                <a:ext cx="123312" cy="123312"/>
              </a:xfrm>
              <a:custGeom>
                <a:avLst/>
                <a:gdLst>
                  <a:gd name="T0" fmla="*/ 1 w 26"/>
                  <a:gd name="T1" fmla="*/ 14 h 26"/>
                  <a:gd name="T2" fmla="*/ 13 w 26"/>
                  <a:gd name="T3" fmla="*/ 1 h 26"/>
                  <a:gd name="T4" fmla="*/ 26 w 26"/>
                  <a:gd name="T5" fmla="*/ 13 h 26"/>
                  <a:gd name="T6" fmla="*/ 14 w 26"/>
                  <a:gd name="T7" fmla="*/ 26 h 26"/>
                  <a:gd name="T8" fmla="*/ 1 w 26"/>
                  <a:gd name="T9" fmla="*/ 14 h 26"/>
                </a:gdLst>
                <a:ahLst/>
                <a:cxnLst>
                  <a:cxn ang="0">
                    <a:pos x="T0" y="T1"/>
                  </a:cxn>
                  <a:cxn ang="0">
                    <a:pos x="T2" y="T3"/>
                  </a:cxn>
                  <a:cxn ang="0">
                    <a:pos x="T4" y="T5"/>
                  </a:cxn>
                  <a:cxn ang="0">
                    <a:pos x="T6" y="T7"/>
                  </a:cxn>
                  <a:cxn ang="0">
                    <a:pos x="T8" y="T9"/>
                  </a:cxn>
                </a:cxnLst>
                <a:rect l="0" t="0" r="r" b="b"/>
                <a:pathLst>
                  <a:path w="26" h="26">
                    <a:moveTo>
                      <a:pt x="1" y="14"/>
                    </a:moveTo>
                    <a:cubicBezTo>
                      <a:pt x="0" y="7"/>
                      <a:pt x="6" y="1"/>
                      <a:pt x="13" y="1"/>
                    </a:cubicBezTo>
                    <a:cubicBezTo>
                      <a:pt x="20" y="0"/>
                      <a:pt x="26" y="6"/>
                      <a:pt x="26" y="13"/>
                    </a:cubicBezTo>
                    <a:cubicBezTo>
                      <a:pt x="26" y="20"/>
                      <a:pt x="21" y="26"/>
                      <a:pt x="14" y="26"/>
                    </a:cubicBezTo>
                    <a:cubicBezTo>
                      <a:pt x="7" y="26"/>
                      <a:pt x="1" y="20"/>
                      <a:pt x="1" y="14"/>
                    </a:cubicBezTo>
                    <a:close/>
                  </a:path>
                </a:pathLst>
              </a:custGeom>
              <a:solidFill>
                <a:srgbClr val="8B88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13"/>
              <p:cNvSpPr/>
              <p:nvPr/>
            </p:nvSpPr>
            <p:spPr bwMode="auto">
              <a:xfrm>
                <a:off x="8671117" y="4543046"/>
                <a:ext cx="117346" cy="117346"/>
              </a:xfrm>
              <a:custGeom>
                <a:avLst/>
                <a:gdLst>
                  <a:gd name="T0" fmla="*/ 0 w 25"/>
                  <a:gd name="T1" fmla="*/ 13 h 25"/>
                  <a:gd name="T2" fmla="*/ 12 w 25"/>
                  <a:gd name="T3" fmla="*/ 0 h 25"/>
                  <a:gd name="T4" fmla="*/ 25 w 25"/>
                  <a:gd name="T5" fmla="*/ 12 h 25"/>
                  <a:gd name="T6" fmla="*/ 13 w 25"/>
                  <a:gd name="T7" fmla="*/ 25 h 25"/>
                  <a:gd name="T8" fmla="*/ 0 w 25"/>
                  <a:gd name="T9" fmla="*/ 13 h 25"/>
                </a:gdLst>
                <a:ahLst/>
                <a:cxnLst>
                  <a:cxn ang="0">
                    <a:pos x="T0" y="T1"/>
                  </a:cxn>
                  <a:cxn ang="0">
                    <a:pos x="T2" y="T3"/>
                  </a:cxn>
                  <a:cxn ang="0">
                    <a:pos x="T4" y="T5"/>
                  </a:cxn>
                  <a:cxn ang="0">
                    <a:pos x="T6" y="T7"/>
                  </a:cxn>
                  <a:cxn ang="0">
                    <a:pos x="T8" y="T9"/>
                  </a:cxn>
                </a:cxnLst>
                <a:rect l="0" t="0" r="r" b="b"/>
                <a:pathLst>
                  <a:path w="25" h="25">
                    <a:moveTo>
                      <a:pt x="0" y="13"/>
                    </a:moveTo>
                    <a:cubicBezTo>
                      <a:pt x="0" y="6"/>
                      <a:pt x="5" y="0"/>
                      <a:pt x="12" y="0"/>
                    </a:cubicBezTo>
                    <a:cubicBezTo>
                      <a:pt x="19" y="0"/>
                      <a:pt x="25" y="5"/>
                      <a:pt x="25" y="12"/>
                    </a:cubicBezTo>
                    <a:cubicBezTo>
                      <a:pt x="25" y="19"/>
                      <a:pt x="20" y="25"/>
                      <a:pt x="13" y="25"/>
                    </a:cubicBezTo>
                    <a:cubicBezTo>
                      <a:pt x="6" y="25"/>
                      <a:pt x="0" y="20"/>
                      <a:pt x="0" y="13"/>
                    </a:cubicBezTo>
                    <a:close/>
                  </a:path>
                </a:pathLst>
              </a:custGeom>
              <a:solidFill>
                <a:srgbClr val="8B88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14"/>
              <p:cNvSpPr/>
              <p:nvPr/>
            </p:nvSpPr>
            <p:spPr bwMode="auto">
              <a:xfrm>
                <a:off x="6096000" y="2209799"/>
                <a:ext cx="218780" cy="161101"/>
              </a:xfrm>
              <a:custGeom>
                <a:avLst/>
                <a:gdLst>
                  <a:gd name="T0" fmla="*/ 0 w 110"/>
                  <a:gd name="T1" fmla="*/ 81 h 81"/>
                  <a:gd name="T2" fmla="*/ 62 w 110"/>
                  <a:gd name="T3" fmla="*/ 0 h 81"/>
                  <a:gd name="T4" fmla="*/ 110 w 110"/>
                  <a:gd name="T5" fmla="*/ 59 h 81"/>
                  <a:gd name="T6" fmla="*/ 0 w 110"/>
                  <a:gd name="T7" fmla="*/ 81 h 81"/>
                </a:gdLst>
                <a:ahLst/>
                <a:cxnLst>
                  <a:cxn ang="0">
                    <a:pos x="T0" y="T1"/>
                  </a:cxn>
                  <a:cxn ang="0">
                    <a:pos x="T2" y="T3"/>
                  </a:cxn>
                  <a:cxn ang="0">
                    <a:pos x="T4" y="T5"/>
                  </a:cxn>
                  <a:cxn ang="0">
                    <a:pos x="T6" y="T7"/>
                  </a:cxn>
                </a:cxnLst>
                <a:rect l="0" t="0" r="r" b="b"/>
                <a:pathLst>
                  <a:path w="110" h="81">
                    <a:moveTo>
                      <a:pt x="0" y="81"/>
                    </a:moveTo>
                    <a:lnTo>
                      <a:pt x="62" y="0"/>
                    </a:lnTo>
                    <a:lnTo>
                      <a:pt x="110" y="59"/>
                    </a:lnTo>
                    <a:lnTo>
                      <a:pt x="0" y="81"/>
                    </a:ln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16"/>
              <p:cNvSpPr/>
              <p:nvPr/>
            </p:nvSpPr>
            <p:spPr bwMode="auto">
              <a:xfrm>
                <a:off x="5944843" y="4430473"/>
                <a:ext cx="151157" cy="254581"/>
              </a:xfrm>
              <a:custGeom>
                <a:avLst/>
                <a:gdLst>
                  <a:gd name="T0" fmla="*/ 71 w 76"/>
                  <a:gd name="T1" fmla="*/ 128 h 128"/>
                  <a:gd name="T2" fmla="*/ 0 w 76"/>
                  <a:gd name="T3" fmla="*/ 38 h 128"/>
                  <a:gd name="T4" fmla="*/ 76 w 76"/>
                  <a:gd name="T5" fmla="*/ 0 h 128"/>
                  <a:gd name="T6" fmla="*/ 71 w 76"/>
                  <a:gd name="T7" fmla="*/ 128 h 128"/>
                </a:gdLst>
                <a:ahLst/>
                <a:cxnLst>
                  <a:cxn ang="0">
                    <a:pos x="T0" y="T1"/>
                  </a:cxn>
                  <a:cxn ang="0">
                    <a:pos x="T2" y="T3"/>
                  </a:cxn>
                  <a:cxn ang="0">
                    <a:pos x="T4" y="T5"/>
                  </a:cxn>
                  <a:cxn ang="0">
                    <a:pos x="T6" y="T7"/>
                  </a:cxn>
                </a:cxnLst>
                <a:rect l="0" t="0" r="r" b="b"/>
                <a:pathLst>
                  <a:path w="76" h="128">
                    <a:moveTo>
                      <a:pt x="71" y="128"/>
                    </a:moveTo>
                    <a:lnTo>
                      <a:pt x="0" y="38"/>
                    </a:lnTo>
                    <a:lnTo>
                      <a:pt x="76" y="0"/>
                    </a:lnTo>
                    <a:lnTo>
                      <a:pt x="71" y="128"/>
                    </a:ln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0" name="组合 19"/>
              <p:cNvGrpSpPr/>
              <p:nvPr/>
            </p:nvGrpSpPr>
            <p:grpSpPr>
              <a:xfrm>
                <a:off x="3365343" y="2548128"/>
                <a:ext cx="5461314" cy="2030790"/>
                <a:chOff x="3788516" y="2490237"/>
                <a:chExt cx="3428350" cy="1918224"/>
              </a:xfrm>
            </p:grpSpPr>
            <p:sp>
              <p:nvSpPr>
                <p:cNvPr id="109" name="对话气泡: 圆角矩形 17"/>
                <p:cNvSpPr/>
                <p:nvPr/>
              </p:nvSpPr>
              <p:spPr>
                <a:xfrm rot="21295309">
                  <a:off x="3953090" y="2490237"/>
                  <a:ext cx="3263776" cy="1890090"/>
                </a:xfrm>
                <a:custGeom>
                  <a:avLst/>
                  <a:gdLst>
                    <a:gd name="connsiteX0" fmla="*/ 0 w 3515557"/>
                    <a:gd name="connsiteY0" fmla="*/ 255978 h 1535837"/>
                    <a:gd name="connsiteX1" fmla="*/ 255978 w 3515557"/>
                    <a:gd name="connsiteY1" fmla="*/ 0 h 1535837"/>
                    <a:gd name="connsiteX2" fmla="*/ 2050742 w 3515557"/>
                    <a:gd name="connsiteY2" fmla="*/ 0 h 1535837"/>
                    <a:gd name="connsiteX3" fmla="*/ 2050742 w 3515557"/>
                    <a:gd name="connsiteY3" fmla="*/ 0 h 1535837"/>
                    <a:gd name="connsiteX4" fmla="*/ 2929631 w 3515557"/>
                    <a:gd name="connsiteY4" fmla="*/ 0 h 1535837"/>
                    <a:gd name="connsiteX5" fmla="*/ 3259579 w 3515557"/>
                    <a:gd name="connsiteY5" fmla="*/ 0 h 1535837"/>
                    <a:gd name="connsiteX6" fmla="*/ 3515557 w 3515557"/>
                    <a:gd name="connsiteY6" fmla="*/ 255978 h 1535837"/>
                    <a:gd name="connsiteX7" fmla="*/ 3515557 w 3515557"/>
                    <a:gd name="connsiteY7" fmla="*/ 895905 h 1535837"/>
                    <a:gd name="connsiteX8" fmla="*/ 3515557 w 3515557"/>
                    <a:gd name="connsiteY8" fmla="*/ 895905 h 1535837"/>
                    <a:gd name="connsiteX9" fmla="*/ 3515557 w 3515557"/>
                    <a:gd name="connsiteY9" fmla="*/ 1279864 h 1535837"/>
                    <a:gd name="connsiteX10" fmla="*/ 3515557 w 3515557"/>
                    <a:gd name="connsiteY10" fmla="*/ 1279859 h 1535837"/>
                    <a:gd name="connsiteX11" fmla="*/ 3259579 w 3515557"/>
                    <a:gd name="connsiteY11" fmla="*/ 1535837 h 1535837"/>
                    <a:gd name="connsiteX12" fmla="*/ 2929631 w 3515557"/>
                    <a:gd name="connsiteY12" fmla="*/ 1535837 h 1535837"/>
                    <a:gd name="connsiteX13" fmla="*/ 3164915 w 3515557"/>
                    <a:gd name="connsiteY13" fmla="*/ 1763325 h 1535837"/>
                    <a:gd name="connsiteX14" fmla="*/ 2050742 w 3515557"/>
                    <a:gd name="connsiteY14" fmla="*/ 1535837 h 1535837"/>
                    <a:gd name="connsiteX15" fmla="*/ 255978 w 3515557"/>
                    <a:gd name="connsiteY15" fmla="*/ 1535837 h 1535837"/>
                    <a:gd name="connsiteX16" fmla="*/ 0 w 3515557"/>
                    <a:gd name="connsiteY16" fmla="*/ 1279859 h 1535837"/>
                    <a:gd name="connsiteX17" fmla="*/ 0 w 3515557"/>
                    <a:gd name="connsiteY17" fmla="*/ 1279864 h 1535837"/>
                    <a:gd name="connsiteX18" fmla="*/ 0 w 3515557"/>
                    <a:gd name="connsiteY18" fmla="*/ 895905 h 1535837"/>
                    <a:gd name="connsiteX19" fmla="*/ 0 w 3515557"/>
                    <a:gd name="connsiteY19" fmla="*/ 895905 h 1535837"/>
                    <a:gd name="connsiteX20" fmla="*/ 0 w 3515557"/>
                    <a:gd name="connsiteY20" fmla="*/ 255978 h 1535837"/>
                    <a:gd name="connsiteX0-1" fmla="*/ 0 w 3515557"/>
                    <a:gd name="connsiteY0-2" fmla="*/ 255978 h 1763325"/>
                    <a:gd name="connsiteX1-3" fmla="*/ 255978 w 3515557"/>
                    <a:gd name="connsiteY1-4" fmla="*/ 0 h 1763325"/>
                    <a:gd name="connsiteX2-5" fmla="*/ 2050742 w 3515557"/>
                    <a:gd name="connsiteY2-6" fmla="*/ 0 h 1763325"/>
                    <a:gd name="connsiteX3-7" fmla="*/ 2050742 w 3515557"/>
                    <a:gd name="connsiteY3-8" fmla="*/ 0 h 1763325"/>
                    <a:gd name="connsiteX4-9" fmla="*/ 2929631 w 3515557"/>
                    <a:gd name="connsiteY4-10" fmla="*/ 0 h 1763325"/>
                    <a:gd name="connsiteX5-11" fmla="*/ 3259579 w 3515557"/>
                    <a:gd name="connsiteY5-12" fmla="*/ 0 h 1763325"/>
                    <a:gd name="connsiteX6-13" fmla="*/ 3515557 w 3515557"/>
                    <a:gd name="connsiteY6-14" fmla="*/ 255978 h 1763325"/>
                    <a:gd name="connsiteX7-15" fmla="*/ 3515557 w 3515557"/>
                    <a:gd name="connsiteY7-16" fmla="*/ 895905 h 1763325"/>
                    <a:gd name="connsiteX8-17" fmla="*/ 3515557 w 3515557"/>
                    <a:gd name="connsiteY8-18" fmla="*/ 895905 h 1763325"/>
                    <a:gd name="connsiteX9-19" fmla="*/ 3515557 w 3515557"/>
                    <a:gd name="connsiteY9-20" fmla="*/ 1279864 h 1763325"/>
                    <a:gd name="connsiteX10-21" fmla="*/ 3515557 w 3515557"/>
                    <a:gd name="connsiteY10-22" fmla="*/ 1279859 h 1763325"/>
                    <a:gd name="connsiteX11-23" fmla="*/ 3259579 w 3515557"/>
                    <a:gd name="connsiteY11-24" fmla="*/ 1535837 h 1763325"/>
                    <a:gd name="connsiteX12-25" fmla="*/ 2929631 w 3515557"/>
                    <a:gd name="connsiteY12-26" fmla="*/ 1535837 h 1763325"/>
                    <a:gd name="connsiteX13-27" fmla="*/ 3164915 w 3515557"/>
                    <a:gd name="connsiteY13-28" fmla="*/ 1763325 h 1763325"/>
                    <a:gd name="connsiteX14-29" fmla="*/ 2414726 w 3515557"/>
                    <a:gd name="connsiteY14-30" fmla="*/ 1606858 h 1763325"/>
                    <a:gd name="connsiteX15-31" fmla="*/ 2050742 w 3515557"/>
                    <a:gd name="connsiteY15-32" fmla="*/ 1535837 h 1763325"/>
                    <a:gd name="connsiteX16-33" fmla="*/ 255978 w 3515557"/>
                    <a:gd name="connsiteY16-34" fmla="*/ 1535837 h 1763325"/>
                    <a:gd name="connsiteX17-35" fmla="*/ 0 w 3515557"/>
                    <a:gd name="connsiteY17-36" fmla="*/ 1279859 h 1763325"/>
                    <a:gd name="connsiteX18-37" fmla="*/ 0 w 3515557"/>
                    <a:gd name="connsiteY18-38" fmla="*/ 1279864 h 1763325"/>
                    <a:gd name="connsiteX19-39" fmla="*/ 0 w 3515557"/>
                    <a:gd name="connsiteY19-40" fmla="*/ 895905 h 1763325"/>
                    <a:gd name="connsiteX20-41" fmla="*/ 0 w 3515557"/>
                    <a:gd name="connsiteY20-42" fmla="*/ 895905 h 1763325"/>
                    <a:gd name="connsiteX21" fmla="*/ 0 w 3515557"/>
                    <a:gd name="connsiteY21" fmla="*/ 255978 h 1763325"/>
                    <a:gd name="connsiteX0-43" fmla="*/ 0 w 3515557"/>
                    <a:gd name="connsiteY0-44" fmla="*/ 255978 h 1764081"/>
                    <a:gd name="connsiteX1-45" fmla="*/ 255978 w 3515557"/>
                    <a:gd name="connsiteY1-46" fmla="*/ 0 h 1764081"/>
                    <a:gd name="connsiteX2-47" fmla="*/ 2050742 w 3515557"/>
                    <a:gd name="connsiteY2-48" fmla="*/ 0 h 1764081"/>
                    <a:gd name="connsiteX3-49" fmla="*/ 2050742 w 3515557"/>
                    <a:gd name="connsiteY3-50" fmla="*/ 0 h 1764081"/>
                    <a:gd name="connsiteX4-51" fmla="*/ 2929631 w 3515557"/>
                    <a:gd name="connsiteY4-52" fmla="*/ 0 h 1764081"/>
                    <a:gd name="connsiteX5-53" fmla="*/ 3259579 w 3515557"/>
                    <a:gd name="connsiteY5-54" fmla="*/ 0 h 1764081"/>
                    <a:gd name="connsiteX6-55" fmla="*/ 3515557 w 3515557"/>
                    <a:gd name="connsiteY6-56" fmla="*/ 255978 h 1764081"/>
                    <a:gd name="connsiteX7-57" fmla="*/ 3515557 w 3515557"/>
                    <a:gd name="connsiteY7-58" fmla="*/ 895905 h 1764081"/>
                    <a:gd name="connsiteX8-59" fmla="*/ 3515557 w 3515557"/>
                    <a:gd name="connsiteY8-60" fmla="*/ 895905 h 1764081"/>
                    <a:gd name="connsiteX9-61" fmla="*/ 3515557 w 3515557"/>
                    <a:gd name="connsiteY9-62" fmla="*/ 1279864 h 1764081"/>
                    <a:gd name="connsiteX10-63" fmla="*/ 3515557 w 3515557"/>
                    <a:gd name="connsiteY10-64" fmla="*/ 1279859 h 1764081"/>
                    <a:gd name="connsiteX11-65" fmla="*/ 3259579 w 3515557"/>
                    <a:gd name="connsiteY11-66" fmla="*/ 1535837 h 1764081"/>
                    <a:gd name="connsiteX12-67" fmla="*/ 2929631 w 3515557"/>
                    <a:gd name="connsiteY12-68" fmla="*/ 1535837 h 1764081"/>
                    <a:gd name="connsiteX13-69" fmla="*/ 3164915 w 3515557"/>
                    <a:gd name="connsiteY13-70" fmla="*/ 1763325 h 1764081"/>
                    <a:gd name="connsiteX14-71" fmla="*/ 2414726 w 3515557"/>
                    <a:gd name="connsiteY14-72" fmla="*/ 1606858 h 1764081"/>
                    <a:gd name="connsiteX15-73" fmla="*/ 2050742 w 3515557"/>
                    <a:gd name="connsiteY15-74" fmla="*/ 1535837 h 1764081"/>
                    <a:gd name="connsiteX16-75" fmla="*/ 255978 w 3515557"/>
                    <a:gd name="connsiteY16-76" fmla="*/ 1535837 h 1764081"/>
                    <a:gd name="connsiteX17-77" fmla="*/ 0 w 3515557"/>
                    <a:gd name="connsiteY17-78" fmla="*/ 1279859 h 1764081"/>
                    <a:gd name="connsiteX18-79" fmla="*/ 0 w 3515557"/>
                    <a:gd name="connsiteY18-80" fmla="*/ 1279864 h 1764081"/>
                    <a:gd name="connsiteX19-81" fmla="*/ 0 w 3515557"/>
                    <a:gd name="connsiteY19-82" fmla="*/ 895905 h 1764081"/>
                    <a:gd name="connsiteX20-83" fmla="*/ 0 w 3515557"/>
                    <a:gd name="connsiteY20-84" fmla="*/ 895905 h 1764081"/>
                    <a:gd name="connsiteX21-85" fmla="*/ 0 w 3515557"/>
                    <a:gd name="connsiteY21-86" fmla="*/ 255978 h 1764081"/>
                    <a:gd name="connsiteX0-87" fmla="*/ 0 w 3515557"/>
                    <a:gd name="connsiteY0-88" fmla="*/ 255978 h 1765250"/>
                    <a:gd name="connsiteX1-89" fmla="*/ 255978 w 3515557"/>
                    <a:gd name="connsiteY1-90" fmla="*/ 0 h 1765250"/>
                    <a:gd name="connsiteX2-91" fmla="*/ 2050742 w 3515557"/>
                    <a:gd name="connsiteY2-92" fmla="*/ 0 h 1765250"/>
                    <a:gd name="connsiteX3-93" fmla="*/ 2050742 w 3515557"/>
                    <a:gd name="connsiteY3-94" fmla="*/ 0 h 1765250"/>
                    <a:gd name="connsiteX4-95" fmla="*/ 2929631 w 3515557"/>
                    <a:gd name="connsiteY4-96" fmla="*/ 0 h 1765250"/>
                    <a:gd name="connsiteX5-97" fmla="*/ 3259579 w 3515557"/>
                    <a:gd name="connsiteY5-98" fmla="*/ 0 h 1765250"/>
                    <a:gd name="connsiteX6-99" fmla="*/ 3515557 w 3515557"/>
                    <a:gd name="connsiteY6-100" fmla="*/ 255978 h 1765250"/>
                    <a:gd name="connsiteX7-101" fmla="*/ 3515557 w 3515557"/>
                    <a:gd name="connsiteY7-102" fmla="*/ 895905 h 1765250"/>
                    <a:gd name="connsiteX8-103" fmla="*/ 3515557 w 3515557"/>
                    <a:gd name="connsiteY8-104" fmla="*/ 895905 h 1765250"/>
                    <a:gd name="connsiteX9-105" fmla="*/ 3515557 w 3515557"/>
                    <a:gd name="connsiteY9-106" fmla="*/ 1279864 h 1765250"/>
                    <a:gd name="connsiteX10-107" fmla="*/ 3515557 w 3515557"/>
                    <a:gd name="connsiteY10-108" fmla="*/ 1279859 h 1765250"/>
                    <a:gd name="connsiteX11-109" fmla="*/ 3259579 w 3515557"/>
                    <a:gd name="connsiteY11-110" fmla="*/ 1535837 h 1765250"/>
                    <a:gd name="connsiteX12-111" fmla="*/ 2929631 w 3515557"/>
                    <a:gd name="connsiteY12-112" fmla="*/ 1535837 h 1765250"/>
                    <a:gd name="connsiteX13-113" fmla="*/ 3164915 w 3515557"/>
                    <a:gd name="connsiteY13-114" fmla="*/ 1763325 h 1765250"/>
                    <a:gd name="connsiteX14-115" fmla="*/ 2414726 w 3515557"/>
                    <a:gd name="connsiteY14-116" fmla="*/ 1606858 h 1765250"/>
                    <a:gd name="connsiteX15-117" fmla="*/ 2050742 w 3515557"/>
                    <a:gd name="connsiteY15-118" fmla="*/ 1535837 h 1765250"/>
                    <a:gd name="connsiteX16-119" fmla="*/ 255978 w 3515557"/>
                    <a:gd name="connsiteY16-120" fmla="*/ 1535837 h 1765250"/>
                    <a:gd name="connsiteX17-121" fmla="*/ 0 w 3515557"/>
                    <a:gd name="connsiteY17-122" fmla="*/ 1279859 h 1765250"/>
                    <a:gd name="connsiteX18-123" fmla="*/ 0 w 3515557"/>
                    <a:gd name="connsiteY18-124" fmla="*/ 1279864 h 1765250"/>
                    <a:gd name="connsiteX19-125" fmla="*/ 0 w 3515557"/>
                    <a:gd name="connsiteY19-126" fmla="*/ 895905 h 1765250"/>
                    <a:gd name="connsiteX20-127" fmla="*/ 0 w 3515557"/>
                    <a:gd name="connsiteY20-128" fmla="*/ 895905 h 1765250"/>
                    <a:gd name="connsiteX21-129" fmla="*/ 0 w 3515557"/>
                    <a:gd name="connsiteY21-130" fmla="*/ 255978 h 1765250"/>
                    <a:gd name="connsiteX0-131" fmla="*/ 0 w 3515557"/>
                    <a:gd name="connsiteY0-132" fmla="*/ 255978 h 1852595"/>
                    <a:gd name="connsiteX1-133" fmla="*/ 255978 w 3515557"/>
                    <a:gd name="connsiteY1-134" fmla="*/ 0 h 1852595"/>
                    <a:gd name="connsiteX2-135" fmla="*/ 2050742 w 3515557"/>
                    <a:gd name="connsiteY2-136" fmla="*/ 0 h 1852595"/>
                    <a:gd name="connsiteX3-137" fmla="*/ 2050742 w 3515557"/>
                    <a:gd name="connsiteY3-138" fmla="*/ 0 h 1852595"/>
                    <a:gd name="connsiteX4-139" fmla="*/ 2929631 w 3515557"/>
                    <a:gd name="connsiteY4-140" fmla="*/ 0 h 1852595"/>
                    <a:gd name="connsiteX5-141" fmla="*/ 3259579 w 3515557"/>
                    <a:gd name="connsiteY5-142" fmla="*/ 0 h 1852595"/>
                    <a:gd name="connsiteX6-143" fmla="*/ 3515557 w 3515557"/>
                    <a:gd name="connsiteY6-144" fmla="*/ 255978 h 1852595"/>
                    <a:gd name="connsiteX7-145" fmla="*/ 3515557 w 3515557"/>
                    <a:gd name="connsiteY7-146" fmla="*/ 895905 h 1852595"/>
                    <a:gd name="connsiteX8-147" fmla="*/ 3515557 w 3515557"/>
                    <a:gd name="connsiteY8-148" fmla="*/ 895905 h 1852595"/>
                    <a:gd name="connsiteX9-149" fmla="*/ 3515557 w 3515557"/>
                    <a:gd name="connsiteY9-150" fmla="*/ 1279864 h 1852595"/>
                    <a:gd name="connsiteX10-151" fmla="*/ 3515557 w 3515557"/>
                    <a:gd name="connsiteY10-152" fmla="*/ 1279859 h 1852595"/>
                    <a:gd name="connsiteX11-153" fmla="*/ 3259579 w 3515557"/>
                    <a:gd name="connsiteY11-154" fmla="*/ 1535837 h 1852595"/>
                    <a:gd name="connsiteX12-155" fmla="*/ 2929631 w 3515557"/>
                    <a:gd name="connsiteY12-156" fmla="*/ 1535837 h 1852595"/>
                    <a:gd name="connsiteX13-157" fmla="*/ 3102771 w 3515557"/>
                    <a:gd name="connsiteY13-158" fmla="*/ 1852102 h 1852595"/>
                    <a:gd name="connsiteX14-159" fmla="*/ 2414726 w 3515557"/>
                    <a:gd name="connsiteY14-160" fmla="*/ 1606858 h 1852595"/>
                    <a:gd name="connsiteX15-161" fmla="*/ 2050742 w 3515557"/>
                    <a:gd name="connsiteY15-162" fmla="*/ 1535837 h 1852595"/>
                    <a:gd name="connsiteX16-163" fmla="*/ 255978 w 3515557"/>
                    <a:gd name="connsiteY16-164" fmla="*/ 1535837 h 1852595"/>
                    <a:gd name="connsiteX17-165" fmla="*/ 0 w 3515557"/>
                    <a:gd name="connsiteY17-166" fmla="*/ 1279859 h 1852595"/>
                    <a:gd name="connsiteX18-167" fmla="*/ 0 w 3515557"/>
                    <a:gd name="connsiteY18-168" fmla="*/ 1279864 h 1852595"/>
                    <a:gd name="connsiteX19-169" fmla="*/ 0 w 3515557"/>
                    <a:gd name="connsiteY19-170" fmla="*/ 895905 h 1852595"/>
                    <a:gd name="connsiteX20-171" fmla="*/ 0 w 3515557"/>
                    <a:gd name="connsiteY20-172" fmla="*/ 895905 h 1852595"/>
                    <a:gd name="connsiteX21-173" fmla="*/ 0 w 3515557"/>
                    <a:gd name="connsiteY21-174" fmla="*/ 255978 h 1852595"/>
                    <a:gd name="connsiteX0-175" fmla="*/ 0 w 3515557"/>
                    <a:gd name="connsiteY0-176" fmla="*/ 255978 h 1852595"/>
                    <a:gd name="connsiteX1-177" fmla="*/ 255978 w 3515557"/>
                    <a:gd name="connsiteY1-178" fmla="*/ 0 h 1852595"/>
                    <a:gd name="connsiteX2-179" fmla="*/ 2050742 w 3515557"/>
                    <a:gd name="connsiteY2-180" fmla="*/ 0 h 1852595"/>
                    <a:gd name="connsiteX3-181" fmla="*/ 2050742 w 3515557"/>
                    <a:gd name="connsiteY3-182" fmla="*/ 0 h 1852595"/>
                    <a:gd name="connsiteX4-183" fmla="*/ 2929631 w 3515557"/>
                    <a:gd name="connsiteY4-184" fmla="*/ 0 h 1852595"/>
                    <a:gd name="connsiteX5-185" fmla="*/ 3259579 w 3515557"/>
                    <a:gd name="connsiteY5-186" fmla="*/ 0 h 1852595"/>
                    <a:gd name="connsiteX6-187" fmla="*/ 3515557 w 3515557"/>
                    <a:gd name="connsiteY6-188" fmla="*/ 255978 h 1852595"/>
                    <a:gd name="connsiteX7-189" fmla="*/ 3515557 w 3515557"/>
                    <a:gd name="connsiteY7-190" fmla="*/ 895905 h 1852595"/>
                    <a:gd name="connsiteX8-191" fmla="*/ 3515557 w 3515557"/>
                    <a:gd name="connsiteY8-192" fmla="*/ 895905 h 1852595"/>
                    <a:gd name="connsiteX9-193" fmla="*/ 3515557 w 3515557"/>
                    <a:gd name="connsiteY9-194" fmla="*/ 1279864 h 1852595"/>
                    <a:gd name="connsiteX10-195" fmla="*/ 3515557 w 3515557"/>
                    <a:gd name="connsiteY10-196" fmla="*/ 1279859 h 1852595"/>
                    <a:gd name="connsiteX11-197" fmla="*/ 3259579 w 3515557"/>
                    <a:gd name="connsiteY11-198" fmla="*/ 1535837 h 1852595"/>
                    <a:gd name="connsiteX12-199" fmla="*/ 2929631 w 3515557"/>
                    <a:gd name="connsiteY12-200" fmla="*/ 1535837 h 1852595"/>
                    <a:gd name="connsiteX13-201" fmla="*/ 3102771 w 3515557"/>
                    <a:gd name="connsiteY13-202" fmla="*/ 1852102 h 1852595"/>
                    <a:gd name="connsiteX14-203" fmla="*/ 2414726 w 3515557"/>
                    <a:gd name="connsiteY14-204" fmla="*/ 1606858 h 1852595"/>
                    <a:gd name="connsiteX15-205" fmla="*/ 2050742 w 3515557"/>
                    <a:gd name="connsiteY15-206" fmla="*/ 1535837 h 1852595"/>
                    <a:gd name="connsiteX16-207" fmla="*/ 255978 w 3515557"/>
                    <a:gd name="connsiteY16-208" fmla="*/ 1535837 h 1852595"/>
                    <a:gd name="connsiteX17-209" fmla="*/ 0 w 3515557"/>
                    <a:gd name="connsiteY17-210" fmla="*/ 1279859 h 1852595"/>
                    <a:gd name="connsiteX18-211" fmla="*/ 0 w 3515557"/>
                    <a:gd name="connsiteY18-212" fmla="*/ 1279864 h 1852595"/>
                    <a:gd name="connsiteX19-213" fmla="*/ 0 w 3515557"/>
                    <a:gd name="connsiteY19-214" fmla="*/ 895905 h 1852595"/>
                    <a:gd name="connsiteX20-215" fmla="*/ 0 w 3515557"/>
                    <a:gd name="connsiteY20-216" fmla="*/ 895905 h 1852595"/>
                    <a:gd name="connsiteX21-217" fmla="*/ 0 w 3515557"/>
                    <a:gd name="connsiteY21-218" fmla="*/ 255978 h 1852595"/>
                    <a:gd name="connsiteX0-219" fmla="*/ 0 w 3515557"/>
                    <a:gd name="connsiteY0-220" fmla="*/ 255978 h 1852595"/>
                    <a:gd name="connsiteX1-221" fmla="*/ 255978 w 3515557"/>
                    <a:gd name="connsiteY1-222" fmla="*/ 0 h 1852595"/>
                    <a:gd name="connsiteX2-223" fmla="*/ 2050742 w 3515557"/>
                    <a:gd name="connsiteY2-224" fmla="*/ 0 h 1852595"/>
                    <a:gd name="connsiteX3-225" fmla="*/ 2050742 w 3515557"/>
                    <a:gd name="connsiteY3-226" fmla="*/ 0 h 1852595"/>
                    <a:gd name="connsiteX4-227" fmla="*/ 2929631 w 3515557"/>
                    <a:gd name="connsiteY4-228" fmla="*/ 0 h 1852595"/>
                    <a:gd name="connsiteX5-229" fmla="*/ 3259579 w 3515557"/>
                    <a:gd name="connsiteY5-230" fmla="*/ 0 h 1852595"/>
                    <a:gd name="connsiteX6-231" fmla="*/ 3515557 w 3515557"/>
                    <a:gd name="connsiteY6-232" fmla="*/ 255978 h 1852595"/>
                    <a:gd name="connsiteX7-233" fmla="*/ 3515557 w 3515557"/>
                    <a:gd name="connsiteY7-234" fmla="*/ 895905 h 1852595"/>
                    <a:gd name="connsiteX8-235" fmla="*/ 3515557 w 3515557"/>
                    <a:gd name="connsiteY8-236" fmla="*/ 895905 h 1852595"/>
                    <a:gd name="connsiteX9-237" fmla="*/ 3515557 w 3515557"/>
                    <a:gd name="connsiteY9-238" fmla="*/ 1279864 h 1852595"/>
                    <a:gd name="connsiteX10-239" fmla="*/ 3515557 w 3515557"/>
                    <a:gd name="connsiteY10-240" fmla="*/ 1279859 h 1852595"/>
                    <a:gd name="connsiteX11-241" fmla="*/ 3259579 w 3515557"/>
                    <a:gd name="connsiteY11-242" fmla="*/ 1535837 h 1852595"/>
                    <a:gd name="connsiteX12-243" fmla="*/ 2929631 w 3515557"/>
                    <a:gd name="connsiteY12-244" fmla="*/ 1535837 h 1852595"/>
                    <a:gd name="connsiteX13-245" fmla="*/ 3102771 w 3515557"/>
                    <a:gd name="connsiteY13-246" fmla="*/ 1852102 h 1852595"/>
                    <a:gd name="connsiteX14-247" fmla="*/ 2414726 w 3515557"/>
                    <a:gd name="connsiteY14-248" fmla="*/ 1606858 h 1852595"/>
                    <a:gd name="connsiteX15-249" fmla="*/ 2050742 w 3515557"/>
                    <a:gd name="connsiteY15-250" fmla="*/ 1535837 h 1852595"/>
                    <a:gd name="connsiteX16-251" fmla="*/ 255978 w 3515557"/>
                    <a:gd name="connsiteY16-252" fmla="*/ 1535837 h 1852595"/>
                    <a:gd name="connsiteX17-253" fmla="*/ 0 w 3515557"/>
                    <a:gd name="connsiteY17-254" fmla="*/ 1279859 h 1852595"/>
                    <a:gd name="connsiteX18-255" fmla="*/ 0 w 3515557"/>
                    <a:gd name="connsiteY18-256" fmla="*/ 1279864 h 1852595"/>
                    <a:gd name="connsiteX19-257" fmla="*/ 0 w 3515557"/>
                    <a:gd name="connsiteY19-258" fmla="*/ 895905 h 1852595"/>
                    <a:gd name="connsiteX20-259" fmla="*/ 0 w 3515557"/>
                    <a:gd name="connsiteY20-260" fmla="*/ 895905 h 1852595"/>
                    <a:gd name="connsiteX21-261" fmla="*/ 0 w 3515557"/>
                    <a:gd name="connsiteY21-262" fmla="*/ 255978 h 1852595"/>
                    <a:gd name="connsiteX0-263" fmla="*/ 0 w 3515557"/>
                    <a:gd name="connsiteY0-264" fmla="*/ 255978 h 1852595"/>
                    <a:gd name="connsiteX1-265" fmla="*/ 255978 w 3515557"/>
                    <a:gd name="connsiteY1-266" fmla="*/ 0 h 1852595"/>
                    <a:gd name="connsiteX2-267" fmla="*/ 2050742 w 3515557"/>
                    <a:gd name="connsiteY2-268" fmla="*/ 0 h 1852595"/>
                    <a:gd name="connsiteX3-269" fmla="*/ 2050742 w 3515557"/>
                    <a:gd name="connsiteY3-270" fmla="*/ 0 h 1852595"/>
                    <a:gd name="connsiteX4-271" fmla="*/ 2929631 w 3515557"/>
                    <a:gd name="connsiteY4-272" fmla="*/ 0 h 1852595"/>
                    <a:gd name="connsiteX5-273" fmla="*/ 3259579 w 3515557"/>
                    <a:gd name="connsiteY5-274" fmla="*/ 0 h 1852595"/>
                    <a:gd name="connsiteX6-275" fmla="*/ 3515557 w 3515557"/>
                    <a:gd name="connsiteY6-276" fmla="*/ 255978 h 1852595"/>
                    <a:gd name="connsiteX7-277" fmla="*/ 3515557 w 3515557"/>
                    <a:gd name="connsiteY7-278" fmla="*/ 895905 h 1852595"/>
                    <a:gd name="connsiteX8-279" fmla="*/ 3515557 w 3515557"/>
                    <a:gd name="connsiteY8-280" fmla="*/ 895905 h 1852595"/>
                    <a:gd name="connsiteX9-281" fmla="*/ 3515557 w 3515557"/>
                    <a:gd name="connsiteY9-282" fmla="*/ 1279864 h 1852595"/>
                    <a:gd name="connsiteX10-283" fmla="*/ 3515557 w 3515557"/>
                    <a:gd name="connsiteY10-284" fmla="*/ 1279859 h 1852595"/>
                    <a:gd name="connsiteX11-285" fmla="*/ 3259579 w 3515557"/>
                    <a:gd name="connsiteY11-286" fmla="*/ 1535837 h 1852595"/>
                    <a:gd name="connsiteX12-287" fmla="*/ 2929631 w 3515557"/>
                    <a:gd name="connsiteY12-288" fmla="*/ 1535837 h 1852595"/>
                    <a:gd name="connsiteX13-289" fmla="*/ 3102771 w 3515557"/>
                    <a:gd name="connsiteY13-290" fmla="*/ 1852102 h 1852595"/>
                    <a:gd name="connsiteX14-291" fmla="*/ 2414726 w 3515557"/>
                    <a:gd name="connsiteY14-292" fmla="*/ 1606858 h 1852595"/>
                    <a:gd name="connsiteX15-293" fmla="*/ 2050742 w 3515557"/>
                    <a:gd name="connsiteY15-294" fmla="*/ 1535837 h 1852595"/>
                    <a:gd name="connsiteX16-295" fmla="*/ 255978 w 3515557"/>
                    <a:gd name="connsiteY16-296" fmla="*/ 1535837 h 1852595"/>
                    <a:gd name="connsiteX17-297" fmla="*/ 0 w 3515557"/>
                    <a:gd name="connsiteY17-298" fmla="*/ 1279859 h 1852595"/>
                    <a:gd name="connsiteX18-299" fmla="*/ 0 w 3515557"/>
                    <a:gd name="connsiteY18-300" fmla="*/ 1279864 h 1852595"/>
                    <a:gd name="connsiteX19-301" fmla="*/ 0 w 3515557"/>
                    <a:gd name="connsiteY19-302" fmla="*/ 895905 h 1852595"/>
                    <a:gd name="connsiteX20-303" fmla="*/ 0 w 3515557"/>
                    <a:gd name="connsiteY20-304" fmla="*/ 895905 h 1852595"/>
                    <a:gd name="connsiteX21-305" fmla="*/ 0 w 3515557"/>
                    <a:gd name="connsiteY21-306" fmla="*/ 255978 h 1852595"/>
                    <a:gd name="connsiteX0-307" fmla="*/ 0 w 3515557"/>
                    <a:gd name="connsiteY0-308" fmla="*/ 255978 h 1852595"/>
                    <a:gd name="connsiteX1-309" fmla="*/ 255978 w 3515557"/>
                    <a:gd name="connsiteY1-310" fmla="*/ 0 h 1852595"/>
                    <a:gd name="connsiteX2-311" fmla="*/ 2050742 w 3515557"/>
                    <a:gd name="connsiteY2-312" fmla="*/ 0 h 1852595"/>
                    <a:gd name="connsiteX3-313" fmla="*/ 2050742 w 3515557"/>
                    <a:gd name="connsiteY3-314" fmla="*/ 0 h 1852595"/>
                    <a:gd name="connsiteX4-315" fmla="*/ 2929631 w 3515557"/>
                    <a:gd name="connsiteY4-316" fmla="*/ 0 h 1852595"/>
                    <a:gd name="connsiteX5-317" fmla="*/ 3259579 w 3515557"/>
                    <a:gd name="connsiteY5-318" fmla="*/ 0 h 1852595"/>
                    <a:gd name="connsiteX6-319" fmla="*/ 3515557 w 3515557"/>
                    <a:gd name="connsiteY6-320" fmla="*/ 255978 h 1852595"/>
                    <a:gd name="connsiteX7-321" fmla="*/ 3515557 w 3515557"/>
                    <a:gd name="connsiteY7-322" fmla="*/ 895905 h 1852595"/>
                    <a:gd name="connsiteX8-323" fmla="*/ 3515557 w 3515557"/>
                    <a:gd name="connsiteY8-324" fmla="*/ 895905 h 1852595"/>
                    <a:gd name="connsiteX9-325" fmla="*/ 3515557 w 3515557"/>
                    <a:gd name="connsiteY9-326" fmla="*/ 1279864 h 1852595"/>
                    <a:gd name="connsiteX10-327" fmla="*/ 3515557 w 3515557"/>
                    <a:gd name="connsiteY10-328" fmla="*/ 1279859 h 1852595"/>
                    <a:gd name="connsiteX11-329" fmla="*/ 3259579 w 3515557"/>
                    <a:gd name="connsiteY11-330" fmla="*/ 1535837 h 1852595"/>
                    <a:gd name="connsiteX12-331" fmla="*/ 2929631 w 3515557"/>
                    <a:gd name="connsiteY12-332" fmla="*/ 1535837 h 1852595"/>
                    <a:gd name="connsiteX13-333" fmla="*/ 3102771 w 3515557"/>
                    <a:gd name="connsiteY13-334" fmla="*/ 1852102 h 1852595"/>
                    <a:gd name="connsiteX14-335" fmla="*/ 2414726 w 3515557"/>
                    <a:gd name="connsiteY14-336" fmla="*/ 1606858 h 1852595"/>
                    <a:gd name="connsiteX15-337" fmla="*/ 2050742 w 3515557"/>
                    <a:gd name="connsiteY15-338" fmla="*/ 1535837 h 1852595"/>
                    <a:gd name="connsiteX16-339" fmla="*/ 255978 w 3515557"/>
                    <a:gd name="connsiteY16-340" fmla="*/ 1535837 h 1852595"/>
                    <a:gd name="connsiteX17-341" fmla="*/ 0 w 3515557"/>
                    <a:gd name="connsiteY17-342" fmla="*/ 1279859 h 1852595"/>
                    <a:gd name="connsiteX18-343" fmla="*/ 0 w 3515557"/>
                    <a:gd name="connsiteY18-344" fmla="*/ 1279864 h 1852595"/>
                    <a:gd name="connsiteX19-345" fmla="*/ 0 w 3515557"/>
                    <a:gd name="connsiteY19-346" fmla="*/ 895905 h 1852595"/>
                    <a:gd name="connsiteX20-347" fmla="*/ 0 w 3515557"/>
                    <a:gd name="connsiteY20-348" fmla="*/ 895905 h 1852595"/>
                    <a:gd name="connsiteX21-349" fmla="*/ 0 w 3515557"/>
                    <a:gd name="connsiteY21-350" fmla="*/ 255978 h 1852595"/>
                    <a:gd name="connsiteX0-351" fmla="*/ 0 w 3515557"/>
                    <a:gd name="connsiteY0-352" fmla="*/ 255978 h 1852595"/>
                    <a:gd name="connsiteX1-353" fmla="*/ 255978 w 3515557"/>
                    <a:gd name="connsiteY1-354" fmla="*/ 0 h 1852595"/>
                    <a:gd name="connsiteX2-355" fmla="*/ 2050742 w 3515557"/>
                    <a:gd name="connsiteY2-356" fmla="*/ 0 h 1852595"/>
                    <a:gd name="connsiteX3-357" fmla="*/ 2050742 w 3515557"/>
                    <a:gd name="connsiteY3-358" fmla="*/ 0 h 1852595"/>
                    <a:gd name="connsiteX4-359" fmla="*/ 2929631 w 3515557"/>
                    <a:gd name="connsiteY4-360" fmla="*/ 0 h 1852595"/>
                    <a:gd name="connsiteX5-361" fmla="*/ 3259579 w 3515557"/>
                    <a:gd name="connsiteY5-362" fmla="*/ 0 h 1852595"/>
                    <a:gd name="connsiteX6-363" fmla="*/ 3515557 w 3515557"/>
                    <a:gd name="connsiteY6-364" fmla="*/ 255978 h 1852595"/>
                    <a:gd name="connsiteX7-365" fmla="*/ 3515557 w 3515557"/>
                    <a:gd name="connsiteY7-366" fmla="*/ 895905 h 1852595"/>
                    <a:gd name="connsiteX8-367" fmla="*/ 3515557 w 3515557"/>
                    <a:gd name="connsiteY8-368" fmla="*/ 895905 h 1852595"/>
                    <a:gd name="connsiteX9-369" fmla="*/ 3515557 w 3515557"/>
                    <a:gd name="connsiteY9-370" fmla="*/ 1279864 h 1852595"/>
                    <a:gd name="connsiteX10-371" fmla="*/ 3515557 w 3515557"/>
                    <a:gd name="connsiteY10-372" fmla="*/ 1279859 h 1852595"/>
                    <a:gd name="connsiteX11-373" fmla="*/ 3259579 w 3515557"/>
                    <a:gd name="connsiteY11-374" fmla="*/ 1535837 h 1852595"/>
                    <a:gd name="connsiteX12-375" fmla="*/ 2929631 w 3515557"/>
                    <a:gd name="connsiteY12-376" fmla="*/ 1535837 h 1852595"/>
                    <a:gd name="connsiteX13-377" fmla="*/ 3102771 w 3515557"/>
                    <a:gd name="connsiteY13-378" fmla="*/ 1852102 h 1852595"/>
                    <a:gd name="connsiteX14-379" fmla="*/ 2414726 w 3515557"/>
                    <a:gd name="connsiteY14-380" fmla="*/ 1606858 h 1852595"/>
                    <a:gd name="connsiteX15-381" fmla="*/ 2050742 w 3515557"/>
                    <a:gd name="connsiteY15-382" fmla="*/ 1535837 h 1852595"/>
                    <a:gd name="connsiteX16-383" fmla="*/ 255978 w 3515557"/>
                    <a:gd name="connsiteY16-384" fmla="*/ 1535837 h 1852595"/>
                    <a:gd name="connsiteX17-385" fmla="*/ 0 w 3515557"/>
                    <a:gd name="connsiteY17-386" fmla="*/ 1279859 h 1852595"/>
                    <a:gd name="connsiteX18-387" fmla="*/ 0 w 3515557"/>
                    <a:gd name="connsiteY18-388" fmla="*/ 1279864 h 1852595"/>
                    <a:gd name="connsiteX19-389" fmla="*/ 0 w 3515557"/>
                    <a:gd name="connsiteY19-390" fmla="*/ 895905 h 1852595"/>
                    <a:gd name="connsiteX20-391" fmla="*/ 0 w 3515557"/>
                    <a:gd name="connsiteY20-392" fmla="*/ 895905 h 1852595"/>
                    <a:gd name="connsiteX21-393" fmla="*/ 0 w 3515557"/>
                    <a:gd name="connsiteY21-394" fmla="*/ 255978 h 1852595"/>
                    <a:gd name="connsiteX0-395" fmla="*/ 0 w 3515557"/>
                    <a:gd name="connsiteY0-396" fmla="*/ 255978 h 1852595"/>
                    <a:gd name="connsiteX1-397" fmla="*/ 255978 w 3515557"/>
                    <a:gd name="connsiteY1-398" fmla="*/ 0 h 1852595"/>
                    <a:gd name="connsiteX2-399" fmla="*/ 2050742 w 3515557"/>
                    <a:gd name="connsiteY2-400" fmla="*/ 0 h 1852595"/>
                    <a:gd name="connsiteX3-401" fmla="*/ 2050742 w 3515557"/>
                    <a:gd name="connsiteY3-402" fmla="*/ 0 h 1852595"/>
                    <a:gd name="connsiteX4-403" fmla="*/ 2929631 w 3515557"/>
                    <a:gd name="connsiteY4-404" fmla="*/ 0 h 1852595"/>
                    <a:gd name="connsiteX5-405" fmla="*/ 3259579 w 3515557"/>
                    <a:gd name="connsiteY5-406" fmla="*/ 0 h 1852595"/>
                    <a:gd name="connsiteX6-407" fmla="*/ 3515557 w 3515557"/>
                    <a:gd name="connsiteY6-408" fmla="*/ 255978 h 1852595"/>
                    <a:gd name="connsiteX7-409" fmla="*/ 3515557 w 3515557"/>
                    <a:gd name="connsiteY7-410" fmla="*/ 895905 h 1852595"/>
                    <a:gd name="connsiteX8-411" fmla="*/ 3515557 w 3515557"/>
                    <a:gd name="connsiteY8-412" fmla="*/ 895905 h 1852595"/>
                    <a:gd name="connsiteX9-413" fmla="*/ 3515557 w 3515557"/>
                    <a:gd name="connsiteY9-414" fmla="*/ 1279864 h 1852595"/>
                    <a:gd name="connsiteX10-415" fmla="*/ 3515557 w 3515557"/>
                    <a:gd name="connsiteY10-416" fmla="*/ 1279859 h 1852595"/>
                    <a:gd name="connsiteX11-417" fmla="*/ 3259579 w 3515557"/>
                    <a:gd name="connsiteY11-418" fmla="*/ 1535837 h 1852595"/>
                    <a:gd name="connsiteX12-419" fmla="*/ 2929631 w 3515557"/>
                    <a:gd name="connsiteY12-420" fmla="*/ 1535837 h 1852595"/>
                    <a:gd name="connsiteX13-421" fmla="*/ 3102771 w 3515557"/>
                    <a:gd name="connsiteY13-422" fmla="*/ 1852102 h 1852595"/>
                    <a:gd name="connsiteX14-423" fmla="*/ 2414726 w 3515557"/>
                    <a:gd name="connsiteY14-424" fmla="*/ 1606858 h 1852595"/>
                    <a:gd name="connsiteX15-425" fmla="*/ 2050742 w 3515557"/>
                    <a:gd name="connsiteY15-426" fmla="*/ 1535837 h 1852595"/>
                    <a:gd name="connsiteX16-427" fmla="*/ 255978 w 3515557"/>
                    <a:gd name="connsiteY16-428" fmla="*/ 1535837 h 1852595"/>
                    <a:gd name="connsiteX17-429" fmla="*/ 0 w 3515557"/>
                    <a:gd name="connsiteY17-430" fmla="*/ 1279859 h 1852595"/>
                    <a:gd name="connsiteX18-431" fmla="*/ 0 w 3515557"/>
                    <a:gd name="connsiteY18-432" fmla="*/ 1279864 h 1852595"/>
                    <a:gd name="connsiteX19-433" fmla="*/ 0 w 3515557"/>
                    <a:gd name="connsiteY19-434" fmla="*/ 895905 h 1852595"/>
                    <a:gd name="connsiteX20-435" fmla="*/ 0 w 3515557"/>
                    <a:gd name="connsiteY20-436" fmla="*/ 895905 h 1852595"/>
                    <a:gd name="connsiteX21-437" fmla="*/ 0 w 3515557"/>
                    <a:gd name="connsiteY21-438" fmla="*/ 255978 h 1852595"/>
                    <a:gd name="connsiteX0-439" fmla="*/ 0 w 3515557"/>
                    <a:gd name="connsiteY0-440" fmla="*/ 255978 h 1852490"/>
                    <a:gd name="connsiteX1-441" fmla="*/ 255978 w 3515557"/>
                    <a:gd name="connsiteY1-442" fmla="*/ 0 h 1852490"/>
                    <a:gd name="connsiteX2-443" fmla="*/ 2050742 w 3515557"/>
                    <a:gd name="connsiteY2-444" fmla="*/ 0 h 1852490"/>
                    <a:gd name="connsiteX3-445" fmla="*/ 2050742 w 3515557"/>
                    <a:gd name="connsiteY3-446" fmla="*/ 0 h 1852490"/>
                    <a:gd name="connsiteX4-447" fmla="*/ 2929631 w 3515557"/>
                    <a:gd name="connsiteY4-448" fmla="*/ 0 h 1852490"/>
                    <a:gd name="connsiteX5-449" fmla="*/ 3259579 w 3515557"/>
                    <a:gd name="connsiteY5-450" fmla="*/ 0 h 1852490"/>
                    <a:gd name="connsiteX6-451" fmla="*/ 3515557 w 3515557"/>
                    <a:gd name="connsiteY6-452" fmla="*/ 255978 h 1852490"/>
                    <a:gd name="connsiteX7-453" fmla="*/ 3515557 w 3515557"/>
                    <a:gd name="connsiteY7-454" fmla="*/ 895905 h 1852490"/>
                    <a:gd name="connsiteX8-455" fmla="*/ 3515557 w 3515557"/>
                    <a:gd name="connsiteY8-456" fmla="*/ 895905 h 1852490"/>
                    <a:gd name="connsiteX9-457" fmla="*/ 3515557 w 3515557"/>
                    <a:gd name="connsiteY9-458" fmla="*/ 1279864 h 1852490"/>
                    <a:gd name="connsiteX10-459" fmla="*/ 3515557 w 3515557"/>
                    <a:gd name="connsiteY10-460" fmla="*/ 1279859 h 1852490"/>
                    <a:gd name="connsiteX11-461" fmla="*/ 3259579 w 3515557"/>
                    <a:gd name="connsiteY11-462" fmla="*/ 1535837 h 1852490"/>
                    <a:gd name="connsiteX12-463" fmla="*/ 2929631 w 3515557"/>
                    <a:gd name="connsiteY12-464" fmla="*/ 1535837 h 1852490"/>
                    <a:gd name="connsiteX13-465" fmla="*/ 3102771 w 3515557"/>
                    <a:gd name="connsiteY13-466" fmla="*/ 1852102 h 1852490"/>
                    <a:gd name="connsiteX14-467" fmla="*/ 2456582 w 3515557"/>
                    <a:gd name="connsiteY14-468" fmla="*/ 1548903 h 1852490"/>
                    <a:gd name="connsiteX15-469" fmla="*/ 2050742 w 3515557"/>
                    <a:gd name="connsiteY15-470" fmla="*/ 1535837 h 1852490"/>
                    <a:gd name="connsiteX16-471" fmla="*/ 255978 w 3515557"/>
                    <a:gd name="connsiteY16-472" fmla="*/ 1535837 h 1852490"/>
                    <a:gd name="connsiteX17-473" fmla="*/ 0 w 3515557"/>
                    <a:gd name="connsiteY17-474" fmla="*/ 1279859 h 1852490"/>
                    <a:gd name="connsiteX18-475" fmla="*/ 0 w 3515557"/>
                    <a:gd name="connsiteY18-476" fmla="*/ 1279864 h 1852490"/>
                    <a:gd name="connsiteX19-477" fmla="*/ 0 w 3515557"/>
                    <a:gd name="connsiteY19-478" fmla="*/ 895905 h 1852490"/>
                    <a:gd name="connsiteX20-479" fmla="*/ 0 w 3515557"/>
                    <a:gd name="connsiteY20-480" fmla="*/ 895905 h 1852490"/>
                    <a:gd name="connsiteX21-481" fmla="*/ 0 w 3515557"/>
                    <a:gd name="connsiteY21-482" fmla="*/ 255978 h 1852490"/>
                    <a:gd name="connsiteX0-483" fmla="*/ 0 w 3515557"/>
                    <a:gd name="connsiteY0-484" fmla="*/ 255978 h 1852542"/>
                    <a:gd name="connsiteX1-485" fmla="*/ 255978 w 3515557"/>
                    <a:gd name="connsiteY1-486" fmla="*/ 0 h 1852542"/>
                    <a:gd name="connsiteX2-487" fmla="*/ 2050742 w 3515557"/>
                    <a:gd name="connsiteY2-488" fmla="*/ 0 h 1852542"/>
                    <a:gd name="connsiteX3-489" fmla="*/ 2050742 w 3515557"/>
                    <a:gd name="connsiteY3-490" fmla="*/ 0 h 1852542"/>
                    <a:gd name="connsiteX4-491" fmla="*/ 2929631 w 3515557"/>
                    <a:gd name="connsiteY4-492" fmla="*/ 0 h 1852542"/>
                    <a:gd name="connsiteX5-493" fmla="*/ 3259579 w 3515557"/>
                    <a:gd name="connsiteY5-494" fmla="*/ 0 h 1852542"/>
                    <a:gd name="connsiteX6-495" fmla="*/ 3515557 w 3515557"/>
                    <a:gd name="connsiteY6-496" fmla="*/ 255978 h 1852542"/>
                    <a:gd name="connsiteX7-497" fmla="*/ 3515557 w 3515557"/>
                    <a:gd name="connsiteY7-498" fmla="*/ 895905 h 1852542"/>
                    <a:gd name="connsiteX8-499" fmla="*/ 3515557 w 3515557"/>
                    <a:gd name="connsiteY8-500" fmla="*/ 895905 h 1852542"/>
                    <a:gd name="connsiteX9-501" fmla="*/ 3515557 w 3515557"/>
                    <a:gd name="connsiteY9-502" fmla="*/ 1279864 h 1852542"/>
                    <a:gd name="connsiteX10-503" fmla="*/ 3515557 w 3515557"/>
                    <a:gd name="connsiteY10-504" fmla="*/ 1279859 h 1852542"/>
                    <a:gd name="connsiteX11-505" fmla="*/ 3259579 w 3515557"/>
                    <a:gd name="connsiteY11-506" fmla="*/ 1535837 h 1852542"/>
                    <a:gd name="connsiteX12-507" fmla="*/ 2929631 w 3515557"/>
                    <a:gd name="connsiteY12-508" fmla="*/ 1535837 h 1852542"/>
                    <a:gd name="connsiteX13-509" fmla="*/ 3102771 w 3515557"/>
                    <a:gd name="connsiteY13-510" fmla="*/ 1852102 h 1852542"/>
                    <a:gd name="connsiteX14-511" fmla="*/ 2456582 w 3515557"/>
                    <a:gd name="connsiteY14-512" fmla="*/ 1581100 h 1852542"/>
                    <a:gd name="connsiteX15-513" fmla="*/ 2050742 w 3515557"/>
                    <a:gd name="connsiteY15-514" fmla="*/ 1535837 h 1852542"/>
                    <a:gd name="connsiteX16-515" fmla="*/ 255978 w 3515557"/>
                    <a:gd name="connsiteY16-516" fmla="*/ 1535837 h 1852542"/>
                    <a:gd name="connsiteX17-517" fmla="*/ 0 w 3515557"/>
                    <a:gd name="connsiteY17-518" fmla="*/ 1279859 h 1852542"/>
                    <a:gd name="connsiteX18-519" fmla="*/ 0 w 3515557"/>
                    <a:gd name="connsiteY18-520" fmla="*/ 1279864 h 1852542"/>
                    <a:gd name="connsiteX19-521" fmla="*/ 0 w 3515557"/>
                    <a:gd name="connsiteY19-522" fmla="*/ 895905 h 1852542"/>
                    <a:gd name="connsiteX20-523" fmla="*/ 0 w 3515557"/>
                    <a:gd name="connsiteY20-524" fmla="*/ 895905 h 1852542"/>
                    <a:gd name="connsiteX21-525" fmla="*/ 0 w 3515557"/>
                    <a:gd name="connsiteY21-526" fmla="*/ 255978 h 18525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3515557" h="1852542">
                      <a:moveTo>
                        <a:pt x="0" y="255978"/>
                      </a:moveTo>
                      <a:cubicBezTo>
                        <a:pt x="0" y="114605"/>
                        <a:pt x="114605" y="0"/>
                        <a:pt x="255978" y="0"/>
                      </a:cubicBezTo>
                      <a:lnTo>
                        <a:pt x="2050742" y="0"/>
                      </a:lnTo>
                      <a:lnTo>
                        <a:pt x="2050742" y="0"/>
                      </a:lnTo>
                      <a:lnTo>
                        <a:pt x="2929631" y="0"/>
                      </a:lnTo>
                      <a:lnTo>
                        <a:pt x="3259579" y="0"/>
                      </a:lnTo>
                      <a:cubicBezTo>
                        <a:pt x="3400952" y="0"/>
                        <a:pt x="3515557" y="114605"/>
                        <a:pt x="3515557" y="255978"/>
                      </a:cubicBezTo>
                      <a:lnTo>
                        <a:pt x="3515557" y="895905"/>
                      </a:lnTo>
                      <a:lnTo>
                        <a:pt x="3515557" y="895905"/>
                      </a:lnTo>
                      <a:lnTo>
                        <a:pt x="3515557" y="1279864"/>
                      </a:lnTo>
                      <a:lnTo>
                        <a:pt x="3515557" y="1279859"/>
                      </a:lnTo>
                      <a:cubicBezTo>
                        <a:pt x="3515557" y="1421232"/>
                        <a:pt x="3400952" y="1535837"/>
                        <a:pt x="3259579" y="1535837"/>
                      </a:cubicBezTo>
                      <a:lnTo>
                        <a:pt x="2929631" y="1535837"/>
                      </a:lnTo>
                      <a:cubicBezTo>
                        <a:pt x="2958367" y="1654138"/>
                        <a:pt x="2971005" y="1695164"/>
                        <a:pt x="3102771" y="1852102"/>
                      </a:cubicBezTo>
                      <a:cubicBezTo>
                        <a:pt x="3016953" y="1863939"/>
                        <a:pt x="2561086" y="1633811"/>
                        <a:pt x="2456582" y="1581100"/>
                      </a:cubicBezTo>
                      <a:cubicBezTo>
                        <a:pt x="2352078" y="1528389"/>
                        <a:pt x="2410533" y="1547674"/>
                        <a:pt x="2050742" y="1535837"/>
                      </a:cubicBezTo>
                      <a:lnTo>
                        <a:pt x="255978" y="1535837"/>
                      </a:lnTo>
                      <a:cubicBezTo>
                        <a:pt x="114605" y="1535837"/>
                        <a:pt x="0" y="1421232"/>
                        <a:pt x="0" y="1279859"/>
                      </a:cubicBezTo>
                      <a:lnTo>
                        <a:pt x="0" y="1279864"/>
                      </a:lnTo>
                      <a:lnTo>
                        <a:pt x="0" y="895905"/>
                      </a:lnTo>
                      <a:lnTo>
                        <a:pt x="0" y="895905"/>
                      </a:lnTo>
                      <a:lnTo>
                        <a:pt x="0" y="255978"/>
                      </a:lnTo>
                      <a:close/>
                    </a:path>
                  </a:pathLst>
                </a:custGeom>
                <a:solidFill>
                  <a:srgbClr val="FEC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8" name="对话气泡: 圆角矩形 17"/>
                <p:cNvSpPr/>
                <p:nvPr/>
              </p:nvSpPr>
              <p:spPr>
                <a:xfrm rot="427543">
                  <a:off x="3904069" y="2496073"/>
                  <a:ext cx="3263776" cy="1890090"/>
                </a:xfrm>
                <a:custGeom>
                  <a:avLst/>
                  <a:gdLst>
                    <a:gd name="connsiteX0" fmla="*/ 0 w 3515557"/>
                    <a:gd name="connsiteY0" fmla="*/ 255978 h 1535837"/>
                    <a:gd name="connsiteX1" fmla="*/ 255978 w 3515557"/>
                    <a:gd name="connsiteY1" fmla="*/ 0 h 1535837"/>
                    <a:gd name="connsiteX2" fmla="*/ 2050742 w 3515557"/>
                    <a:gd name="connsiteY2" fmla="*/ 0 h 1535837"/>
                    <a:gd name="connsiteX3" fmla="*/ 2050742 w 3515557"/>
                    <a:gd name="connsiteY3" fmla="*/ 0 h 1535837"/>
                    <a:gd name="connsiteX4" fmla="*/ 2929631 w 3515557"/>
                    <a:gd name="connsiteY4" fmla="*/ 0 h 1535837"/>
                    <a:gd name="connsiteX5" fmla="*/ 3259579 w 3515557"/>
                    <a:gd name="connsiteY5" fmla="*/ 0 h 1535837"/>
                    <a:gd name="connsiteX6" fmla="*/ 3515557 w 3515557"/>
                    <a:gd name="connsiteY6" fmla="*/ 255978 h 1535837"/>
                    <a:gd name="connsiteX7" fmla="*/ 3515557 w 3515557"/>
                    <a:gd name="connsiteY7" fmla="*/ 895905 h 1535837"/>
                    <a:gd name="connsiteX8" fmla="*/ 3515557 w 3515557"/>
                    <a:gd name="connsiteY8" fmla="*/ 895905 h 1535837"/>
                    <a:gd name="connsiteX9" fmla="*/ 3515557 w 3515557"/>
                    <a:gd name="connsiteY9" fmla="*/ 1279864 h 1535837"/>
                    <a:gd name="connsiteX10" fmla="*/ 3515557 w 3515557"/>
                    <a:gd name="connsiteY10" fmla="*/ 1279859 h 1535837"/>
                    <a:gd name="connsiteX11" fmla="*/ 3259579 w 3515557"/>
                    <a:gd name="connsiteY11" fmla="*/ 1535837 h 1535837"/>
                    <a:gd name="connsiteX12" fmla="*/ 2929631 w 3515557"/>
                    <a:gd name="connsiteY12" fmla="*/ 1535837 h 1535837"/>
                    <a:gd name="connsiteX13" fmla="*/ 3164915 w 3515557"/>
                    <a:gd name="connsiteY13" fmla="*/ 1763325 h 1535837"/>
                    <a:gd name="connsiteX14" fmla="*/ 2050742 w 3515557"/>
                    <a:gd name="connsiteY14" fmla="*/ 1535837 h 1535837"/>
                    <a:gd name="connsiteX15" fmla="*/ 255978 w 3515557"/>
                    <a:gd name="connsiteY15" fmla="*/ 1535837 h 1535837"/>
                    <a:gd name="connsiteX16" fmla="*/ 0 w 3515557"/>
                    <a:gd name="connsiteY16" fmla="*/ 1279859 h 1535837"/>
                    <a:gd name="connsiteX17" fmla="*/ 0 w 3515557"/>
                    <a:gd name="connsiteY17" fmla="*/ 1279864 h 1535837"/>
                    <a:gd name="connsiteX18" fmla="*/ 0 w 3515557"/>
                    <a:gd name="connsiteY18" fmla="*/ 895905 h 1535837"/>
                    <a:gd name="connsiteX19" fmla="*/ 0 w 3515557"/>
                    <a:gd name="connsiteY19" fmla="*/ 895905 h 1535837"/>
                    <a:gd name="connsiteX20" fmla="*/ 0 w 3515557"/>
                    <a:gd name="connsiteY20" fmla="*/ 255978 h 1535837"/>
                    <a:gd name="connsiteX0-1" fmla="*/ 0 w 3515557"/>
                    <a:gd name="connsiteY0-2" fmla="*/ 255978 h 1763325"/>
                    <a:gd name="connsiteX1-3" fmla="*/ 255978 w 3515557"/>
                    <a:gd name="connsiteY1-4" fmla="*/ 0 h 1763325"/>
                    <a:gd name="connsiteX2-5" fmla="*/ 2050742 w 3515557"/>
                    <a:gd name="connsiteY2-6" fmla="*/ 0 h 1763325"/>
                    <a:gd name="connsiteX3-7" fmla="*/ 2050742 w 3515557"/>
                    <a:gd name="connsiteY3-8" fmla="*/ 0 h 1763325"/>
                    <a:gd name="connsiteX4-9" fmla="*/ 2929631 w 3515557"/>
                    <a:gd name="connsiteY4-10" fmla="*/ 0 h 1763325"/>
                    <a:gd name="connsiteX5-11" fmla="*/ 3259579 w 3515557"/>
                    <a:gd name="connsiteY5-12" fmla="*/ 0 h 1763325"/>
                    <a:gd name="connsiteX6-13" fmla="*/ 3515557 w 3515557"/>
                    <a:gd name="connsiteY6-14" fmla="*/ 255978 h 1763325"/>
                    <a:gd name="connsiteX7-15" fmla="*/ 3515557 w 3515557"/>
                    <a:gd name="connsiteY7-16" fmla="*/ 895905 h 1763325"/>
                    <a:gd name="connsiteX8-17" fmla="*/ 3515557 w 3515557"/>
                    <a:gd name="connsiteY8-18" fmla="*/ 895905 h 1763325"/>
                    <a:gd name="connsiteX9-19" fmla="*/ 3515557 w 3515557"/>
                    <a:gd name="connsiteY9-20" fmla="*/ 1279864 h 1763325"/>
                    <a:gd name="connsiteX10-21" fmla="*/ 3515557 w 3515557"/>
                    <a:gd name="connsiteY10-22" fmla="*/ 1279859 h 1763325"/>
                    <a:gd name="connsiteX11-23" fmla="*/ 3259579 w 3515557"/>
                    <a:gd name="connsiteY11-24" fmla="*/ 1535837 h 1763325"/>
                    <a:gd name="connsiteX12-25" fmla="*/ 2929631 w 3515557"/>
                    <a:gd name="connsiteY12-26" fmla="*/ 1535837 h 1763325"/>
                    <a:gd name="connsiteX13-27" fmla="*/ 3164915 w 3515557"/>
                    <a:gd name="connsiteY13-28" fmla="*/ 1763325 h 1763325"/>
                    <a:gd name="connsiteX14-29" fmla="*/ 2414726 w 3515557"/>
                    <a:gd name="connsiteY14-30" fmla="*/ 1606858 h 1763325"/>
                    <a:gd name="connsiteX15-31" fmla="*/ 2050742 w 3515557"/>
                    <a:gd name="connsiteY15-32" fmla="*/ 1535837 h 1763325"/>
                    <a:gd name="connsiteX16-33" fmla="*/ 255978 w 3515557"/>
                    <a:gd name="connsiteY16-34" fmla="*/ 1535837 h 1763325"/>
                    <a:gd name="connsiteX17-35" fmla="*/ 0 w 3515557"/>
                    <a:gd name="connsiteY17-36" fmla="*/ 1279859 h 1763325"/>
                    <a:gd name="connsiteX18-37" fmla="*/ 0 w 3515557"/>
                    <a:gd name="connsiteY18-38" fmla="*/ 1279864 h 1763325"/>
                    <a:gd name="connsiteX19-39" fmla="*/ 0 w 3515557"/>
                    <a:gd name="connsiteY19-40" fmla="*/ 895905 h 1763325"/>
                    <a:gd name="connsiteX20-41" fmla="*/ 0 w 3515557"/>
                    <a:gd name="connsiteY20-42" fmla="*/ 895905 h 1763325"/>
                    <a:gd name="connsiteX21" fmla="*/ 0 w 3515557"/>
                    <a:gd name="connsiteY21" fmla="*/ 255978 h 1763325"/>
                    <a:gd name="connsiteX0-43" fmla="*/ 0 w 3515557"/>
                    <a:gd name="connsiteY0-44" fmla="*/ 255978 h 1764081"/>
                    <a:gd name="connsiteX1-45" fmla="*/ 255978 w 3515557"/>
                    <a:gd name="connsiteY1-46" fmla="*/ 0 h 1764081"/>
                    <a:gd name="connsiteX2-47" fmla="*/ 2050742 w 3515557"/>
                    <a:gd name="connsiteY2-48" fmla="*/ 0 h 1764081"/>
                    <a:gd name="connsiteX3-49" fmla="*/ 2050742 w 3515557"/>
                    <a:gd name="connsiteY3-50" fmla="*/ 0 h 1764081"/>
                    <a:gd name="connsiteX4-51" fmla="*/ 2929631 w 3515557"/>
                    <a:gd name="connsiteY4-52" fmla="*/ 0 h 1764081"/>
                    <a:gd name="connsiteX5-53" fmla="*/ 3259579 w 3515557"/>
                    <a:gd name="connsiteY5-54" fmla="*/ 0 h 1764081"/>
                    <a:gd name="connsiteX6-55" fmla="*/ 3515557 w 3515557"/>
                    <a:gd name="connsiteY6-56" fmla="*/ 255978 h 1764081"/>
                    <a:gd name="connsiteX7-57" fmla="*/ 3515557 w 3515557"/>
                    <a:gd name="connsiteY7-58" fmla="*/ 895905 h 1764081"/>
                    <a:gd name="connsiteX8-59" fmla="*/ 3515557 w 3515557"/>
                    <a:gd name="connsiteY8-60" fmla="*/ 895905 h 1764081"/>
                    <a:gd name="connsiteX9-61" fmla="*/ 3515557 w 3515557"/>
                    <a:gd name="connsiteY9-62" fmla="*/ 1279864 h 1764081"/>
                    <a:gd name="connsiteX10-63" fmla="*/ 3515557 w 3515557"/>
                    <a:gd name="connsiteY10-64" fmla="*/ 1279859 h 1764081"/>
                    <a:gd name="connsiteX11-65" fmla="*/ 3259579 w 3515557"/>
                    <a:gd name="connsiteY11-66" fmla="*/ 1535837 h 1764081"/>
                    <a:gd name="connsiteX12-67" fmla="*/ 2929631 w 3515557"/>
                    <a:gd name="connsiteY12-68" fmla="*/ 1535837 h 1764081"/>
                    <a:gd name="connsiteX13-69" fmla="*/ 3164915 w 3515557"/>
                    <a:gd name="connsiteY13-70" fmla="*/ 1763325 h 1764081"/>
                    <a:gd name="connsiteX14-71" fmla="*/ 2414726 w 3515557"/>
                    <a:gd name="connsiteY14-72" fmla="*/ 1606858 h 1764081"/>
                    <a:gd name="connsiteX15-73" fmla="*/ 2050742 w 3515557"/>
                    <a:gd name="connsiteY15-74" fmla="*/ 1535837 h 1764081"/>
                    <a:gd name="connsiteX16-75" fmla="*/ 255978 w 3515557"/>
                    <a:gd name="connsiteY16-76" fmla="*/ 1535837 h 1764081"/>
                    <a:gd name="connsiteX17-77" fmla="*/ 0 w 3515557"/>
                    <a:gd name="connsiteY17-78" fmla="*/ 1279859 h 1764081"/>
                    <a:gd name="connsiteX18-79" fmla="*/ 0 w 3515557"/>
                    <a:gd name="connsiteY18-80" fmla="*/ 1279864 h 1764081"/>
                    <a:gd name="connsiteX19-81" fmla="*/ 0 w 3515557"/>
                    <a:gd name="connsiteY19-82" fmla="*/ 895905 h 1764081"/>
                    <a:gd name="connsiteX20-83" fmla="*/ 0 w 3515557"/>
                    <a:gd name="connsiteY20-84" fmla="*/ 895905 h 1764081"/>
                    <a:gd name="connsiteX21-85" fmla="*/ 0 w 3515557"/>
                    <a:gd name="connsiteY21-86" fmla="*/ 255978 h 1764081"/>
                    <a:gd name="connsiteX0-87" fmla="*/ 0 w 3515557"/>
                    <a:gd name="connsiteY0-88" fmla="*/ 255978 h 1765250"/>
                    <a:gd name="connsiteX1-89" fmla="*/ 255978 w 3515557"/>
                    <a:gd name="connsiteY1-90" fmla="*/ 0 h 1765250"/>
                    <a:gd name="connsiteX2-91" fmla="*/ 2050742 w 3515557"/>
                    <a:gd name="connsiteY2-92" fmla="*/ 0 h 1765250"/>
                    <a:gd name="connsiteX3-93" fmla="*/ 2050742 w 3515557"/>
                    <a:gd name="connsiteY3-94" fmla="*/ 0 h 1765250"/>
                    <a:gd name="connsiteX4-95" fmla="*/ 2929631 w 3515557"/>
                    <a:gd name="connsiteY4-96" fmla="*/ 0 h 1765250"/>
                    <a:gd name="connsiteX5-97" fmla="*/ 3259579 w 3515557"/>
                    <a:gd name="connsiteY5-98" fmla="*/ 0 h 1765250"/>
                    <a:gd name="connsiteX6-99" fmla="*/ 3515557 w 3515557"/>
                    <a:gd name="connsiteY6-100" fmla="*/ 255978 h 1765250"/>
                    <a:gd name="connsiteX7-101" fmla="*/ 3515557 w 3515557"/>
                    <a:gd name="connsiteY7-102" fmla="*/ 895905 h 1765250"/>
                    <a:gd name="connsiteX8-103" fmla="*/ 3515557 w 3515557"/>
                    <a:gd name="connsiteY8-104" fmla="*/ 895905 h 1765250"/>
                    <a:gd name="connsiteX9-105" fmla="*/ 3515557 w 3515557"/>
                    <a:gd name="connsiteY9-106" fmla="*/ 1279864 h 1765250"/>
                    <a:gd name="connsiteX10-107" fmla="*/ 3515557 w 3515557"/>
                    <a:gd name="connsiteY10-108" fmla="*/ 1279859 h 1765250"/>
                    <a:gd name="connsiteX11-109" fmla="*/ 3259579 w 3515557"/>
                    <a:gd name="connsiteY11-110" fmla="*/ 1535837 h 1765250"/>
                    <a:gd name="connsiteX12-111" fmla="*/ 2929631 w 3515557"/>
                    <a:gd name="connsiteY12-112" fmla="*/ 1535837 h 1765250"/>
                    <a:gd name="connsiteX13-113" fmla="*/ 3164915 w 3515557"/>
                    <a:gd name="connsiteY13-114" fmla="*/ 1763325 h 1765250"/>
                    <a:gd name="connsiteX14-115" fmla="*/ 2414726 w 3515557"/>
                    <a:gd name="connsiteY14-116" fmla="*/ 1606858 h 1765250"/>
                    <a:gd name="connsiteX15-117" fmla="*/ 2050742 w 3515557"/>
                    <a:gd name="connsiteY15-118" fmla="*/ 1535837 h 1765250"/>
                    <a:gd name="connsiteX16-119" fmla="*/ 255978 w 3515557"/>
                    <a:gd name="connsiteY16-120" fmla="*/ 1535837 h 1765250"/>
                    <a:gd name="connsiteX17-121" fmla="*/ 0 w 3515557"/>
                    <a:gd name="connsiteY17-122" fmla="*/ 1279859 h 1765250"/>
                    <a:gd name="connsiteX18-123" fmla="*/ 0 w 3515557"/>
                    <a:gd name="connsiteY18-124" fmla="*/ 1279864 h 1765250"/>
                    <a:gd name="connsiteX19-125" fmla="*/ 0 w 3515557"/>
                    <a:gd name="connsiteY19-126" fmla="*/ 895905 h 1765250"/>
                    <a:gd name="connsiteX20-127" fmla="*/ 0 w 3515557"/>
                    <a:gd name="connsiteY20-128" fmla="*/ 895905 h 1765250"/>
                    <a:gd name="connsiteX21-129" fmla="*/ 0 w 3515557"/>
                    <a:gd name="connsiteY21-130" fmla="*/ 255978 h 1765250"/>
                    <a:gd name="connsiteX0-131" fmla="*/ 0 w 3515557"/>
                    <a:gd name="connsiteY0-132" fmla="*/ 255978 h 1852595"/>
                    <a:gd name="connsiteX1-133" fmla="*/ 255978 w 3515557"/>
                    <a:gd name="connsiteY1-134" fmla="*/ 0 h 1852595"/>
                    <a:gd name="connsiteX2-135" fmla="*/ 2050742 w 3515557"/>
                    <a:gd name="connsiteY2-136" fmla="*/ 0 h 1852595"/>
                    <a:gd name="connsiteX3-137" fmla="*/ 2050742 w 3515557"/>
                    <a:gd name="connsiteY3-138" fmla="*/ 0 h 1852595"/>
                    <a:gd name="connsiteX4-139" fmla="*/ 2929631 w 3515557"/>
                    <a:gd name="connsiteY4-140" fmla="*/ 0 h 1852595"/>
                    <a:gd name="connsiteX5-141" fmla="*/ 3259579 w 3515557"/>
                    <a:gd name="connsiteY5-142" fmla="*/ 0 h 1852595"/>
                    <a:gd name="connsiteX6-143" fmla="*/ 3515557 w 3515557"/>
                    <a:gd name="connsiteY6-144" fmla="*/ 255978 h 1852595"/>
                    <a:gd name="connsiteX7-145" fmla="*/ 3515557 w 3515557"/>
                    <a:gd name="connsiteY7-146" fmla="*/ 895905 h 1852595"/>
                    <a:gd name="connsiteX8-147" fmla="*/ 3515557 w 3515557"/>
                    <a:gd name="connsiteY8-148" fmla="*/ 895905 h 1852595"/>
                    <a:gd name="connsiteX9-149" fmla="*/ 3515557 w 3515557"/>
                    <a:gd name="connsiteY9-150" fmla="*/ 1279864 h 1852595"/>
                    <a:gd name="connsiteX10-151" fmla="*/ 3515557 w 3515557"/>
                    <a:gd name="connsiteY10-152" fmla="*/ 1279859 h 1852595"/>
                    <a:gd name="connsiteX11-153" fmla="*/ 3259579 w 3515557"/>
                    <a:gd name="connsiteY11-154" fmla="*/ 1535837 h 1852595"/>
                    <a:gd name="connsiteX12-155" fmla="*/ 2929631 w 3515557"/>
                    <a:gd name="connsiteY12-156" fmla="*/ 1535837 h 1852595"/>
                    <a:gd name="connsiteX13-157" fmla="*/ 3102771 w 3515557"/>
                    <a:gd name="connsiteY13-158" fmla="*/ 1852102 h 1852595"/>
                    <a:gd name="connsiteX14-159" fmla="*/ 2414726 w 3515557"/>
                    <a:gd name="connsiteY14-160" fmla="*/ 1606858 h 1852595"/>
                    <a:gd name="connsiteX15-161" fmla="*/ 2050742 w 3515557"/>
                    <a:gd name="connsiteY15-162" fmla="*/ 1535837 h 1852595"/>
                    <a:gd name="connsiteX16-163" fmla="*/ 255978 w 3515557"/>
                    <a:gd name="connsiteY16-164" fmla="*/ 1535837 h 1852595"/>
                    <a:gd name="connsiteX17-165" fmla="*/ 0 w 3515557"/>
                    <a:gd name="connsiteY17-166" fmla="*/ 1279859 h 1852595"/>
                    <a:gd name="connsiteX18-167" fmla="*/ 0 w 3515557"/>
                    <a:gd name="connsiteY18-168" fmla="*/ 1279864 h 1852595"/>
                    <a:gd name="connsiteX19-169" fmla="*/ 0 w 3515557"/>
                    <a:gd name="connsiteY19-170" fmla="*/ 895905 h 1852595"/>
                    <a:gd name="connsiteX20-171" fmla="*/ 0 w 3515557"/>
                    <a:gd name="connsiteY20-172" fmla="*/ 895905 h 1852595"/>
                    <a:gd name="connsiteX21-173" fmla="*/ 0 w 3515557"/>
                    <a:gd name="connsiteY21-174" fmla="*/ 255978 h 1852595"/>
                    <a:gd name="connsiteX0-175" fmla="*/ 0 w 3515557"/>
                    <a:gd name="connsiteY0-176" fmla="*/ 255978 h 1852595"/>
                    <a:gd name="connsiteX1-177" fmla="*/ 255978 w 3515557"/>
                    <a:gd name="connsiteY1-178" fmla="*/ 0 h 1852595"/>
                    <a:gd name="connsiteX2-179" fmla="*/ 2050742 w 3515557"/>
                    <a:gd name="connsiteY2-180" fmla="*/ 0 h 1852595"/>
                    <a:gd name="connsiteX3-181" fmla="*/ 2050742 w 3515557"/>
                    <a:gd name="connsiteY3-182" fmla="*/ 0 h 1852595"/>
                    <a:gd name="connsiteX4-183" fmla="*/ 2929631 w 3515557"/>
                    <a:gd name="connsiteY4-184" fmla="*/ 0 h 1852595"/>
                    <a:gd name="connsiteX5-185" fmla="*/ 3259579 w 3515557"/>
                    <a:gd name="connsiteY5-186" fmla="*/ 0 h 1852595"/>
                    <a:gd name="connsiteX6-187" fmla="*/ 3515557 w 3515557"/>
                    <a:gd name="connsiteY6-188" fmla="*/ 255978 h 1852595"/>
                    <a:gd name="connsiteX7-189" fmla="*/ 3515557 w 3515557"/>
                    <a:gd name="connsiteY7-190" fmla="*/ 895905 h 1852595"/>
                    <a:gd name="connsiteX8-191" fmla="*/ 3515557 w 3515557"/>
                    <a:gd name="connsiteY8-192" fmla="*/ 895905 h 1852595"/>
                    <a:gd name="connsiteX9-193" fmla="*/ 3515557 w 3515557"/>
                    <a:gd name="connsiteY9-194" fmla="*/ 1279864 h 1852595"/>
                    <a:gd name="connsiteX10-195" fmla="*/ 3515557 w 3515557"/>
                    <a:gd name="connsiteY10-196" fmla="*/ 1279859 h 1852595"/>
                    <a:gd name="connsiteX11-197" fmla="*/ 3259579 w 3515557"/>
                    <a:gd name="connsiteY11-198" fmla="*/ 1535837 h 1852595"/>
                    <a:gd name="connsiteX12-199" fmla="*/ 2929631 w 3515557"/>
                    <a:gd name="connsiteY12-200" fmla="*/ 1535837 h 1852595"/>
                    <a:gd name="connsiteX13-201" fmla="*/ 3102771 w 3515557"/>
                    <a:gd name="connsiteY13-202" fmla="*/ 1852102 h 1852595"/>
                    <a:gd name="connsiteX14-203" fmla="*/ 2414726 w 3515557"/>
                    <a:gd name="connsiteY14-204" fmla="*/ 1606858 h 1852595"/>
                    <a:gd name="connsiteX15-205" fmla="*/ 2050742 w 3515557"/>
                    <a:gd name="connsiteY15-206" fmla="*/ 1535837 h 1852595"/>
                    <a:gd name="connsiteX16-207" fmla="*/ 255978 w 3515557"/>
                    <a:gd name="connsiteY16-208" fmla="*/ 1535837 h 1852595"/>
                    <a:gd name="connsiteX17-209" fmla="*/ 0 w 3515557"/>
                    <a:gd name="connsiteY17-210" fmla="*/ 1279859 h 1852595"/>
                    <a:gd name="connsiteX18-211" fmla="*/ 0 w 3515557"/>
                    <a:gd name="connsiteY18-212" fmla="*/ 1279864 h 1852595"/>
                    <a:gd name="connsiteX19-213" fmla="*/ 0 w 3515557"/>
                    <a:gd name="connsiteY19-214" fmla="*/ 895905 h 1852595"/>
                    <a:gd name="connsiteX20-215" fmla="*/ 0 w 3515557"/>
                    <a:gd name="connsiteY20-216" fmla="*/ 895905 h 1852595"/>
                    <a:gd name="connsiteX21-217" fmla="*/ 0 w 3515557"/>
                    <a:gd name="connsiteY21-218" fmla="*/ 255978 h 1852595"/>
                    <a:gd name="connsiteX0-219" fmla="*/ 0 w 3515557"/>
                    <a:gd name="connsiteY0-220" fmla="*/ 255978 h 1852595"/>
                    <a:gd name="connsiteX1-221" fmla="*/ 255978 w 3515557"/>
                    <a:gd name="connsiteY1-222" fmla="*/ 0 h 1852595"/>
                    <a:gd name="connsiteX2-223" fmla="*/ 2050742 w 3515557"/>
                    <a:gd name="connsiteY2-224" fmla="*/ 0 h 1852595"/>
                    <a:gd name="connsiteX3-225" fmla="*/ 2050742 w 3515557"/>
                    <a:gd name="connsiteY3-226" fmla="*/ 0 h 1852595"/>
                    <a:gd name="connsiteX4-227" fmla="*/ 2929631 w 3515557"/>
                    <a:gd name="connsiteY4-228" fmla="*/ 0 h 1852595"/>
                    <a:gd name="connsiteX5-229" fmla="*/ 3259579 w 3515557"/>
                    <a:gd name="connsiteY5-230" fmla="*/ 0 h 1852595"/>
                    <a:gd name="connsiteX6-231" fmla="*/ 3515557 w 3515557"/>
                    <a:gd name="connsiteY6-232" fmla="*/ 255978 h 1852595"/>
                    <a:gd name="connsiteX7-233" fmla="*/ 3515557 w 3515557"/>
                    <a:gd name="connsiteY7-234" fmla="*/ 895905 h 1852595"/>
                    <a:gd name="connsiteX8-235" fmla="*/ 3515557 w 3515557"/>
                    <a:gd name="connsiteY8-236" fmla="*/ 895905 h 1852595"/>
                    <a:gd name="connsiteX9-237" fmla="*/ 3515557 w 3515557"/>
                    <a:gd name="connsiteY9-238" fmla="*/ 1279864 h 1852595"/>
                    <a:gd name="connsiteX10-239" fmla="*/ 3515557 w 3515557"/>
                    <a:gd name="connsiteY10-240" fmla="*/ 1279859 h 1852595"/>
                    <a:gd name="connsiteX11-241" fmla="*/ 3259579 w 3515557"/>
                    <a:gd name="connsiteY11-242" fmla="*/ 1535837 h 1852595"/>
                    <a:gd name="connsiteX12-243" fmla="*/ 2929631 w 3515557"/>
                    <a:gd name="connsiteY12-244" fmla="*/ 1535837 h 1852595"/>
                    <a:gd name="connsiteX13-245" fmla="*/ 3102771 w 3515557"/>
                    <a:gd name="connsiteY13-246" fmla="*/ 1852102 h 1852595"/>
                    <a:gd name="connsiteX14-247" fmla="*/ 2414726 w 3515557"/>
                    <a:gd name="connsiteY14-248" fmla="*/ 1606858 h 1852595"/>
                    <a:gd name="connsiteX15-249" fmla="*/ 2050742 w 3515557"/>
                    <a:gd name="connsiteY15-250" fmla="*/ 1535837 h 1852595"/>
                    <a:gd name="connsiteX16-251" fmla="*/ 255978 w 3515557"/>
                    <a:gd name="connsiteY16-252" fmla="*/ 1535837 h 1852595"/>
                    <a:gd name="connsiteX17-253" fmla="*/ 0 w 3515557"/>
                    <a:gd name="connsiteY17-254" fmla="*/ 1279859 h 1852595"/>
                    <a:gd name="connsiteX18-255" fmla="*/ 0 w 3515557"/>
                    <a:gd name="connsiteY18-256" fmla="*/ 1279864 h 1852595"/>
                    <a:gd name="connsiteX19-257" fmla="*/ 0 w 3515557"/>
                    <a:gd name="connsiteY19-258" fmla="*/ 895905 h 1852595"/>
                    <a:gd name="connsiteX20-259" fmla="*/ 0 w 3515557"/>
                    <a:gd name="connsiteY20-260" fmla="*/ 895905 h 1852595"/>
                    <a:gd name="connsiteX21-261" fmla="*/ 0 w 3515557"/>
                    <a:gd name="connsiteY21-262" fmla="*/ 255978 h 1852595"/>
                    <a:gd name="connsiteX0-263" fmla="*/ 0 w 3515557"/>
                    <a:gd name="connsiteY0-264" fmla="*/ 255978 h 1852595"/>
                    <a:gd name="connsiteX1-265" fmla="*/ 255978 w 3515557"/>
                    <a:gd name="connsiteY1-266" fmla="*/ 0 h 1852595"/>
                    <a:gd name="connsiteX2-267" fmla="*/ 2050742 w 3515557"/>
                    <a:gd name="connsiteY2-268" fmla="*/ 0 h 1852595"/>
                    <a:gd name="connsiteX3-269" fmla="*/ 2050742 w 3515557"/>
                    <a:gd name="connsiteY3-270" fmla="*/ 0 h 1852595"/>
                    <a:gd name="connsiteX4-271" fmla="*/ 2929631 w 3515557"/>
                    <a:gd name="connsiteY4-272" fmla="*/ 0 h 1852595"/>
                    <a:gd name="connsiteX5-273" fmla="*/ 3259579 w 3515557"/>
                    <a:gd name="connsiteY5-274" fmla="*/ 0 h 1852595"/>
                    <a:gd name="connsiteX6-275" fmla="*/ 3515557 w 3515557"/>
                    <a:gd name="connsiteY6-276" fmla="*/ 255978 h 1852595"/>
                    <a:gd name="connsiteX7-277" fmla="*/ 3515557 w 3515557"/>
                    <a:gd name="connsiteY7-278" fmla="*/ 895905 h 1852595"/>
                    <a:gd name="connsiteX8-279" fmla="*/ 3515557 w 3515557"/>
                    <a:gd name="connsiteY8-280" fmla="*/ 895905 h 1852595"/>
                    <a:gd name="connsiteX9-281" fmla="*/ 3515557 w 3515557"/>
                    <a:gd name="connsiteY9-282" fmla="*/ 1279864 h 1852595"/>
                    <a:gd name="connsiteX10-283" fmla="*/ 3515557 w 3515557"/>
                    <a:gd name="connsiteY10-284" fmla="*/ 1279859 h 1852595"/>
                    <a:gd name="connsiteX11-285" fmla="*/ 3259579 w 3515557"/>
                    <a:gd name="connsiteY11-286" fmla="*/ 1535837 h 1852595"/>
                    <a:gd name="connsiteX12-287" fmla="*/ 2929631 w 3515557"/>
                    <a:gd name="connsiteY12-288" fmla="*/ 1535837 h 1852595"/>
                    <a:gd name="connsiteX13-289" fmla="*/ 3102771 w 3515557"/>
                    <a:gd name="connsiteY13-290" fmla="*/ 1852102 h 1852595"/>
                    <a:gd name="connsiteX14-291" fmla="*/ 2414726 w 3515557"/>
                    <a:gd name="connsiteY14-292" fmla="*/ 1606858 h 1852595"/>
                    <a:gd name="connsiteX15-293" fmla="*/ 2050742 w 3515557"/>
                    <a:gd name="connsiteY15-294" fmla="*/ 1535837 h 1852595"/>
                    <a:gd name="connsiteX16-295" fmla="*/ 255978 w 3515557"/>
                    <a:gd name="connsiteY16-296" fmla="*/ 1535837 h 1852595"/>
                    <a:gd name="connsiteX17-297" fmla="*/ 0 w 3515557"/>
                    <a:gd name="connsiteY17-298" fmla="*/ 1279859 h 1852595"/>
                    <a:gd name="connsiteX18-299" fmla="*/ 0 w 3515557"/>
                    <a:gd name="connsiteY18-300" fmla="*/ 1279864 h 1852595"/>
                    <a:gd name="connsiteX19-301" fmla="*/ 0 w 3515557"/>
                    <a:gd name="connsiteY19-302" fmla="*/ 895905 h 1852595"/>
                    <a:gd name="connsiteX20-303" fmla="*/ 0 w 3515557"/>
                    <a:gd name="connsiteY20-304" fmla="*/ 895905 h 1852595"/>
                    <a:gd name="connsiteX21-305" fmla="*/ 0 w 3515557"/>
                    <a:gd name="connsiteY21-306" fmla="*/ 255978 h 1852595"/>
                    <a:gd name="connsiteX0-307" fmla="*/ 0 w 3515557"/>
                    <a:gd name="connsiteY0-308" fmla="*/ 255978 h 1852595"/>
                    <a:gd name="connsiteX1-309" fmla="*/ 255978 w 3515557"/>
                    <a:gd name="connsiteY1-310" fmla="*/ 0 h 1852595"/>
                    <a:gd name="connsiteX2-311" fmla="*/ 2050742 w 3515557"/>
                    <a:gd name="connsiteY2-312" fmla="*/ 0 h 1852595"/>
                    <a:gd name="connsiteX3-313" fmla="*/ 2050742 w 3515557"/>
                    <a:gd name="connsiteY3-314" fmla="*/ 0 h 1852595"/>
                    <a:gd name="connsiteX4-315" fmla="*/ 2929631 w 3515557"/>
                    <a:gd name="connsiteY4-316" fmla="*/ 0 h 1852595"/>
                    <a:gd name="connsiteX5-317" fmla="*/ 3259579 w 3515557"/>
                    <a:gd name="connsiteY5-318" fmla="*/ 0 h 1852595"/>
                    <a:gd name="connsiteX6-319" fmla="*/ 3515557 w 3515557"/>
                    <a:gd name="connsiteY6-320" fmla="*/ 255978 h 1852595"/>
                    <a:gd name="connsiteX7-321" fmla="*/ 3515557 w 3515557"/>
                    <a:gd name="connsiteY7-322" fmla="*/ 895905 h 1852595"/>
                    <a:gd name="connsiteX8-323" fmla="*/ 3515557 w 3515557"/>
                    <a:gd name="connsiteY8-324" fmla="*/ 895905 h 1852595"/>
                    <a:gd name="connsiteX9-325" fmla="*/ 3515557 w 3515557"/>
                    <a:gd name="connsiteY9-326" fmla="*/ 1279864 h 1852595"/>
                    <a:gd name="connsiteX10-327" fmla="*/ 3515557 w 3515557"/>
                    <a:gd name="connsiteY10-328" fmla="*/ 1279859 h 1852595"/>
                    <a:gd name="connsiteX11-329" fmla="*/ 3259579 w 3515557"/>
                    <a:gd name="connsiteY11-330" fmla="*/ 1535837 h 1852595"/>
                    <a:gd name="connsiteX12-331" fmla="*/ 2929631 w 3515557"/>
                    <a:gd name="connsiteY12-332" fmla="*/ 1535837 h 1852595"/>
                    <a:gd name="connsiteX13-333" fmla="*/ 3102771 w 3515557"/>
                    <a:gd name="connsiteY13-334" fmla="*/ 1852102 h 1852595"/>
                    <a:gd name="connsiteX14-335" fmla="*/ 2414726 w 3515557"/>
                    <a:gd name="connsiteY14-336" fmla="*/ 1606858 h 1852595"/>
                    <a:gd name="connsiteX15-337" fmla="*/ 2050742 w 3515557"/>
                    <a:gd name="connsiteY15-338" fmla="*/ 1535837 h 1852595"/>
                    <a:gd name="connsiteX16-339" fmla="*/ 255978 w 3515557"/>
                    <a:gd name="connsiteY16-340" fmla="*/ 1535837 h 1852595"/>
                    <a:gd name="connsiteX17-341" fmla="*/ 0 w 3515557"/>
                    <a:gd name="connsiteY17-342" fmla="*/ 1279859 h 1852595"/>
                    <a:gd name="connsiteX18-343" fmla="*/ 0 w 3515557"/>
                    <a:gd name="connsiteY18-344" fmla="*/ 1279864 h 1852595"/>
                    <a:gd name="connsiteX19-345" fmla="*/ 0 w 3515557"/>
                    <a:gd name="connsiteY19-346" fmla="*/ 895905 h 1852595"/>
                    <a:gd name="connsiteX20-347" fmla="*/ 0 w 3515557"/>
                    <a:gd name="connsiteY20-348" fmla="*/ 895905 h 1852595"/>
                    <a:gd name="connsiteX21-349" fmla="*/ 0 w 3515557"/>
                    <a:gd name="connsiteY21-350" fmla="*/ 255978 h 1852595"/>
                    <a:gd name="connsiteX0-351" fmla="*/ 0 w 3515557"/>
                    <a:gd name="connsiteY0-352" fmla="*/ 255978 h 1852595"/>
                    <a:gd name="connsiteX1-353" fmla="*/ 255978 w 3515557"/>
                    <a:gd name="connsiteY1-354" fmla="*/ 0 h 1852595"/>
                    <a:gd name="connsiteX2-355" fmla="*/ 2050742 w 3515557"/>
                    <a:gd name="connsiteY2-356" fmla="*/ 0 h 1852595"/>
                    <a:gd name="connsiteX3-357" fmla="*/ 2050742 w 3515557"/>
                    <a:gd name="connsiteY3-358" fmla="*/ 0 h 1852595"/>
                    <a:gd name="connsiteX4-359" fmla="*/ 2929631 w 3515557"/>
                    <a:gd name="connsiteY4-360" fmla="*/ 0 h 1852595"/>
                    <a:gd name="connsiteX5-361" fmla="*/ 3259579 w 3515557"/>
                    <a:gd name="connsiteY5-362" fmla="*/ 0 h 1852595"/>
                    <a:gd name="connsiteX6-363" fmla="*/ 3515557 w 3515557"/>
                    <a:gd name="connsiteY6-364" fmla="*/ 255978 h 1852595"/>
                    <a:gd name="connsiteX7-365" fmla="*/ 3515557 w 3515557"/>
                    <a:gd name="connsiteY7-366" fmla="*/ 895905 h 1852595"/>
                    <a:gd name="connsiteX8-367" fmla="*/ 3515557 w 3515557"/>
                    <a:gd name="connsiteY8-368" fmla="*/ 895905 h 1852595"/>
                    <a:gd name="connsiteX9-369" fmla="*/ 3515557 w 3515557"/>
                    <a:gd name="connsiteY9-370" fmla="*/ 1279864 h 1852595"/>
                    <a:gd name="connsiteX10-371" fmla="*/ 3515557 w 3515557"/>
                    <a:gd name="connsiteY10-372" fmla="*/ 1279859 h 1852595"/>
                    <a:gd name="connsiteX11-373" fmla="*/ 3259579 w 3515557"/>
                    <a:gd name="connsiteY11-374" fmla="*/ 1535837 h 1852595"/>
                    <a:gd name="connsiteX12-375" fmla="*/ 2929631 w 3515557"/>
                    <a:gd name="connsiteY12-376" fmla="*/ 1535837 h 1852595"/>
                    <a:gd name="connsiteX13-377" fmla="*/ 3102771 w 3515557"/>
                    <a:gd name="connsiteY13-378" fmla="*/ 1852102 h 1852595"/>
                    <a:gd name="connsiteX14-379" fmla="*/ 2414726 w 3515557"/>
                    <a:gd name="connsiteY14-380" fmla="*/ 1606858 h 1852595"/>
                    <a:gd name="connsiteX15-381" fmla="*/ 2050742 w 3515557"/>
                    <a:gd name="connsiteY15-382" fmla="*/ 1535837 h 1852595"/>
                    <a:gd name="connsiteX16-383" fmla="*/ 255978 w 3515557"/>
                    <a:gd name="connsiteY16-384" fmla="*/ 1535837 h 1852595"/>
                    <a:gd name="connsiteX17-385" fmla="*/ 0 w 3515557"/>
                    <a:gd name="connsiteY17-386" fmla="*/ 1279859 h 1852595"/>
                    <a:gd name="connsiteX18-387" fmla="*/ 0 w 3515557"/>
                    <a:gd name="connsiteY18-388" fmla="*/ 1279864 h 1852595"/>
                    <a:gd name="connsiteX19-389" fmla="*/ 0 w 3515557"/>
                    <a:gd name="connsiteY19-390" fmla="*/ 895905 h 1852595"/>
                    <a:gd name="connsiteX20-391" fmla="*/ 0 w 3515557"/>
                    <a:gd name="connsiteY20-392" fmla="*/ 895905 h 1852595"/>
                    <a:gd name="connsiteX21-393" fmla="*/ 0 w 3515557"/>
                    <a:gd name="connsiteY21-394" fmla="*/ 255978 h 1852595"/>
                    <a:gd name="connsiteX0-395" fmla="*/ 0 w 3515557"/>
                    <a:gd name="connsiteY0-396" fmla="*/ 255978 h 1852595"/>
                    <a:gd name="connsiteX1-397" fmla="*/ 255978 w 3515557"/>
                    <a:gd name="connsiteY1-398" fmla="*/ 0 h 1852595"/>
                    <a:gd name="connsiteX2-399" fmla="*/ 2050742 w 3515557"/>
                    <a:gd name="connsiteY2-400" fmla="*/ 0 h 1852595"/>
                    <a:gd name="connsiteX3-401" fmla="*/ 2050742 w 3515557"/>
                    <a:gd name="connsiteY3-402" fmla="*/ 0 h 1852595"/>
                    <a:gd name="connsiteX4-403" fmla="*/ 2929631 w 3515557"/>
                    <a:gd name="connsiteY4-404" fmla="*/ 0 h 1852595"/>
                    <a:gd name="connsiteX5-405" fmla="*/ 3259579 w 3515557"/>
                    <a:gd name="connsiteY5-406" fmla="*/ 0 h 1852595"/>
                    <a:gd name="connsiteX6-407" fmla="*/ 3515557 w 3515557"/>
                    <a:gd name="connsiteY6-408" fmla="*/ 255978 h 1852595"/>
                    <a:gd name="connsiteX7-409" fmla="*/ 3515557 w 3515557"/>
                    <a:gd name="connsiteY7-410" fmla="*/ 895905 h 1852595"/>
                    <a:gd name="connsiteX8-411" fmla="*/ 3515557 w 3515557"/>
                    <a:gd name="connsiteY8-412" fmla="*/ 895905 h 1852595"/>
                    <a:gd name="connsiteX9-413" fmla="*/ 3515557 w 3515557"/>
                    <a:gd name="connsiteY9-414" fmla="*/ 1279864 h 1852595"/>
                    <a:gd name="connsiteX10-415" fmla="*/ 3515557 w 3515557"/>
                    <a:gd name="connsiteY10-416" fmla="*/ 1279859 h 1852595"/>
                    <a:gd name="connsiteX11-417" fmla="*/ 3259579 w 3515557"/>
                    <a:gd name="connsiteY11-418" fmla="*/ 1535837 h 1852595"/>
                    <a:gd name="connsiteX12-419" fmla="*/ 2929631 w 3515557"/>
                    <a:gd name="connsiteY12-420" fmla="*/ 1535837 h 1852595"/>
                    <a:gd name="connsiteX13-421" fmla="*/ 3102771 w 3515557"/>
                    <a:gd name="connsiteY13-422" fmla="*/ 1852102 h 1852595"/>
                    <a:gd name="connsiteX14-423" fmla="*/ 2414726 w 3515557"/>
                    <a:gd name="connsiteY14-424" fmla="*/ 1606858 h 1852595"/>
                    <a:gd name="connsiteX15-425" fmla="*/ 2050742 w 3515557"/>
                    <a:gd name="connsiteY15-426" fmla="*/ 1535837 h 1852595"/>
                    <a:gd name="connsiteX16-427" fmla="*/ 255978 w 3515557"/>
                    <a:gd name="connsiteY16-428" fmla="*/ 1535837 h 1852595"/>
                    <a:gd name="connsiteX17-429" fmla="*/ 0 w 3515557"/>
                    <a:gd name="connsiteY17-430" fmla="*/ 1279859 h 1852595"/>
                    <a:gd name="connsiteX18-431" fmla="*/ 0 w 3515557"/>
                    <a:gd name="connsiteY18-432" fmla="*/ 1279864 h 1852595"/>
                    <a:gd name="connsiteX19-433" fmla="*/ 0 w 3515557"/>
                    <a:gd name="connsiteY19-434" fmla="*/ 895905 h 1852595"/>
                    <a:gd name="connsiteX20-435" fmla="*/ 0 w 3515557"/>
                    <a:gd name="connsiteY20-436" fmla="*/ 895905 h 1852595"/>
                    <a:gd name="connsiteX21-437" fmla="*/ 0 w 3515557"/>
                    <a:gd name="connsiteY21-438" fmla="*/ 255978 h 1852595"/>
                    <a:gd name="connsiteX0-439" fmla="*/ 0 w 3515557"/>
                    <a:gd name="connsiteY0-440" fmla="*/ 255978 h 1852490"/>
                    <a:gd name="connsiteX1-441" fmla="*/ 255978 w 3515557"/>
                    <a:gd name="connsiteY1-442" fmla="*/ 0 h 1852490"/>
                    <a:gd name="connsiteX2-443" fmla="*/ 2050742 w 3515557"/>
                    <a:gd name="connsiteY2-444" fmla="*/ 0 h 1852490"/>
                    <a:gd name="connsiteX3-445" fmla="*/ 2050742 w 3515557"/>
                    <a:gd name="connsiteY3-446" fmla="*/ 0 h 1852490"/>
                    <a:gd name="connsiteX4-447" fmla="*/ 2929631 w 3515557"/>
                    <a:gd name="connsiteY4-448" fmla="*/ 0 h 1852490"/>
                    <a:gd name="connsiteX5-449" fmla="*/ 3259579 w 3515557"/>
                    <a:gd name="connsiteY5-450" fmla="*/ 0 h 1852490"/>
                    <a:gd name="connsiteX6-451" fmla="*/ 3515557 w 3515557"/>
                    <a:gd name="connsiteY6-452" fmla="*/ 255978 h 1852490"/>
                    <a:gd name="connsiteX7-453" fmla="*/ 3515557 w 3515557"/>
                    <a:gd name="connsiteY7-454" fmla="*/ 895905 h 1852490"/>
                    <a:gd name="connsiteX8-455" fmla="*/ 3515557 w 3515557"/>
                    <a:gd name="connsiteY8-456" fmla="*/ 895905 h 1852490"/>
                    <a:gd name="connsiteX9-457" fmla="*/ 3515557 w 3515557"/>
                    <a:gd name="connsiteY9-458" fmla="*/ 1279864 h 1852490"/>
                    <a:gd name="connsiteX10-459" fmla="*/ 3515557 w 3515557"/>
                    <a:gd name="connsiteY10-460" fmla="*/ 1279859 h 1852490"/>
                    <a:gd name="connsiteX11-461" fmla="*/ 3259579 w 3515557"/>
                    <a:gd name="connsiteY11-462" fmla="*/ 1535837 h 1852490"/>
                    <a:gd name="connsiteX12-463" fmla="*/ 2929631 w 3515557"/>
                    <a:gd name="connsiteY12-464" fmla="*/ 1535837 h 1852490"/>
                    <a:gd name="connsiteX13-465" fmla="*/ 3102771 w 3515557"/>
                    <a:gd name="connsiteY13-466" fmla="*/ 1852102 h 1852490"/>
                    <a:gd name="connsiteX14-467" fmla="*/ 2456582 w 3515557"/>
                    <a:gd name="connsiteY14-468" fmla="*/ 1548903 h 1852490"/>
                    <a:gd name="connsiteX15-469" fmla="*/ 2050742 w 3515557"/>
                    <a:gd name="connsiteY15-470" fmla="*/ 1535837 h 1852490"/>
                    <a:gd name="connsiteX16-471" fmla="*/ 255978 w 3515557"/>
                    <a:gd name="connsiteY16-472" fmla="*/ 1535837 h 1852490"/>
                    <a:gd name="connsiteX17-473" fmla="*/ 0 w 3515557"/>
                    <a:gd name="connsiteY17-474" fmla="*/ 1279859 h 1852490"/>
                    <a:gd name="connsiteX18-475" fmla="*/ 0 w 3515557"/>
                    <a:gd name="connsiteY18-476" fmla="*/ 1279864 h 1852490"/>
                    <a:gd name="connsiteX19-477" fmla="*/ 0 w 3515557"/>
                    <a:gd name="connsiteY19-478" fmla="*/ 895905 h 1852490"/>
                    <a:gd name="connsiteX20-479" fmla="*/ 0 w 3515557"/>
                    <a:gd name="connsiteY20-480" fmla="*/ 895905 h 1852490"/>
                    <a:gd name="connsiteX21-481" fmla="*/ 0 w 3515557"/>
                    <a:gd name="connsiteY21-482" fmla="*/ 255978 h 1852490"/>
                    <a:gd name="connsiteX0-483" fmla="*/ 0 w 3515557"/>
                    <a:gd name="connsiteY0-484" fmla="*/ 255978 h 1852542"/>
                    <a:gd name="connsiteX1-485" fmla="*/ 255978 w 3515557"/>
                    <a:gd name="connsiteY1-486" fmla="*/ 0 h 1852542"/>
                    <a:gd name="connsiteX2-487" fmla="*/ 2050742 w 3515557"/>
                    <a:gd name="connsiteY2-488" fmla="*/ 0 h 1852542"/>
                    <a:gd name="connsiteX3-489" fmla="*/ 2050742 w 3515557"/>
                    <a:gd name="connsiteY3-490" fmla="*/ 0 h 1852542"/>
                    <a:gd name="connsiteX4-491" fmla="*/ 2929631 w 3515557"/>
                    <a:gd name="connsiteY4-492" fmla="*/ 0 h 1852542"/>
                    <a:gd name="connsiteX5-493" fmla="*/ 3259579 w 3515557"/>
                    <a:gd name="connsiteY5-494" fmla="*/ 0 h 1852542"/>
                    <a:gd name="connsiteX6-495" fmla="*/ 3515557 w 3515557"/>
                    <a:gd name="connsiteY6-496" fmla="*/ 255978 h 1852542"/>
                    <a:gd name="connsiteX7-497" fmla="*/ 3515557 w 3515557"/>
                    <a:gd name="connsiteY7-498" fmla="*/ 895905 h 1852542"/>
                    <a:gd name="connsiteX8-499" fmla="*/ 3515557 w 3515557"/>
                    <a:gd name="connsiteY8-500" fmla="*/ 895905 h 1852542"/>
                    <a:gd name="connsiteX9-501" fmla="*/ 3515557 w 3515557"/>
                    <a:gd name="connsiteY9-502" fmla="*/ 1279864 h 1852542"/>
                    <a:gd name="connsiteX10-503" fmla="*/ 3515557 w 3515557"/>
                    <a:gd name="connsiteY10-504" fmla="*/ 1279859 h 1852542"/>
                    <a:gd name="connsiteX11-505" fmla="*/ 3259579 w 3515557"/>
                    <a:gd name="connsiteY11-506" fmla="*/ 1535837 h 1852542"/>
                    <a:gd name="connsiteX12-507" fmla="*/ 2929631 w 3515557"/>
                    <a:gd name="connsiteY12-508" fmla="*/ 1535837 h 1852542"/>
                    <a:gd name="connsiteX13-509" fmla="*/ 3102771 w 3515557"/>
                    <a:gd name="connsiteY13-510" fmla="*/ 1852102 h 1852542"/>
                    <a:gd name="connsiteX14-511" fmla="*/ 2456582 w 3515557"/>
                    <a:gd name="connsiteY14-512" fmla="*/ 1581100 h 1852542"/>
                    <a:gd name="connsiteX15-513" fmla="*/ 2050742 w 3515557"/>
                    <a:gd name="connsiteY15-514" fmla="*/ 1535837 h 1852542"/>
                    <a:gd name="connsiteX16-515" fmla="*/ 255978 w 3515557"/>
                    <a:gd name="connsiteY16-516" fmla="*/ 1535837 h 1852542"/>
                    <a:gd name="connsiteX17-517" fmla="*/ 0 w 3515557"/>
                    <a:gd name="connsiteY17-518" fmla="*/ 1279859 h 1852542"/>
                    <a:gd name="connsiteX18-519" fmla="*/ 0 w 3515557"/>
                    <a:gd name="connsiteY18-520" fmla="*/ 1279864 h 1852542"/>
                    <a:gd name="connsiteX19-521" fmla="*/ 0 w 3515557"/>
                    <a:gd name="connsiteY19-522" fmla="*/ 895905 h 1852542"/>
                    <a:gd name="connsiteX20-523" fmla="*/ 0 w 3515557"/>
                    <a:gd name="connsiteY20-524" fmla="*/ 895905 h 1852542"/>
                    <a:gd name="connsiteX21-525" fmla="*/ 0 w 3515557"/>
                    <a:gd name="connsiteY21-526" fmla="*/ 255978 h 18525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3515557" h="1852542">
                      <a:moveTo>
                        <a:pt x="0" y="255978"/>
                      </a:moveTo>
                      <a:cubicBezTo>
                        <a:pt x="0" y="114605"/>
                        <a:pt x="114605" y="0"/>
                        <a:pt x="255978" y="0"/>
                      </a:cubicBezTo>
                      <a:lnTo>
                        <a:pt x="2050742" y="0"/>
                      </a:lnTo>
                      <a:lnTo>
                        <a:pt x="2050742" y="0"/>
                      </a:lnTo>
                      <a:lnTo>
                        <a:pt x="2929631" y="0"/>
                      </a:lnTo>
                      <a:lnTo>
                        <a:pt x="3259579" y="0"/>
                      </a:lnTo>
                      <a:cubicBezTo>
                        <a:pt x="3400952" y="0"/>
                        <a:pt x="3515557" y="114605"/>
                        <a:pt x="3515557" y="255978"/>
                      </a:cubicBezTo>
                      <a:lnTo>
                        <a:pt x="3515557" y="895905"/>
                      </a:lnTo>
                      <a:lnTo>
                        <a:pt x="3515557" y="895905"/>
                      </a:lnTo>
                      <a:lnTo>
                        <a:pt x="3515557" y="1279864"/>
                      </a:lnTo>
                      <a:lnTo>
                        <a:pt x="3515557" y="1279859"/>
                      </a:lnTo>
                      <a:cubicBezTo>
                        <a:pt x="3515557" y="1421232"/>
                        <a:pt x="3400952" y="1535837"/>
                        <a:pt x="3259579" y="1535837"/>
                      </a:cubicBezTo>
                      <a:lnTo>
                        <a:pt x="2929631" y="1535837"/>
                      </a:lnTo>
                      <a:cubicBezTo>
                        <a:pt x="2958367" y="1654138"/>
                        <a:pt x="2971005" y="1695164"/>
                        <a:pt x="3102771" y="1852102"/>
                      </a:cubicBezTo>
                      <a:cubicBezTo>
                        <a:pt x="3016953" y="1863939"/>
                        <a:pt x="2561086" y="1633811"/>
                        <a:pt x="2456582" y="1581100"/>
                      </a:cubicBezTo>
                      <a:cubicBezTo>
                        <a:pt x="2352078" y="1528389"/>
                        <a:pt x="2410533" y="1547674"/>
                        <a:pt x="2050742" y="1535837"/>
                      </a:cubicBezTo>
                      <a:lnTo>
                        <a:pt x="255978" y="1535837"/>
                      </a:lnTo>
                      <a:cubicBezTo>
                        <a:pt x="114605" y="1535837"/>
                        <a:pt x="0" y="1421232"/>
                        <a:pt x="0" y="1279859"/>
                      </a:cubicBezTo>
                      <a:lnTo>
                        <a:pt x="0" y="1279864"/>
                      </a:lnTo>
                      <a:lnTo>
                        <a:pt x="0" y="895905"/>
                      </a:lnTo>
                      <a:lnTo>
                        <a:pt x="0" y="895905"/>
                      </a:lnTo>
                      <a:lnTo>
                        <a:pt x="0" y="255978"/>
                      </a:lnTo>
                      <a:close/>
                    </a:path>
                  </a:pathLst>
                </a:custGeom>
                <a:solidFill>
                  <a:srgbClr val="E8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对话气泡: 圆角矩形 17"/>
                <p:cNvSpPr/>
                <p:nvPr/>
              </p:nvSpPr>
              <p:spPr>
                <a:xfrm rot="326039">
                  <a:off x="3788516" y="2512504"/>
                  <a:ext cx="3273907" cy="1895957"/>
                </a:xfrm>
                <a:custGeom>
                  <a:avLst/>
                  <a:gdLst>
                    <a:gd name="connsiteX0" fmla="*/ 0 w 3515557"/>
                    <a:gd name="connsiteY0" fmla="*/ 255978 h 1535837"/>
                    <a:gd name="connsiteX1" fmla="*/ 255978 w 3515557"/>
                    <a:gd name="connsiteY1" fmla="*/ 0 h 1535837"/>
                    <a:gd name="connsiteX2" fmla="*/ 2050742 w 3515557"/>
                    <a:gd name="connsiteY2" fmla="*/ 0 h 1535837"/>
                    <a:gd name="connsiteX3" fmla="*/ 2050742 w 3515557"/>
                    <a:gd name="connsiteY3" fmla="*/ 0 h 1535837"/>
                    <a:gd name="connsiteX4" fmla="*/ 2929631 w 3515557"/>
                    <a:gd name="connsiteY4" fmla="*/ 0 h 1535837"/>
                    <a:gd name="connsiteX5" fmla="*/ 3259579 w 3515557"/>
                    <a:gd name="connsiteY5" fmla="*/ 0 h 1535837"/>
                    <a:gd name="connsiteX6" fmla="*/ 3515557 w 3515557"/>
                    <a:gd name="connsiteY6" fmla="*/ 255978 h 1535837"/>
                    <a:gd name="connsiteX7" fmla="*/ 3515557 w 3515557"/>
                    <a:gd name="connsiteY7" fmla="*/ 895905 h 1535837"/>
                    <a:gd name="connsiteX8" fmla="*/ 3515557 w 3515557"/>
                    <a:gd name="connsiteY8" fmla="*/ 895905 h 1535837"/>
                    <a:gd name="connsiteX9" fmla="*/ 3515557 w 3515557"/>
                    <a:gd name="connsiteY9" fmla="*/ 1279864 h 1535837"/>
                    <a:gd name="connsiteX10" fmla="*/ 3515557 w 3515557"/>
                    <a:gd name="connsiteY10" fmla="*/ 1279859 h 1535837"/>
                    <a:gd name="connsiteX11" fmla="*/ 3259579 w 3515557"/>
                    <a:gd name="connsiteY11" fmla="*/ 1535837 h 1535837"/>
                    <a:gd name="connsiteX12" fmla="*/ 2929631 w 3515557"/>
                    <a:gd name="connsiteY12" fmla="*/ 1535837 h 1535837"/>
                    <a:gd name="connsiteX13" fmla="*/ 3164915 w 3515557"/>
                    <a:gd name="connsiteY13" fmla="*/ 1763325 h 1535837"/>
                    <a:gd name="connsiteX14" fmla="*/ 2050742 w 3515557"/>
                    <a:gd name="connsiteY14" fmla="*/ 1535837 h 1535837"/>
                    <a:gd name="connsiteX15" fmla="*/ 255978 w 3515557"/>
                    <a:gd name="connsiteY15" fmla="*/ 1535837 h 1535837"/>
                    <a:gd name="connsiteX16" fmla="*/ 0 w 3515557"/>
                    <a:gd name="connsiteY16" fmla="*/ 1279859 h 1535837"/>
                    <a:gd name="connsiteX17" fmla="*/ 0 w 3515557"/>
                    <a:gd name="connsiteY17" fmla="*/ 1279864 h 1535837"/>
                    <a:gd name="connsiteX18" fmla="*/ 0 w 3515557"/>
                    <a:gd name="connsiteY18" fmla="*/ 895905 h 1535837"/>
                    <a:gd name="connsiteX19" fmla="*/ 0 w 3515557"/>
                    <a:gd name="connsiteY19" fmla="*/ 895905 h 1535837"/>
                    <a:gd name="connsiteX20" fmla="*/ 0 w 3515557"/>
                    <a:gd name="connsiteY20" fmla="*/ 255978 h 1535837"/>
                    <a:gd name="connsiteX0-1" fmla="*/ 0 w 3515557"/>
                    <a:gd name="connsiteY0-2" fmla="*/ 255978 h 1763325"/>
                    <a:gd name="connsiteX1-3" fmla="*/ 255978 w 3515557"/>
                    <a:gd name="connsiteY1-4" fmla="*/ 0 h 1763325"/>
                    <a:gd name="connsiteX2-5" fmla="*/ 2050742 w 3515557"/>
                    <a:gd name="connsiteY2-6" fmla="*/ 0 h 1763325"/>
                    <a:gd name="connsiteX3-7" fmla="*/ 2050742 w 3515557"/>
                    <a:gd name="connsiteY3-8" fmla="*/ 0 h 1763325"/>
                    <a:gd name="connsiteX4-9" fmla="*/ 2929631 w 3515557"/>
                    <a:gd name="connsiteY4-10" fmla="*/ 0 h 1763325"/>
                    <a:gd name="connsiteX5-11" fmla="*/ 3259579 w 3515557"/>
                    <a:gd name="connsiteY5-12" fmla="*/ 0 h 1763325"/>
                    <a:gd name="connsiteX6-13" fmla="*/ 3515557 w 3515557"/>
                    <a:gd name="connsiteY6-14" fmla="*/ 255978 h 1763325"/>
                    <a:gd name="connsiteX7-15" fmla="*/ 3515557 w 3515557"/>
                    <a:gd name="connsiteY7-16" fmla="*/ 895905 h 1763325"/>
                    <a:gd name="connsiteX8-17" fmla="*/ 3515557 w 3515557"/>
                    <a:gd name="connsiteY8-18" fmla="*/ 895905 h 1763325"/>
                    <a:gd name="connsiteX9-19" fmla="*/ 3515557 w 3515557"/>
                    <a:gd name="connsiteY9-20" fmla="*/ 1279864 h 1763325"/>
                    <a:gd name="connsiteX10-21" fmla="*/ 3515557 w 3515557"/>
                    <a:gd name="connsiteY10-22" fmla="*/ 1279859 h 1763325"/>
                    <a:gd name="connsiteX11-23" fmla="*/ 3259579 w 3515557"/>
                    <a:gd name="connsiteY11-24" fmla="*/ 1535837 h 1763325"/>
                    <a:gd name="connsiteX12-25" fmla="*/ 2929631 w 3515557"/>
                    <a:gd name="connsiteY12-26" fmla="*/ 1535837 h 1763325"/>
                    <a:gd name="connsiteX13-27" fmla="*/ 3164915 w 3515557"/>
                    <a:gd name="connsiteY13-28" fmla="*/ 1763325 h 1763325"/>
                    <a:gd name="connsiteX14-29" fmla="*/ 2414726 w 3515557"/>
                    <a:gd name="connsiteY14-30" fmla="*/ 1606858 h 1763325"/>
                    <a:gd name="connsiteX15-31" fmla="*/ 2050742 w 3515557"/>
                    <a:gd name="connsiteY15-32" fmla="*/ 1535837 h 1763325"/>
                    <a:gd name="connsiteX16-33" fmla="*/ 255978 w 3515557"/>
                    <a:gd name="connsiteY16-34" fmla="*/ 1535837 h 1763325"/>
                    <a:gd name="connsiteX17-35" fmla="*/ 0 w 3515557"/>
                    <a:gd name="connsiteY17-36" fmla="*/ 1279859 h 1763325"/>
                    <a:gd name="connsiteX18-37" fmla="*/ 0 w 3515557"/>
                    <a:gd name="connsiteY18-38" fmla="*/ 1279864 h 1763325"/>
                    <a:gd name="connsiteX19-39" fmla="*/ 0 w 3515557"/>
                    <a:gd name="connsiteY19-40" fmla="*/ 895905 h 1763325"/>
                    <a:gd name="connsiteX20-41" fmla="*/ 0 w 3515557"/>
                    <a:gd name="connsiteY20-42" fmla="*/ 895905 h 1763325"/>
                    <a:gd name="connsiteX21" fmla="*/ 0 w 3515557"/>
                    <a:gd name="connsiteY21" fmla="*/ 255978 h 1763325"/>
                    <a:gd name="connsiteX0-43" fmla="*/ 0 w 3515557"/>
                    <a:gd name="connsiteY0-44" fmla="*/ 255978 h 1764081"/>
                    <a:gd name="connsiteX1-45" fmla="*/ 255978 w 3515557"/>
                    <a:gd name="connsiteY1-46" fmla="*/ 0 h 1764081"/>
                    <a:gd name="connsiteX2-47" fmla="*/ 2050742 w 3515557"/>
                    <a:gd name="connsiteY2-48" fmla="*/ 0 h 1764081"/>
                    <a:gd name="connsiteX3-49" fmla="*/ 2050742 w 3515557"/>
                    <a:gd name="connsiteY3-50" fmla="*/ 0 h 1764081"/>
                    <a:gd name="connsiteX4-51" fmla="*/ 2929631 w 3515557"/>
                    <a:gd name="connsiteY4-52" fmla="*/ 0 h 1764081"/>
                    <a:gd name="connsiteX5-53" fmla="*/ 3259579 w 3515557"/>
                    <a:gd name="connsiteY5-54" fmla="*/ 0 h 1764081"/>
                    <a:gd name="connsiteX6-55" fmla="*/ 3515557 w 3515557"/>
                    <a:gd name="connsiteY6-56" fmla="*/ 255978 h 1764081"/>
                    <a:gd name="connsiteX7-57" fmla="*/ 3515557 w 3515557"/>
                    <a:gd name="connsiteY7-58" fmla="*/ 895905 h 1764081"/>
                    <a:gd name="connsiteX8-59" fmla="*/ 3515557 w 3515557"/>
                    <a:gd name="connsiteY8-60" fmla="*/ 895905 h 1764081"/>
                    <a:gd name="connsiteX9-61" fmla="*/ 3515557 w 3515557"/>
                    <a:gd name="connsiteY9-62" fmla="*/ 1279864 h 1764081"/>
                    <a:gd name="connsiteX10-63" fmla="*/ 3515557 w 3515557"/>
                    <a:gd name="connsiteY10-64" fmla="*/ 1279859 h 1764081"/>
                    <a:gd name="connsiteX11-65" fmla="*/ 3259579 w 3515557"/>
                    <a:gd name="connsiteY11-66" fmla="*/ 1535837 h 1764081"/>
                    <a:gd name="connsiteX12-67" fmla="*/ 2929631 w 3515557"/>
                    <a:gd name="connsiteY12-68" fmla="*/ 1535837 h 1764081"/>
                    <a:gd name="connsiteX13-69" fmla="*/ 3164915 w 3515557"/>
                    <a:gd name="connsiteY13-70" fmla="*/ 1763325 h 1764081"/>
                    <a:gd name="connsiteX14-71" fmla="*/ 2414726 w 3515557"/>
                    <a:gd name="connsiteY14-72" fmla="*/ 1606858 h 1764081"/>
                    <a:gd name="connsiteX15-73" fmla="*/ 2050742 w 3515557"/>
                    <a:gd name="connsiteY15-74" fmla="*/ 1535837 h 1764081"/>
                    <a:gd name="connsiteX16-75" fmla="*/ 255978 w 3515557"/>
                    <a:gd name="connsiteY16-76" fmla="*/ 1535837 h 1764081"/>
                    <a:gd name="connsiteX17-77" fmla="*/ 0 w 3515557"/>
                    <a:gd name="connsiteY17-78" fmla="*/ 1279859 h 1764081"/>
                    <a:gd name="connsiteX18-79" fmla="*/ 0 w 3515557"/>
                    <a:gd name="connsiteY18-80" fmla="*/ 1279864 h 1764081"/>
                    <a:gd name="connsiteX19-81" fmla="*/ 0 w 3515557"/>
                    <a:gd name="connsiteY19-82" fmla="*/ 895905 h 1764081"/>
                    <a:gd name="connsiteX20-83" fmla="*/ 0 w 3515557"/>
                    <a:gd name="connsiteY20-84" fmla="*/ 895905 h 1764081"/>
                    <a:gd name="connsiteX21-85" fmla="*/ 0 w 3515557"/>
                    <a:gd name="connsiteY21-86" fmla="*/ 255978 h 1764081"/>
                    <a:gd name="connsiteX0-87" fmla="*/ 0 w 3515557"/>
                    <a:gd name="connsiteY0-88" fmla="*/ 255978 h 1765250"/>
                    <a:gd name="connsiteX1-89" fmla="*/ 255978 w 3515557"/>
                    <a:gd name="connsiteY1-90" fmla="*/ 0 h 1765250"/>
                    <a:gd name="connsiteX2-91" fmla="*/ 2050742 w 3515557"/>
                    <a:gd name="connsiteY2-92" fmla="*/ 0 h 1765250"/>
                    <a:gd name="connsiteX3-93" fmla="*/ 2050742 w 3515557"/>
                    <a:gd name="connsiteY3-94" fmla="*/ 0 h 1765250"/>
                    <a:gd name="connsiteX4-95" fmla="*/ 2929631 w 3515557"/>
                    <a:gd name="connsiteY4-96" fmla="*/ 0 h 1765250"/>
                    <a:gd name="connsiteX5-97" fmla="*/ 3259579 w 3515557"/>
                    <a:gd name="connsiteY5-98" fmla="*/ 0 h 1765250"/>
                    <a:gd name="connsiteX6-99" fmla="*/ 3515557 w 3515557"/>
                    <a:gd name="connsiteY6-100" fmla="*/ 255978 h 1765250"/>
                    <a:gd name="connsiteX7-101" fmla="*/ 3515557 w 3515557"/>
                    <a:gd name="connsiteY7-102" fmla="*/ 895905 h 1765250"/>
                    <a:gd name="connsiteX8-103" fmla="*/ 3515557 w 3515557"/>
                    <a:gd name="connsiteY8-104" fmla="*/ 895905 h 1765250"/>
                    <a:gd name="connsiteX9-105" fmla="*/ 3515557 w 3515557"/>
                    <a:gd name="connsiteY9-106" fmla="*/ 1279864 h 1765250"/>
                    <a:gd name="connsiteX10-107" fmla="*/ 3515557 w 3515557"/>
                    <a:gd name="connsiteY10-108" fmla="*/ 1279859 h 1765250"/>
                    <a:gd name="connsiteX11-109" fmla="*/ 3259579 w 3515557"/>
                    <a:gd name="connsiteY11-110" fmla="*/ 1535837 h 1765250"/>
                    <a:gd name="connsiteX12-111" fmla="*/ 2929631 w 3515557"/>
                    <a:gd name="connsiteY12-112" fmla="*/ 1535837 h 1765250"/>
                    <a:gd name="connsiteX13-113" fmla="*/ 3164915 w 3515557"/>
                    <a:gd name="connsiteY13-114" fmla="*/ 1763325 h 1765250"/>
                    <a:gd name="connsiteX14-115" fmla="*/ 2414726 w 3515557"/>
                    <a:gd name="connsiteY14-116" fmla="*/ 1606858 h 1765250"/>
                    <a:gd name="connsiteX15-117" fmla="*/ 2050742 w 3515557"/>
                    <a:gd name="connsiteY15-118" fmla="*/ 1535837 h 1765250"/>
                    <a:gd name="connsiteX16-119" fmla="*/ 255978 w 3515557"/>
                    <a:gd name="connsiteY16-120" fmla="*/ 1535837 h 1765250"/>
                    <a:gd name="connsiteX17-121" fmla="*/ 0 w 3515557"/>
                    <a:gd name="connsiteY17-122" fmla="*/ 1279859 h 1765250"/>
                    <a:gd name="connsiteX18-123" fmla="*/ 0 w 3515557"/>
                    <a:gd name="connsiteY18-124" fmla="*/ 1279864 h 1765250"/>
                    <a:gd name="connsiteX19-125" fmla="*/ 0 w 3515557"/>
                    <a:gd name="connsiteY19-126" fmla="*/ 895905 h 1765250"/>
                    <a:gd name="connsiteX20-127" fmla="*/ 0 w 3515557"/>
                    <a:gd name="connsiteY20-128" fmla="*/ 895905 h 1765250"/>
                    <a:gd name="connsiteX21-129" fmla="*/ 0 w 3515557"/>
                    <a:gd name="connsiteY21-130" fmla="*/ 255978 h 1765250"/>
                    <a:gd name="connsiteX0-131" fmla="*/ 0 w 3515557"/>
                    <a:gd name="connsiteY0-132" fmla="*/ 255978 h 1852595"/>
                    <a:gd name="connsiteX1-133" fmla="*/ 255978 w 3515557"/>
                    <a:gd name="connsiteY1-134" fmla="*/ 0 h 1852595"/>
                    <a:gd name="connsiteX2-135" fmla="*/ 2050742 w 3515557"/>
                    <a:gd name="connsiteY2-136" fmla="*/ 0 h 1852595"/>
                    <a:gd name="connsiteX3-137" fmla="*/ 2050742 w 3515557"/>
                    <a:gd name="connsiteY3-138" fmla="*/ 0 h 1852595"/>
                    <a:gd name="connsiteX4-139" fmla="*/ 2929631 w 3515557"/>
                    <a:gd name="connsiteY4-140" fmla="*/ 0 h 1852595"/>
                    <a:gd name="connsiteX5-141" fmla="*/ 3259579 w 3515557"/>
                    <a:gd name="connsiteY5-142" fmla="*/ 0 h 1852595"/>
                    <a:gd name="connsiteX6-143" fmla="*/ 3515557 w 3515557"/>
                    <a:gd name="connsiteY6-144" fmla="*/ 255978 h 1852595"/>
                    <a:gd name="connsiteX7-145" fmla="*/ 3515557 w 3515557"/>
                    <a:gd name="connsiteY7-146" fmla="*/ 895905 h 1852595"/>
                    <a:gd name="connsiteX8-147" fmla="*/ 3515557 w 3515557"/>
                    <a:gd name="connsiteY8-148" fmla="*/ 895905 h 1852595"/>
                    <a:gd name="connsiteX9-149" fmla="*/ 3515557 w 3515557"/>
                    <a:gd name="connsiteY9-150" fmla="*/ 1279864 h 1852595"/>
                    <a:gd name="connsiteX10-151" fmla="*/ 3515557 w 3515557"/>
                    <a:gd name="connsiteY10-152" fmla="*/ 1279859 h 1852595"/>
                    <a:gd name="connsiteX11-153" fmla="*/ 3259579 w 3515557"/>
                    <a:gd name="connsiteY11-154" fmla="*/ 1535837 h 1852595"/>
                    <a:gd name="connsiteX12-155" fmla="*/ 2929631 w 3515557"/>
                    <a:gd name="connsiteY12-156" fmla="*/ 1535837 h 1852595"/>
                    <a:gd name="connsiteX13-157" fmla="*/ 3102771 w 3515557"/>
                    <a:gd name="connsiteY13-158" fmla="*/ 1852102 h 1852595"/>
                    <a:gd name="connsiteX14-159" fmla="*/ 2414726 w 3515557"/>
                    <a:gd name="connsiteY14-160" fmla="*/ 1606858 h 1852595"/>
                    <a:gd name="connsiteX15-161" fmla="*/ 2050742 w 3515557"/>
                    <a:gd name="connsiteY15-162" fmla="*/ 1535837 h 1852595"/>
                    <a:gd name="connsiteX16-163" fmla="*/ 255978 w 3515557"/>
                    <a:gd name="connsiteY16-164" fmla="*/ 1535837 h 1852595"/>
                    <a:gd name="connsiteX17-165" fmla="*/ 0 w 3515557"/>
                    <a:gd name="connsiteY17-166" fmla="*/ 1279859 h 1852595"/>
                    <a:gd name="connsiteX18-167" fmla="*/ 0 w 3515557"/>
                    <a:gd name="connsiteY18-168" fmla="*/ 1279864 h 1852595"/>
                    <a:gd name="connsiteX19-169" fmla="*/ 0 w 3515557"/>
                    <a:gd name="connsiteY19-170" fmla="*/ 895905 h 1852595"/>
                    <a:gd name="connsiteX20-171" fmla="*/ 0 w 3515557"/>
                    <a:gd name="connsiteY20-172" fmla="*/ 895905 h 1852595"/>
                    <a:gd name="connsiteX21-173" fmla="*/ 0 w 3515557"/>
                    <a:gd name="connsiteY21-174" fmla="*/ 255978 h 1852595"/>
                    <a:gd name="connsiteX0-175" fmla="*/ 0 w 3515557"/>
                    <a:gd name="connsiteY0-176" fmla="*/ 255978 h 1852595"/>
                    <a:gd name="connsiteX1-177" fmla="*/ 255978 w 3515557"/>
                    <a:gd name="connsiteY1-178" fmla="*/ 0 h 1852595"/>
                    <a:gd name="connsiteX2-179" fmla="*/ 2050742 w 3515557"/>
                    <a:gd name="connsiteY2-180" fmla="*/ 0 h 1852595"/>
                    <a:gd name="connsiteX3-181" fmla="*/ 2050742 w 3515557"/>
                    <a:gd name="connsiteY3-182" fmla="*/ 0 h 1852595"/>
                    <a:gd name="connsiteX4-183" fmla="*/ 2929631 w 3515557"/>
                    <a:gd name="connsiteY4-184" fmla="*/ 0 h 1852595"/>
                    <a:gd name="connsiteX5-185" fmla="*/ 3259579 w 3515557"/>
                    <a:gd name="connsiteY5-186" fmla="*/ 0 h 1852595"/>
                    <a:gd name="connsiteX6-187" fmla="*/ 3515557 w 3515557"/>
                    <a:gd name="connsiteY6-188" fmla="*/ 255978 h 1852595"/>
                    <a:gd name="connsiteX7-189" fmla="*/ 3515557 w 3515557"/>
                    <a:gd name="connsiteY7-190" fmla="*/ 895905 h 1852595"/>
                    <a:gd name="connsiteX8-191" fmla="*/ 3515557 w 3515557"/>
                    <a:gd name="connsiteY8-192" fmla="*/ 895905 h 1852595"/>
                    <a:gd name="connsiteX9-193" fmla="*/ 3515557 w 3515557"/>
                    <a:gd name="connsiteY9-194" fmla="*/ 1279864 h 1852595"/>
                    <a:gd name="connsiteX10-195" fmla="*/ 3515557 w 3515557"/>
                    <a:gd name="connsiteY10-196" fmla="*/ 1279859 h 1852595"/>
                    <a:gd name="connsiteX11-197" fmla="*/ 3259579 w 3515557"/>
                    <a:gd name="connsiteY11-198" fmla="*/ 1535837 h 1852595"/>
                    <a:gd name="connsiteX12-199" fmla="*/ 2929631 w 3515557"/>
                    <a:gd name="connsiteY12-200" fmla="*/ 1535837 h 1852595"/>
                    <a:gd name="connsiteX13-201" fmla="*/ 3102771 w 3515557"/>
                    <a:gd name="connsiteY13-202" fmla="*/ 1852102 h 1852595"/>
                    <a:gd name="connsiteX14-203" fmla="*/ 2414726 w 3515557"/>
                    <a:gd name="connsiteY14-204" fmla="*/ 1606858 h 1852595"/>
                    <a:gd name="connsiteX15-205" fmla="*/ 2050742 w 3515557"/>
                    <a:gd name="connsiteY15-206" fmla="*/ 1535837 h 1852595"/>
                    <a:gd name="connsiteX16-207" fmla="*/ 255978 w 3515557"/>
                    <a:gd name="connsiteY16-208" fmla="*/ 1535837 h 1852595"/>
                    <a:gd name="connsiteX17-209" fmla="*/ 0 w 3515557"/>
                    <a:gd name="connsiteY17-210" fmla="*/ 1279859 h 1852595"/>
                    <a:gd name="connsiteX18-211" fmla="*/ 0 w 3515557"/>
                    <a:gd name="connsiteY18-212" fmla="*/ 1279864 h 1852595"/>
                    <a:gd name="connsiteX19-213" fmla="*/ 0 w 3515557"/>
                    <a:gd name="connsiteY19-214" fmla="*/ 895905 h 1852595"/>
                    <a:gd name="connsiteX20-215" fmla="*/ 0 w 3515557"/>
                    <a:gd name="connsiteY20-216" fmla="*/ 895905 h 1852595"/>
                    <a:gd name="connsiteX21-217" fmla="*/ 0 w 3515557"/>
                    <a:gd name="connsiteY21-218" fmla="*/ 255978 h 1852595"/>
                    <a:gd name="connsiteX0-219" fmla="*/ 0 w 3515557"/>
                    <a:gd name="connsiteY0-220" fmla="*/ 255978 h 1852595"/>
                    <a:gd name="connsiteX1-221" fmla="*/ 255978 w 3515557"/>
                    <a:gd name="connsiteY1-222" fmla="*/ 0 h 1852595"/>
                    <a:gd name="connsiteX2-223" fmla="*/ 2050742 w 3515557"/>
                    <a:gd name="connsiteY2-224" fmla="*/ 0 h 1852595"/>
                    <a:gd name="connsiteX3-225" fmla="*/ 2050742 w 3515557"/>
                    <a:gd name="connsiteY3-226" fmla="*/ 0 h 1852595"/>
                    <a:gd name="connsiteX4-227" fmla="*/ 2929631 w 3515557"/>
                    <a:gd name="connsiteY4-228" fmla="*/ 0 h 1852595"/>
                    <a:gd name="connsiteX5-229" fmla="*/ 3259579 w 3515557"/>
                    <a:gd name="connsiteY5-230" fmla="*/ 0 h 1852595"/>
                    <a:gd name="connsiteX6-231" fmla="*/ 3515557 w 3515557"/>
                    <a:gd name="connsiteY6-232" fmla="*/ 255978 h 1852595"/>
                    <a:gd name="connsiteX7-233" fmla="*/ 3515557 w 3515557"/>
                    <a:gd name="connsiteY7-234" fmla="*/ 895905 h 1852595"/>
                    <a:gd name="connsiteX8-235" fmla="*/ 3515557 w 3515557"/>
                    <a:gd name="connsiteY8-236" fmla="*/ 895905 h 1852595"/>
                    <a:gd name="connsiteX9-237" fmla="*/ 3515557 w 3515557"/>
                    <a:gd name="connsiteY9-238" fmla="*/ 1279864 h 1852595"/>
                    <a:gd name="connsiteX10-239" fmla="*/ 3515557 w 3515557"/>
                    <a:gd name="connsiteY10-240" fmla="*/ 1279859 h 1852595"/>
                    <a:gd name="connsiteX11-241" fmla="*/ 3259579 w 3515557"/>
                    <a:gd name="connsiteY11-242" fmla="*/ 1535837 h 1852595"/>
                    <a:gd name="connsiteX12-243" fmla="*/ 2929631 w 3515557"/>
                    <a:gd name="connsiteY12-244" fmla="*/ 1535837 h 1852595"/>
                    <a:gd name="connsiteX13-245" fmla="*/ 3102771 w 3515557"/>
                    <a:gd name="connsiteY13-246" fmla="*/ 1852102 h 1852595"/>
                    <a:gd name="connsiteX14-247" fmla="*/ 2414726 w 3515557"/>
                    <a:gd name="connsiteY14-248" fmla="*/ 1606858 h 1852595"/>
                    <a:gd name="connsiteX15-249" fmla="*/ 2050742 w 3515557"/>
                    <a:gd name="connsiteY15-250" fmla="*/ 1535837 h 1852595"/>
                    <a:gd name="connsiteX16-251" fmla="*/ 255978 w 3515557"/>
                    <a:gd name="connsiteY16-252" fmla="*/ 1535837 h 1852595"/>
                    <a:gd name="connsiteX17-253" fmla="*/ 0 w 3515557"/>
                    <a:gd name="connsiteY17-254" fmla="*/ 1279859 h 1852595"/>
                    <a:gd name="connsiteX18-255" fmla="*/ 0 w 3515557"/>
                    <a:gd name="connsiteY18-256" fmla="*/ 1279864 h 1852595"/>
                    <a:gd name="connsiteX19-257" fmla="*/ 0 w 3515557"/>
                    <a:gd name="connsiteY19-258" fmla="*/ 895905 h 1852595"/>
                    <a:gd name="connsiteX20-259" fmla="*/ 0 w 3515557"/>
                    <a:gd name="connsiteY20-260" fmla="*/ 895905 h 1852595"/>
                    <a:gd name="connsiteX21-261" fmla="*/ 0 w 3515557"/>
                    <a:gd name="connsiteY21-262" fmla="*/ 255978 h 1852595"/>
                    <a:gd name="connsiteX0-263" fmla="*/ 0 w 3515557"/>
                    <a:gd name="connsiteY0-264" fmla="*/ 255978 h 1852595"/>
                    <a:gd name="connsiteX1-265" fmla="*/ 255978 w 3515557"/>
                    <a:gd name="connsiteY1-266" fmla="*/ 0 h 1852595"/>
                    <a:gd name="connsiteX2-267" fmla="*/ 2050742 w 3515557"/>
                    <a:gd name="connsiteY2-268" fmla="*/ 0 h 1852595"/>
                    <a:gd name="connsiteX3-269" fmla="*/ 2050742 w 3515557"/>
                    <a:gd name="connsiteY3-270" fmla="*/ 0 h 1852595"/>
                    <a:gd name="connsiteX4-271" fmla="*/ 2929631 w 3515557"/>
                    <a:gd name="connsiteY4-272" fmla="*/ 0 h 1852595"/>
                    <a:gd name="connsiteX5-273" fmla="*/ 3259579 w 3515557"/>
                    <a:gd name="connsiteY5-274" fmla="*/ 0 h 1852595"/>
                    <a:gd name="connsiteX6-275" fmla="*/ 3515557 w 3515557"/>
                    <a:gd name="connsiteY6-276" fmla="*/ 255978 h 1852595"/>
                    <a:gd name="connsiteX7-277" fmla="*/ 3515557 w 3515557"/>
                    <a:gd name="connsiteY7-278" fmla="*/ 895905 h 1852595"/>
                    <a:gd name="connsiteX8-279" fmla="*/ 3515557 w 3515557"/>
                    <a:gd name="connsiteY8-280" fmla="*/ 895905 h 1852595"/>
                    <a:gd name="connsiteX9-281" fmla="*/ 3515557 w 3515557"/>
                    <a:gd name="connsiteY9-282" fmla="*/ 1279864 h 1852595"/>
                    <a:gd name="connsiteX10-283" fmla="*/ 3515557 w 3515557"/>
                    <a:gd name="connsiteY10-284" fmla="*/ 1279859 h 1852595"/>
                    <a:gd name="connsiteX11-285" fmla="*/ 3259579 w 3515557"/>
                    <a:gd name="connsiteY11-286" fmla="*/ 1535837 h 1852595"/>
                    <a:gd name="connsiteX12-287" fmla="*/ 2929631 w 3515557"/>
                    <a:gd name="connsiteY12-288" fmla="*/ 1535837 h 1852595"/>
                    <a:gd name="connsiteX13-289" fmla="*/ 3102771 w 3515557"/>
                    <a:gd name="connsiteY13-290" fmla="*/ 1852102 h 1852595"/>
                    <a:gd name="connsiteX14-291" fmla="*/ 2414726 w 3515557"/>
                    <a:gd name="connsiteY14-292" fmla="*/ 1606858 h 1852595"/>
                    <a:gd name="connsiteX15-293" fmla="*/ 2050742 w 3515557"/>
                    <a:gd name="connsiteY15-294" fmla="*/ 1535837 h 1852595"/>
                    <a:gd name="connsiteX16-295" fmla="*/ 255978 w 3515557"/>
                    <a:gd name="connsiteY16-296" fmla="*/ 1535837 h 1852595"/>
                    <a:gd name="connsiteX17-297" fmla="*/ 0 w 3515557"/>
                    <a:gd name="connsiteY17-298" fmla="*/ 1279859 h 1852595"/>
                    <a:gd name="connsiteX18-299" fmla="*/ 0 w 3515557"/>
                    <a:gd name="connsiteY18-300" fmla="*/ 1279864 h 1852595"/>
                    <a:gd name="connsiteX19-301" fmla="*/ 0 w 3515557"/>
                    <a:gd name="connsiteY19-302" fmla="*/ 895905 h 1852595"/>
                    <a:gd name="connsiteX20-303" fmla="*/ 0 w 3515557"/>
                    <a:gd name="connsiteY20-304" fmla="*/ 895905 h 1852595"/>
                    <a:gd name="connsiteX21-305" fmla="*/ 0 w 3515557"/>
                    <a:gd name="connsiteY21-306" fmla="*/ 255978 h 1852595"/>
                    <a:gd name="connsiteX0-307" fmla="*/ 0 w 3515557"/>
                    <a:gd name="connsiteY0-308" fmla="*/ 255978 h 1852595"/>
                    <a:gd name="connsiteX1-309" fmla="*/ 255978 w 3515557"/>
                    <a:gd name="connsiteY1-310" fmla="*/ 0 h 1852595"/>
                    <a:gd name="connsiteX2-311" fmla="*/ 2050742 w 3515557"/>
                    <a:gd name="connsiteY2-312" fmla="*/ 0 h 1852595"/>
                    <a:gd name="connsiteX3-313" fmla="*/ 2050742 w 3515557"/>
                    <a:gd name="connsiteY3-314" fmla="*/ 0 h 1852595"/>
                    <a:gd name="connsiteX4-315" fmla="*/ 2929631 w 3515557"/>
                    <a:gd name="connsiteY4-316" fmla="*/ 0 h 1852595"/>
                    <a:gd name="connsiteX5-317" fmla="*/ 3259579 w 3515557"/>
                    <a:gd name="connsiteY5-318" fmla="*/ 0 h 1852595"/>
                    <a:gd name="connsiteX6-319" fmla="*/ 3515557 w 3515557"/>
                    <a:gd name="connsiteY6-320" fmla="*/ 255978 h 1852595"/>
                    <a:gd name="connsiteX7-321" fmla="*/ 3515557 w 3515557"/>
                    <a:gd name="connsiteY7-322" fmla="*/ 895905 h 1852595"/>
                    <a:gd name="connsiteX8-323" fmla="*/ 3515557 w 3515557"/>
                    <a:gd name="connsiteY8-324" fmla="*/ 895905 h 1852595"/>
                    <a:gd name="connsiteX9-325" fmla="*/ 3515557 w 3515557"/>
                    <a:gd name="connsiteY9-326" fmla="*/ 1279864 h 1852595"/>
                    <a:gd name="connsiteX10-327" fmla="*/ 3515557 w 3515557"/>
                    <a:gd name="connsiteY10-328" fmla="*/ 1279859 h 1852595"/>
                    <a:gd name="connsiteX11-329" fmla="*/ 3259579 w 3515557"/>
                    <a:gd name="connsiteY11-330" fmla="*/ 1535837 h 1852595"/>
                    <a:gd name="connsiteX12-331" fmla="*/ 2929631 w 3515557"/>
                    <a:gd name="connsiteY12-332" fmla="*/ 1535837 h 1852595"/>
                    <a:gd name="connsiteX13-333" fmla="*/ 3102771 w 3515557"/>
                    <a:gd name="connsiteY13-334" fmla="*/ 1852102 h 1852595"/>
                    <a:gd name="connsiteX14-335" fmla="*/ 2414726 w 3515557"/>
                    <a:gd name="connsiteY14-336" fmla="*/ 1606858 h 1852595"/>
                    <a:gd name="connsiteX15-337" fmla="*/ 2050742 w 3515557"/>
                    <a:gd name="connsiteY15-338" fmla="*/ 1535837 h 1852595"/>
                    <a:gd name="connsiteX16-339" fmla="*/ 255978 w 3515557"/>
                    <a:gd name="connsiteY16-340" fmla="*/ 1535837 h 1852595"/>
                    <a:gd name="connsiteX17-341" fmla="*/ 0 w 3515557"/>
                    <a:gd name="connsiteY17-342" fmla="*/ 1279859 h 1852595"/>
                    <a:gd name="connsiteX18-343" fmla="*/ 0 w 3515557"/>
                    <a:gd name="connsiteY18-344" fmla="*/ 1279864 h 1852595"/>
                    <a:gd name="connsiteX19-345" fmla="*/ 0 w 3515557"/>
                    <a:gd name="connsiteY19-346" fmla="*/ 895905 h 1852595"/>
                    <a:gd name="connsiteX20-347" fmla="*/ 0 w 3515557"/>
                    <a:gd name="connsiteY20-348" fmla="*/ 895905 h 1852595"/>
                    <a:gd name="connsiteX21-349" fmla="*/ 0 w 3515557"/>
                    <a:gd name="connsiteY21-350" fmla="*/ 255978 h 1852595"/>
                    <a:gd name="connsiteX0-351" fmla="*/ 0 w 3515557"/>
                    <a:gd name="connsiteY0-352" fmla="*/ 255978 h 1852595"/>
                    <a:gd name="connsiteX1-353" fmla="*/ 255978 w 3515557"/>
                    <a:gd name="connsiteY1-354" fmla="*/ 0 h 1852595"/>
                    <a:gd name="connsiteX2-355" fmla="*/ 2050742 w 3515557"/>
                    <a:gd name="connsiteY2-356" fmla="*/ 0 h 1852595"/>
                    <a:gd name="connsiteX3-357" fmla="*/ 2050742 w 3515557"/>
                    <a:gd name="connsiteY3-358" fmla="*/ 0 h 1852595"/>
                    <a:gd name="connsiteX4-359" fmla="*/ 2929631 w 3515557"/>
                    <a:gd name="connsiteY4-360" fmla="*/ 0 h 1852595"/>
                    <a:gd name="connsiteX5-361" fmla="*/ 3259579 w 3515557"/>
                    <a:gd name="connsiteY5-362" fmla="*/ 0 h 1852595"/>
                    <a:gd name="connsiteX6-363" fmla="*/ 3515557 w 3515557"/>
                    <a:gd name="connsiteY6-364" fmla="*/ 255978 h 1852595"/>
                    <a:gd name="connsiteX7-365" fmla="*/ 3515557 w 3515557"/>
                    <a:gd name="connsiteY7-366" fmla="*/ 895905 h 1852595"/>
                    <a:gd name="connsiteX8-367" fmla="*/ 3515557 w 3515557"/>
                    <a:gd name="connsiteY8-368" fmla="*/ 895905 h 1852595"/>
                    <a:gd name="connsiteX9-369" fmla="*/ 3515557 w 3515557"/>
                    <a:gd name="connsiteY9-370" fmla="*/ 1279864 h 1852595"/>
                    <a:gd name="connsiteX10-371" fmla="*/ 3515557 w 3515557"/>
                    <a:gd name="connsiteY10-372" fmla="*/ 1279859 h 1852595"/>
                    <a:gd name="connsiteX11-373" fmla="*/ 3259579 w 3515557"/>
                    <a:gd name="connsiteY11-374" fmla="*/ 1535837 h 1852595"/>
                    <a:gd name="connsiteX12-375" fmla="*/ 2929631 w 3515557"/>
                    <a:gd name="connsiteY12-376" fmla="*/ 1535837 h 1852595"/>
                    <a:gd name="connsiteX13-377" fmla="*/ 3102771 w 3515557"/>
                    <a:gd name="connsiteY13-378" fmla="*/ 1852102 h 1852595"/>
                    <a:gd name="connsiteX14-379" fmla="*/ 2414726 w 3515557"/>
                    <a:gd name="connsiteY14-380" fmla="*/ 1606858 h 1852595"/>
                    <a:gd name="connsiteX15-381" fmla="*/ 2050742 w 3515557"/>
                    <a:gd name="connsiteY15-382" fmla="*/ 1535837 h 1852595"/>
                    <a:gd name="connsiteX16-383" fmla="*/ 255978 w 3515557"/>
                    <a:gd name="connsiteY16-384" fmla="*/ 1535837 h 1852595"/>
                    <a:gd name="connsiteX17-385" fmla="*/ 0 w 3515557"/>
                    <a:gd name="connsiteY17-386" fmla="*/ 1279859 h 1852595"/>
                    <a:gd name="connsiteX18-387" fmla="*/ 0 w 3515557"/>
                    <a:gd name="connsiteY18-388" fmla="*/ 1279864 h 1852595"/>
                    <a:gd name="connsiteX19-389" fmla="*/ 0 w 3515557"/>
                    <a:gd name="connsiteY19-390" fmla="*/ 895905 h 1852595"/>
                    <a:gd name="connsiteX20-391" fmla="*/ 0 w 3515557"/>
                    <a:gd name="connsiteY20-392" fmla="*/ 895905 h 1852595"/>
                    <a:gd name="connsiteX21-393" fmla="*/ 0 w 3515557"/>
                    <a:gd name="connsiteY21-394" fmla="*/ 255978 h 1852595"/>
                    <a:gd name="connsiteX0-395" fmla="*/ 0 w 3515557"/>
                    <a:gd name="connsiteY0-396" fmla="*/ 255978 h 1852595"/>
                    <a:gd name="connsiteX1-397" fmla="*/ 255978 w 3515557"/>
                    <a:gd name="connsiteY1-398" fmla="*/ 0 h 1852595"/>
                    <a:gd name="connsiteX2-399" fmla="*/ 2050742 w 3515557"/>
                    <a:gd name="connsiteY2-400" fmla="*/ 0 h 1852595"/>
                    <a:gd name="connsiteX3-401" fmla="*/ 2050742 w 3515557"/>
                    <a:gd name="connsiteY3-402" fmla="*/ 0 h 1852595"/>
                    <a:gd name="connsiteX4-403" fmla="*/ 2929631 w 3515557"/>
                    <a:gd name="connsiteY4-404" fmla="*/ 0 h 1852595"/>
                    <a:gd name="connsiteX5-405" fmla="*/ 3259579 w 3515557"/>
                    <a:gd name="connsiteY5-406" fmla="*/ 0 h 1852595"/>
                    <a:gd name="connsiteX6-407" fmla="*/ 3515557 w 3515557"/>
                    <a:gd name="connsiteY6-408" fmla="*/ 255978 h 1852595"/>
                    <a:gd name="connsiteX7-409" fmla="*/ 3515557 w 3515557"/>
                    <a:gd name="connsiteY7-410" fmla="*/ 895905 h 1852595"/>
                    <a:gd name="connsiteX8-411" fmla="*/ 3515557 w 3515557"/>
                    <a:gd name="connsiteY8-412" fmla="*/ 895905 h 1852595"/>
                    <a:gd name="connsiteX9-413" fmla="*/ 3515557 w 3515557"/>
                    <a:gd name="connsiteY9-414" fmla="*/ 1279864 h 1852595"/>
                    <a:gd name="connsiteX10-415" fmla="*/ 3515557 w 3515557"/>
                    <a:gd name="connsiteY10-416" fmla="*/ 1279859 h 1852595"/>
                    <a:gd name="connsiteX11-417" fmla="*/ 3259579 w 3515557"/>
                    <a:gd name="connsiteY11-418" fmla="*/ 1535837 h 1852595"/>
                    <a:gd name="connsiteX12-419" fmla="*/ 2929631 w 3515557"/>
                    <a:gd name="connsiteY12-420" fmla="*/ 1535837 h 1852595"/>
                    <a:gd name="connsiteX13-421" fmla="*/ 3102771 w 3515557"/>
                    <a:gd name="connsiteY13-422" fmla="*/ 1852102 h 1852595"/>
                    <a:gd name="connsiteX14-423" fmla="*/ 2414726 w 3515557"/>
                    <a:gd name="connsiteY14-424" fmla="*/ 1606858 h 1852595"/>
                    <a:gd name="connsiteX15-425" fmla="*/ 2050742 w 3515557"/>
                    <a:gd name="connsiteY15-426" fmla="*/ 1535837 h 1852595"/>
                    <a:gd name="connsiteX16-427" fmla="*/ 255978 w 3515557"/>
                    <a:gd name="connsiteY16-428" fmla="*/ 1535837 h 1852595"/>
                    <a:gd name="connsiteX17-429" fmla="*/ 0 w 3515557"/>
                    <a:gd name="connsiteY17-430" fmla="*/ 1279859 h 1852595"/>
                    <a:gd name="connsiteX18-431" fmla="*/ 0 w 3515557"/>
                    <a:gd name="connsiteY18-432" fmla="*/ 1279864 h 1852595"/>
                    <a:gd name="connsiteX19-433" fmla="*/ 0 w 3515557"/>
                    <a:gd name="connsiteY19-434" fmla="*/ 895905 h 1852595"/>
                    <a:gd name="connsiteX20-435" fmla="*/ 0 w 3515557"/>
                    <a:gd name="connsiteY20-436" fmla="*/ 895905 h 1852595"/>
                    <a:gd name="connsiteX21-437" fmla="*/ 0 w 3515557"/>
                    <a:gd name="connsiteY21-438" fmla="*/ 255978 h 1852595"/>
                    <a:gd name="connsiteX0-439" fmla="*/ 0 w 3515557"/>
                    <a:gd name="connsiteY0-440" fmla="*/ 255978 h 1852490"/>
                    <a:gd name="connsiteX1-441" fmla="*/ 255978 w 3515557"/>
                    <a:gd name="connsiteY1-442" fmla="*/ 0 h 1852490"/>
                    <a:gd name="connsiteX2-443" fmla="*/ 2050742 w 3515557"/>
                    <a:gd name="connsiteY2-444" fmla="*/ 0 h 1852490"/>
                    <a:gd name="connsiteX3-445" fmla="*/ 2050742 w 3515557"/>
                    <a:gd name="connsiteY3-446" fmla="*/ 0 h 1852490"/>
                    <a:gd name="connsiteX4-447" fmla="*/ 2929631 w 3515557"/>
                    <a:gd name="connsiteY4-448" fmla="*/ 0 h 1852490"/>
                    <a:gd name="connsiteX5-449" fmla="*/ 3259579 w 3515557"/>
                    <a:gd name="connsiteY5-450" fmla="*/ 0 h 1852490"/>
                    <a:gd name="connsiteX6-451" fmla="*/ 3515557 w 3515557"/>
                    <a:gd name="connsiteY6-452" fmla="*/ 255978 h 1852490"/>
                    <a:gd name="connsiteX7-453" fmla="*/ 3515557 w 3515557"/>
                    <a:gd name="connsiteY7-454" fmla="*/ 895905 h 1852490"/>
                    <a:gd name="connsiteX8-455" fmla="*/ 3515557 w 3515557"/>
                    <a:gd name="connsiteY8-456" fmla="*/ 895905 h 1852490"/>
                    <a:gd name="connsiteX9-457" fmla="*/ 3515557 w 3515557"/>
                    <a:gd name="connsiteY9-458" fmla="*/ 1279864 h 1852490"/>
                    <a:gd name="connsiteX10-459" fmla="*/ 3515557 w 3515557"/>
                    <a:gd name="connsiteY10-460" fmla="*/ 1279859 h 1852490"/>
                    <a:gd name="connsiteX11-461" fmla="*/ 3259579 w 3515557"/>
                    <a:gd name="connsiteY11-462" fmla="*/ 1535837 h 1852490"/>
                    <a:gd name="connsiteX12-463" fmla="*/ 2929631 w 3515557"/>
                    <a:gd name="connsiteY12-464" fmla="*/ 1535837 h 1852490"/>
                    <a:gd name="connsiteX13-465" fmla="*/ 3102771 w 3515557"/>
                    <a:gd name="connsiteY13-466" fmla="*/ 1852102 h 1852490"/>
                    <a:gd name="connsiteX14-467" fmla="*/ 2456582 w 3515557"/>
                    <a:gd name="connsiteY14-468" fmla="*/ 1548903 h 1852490"/>
                    <a:gd name="connsiteX15-469" fmla="*/ 2050742 w 3515557"/>
                    <a:gd name="connsiteY15-470" fmla="*/ 1535837 h 1852490"/>
                    <a:gd name="connsiteX16-471" fmla="*/ 255978 w 3515557"/>
                    <a:gd name="connsiteY16-472" fmla="*/ 1535837 h 1852490"/>
                    <a:gd name="connsiteX17-473" fmla="*/ 0 w 3515557"/>
                    <a:gd name="connsiteY17-474" fmla="*/ 1279859 h 1852490"/>
                    <a:gd name="connsiteX18-475" fmla="*/ 0 w 3515557"/>
                    <a:gd name="connsiteY18-476" fmla="*/ 1279864 h 1852490"/>
                    <a:gd name="connsiteX19-477" fmla="*/ 0 w 3515557"/>
                    <a:gd name="connsiteY19-478" fmla="*/ 895905 h 1852490"/>
                    <a:gd name="connsiteX20-479" fmla="*/ 0 w 3515557"/>
                    <a:gd name="connsiteY20-480" fmla="*/ 895905 h 1852490"/>
                    <a:gd name="connsiteX21-481" fmla="*/ 0 w 3515557"/>
                    <a:gd name="connsiteY21-482" fmla="*/ 255978 h 1852490"/>
                    <a:gd name="connsiteX0-483" fmla="*/ 0 w 3515557"/>
                    <a:gd name="connsiteY0-484" fmla="*/ 255978 h 1852542"/>
                    <a:gd name="connsiteX1-485" fmla="*/ 255978 w 3515557"/>
                    <a:gd name="connsiteY1-486" fmla="*/ 0 h 1852542"/>
                    <a:gd name="connsiteX2-487" fmla="*/ 2050742 w 3515557"/>
                    <a:gd name="connsiteY2-488" fmla="*/ 0 h 1852542"/>
                    <a:gd name="connsiteX3-489" fmla="*/ 2050742 w 3515557"/>
                    <a:gd name="connsiteY3-490" fmla="*/ 0 h 1852542"/>
                    <a:gd name="connsiteX4-491" fmla="*/ 2929631 w 3515557"/>
                    <a:gd name="connsiteY4-492" fmla="*/ 0 h 1852542"/>
                    <a:gd name="connsiteX5-493" fmla="*/ 3259579 w 3515557"/>
                    <a:gd name="connsiteY5-494" fmla="*/ 0 h 1852542"/>
                    <a:gd name="connsiteX6-495" fmla="*/ 3515557 w 3515557"/>
                    <a:gd name="connsiteY6-496" fmla="*/ 255978 h 1852542"/>
                    <a:gd name="connsiteX7-497" fmla="*/ 3515557 w 3515557"/>
                    <a:gd name="connsiteY7-498" fmla="*/ 895905 h 1852542"/>
                    <a:gd name="connsiteX8-499" fmla="*/ 3515557 w 3515557"/>
                    <a:gd name="connsiteY8-500" fmla="*/ 895905 h 1852542"/>
                    <a:gd name="connsiteX9-501" fmla="*/ 3515557 w 3515557"/>
                    <a:gd name="connsiteY9-502" fmla="*/ 1279864 h 1852542"/>
                    <a:gd name="connsiteX10-503" fmla="*/ 3515557 w 3515557"/>
                    <a:gd name="connsiteY10-504" fmla="*/ 1279859 h 1852542"/>
                    <a:gd name="connsiteX11-505" fmla="*/ 3259579 w 3515557"/>
                    <a:gd name="connsiteY11-506" fmla="*/ 1535837 h 1852542"/>
                    <a:gd name="connsiteX12-507" fmla="*/ 2929631 w 3515557"/>
                    <a:gd name="connsiteY12-508" fmla="*/ 1535837 h 1852542"/>
                    <a:gd name="connsiteX13-509" fmla="*/ 3102771 w 3515557"/>
                    <a:gd name="connsiteY13-510" fmla="*/ 1852102 h 1852542"/>
                    <a:gd name="connsiteX14-511" fmla="*/ 2456582 w 3515557"/>
                    <a:gd name="connsiteY14-512" fmla="*/ 1581100 h 1852542"/>
                    <a:gd name="connsiteX15-513" fmla="*/ 2050742 w 3515557"/>
                    <a:gd name="connsiteY15-514" fmla="*/ 1535837 h 1852542"/>
                    <a:gd name="connsiteX16-515" fmla="*/ 255978 w 3515557"/>
                    <a:gd name="connsiteY16-516" fmla="*/ 1535837 h 1852542"/>
                    <a:gd name="connsiteX17-517" fmla="*/ 0 w 3515557"/>
                    <a:gd name="connsiteY17-518" fmla="*/ 1279859 h 1852542"/>
                    <a:gd name="connsiteX18-519" fmla="*/ 0 w 3515557"/>
                    <a:gd name="connsiteY18-520" fmla="*/ 1279864 h 1852542"/>
                    <a:gd name="connsiteX19-521" fmla="*/ 0 w 3515557"/>
                    <a:gd name="connsiteY19-522" fmla="*/ 895905 h 1852542"/>
                    <a:gd name="connsiteX20-523" fmla="*/ 0 w 3515557"/>
                    <a:gd name="connsiteY20-524" fmla="*/ 895905 h 1852542"/>
                    <a:gd name="connsiteX21-525" fmla="*/ 0 w 3515557"/>
                    <a:gd name="connsiteY21-526" fmla="*/ 255978 h 18525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85" y="connsiteY21-86"/>
                    </a:cxn>
                  </a:cxnLst>
                  <a:rect l="l" t="t" r="r" b="b"/>
                  <a:pathLst>
                    <a:path w="3515557" h="1852542">
                      <a:moveTo>
                        <a:pt x="0" y="255978"/>
                      </a:moveTo>
                      <a:cubicBezTo>
                        <a:pt x="0" y="114605"/>
                        <a:pt x="114605" y="0"/>
                        <a:pt x="255978" y="0"/>
                      </a:cubicBezTo>
                      <a:lnTo>
                        <a:pt x="2050742" y="0"/>
                      </a:lnTo>
                      <a:lnTo>
                        <a:pt x="2050742" y="0"/>
                      </a:lnTo>
                      <a:lnTo>
                        <a:pt x="2929631" y="0"/>
                      </a:lnTo>
                      <a:lnTo>
                        <a:pt x="3259579" y="0"/>
                      </a:lnTo>
                      <a:cubicBezTo>
                        <a:pt x="3400952" y="0"/>
                        <a:pt x="3515557" y="114605"/>
                        <a:pt x="3515557" y="255978"/>
                      </a:cubicBezTo>
                      <a:lnTo>
                        <a:pt x="3515557" y="895905"/>
                      </a:lnTo>
                      <a:lnTo>
                        <a:pt x="3515557" y="895905"/>
                      </a:lnTo>
                      <a:lnTo>
                        <a:pt x="3515557" y="1279864"/>
                      </a:lnTo>
                      <a:lnTo>
                        <a:pt x="3515557" y="1279859"/>
                      </a:lnTo>
                      <a:cubicBezTo>
                        <a:pt x="3515557" y="1421232"/>
                        <a:pt x="3400952" y="1535837"/>
                        <a:pt x="3259579" y="1535837"/>
                      </a:cubicBezTo>
                      <a:lnTo>
                        <a:pt x="2929631" y="1535837"/>
                      </a:lnTo>
                      <a:cubicBezTo>
                        <a:pt x="2958367" y="1654138"/>
                        <a:pt x="2971005" y="1695164"/>
                        <a:pt x="3102771" y="1852102"/>
                      </a:cubicBezTo>
                      <a:cubicBezTo>
                        <a:pt x="3016953" y="1863939"/>
                        <a:pt x="2561086" y="1633811"/>
                        <a:pt x="2456582" y="1581100"/>
                      </a:cubicBezTo>
                      <a:cubicBezTo>
                        <a:pt x="2352078" y="1528389"/>
                        <a:pt x="2410533" y="1547674"/>
                        <a:pt x="2050742" y="1535837"/>
                      </a:cubicBezTo>
                      <a:lnTo>
                        <a:pt x="255978" y="1535837"/>
                      </a:lnTo>
                      <a:cubicBezTo>
                        <a:pt x="114605" y="1535837"/>
                        <a:pt x="0" y="1421232"/>
                        <a:pt x="0" y="1279859"/>
                      </a:cubicBezTo>
                      <a:lnTo>
                        <a:pt x="0" y="1279864"/>
                      </a:lnTo>
                      <a:lnTo>
                        <a:pt x="0" y="895905"/>
                      </a:lnTo>
                      <a:lnTo>
                        <a:pt x="0" y="895905"/>
                      </a:lnTo>
                      <a:lnTo>
                        <a:pt x="0" y="255978"/>
                      </a:lnTo>
                      <a:close/>
                    </a:path>
                  </a:pathLst>
                </a:custGeom>
                <a:solidFill>
                  <a:srgbClr val="696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2" name="Group 19"/>
              <p:cNvGrpSpPr>
                <a:grpSpLocks noChangeAspect="1"/>
              </p:cNvGrpSpPr>
              <p:nvPr/>
            </p:nvGrpSpPr>
            <p:grpSpPr bwMode="auto">
              <a:xfrm>
                <a:off x="3251200" y="2060575"/>
                <a:ext cx="1690971" cy="1267079"/>
                <a:chOff x="2774" y="1465"/>
                <a:chExt cx="1839" cy="1378"/>
              </a:xfrm>
            </p:grpSpPr>
            <p:sp>
              <p:nvSpPr>
                <p:cNvPr id="24" name="Oval 20"/>
                <p:cNvSpPr>
                  <a:spLocks noChangeArrowheads="1"/>
                </p:cNvSpPr>
                <p:nvPr/>
              </p:nvSpPr>
              <p:spPr bwMode="auto">
                <a:xfrm>
                  <a:off x="3274" y="1951"/>
                  <a:ext cx="892" cy="892"/>
                </a:xfrm>
                <a:prstGeom prst="ellipse">
                  <a:avLst/>
                </a:prstGeom>
                <a:solidFill>
                  <a:srgbClr val="BAA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Oval 21"/>
                <p:cNvSpPr>
                  <a:spLocks noChangeArrowheads="1"/>
                </p:cNvSpPr>
                <p:nvPr/>
              </p:nvSpPr>
              <p:spPr bwMode="auto">
                <a:xfrm>
                  <a:off x="3248" y="1906"/>
                  <a:ext cx="889" cy="892"/>
                </a:xfrm>
                <a:prstGeom prst="ellipse">
                  <a:avLst/>
                </a:pr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22"/>
                <p:cNvSpPr/>
                <p:nvPr/>
              </p:nvSpPr>
              <p:spPr bwMode="auto">
                <a:xfrm>
                  <a:off x="3431" y="1942"/>
                  <a:ext cx="518" cy="806"/>
                </a:xfrm>
                <a:custGeom>
                  <a:avLst/>
                  <a:gdLst>
                    <a:gd name="T0" fmla="*/ 209 w 218"/>
                    <a:gd name="T1" fmla="*/ 86 h 338"/>
                    <a:gd name="T2" fmla="*/ 86 w 218"/>
                    <a:gd name="T3" fmla="*/ 14 h 338"/>
                    <a:gd name="T4" fmla="*/ 15 w 218"/>
                    <a:gd name="T5" fmla="*/ 137 h 338"/>
                    <a:gd name="T6" fmla="*/ 36 w 218"/>
                    <a:gd name="T7" fmla="*/ 178 h 338"/>
                    <a:gd name="T8" fmla="*/ 36 w 218"/>
                    <a:gd name="T9" fmla="*/ 178 h 338"/>
                    <a:gd name="T10" fmla="*/ 65 w 218"/>
                    <a:gd name="T11" fmla="*/ 250 h 338"/>
                    <a:gd name="T12" fmla="*/ 64 w 218"/>
                    <a:gd name="T13" fmla="*/ 275 h 338"/>
                    <a:gd name="T14" fmla="*/ 64 w 218"/>
                    <a:gd name="T15" fmla="*/ 275 h 338"/>
                    <a:gd name="T16" fmla="*/ 63 w 218"/>
                    <a:gd name="T17" fmla="*/ 300 h 338"/>
                    <a:gd name="T18" fmla="*/ 117 w 218"/>
                    <a:gd name="T19" fmla="*/ 332 h 338"/>
                    <a:gd name="T20" fmla="*/ 150 w 218"/>
                    <a:gd name="T21" fmla="*/ 288 h 338"/>
                    <a:gd name="T22" fmla="*/ 150 w 218"/>
                    <a:gd name="T23" fmla="*/ 288 h 338"/>
                    <a:gd name="T24" fmla="*/ 151 w 218"/>
                    <a:gd name="T25" fmla="*/ 253 h 338"/>
                    <a:gd name="T26" fmla="*/ 185 w 218"/>
                    <a:gd name="T27" fmla="*/ 181 h 338"/>
                    <a:gd name="T28" fmla="*/ 184 w 218"/>
                    <a:gd name="T29" fmla="*/ 181 h 338"/>
                    <a:gd name="T30" fmla="*/ 209 w 218"/>
                    <a:gd name="T31" fmla="*/ 8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8" h="338">
                      <a:moveTo>
                        <a:pt x="209" y="86"/>
                      </a:moveTo>
                      <a:cubicBezTo>
                        <a:pt x="195" y="32"/>
                        <a:pt x="140" y="0"/>
                        <a:pt x="86" y="14"/>
                      </a:cubicBezTo>
                      <a:cubicBezTo>
                        <a:pt x="32" y="28"/>
                        <a:pt x="0" y="84"/>
                        <a:pt x="15" y="137"/>
                      </a:cubicBezTo>
                      <a:cubicBezTo>
                        <a:pt x="19" y="153"/>
                        <a:pt x="26" y="166"/>
                        <a:pt x="36" y="178"/>
                      </a:cubicBezTo>
                      <a:cubicBezTo>
                        <a:pt x="36" y="178"/>
                        <a:pt x="36" y="178"/>
                        <a:pt x="36" y="178"/>
                      </a:cubicBezTo>
                      <a:cubicBezTo>
                        <a:pt x="36" y="178"/>
                        <a:pt x="61" y="205"/>
                        <a:pt x="65" y="250"/>
                      </a:cubicBezTo>
                      <a:cubicBezTo>
                        <a:pt x="66" y="261"/>
                        <a:pt x="64" y="275"/>
                        <a:pt x="64" y="275"/>
                      </a:cubicBezTo>
                      <a:cubicBezTo>
                        <a:pt x="64" y="275"/>
                        <a:pt x="64" y="275"/>
                        <a:pt x="64" y="275"/>
                      </a:cubicBezTo>
                      <a:cubicBezTo>
                        <a:pt x="61" y="283"/>
                        <a:pt x="61" y="292"/>
                        <a:pt x="63" y="300"/>
                      </a:cubicBezTo>
                      <a:cubicBezTo>
                        <a:pt x="69" y="324"/>
                        <a:pt x="93" y="338"/>
                        <a:pt x="117" y="332"/>
                      </a:cubicBezTo>
                      <a:cubicBezTo>
                        <a:pt x="137" y="326"/>
                        <a:pt x="150" y="308"/>
                        <a:pt x="150" y="288"/>
                      </a:cubicBezTo>
                      <a:cubicBezTo>
                        <a:pt x="150" y="288"/>
                        <a:pt x="150" y="288"/>
                        <a:pt x="150" y="288"/>
                      </a:cubicBezTo>
                      <a:cubicBezTo>
                        <a:pt x="150" y="288"/>
                        <a:pt x="149" y="267"/>
                        <a:pt x="151" y="253"/>
                      </a:cubicBezTo>
                      <a:cubicBezTo>
                        <a:pt x="153" y="243"/>
                        <a:pt x="160" y="205"/>
                        <a:pt x="185" y="181"/>
                      </a:cubicBezTo>
                      <a:cubicBezTo>
                        <a:pt x="184" y="181"/>
                        <a:pt x="184" y="181"/>
                        <a:pt x="184" y="181"/>
                      </a:cubicBezTo>
                      <a:cubicBezTo>
                        <a:pt x="208" y="156"/>
                        <a:pt x="218" y="121"/>
                        <a:pt x="209" y="86"/>
                      </a:cubicBezTo>
                      <a:close/>
                    </a:path>
                  </a:pathLst>
                </a:custGeom>
                <a:solidFill>
                  <a:srgbClr val="FCC3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23"/>
                <p:cNvSpPr/>
                <p:nvPr/>
              </p:nvSpPr>
              <p:spPr bwMode="auto">
                <a:xfrm>
                  <a:off x="3747" y="2044"/>
                  <a:ext cx="121" cy="120"/>
                </a:xfrm>
                <a:custGeom>
                  <a:avLst/>
                  <a:gdLst>
                    <a:gd name="T0" fmla="*/ 38 w 51"/>
                    <a:gd name="T1" fmla="*/ 12 h 50"/>
                    <a:gd name="T2" fmla="*/ 44 w 51"/>
                    <a:gd name="T3" fmla="*/ 42 h 50"/>
                    <a:gd name="T4" fmla="*/ 13 w 51"/>
                    <a:gd name="T5" fmla="*/ 38 h 50"/>
                    <a:gd name="T6" fmla="*/ 7 w 51"/>
                    <a:gd name="T7" fmla="*/ 7 h 50"/>
                    <a:gd name="T8" fmla="*/ 38 w 51"/>
                    <a:gd name="T9" fmla="*/ 12 h 50"/>
                  </a:gdLst>
                  <a:ahLst/>
                  <a:cxnLst>
                    <a:cxn ang="0">
                      <a:pos x="T0" y="T1"/>
                    </a:cxn>
                    <a:cxn ang="0">
                      <a:pos x="T2" y="T3"/>
                    </a:cxn>
                    <a:cxn ang="0">
                      <a:pos x="T4" y="T5"/>
                    </a:cxn>
                    <a:cxn ang="0">
                      <a:pos x="T6" y="T7"/>
                    </a:cxn>
                    <a:cxn ang="0">
                      <a:pos x="T8" y="T9"/>
                    </a:cxn>
                  </a:cxnLst>
                  <a:rect l="0" t="0" r="r" b="b"/>
                  <a:pathLst>
                    <a:path w="51" h="50">
                      <a:moveTo>
                        <a:pt x="38" y="12"/>
                      </a:moveTo>
                      <a:cubicBezTo>
                        <a:pt x="48" y="21"/>
                        <a:pt x="51" y="35"/>
                        <a:pt x="44" y="42"/>
                      </a:cubicBezTo>
                      <a:cubicBezTo>
                        <a:pt x="38" y="50"/>
                        <a:pt x="24" y="48"/>
                        <a:pt x="13" y="38"/>
                      </a:cubicBezTo>
                      <a:cubicBezTo>
                        <a:pt x="3" y="28"/>
                        <a:pt x="0" y="14"/>
                        <a:pt x="7" y="7"/>
                      </a:cubicBezTo>
                      <a:cubicBezTo>
                        <a:pt x="14" y="0"/>
                        <a:pt x="28" y="2"/>
                        <a:pt x="38"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24"/>
                <p:cNvSpPr/>
                <p:nvPr/>
              </p:nvSpPr>
              <p:spPr bwMode="auto">
                <a:xfrm>
                  <a:off x="3695" y="2006"/>
                  <a:ext cx="50" cy="50"/>
                </a:xfrm>
                <a:custGeom>
                  <a:avLst/>
                  <a:gdLst>
                    <a:gd name="T0" fmla="*/ 16 w 21"/>
                    <a:gd name="T1" fmla="*/ 5 h 21"/>
                    <a:gd name="T2" fmla="*/ 18 w 21"/>
                    <a:gd name="T3" fmla="*/ 18 h 21"/>
                    <a:gd name="T4" fmla="*/ 5 w 21"/>
                    <a:gd name="T5" fmla="*/ 16 h 21"/>
                    <a:gd name="T6" fmla="*/ 3 w 21"/>
                    <a:gd name="T7" fmla="*/ 3 h 21"/>
                    <a:gd name="T8" fmla="*/ 16 w 21"/>
                    <a:gd name="T9" fmla="*/ 5 h 21"/>
                  </a:gdLst>
                  <a:ahLst/>
                  <a:cxnLst>
                    <a:cxn ang="0">
                      <a:pos x="T0" y="T1"/>
                    </a:cxn>
                    <a:cxn ang="0">
                      <a:pos x="T2" y="T3"/>
                    </a:cxn>
                    <a:cxn ang="0">
                      <a:pos x="T4" y="T5"/>
                    </a:cxn>
                    <a:cxn ang="0">
                      <a:pos x="T6" y="T7"/>
                    </a:cxn>
                    <a:cxn ang="0">
                      <a:pos x="T8" y="T9"/>
                    </a:cxn>
                  </a:cxnLst>
                  <a:rect l="0" t="0" r="r" b="b"/>
                  <a:pathLst>
                    <a:path w="21" h="21">
                      <a:moveTo>
                        <a:pt x="16" y="5"/>
                      </a:moveTo>
                      <a:cubicBezTo>
                        <a:pt x="20" y="9"/>
                        <a:pt x="21" y="15"/>
                        <a:pt x="18" y="18"/>
                      </a:cubicBezTo>
                      <a:cubicBezTo>
                        <a:pt x="16" y="21"/>
                        <a:pt x="10" y="20"/>
                        <a:pt x="5" y="16"/>
                      </a:cubicBezTo>
                      <a:cubicBezTo>
                        <a:pt x="1" y="12"/>
                        <a:pt x="0" y="6"/>
                        <a:pt x="3" y="3"/>
                      </a:cubicBezTo>
                      <a:cubicBezTo>
                        <a:pt x="5" y="0"/>
                        <a:pt x="11" y="1"/>
                        <a:pt x="16"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25"/>
                <p:cNvSpPr>
                  <a:spLocks noEditPoints="1"/>
                </p:cNvSpPr>
                <p:nvPr/>
              </p:nvSpPr>
              <p:spPr bwMode="auto">
                <a:xfrm>
                  <a:off x="3585" y="2297"/>
                  <a:ext cx="212" cy="281"/>
                </a:xfrm>
                <a:custGeom>
                  <a:avLst/>
                  <a:gdLst>
                    <a:gd name="T0" fmla="*/ 86 w 89"/>
                    <a:gd name="T1" fmla="*/ 24 h 118"/>
                    <a:gd name="T2" fmla="*/ 73 w 89"/>
                    <a:gd name="T3" fmla="*/ 20 h 118"/>
                    <a:gd name="T4" fmla="*/ 74 w 89"/>
                    <a:gd name="T5" fmla="*/ 19 h 118"/>
                    <a:gd name="T6" fmla="*/ 78 w 89"/>
                    <a:gd name="T7" fmla="*/ 12 h 118"/>
                    <a:gd name="T8" fmla="*/ 72 w 89"/>
                    <a:gd name="T9" fmla="*/ 2 h 118"/>
                    <a:gd name="T10" fmla="*/ 60 w 89"/>
                    <a:gd name="T11" fmla="*/ 5 h 118"/>
                    <a:gd name="T12" fmla="*/ 59 w 89"/>
                    <a:gd name="T13" fmla="*/ 15 h 118"/>
                    <a:gd name="T14" fmla="*/ 63 w 89"/>
                    <a:gd name="T15" fmla="*/ 20 h 118"/>
                    <a:gd name="T16" fmla="*/ 44 w 89"/>
                    <a:gd name="T17" fmla="*/ 20 h 118"/>
                    <a:gd name="T18" fmla="*/ 44 w 89"/>
                    <a:gd name="T19" fmla="*/ 20 h 118"/>
                    <a:gd name="T20" fmla="*/ 26 w 89"/>
                    <a:gd name="T21" fmla="*/ 19 h 118"/>
                    <a:gd name="T22" fmla="*/ 30 w 89"/>
                    <a:gd name="T23" fmla="*/ 14 h 118"/>
                    <a:gd name="T24" fmla="*/ 30 w 89"/>
                    <a:gd name="T25" fmla="*/ 5 h 118"/>
                    <a:gd name="T26" fmla="*/ 18 w 89"/>
                    <a:gd name="T27" fmla="*/ 1 h 118"/>
                    <a:gd name="T28" fmla="*/ 11 w 89"/>
                    <a:gd name="T29" fmla="*/ 10 h 118"/>
                    <a:gd name="T30" fmla="*/ 15 w 89"/>
                    <a:gd name="T31" fmla="*/ 18 h 118"/>
                    <a:gd name="T32" fmla="*/ 16 w 89"/>
                    <a:gd name="T33" fmla="*/ 19 h 118"/>
                    <a:gd name="T34" fmla="*/ 3 w 89"/>
                    <a:gd name="T35" fmla="*/ 22 h 118"/>
                    <a:gd name="T36" fmla="*/ 0 w 89"/>
                    <a:gd name="T37" fmla="*/ 22 h 118"/>
                    <a:gd name="T38" fmla="*/ 2 w 89"/>
                    <a:gd name="T39" fmla="*/ 25 h 118"/>
                    <a:gd name="T40" fmla="*/ 21 w 89"/>
                    <a:gd name="T41" fmla="*/ 116 h 118"/>
                    <a:gd name="T42" fmla="*/ 25 w 89"/>
                    <a:gd name="T43" fmla="*/ 117 h 118"/>
                    <a:gd name="T44" fmla="*/ 7 w 89"/>
                    <a:gd name="T45" fmla="*/ 26 h 118"/>
                    <a:gd name="T46" fmla="*/ 21 w 89"/>
                    <a:gd name="T47" fmla="*/ 21 h 118"/>
                    <a:gd name="T48" fmla="*/ 44 w 89"/>
                    <a:gd name="T49" fmla="*/ 25 h 118"/>
                    <a:gd name="T50" fmla="*/ 68 w 89"/>
                    <a:gd name="T51" fmla="*/ 23 h 118"/>
                    <a:gd name="T52" fmla="*/ 82 w 89"/>
                    <a:gd name="T53" fmla="*/ 27 h 118"/>
                    <a:gd name="T54" fmla="*/ 60 w 89"/>
                    <a:gd name="T55" fmla="*/ 118 h 118"/>
                    <a:gd name="T56" fmla="*/ 64 w 89"/>
                    <a:gd name="T57" fmla="*/ 117 h 118"/>
                    <a:gd name="T58" fmla="*/ 87 w 89"/>
                    <a:gd name="T59" fmla="*/ 27 h 118"/>
                    <a:gd name="T60" fmla="*/ 89 w 89"/>
                    <a:gd name="T61" fmla="*/ 24 h 118"/>
                    <a:gd name="T62" fmla="*/ 86 w 89"/>
                    <a:gd name="T63" fmla="*/ 24 h 118"/>
                    <a:gd name="T64" fmla="*/ 18 w 89"/>
                    <a:gd name="T65" fmla="*/ 15 h 118"/>
                    <a:gd name="T66" fmla="*/ 16 w 89"/>
                    <a:gd name="T67" fmla="*/ 11 h 118"/>
                    <a:gd name="T68" fmla="*/ 19 w 89"/>
                    <a:gd name="T69" fmla="*/ 5 h 118"/>
                    <a:gd name="T70" fmla="*/ 19 w 89"/>
                    <a:gd name="T71" fmla="*/ 5 h 118"/>
                    <a:gd name="T72" fmla="*/ 27 w 89"/>
                    <a:gd name="T73" fmla="*/ 7 h 118"/>
                    <a:gd name="T74" fmla="*/ 27 w 89"/>
                    <a:gd name="T75" fmla="*/ 12 h 118"/>
                    <a:gd name="T76" fmla="*/ 21 w 89"/>
                    <a:gd name="T77" fmla="*/ 17 h 118"/>
                    <a:gd name="T78" fmla="*/ 18 w 89"/>
                    <a:gd name="T79" fmla="*/ 15 h 118"/>
                    <a:gd name="T80" fmla="*/ 68 w 89"/>
                    <a:gd name="T81" fmla="*/ 18 h 118"/>
                    <a:gd name="T82" fmla="*/ 62 w 89"/>
                    <a:gd name="T83" fmla="*/ 13 h 118"/>
                    <a:gd name="T84" fmla="*/ 63 w 89"/>
                    <a:gd name="T85" fmla="*/ 8 h 118"/>
                    <a:gd name="T86" fmla="*/ 66 w 89"/>
                    <a:gd name="T87" fmla="*/ 6 h 118"/>
                    <a:gd name="T88" fmla="*/ 70 w 89"/>
                    <a:gd name="T89" fmla="*/ 6 h 118"/>
                    <a:gd name="T90" fmla="*/ 74 w 89"/>
                    <a:gd name="T91" fmla="*/ 12 h 118"/>
                    <a:gd name="T92" fmla="*/ 71 w 89"/>
                    <a:gd name="T93" fmla="*/ 16 h 118"/>
                    <a:gd name="T94" fmla="*/ 68 w 89"/>
                    <a:gd name="T95" fmla="*/ 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 h="118">
                      <a:moveTo>
                        <a:pt x="86" y="24"/>
                      </a:moveTo>
                      <a:cubicBezTo>
                        <a:pt x="83" y="23"/>
                        <a:pt x="78" y="22"/>
                        <a:pt x="73" y="20"/>
                      </a:cubicBezTo>
                      <a:cubicBezTo>
                        <a:pt x="73" y="20"/>
                        <a:pt x="74" y="20"/>
                        <a:pt x="74" y="19"/>
                      </a:cubicBezTo>
                      <a:cubicBezTo>
                        <a:pt x="77" y="17"/>
                        <a:pt x="78" y="15"/>
                        <a:pt x="78" y="12"/>
                      </a:cubicBezTo>
                      <a:cubicBezTo>
                        <a:pt x="78" y="7"/>
                        <a:pt x="76" y="3"/>
                        <a:pt x="72" y="2"/>
                      </a:cubicBezTo>
                      <a:cubicBezTo>
                        <a:pt x="68" y="1"/>
                        <a:pt x="63" y="2"/>
                        <a:pt x="60" y="5"/>
                      </a:cubicBezTo>
                      <a:cubicBezTo>
                        <a:pt x="57" y="8"/>
                        <a:pt x="57" y="11"/>
                        <a:pt x="59" y="15"/>
                      </a:cubicBezTo>
                      <a:cubicBezTo>
                        <a:pt x="60" y="17"/>
                        <a:pt x="61" y="18"/>
                        <a:pt x="63" y="20"/>
                      </a:cubicBezTo>
                      <a:cubicBezTo>
                        <a:pt x="55" y="21"/>
                        <a:pt x="46" y="21"/>
                        <a:pt x="44" y="20"/>
                      </a:cubicBezTo>
                      <a:cubicBezTo>
                        <a:pt x="44" y="20"/>
                        <a:pt x="44" y="20"/>
                        <a:pt x="44" y="20"/>
                      </a:cubicBezTo>
                      <a:cubicBezTo>
                        <a:pt x="43" y="21"/>
                        <a:pt x="34" y="21"/>
                        <a:pt x="26" y="19"/>
                      </a:cubicBezTo>
                      <a:cubicBezTo>
                        <a:pt x="28" y="17"/>
                        <a:pt x="29" y="16"/>
                        <a:pt x="30" y="14"/>
                      </a:cubicBezTo>
                      <a:cubicBezTo>
                        <a:pt x="32" y="11"/>
                        <a:pt x="32" y="7"/>
                        <a:pt x="30" y="5"/>
                      </a:cubicBezTo>
                      <a:cubicBezTo>
                        <a:pt x="27" y="1"/>
                        <a:pt x="22" y="0"/>
                        <a:pt x="18" y="1"/>
                      </a:cubicBezTo>
                      <a:cubicBezTo>
                        <a:pt x="14" y="2"/>
                        <a:pt x="12" y="6"/>
                        <a:pt x="11" y="10"/>
                      </a:cubicBezTo>
                      <a:cubicBezTo>
                        <a:pt x="11" y="13"/>
                        <a:pt x="12" y="16"/>
                        <a:pt x="15" y="18"/>
                      </a:cubicBezTo>
                      <a:cubicBezTo>
                        <a:pt x="15" y="18"/>
                        <a:pt x="16" y="19"/>
                        <a:pt x="16" y="19"/>
                      </a:cubicBezTo>
                      <a:cubicBezTo>
                        <a:pt x="11" y="21"/>
                        <a:pt x="6" y="22"/>
                        <a:pt x="3" y="22"/>
                      </a:cubicBezTo>
                      <a:cubicBezTo>
                        <a:pt x="0" y="22"/>
                        <a:pt x="0" y="22"/>
                        <a:pt x="0" y="22"/>
                      </a:cubicBezTo>
                      <a:cubicBezTo>
                        <a:pt x="2" y="25"/>
                        <a:pt x="2" y="25"/>
                        <a:pt x="2" y="25"/>
                      </a:cubicBezTo>
                      <a:cubicBezTo>
                        <a:pt x="30" y="77"/>
                        <a:pt x="21" y="116"/>
                        <a:pt x="21" y="116"/>
                      </a:cubicBezTo>
                      <a:cubicBezTo>
                        <a:pt x="25" y="117"/>
                        <a:pt x="25" y="117"/>
                        <a:pt x="25" y="117"/>
                      </a:cubicBezTo>
                      <a:cubicBezTo>
                        <a:pt x="25" y="115"/>
                        <a:pt x="34" y="78"/>
                        <a:pt x="7" y="26"/>
                      </a:cubicBezTo>
                      <a:cubicBezTo>
                        <a:pt x="10" y="25"/>
                        <a:pt x="16" y="24"/>
                        <a:pt x="21" y="21"/>
                      </a:cubicBezTo>
                      <a:cubicBezTo>
                        <a:pt x="29" y="25"/>
                        <a:pt x="40" y="25"/>
                        <a:pt x="44" y="25"/>
                      </a:cubicBezTo>
                      <a:cubicBezTo>
                        <a:pt x="47" y="25"/>
                        <a:pt x="59" y="25"/>
                        <a:pt x="68" y="23"/>
                      </a:cubicBezTo>
                      <a:cubicBezTo>
                        <a:pt x="73" y="25"/>
                        <a:pt x="79" y="27"/>
                        <a:pt x="82" y="27"/>
                      </a:cubicBezTo>
                      <a:cubicBezTo>
                        <a:pt x="52" y="79"/>
                        <a:pt x="59" y="116"/>
                        <a:pt x="60" y="118"/>
                      </a:cubicBezTo>
                      <a:cubicBezTo>
                        <a:pt x="64" y="117"/>
                        <a:pt x="64" y="117"/>
                        <a:pt x="64" y="117"/>
                      </a:cubicBezTo>
                      <a:cubicBezTo>
                        <a:pt x="64" y="117"/>
                        <a:pt x="56" y="78"/>
                        <a:pt x="87" y="27"/>
                      </a:cubicBezTo>
                      <a:cubicBezTo>
                        <a:pt x="89" y="24"/>
                        <a:pt x="89" y="24"/>
                        <a:pt x="89" y="24"/>
                      </a:cubicBezTo>
                      <a:lnTo>
                        <a:pt x="86" y="24"/>
                      </a:lnTo>
                      <a:close/>
                      <a:moveTo>
                        <a:pt x="18" y="15"/>
                      </a:moveTo>
                      <a:cubicBezTo>
                        <a:pt x="16" y="14"/>
                        <a:pt x="16" y="12"/>
                        <a:pt x="16" y="11"/>
                      </a:cubicBezTo>
                      <a:cubicBezTo>
                        <a:pt x="16" y="8"/>
                        <a:pt x="16" y="6"/>
                        <a:pt x="19" y="5"/>
                      </a:cubicBezTo>
                      <a:cubicBezTo>
                        <a:pt x="19" y="5"/>
                        <a:pt x="19" y="5"/>
                        <a:pt x="19" y="5"/>
                      </a:cubicBezTo>
                      <a:cubicBezTo>
                        <a:pt x="22" y="4"/>
                        <a:pt x="25" y="5"/>
                        <a:pt x="27" y="7"/>
                      </a:cubicBezTo>
                      <a:cubicBezTo>
                        <a:pt x="28" y="9"/>
                        <a:pt x="28" y="10"/>
                        <a:pt x="27" y="12"/>
                      </a:cubicBezTo>
                      <a:cubicBezTo>
                        <a:pt x="26" y="14"/>
                        <a:pt x="24" y="16"/>
                        <a:pt x="21" y="17"/>
                      </a:cubicBezTo>
                      <a:cubicBezTo>
                        <a:pt x="20" y="16"/>
                        <a:pt x="19" y="16"/>
                        <a:pt x="18" y="15"/>
                      </a:cubicBezTo>
                      <a:close/>
                      <a:moveTo>
                        <a:pt x="68" y="18"/>
                      </a:moveTo>
                      <a:cubicBezTo>
                        <a:pt x="66" y="17"/>
                        <a:pt x="63" y="15"/>
                        <a:pt x="62" y="13"/>
                      </a:cubicBezTo>
                      <a:cubicBezTo>
                        <a:pt x="61" y="11"/>
                        <a:pt x="62" y="9"/>
                        <a:pt x="63" y="8"/>
                      </a:cubicBezTo>
                      <a:cubicBezTo>
                        <a:pt x="64" y="7"/>
                        <a:pt x="65" y="6"/>
                        <a:pt x="66" y="6"/>
                      </a:cubicBezTo>
                      <a:cubicBezTo>
                        <a:pt x="68" y="5"/>
                        <a:pt x="69" y="5"/>
                        <a:pt x="70" y="6"/>
                      </a:cubicBezTo>
                      <a:cubicBezTo>
                        <a:pt x="73" y="7"/>
                        <a:pt x="74" y="10"/>
                        <a:pt x="74" y="12"/>
                      </a:cubicBezTo>
                      <a:cubicBezTo>
                        <a:pt x="74" y="14"/>
                        <a:pt x="73" y="15"/>
                        <a:pt x="71" y="16"/>
                      </a:cubicBezTo>
                      <a:cubicBezTo>
                        <a:pt x="71" y="17"/>
                        <a:pt x="69" y="17"/>
                        <a:pt x="68"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26"/>
                <p:cNvSpPr/>
                <p:nvPr/>
              </p:nvSpPr>
              <p:spPr bwMode="auto">
                <a:xfrm>
                  <a:off x="2774" y="2156"/>
                  <a:ext cx="229" cy="105"/>
                </a:xfrm>
                <a:custGeom>
                  <a:avLst/>
                  <a:gdLst>
                    <a:gd name="T0" fmla="*/ 84 w 96"/>
                    <a:gd name="T1" fmla="*/ 22 h 44"/>
                    <a:gd name="T2" fmla="*/ 17 w 96"/>
                    <a:gd name="T3" fmla="*/ 3 h 44"/>
                    <a:gd name="T4" fmla="*/ 12 w 96"/>
                    <a:gd name="T5" fmla="*/ 23 h 44"/>
                    <a:gd name="T6" fmla="*/ 78 w 96"/>
                    <a:gd name="T7" fmla="*/ 41 h 44"/>
                    <a:gd name="T8" fmla="*/ 84 w 96"/>
                    <a:gd name="T9" fmla="*/ 22 h 44"/>
                  </a:gdLst>
                  <a:ahLst/>
                  <a:cxnLst>
                    <a:cxn ang="0">
                      <a:pos x="T0" y="T1"/>
                    </a:cxn>
                    <a:cxn ang="0">
                      <a:pos x="T2" y="T3"/>
                    </a:cxn>
                    <a:cxn ang="0">
                      <a:pos x="T4" y="T5"/>
                    </a:cxn>
                    <a:cxn ang="0">
                      <a:pos x="T6" y="T7"/>
                    </a:cxn>
                    <a:cxn ang="0">
                      <a:pos x="T8" y="T9"/>
                    </a:cxn>
                  </a:cxnLst>
                  <a:rect l="0" t="0" r="r" b="b"/>
                  <a:pathLst>
                    <a:path w="96" h="44">
                      <a:moveTo>
                        <a:pt x="84" y="22"/>
                      </a:moveTo>
                      <a:cubicBezTo>
                        <a:pt x="62" y="16"/>
                        <a:pt x="40" y="9"/>
                        <a:pt x="17" y="3"/>
                      </a:cubicBezTo>
                      <a:cubicBezTo>
                        <a:pt x="5" y="0"/>
                        <a:pt x="0" y="19"/>
                        <a:pt x="12" y="23"/>
                      </a:cubicBezTo>
                      <a:cubicBezTo>
                        <a:pt x="34" y="29"/>
                        <a:pt x="56" y="35"/>
                        <a:pt x="78" y="41"/>
                      </a:cubicBezTo>
                      <a:cubicBezTo>
                        <a:pt x="91" y="44"/>
                        <a:pt x="96" y="25"/>
                        <a:pt x="84" y="22"/>
                      </a:cubicBez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7"/>
                <p:cNvSpPr/>
                <p:nvPr/>
              </p:nvSpPr>
              <p:spPr bwMode="auto">
                <a:xfrm>
                  <a:off x="2912" y="1832"/>
                  <a:ext cx="207" cy="177"/>
                </a:xfrm>
                <a:custGeom>
                  <a:avLst/>
                  <a:gdLst>
                    <a:gd name="T0" fmla="*/ 77 w 87"/>
                    <a:gd name="T1" fmla="*/ 50 h 74"/>
                    <a:gd name="T2" fmla="*/ 23 w 87"/>
                    <a:gd name="T3" fmla="*/ 8 h 74"/>
                    <a:gd name="T4" fmla="*/ 10 w 87"/>
                    <a:gd name="T5" fmla="*/ 24 h 74"/>
                    <a:gd name="T6" fmla="*/ 65 w 87"/>
                    <a:gd name="T7" fmla="*/ 66 h 74"/>
                    <a:gd name="T8" fmla="*/ 77 w 87"/>
                    <a:gd name="T9" fmla="*/ 50 h 74"/>
                  </a:gdLst>
                  <a:ahLst/>
                  <a:cxnLst>
                    <a:cxn ang="0">
                      <a:pos x="T0" y="T1"/>
                    </a:cxn>
                    <a:cxn ang="0">
                      <a:pos x="T2" y="T3"/>
                    </a:cxn>
                    <a:cxn ang="0">
                      <a:pos x="T4" y="T5"/>
                    </a:cxn>
                    <a:cxn ang="0">
                      <a:pos x="T6" y="T7"/>
                    </a:cxn>
                    <a:cxn ang="0">
                      <a:pos x="T8" y="T9"/>
                    </a:cxn>
                  </a:cxnLst>
                  <a:rect l="0" t="0" r="r" b="b"/>
                  <a:pathLst>
                    <a:path w="87" h="74">
                      <a:moveTo>
                        <a:pt x="77" y="50"/>
                      </a:moveTo>
                      <a:cubicBezTo>
                        <a:pt x="59" y="36"/>
                        <a:pt x="41" y="22"/>
                        <a:pt x="23" y="8"/>
                      </a:cubicBezTo>
                      <a:cubicBezTo>
                        <a:pt x="12" y="0"/>
                        <a:pt x="0" y="16"/>
                        <a:pt x="10" y="24"/>
                      </a:cubicBezTo>
                      <a:cubicBezTo>
                        <a:pt x="29" y="38"/>
                        <a:pt x="47" y="52"/>
                        <a:pt x="65" y="66"/>
                      </a:cubicBezTo>
                      <a:cubicBezTo>
                        <a:pt x="75" y="74"/>
                        <a:pt x="87" y="58"/>
                        <a:pt x="77" y="50"/>
                      </a:cubicBez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28"/>
                <p:cNvSpPr/>
                <p:nvPr/>
              </p:nvSpPr>
              <p:spPr bwMode="auto">
                <a:xfrm>
                  <a:off x="3167" y="1592"/>
                  <a:ext cx="154" cy="216"/>
                </a:xfrm>
                <a:custGeom>
                  <a:avLst/>
                  <a:gdLst>
                    <a:gd name="T0" fmla="*/ 58 w 65"/>
                    <a:gd name="T1" fmla="*/ 70 h 91"/>
                    <a:gd name="T2" fmla="*/ 23 w 65"/>
                    <a:gd name="T3" fmla="*/ 11 h 91"/>
                    <a:gd name="T4" fmla="*/ 6 w 65"/>
                    <a:gd name="T5" fmla="*/ 21 h 91"/>
                    <a:gd name="T6" fmla="*/ 41 w 65"/>
                    <a:gd name="T7" fmla="*/ 80 h 91"/>
                    <a:gd name="T8" fmla="*/ 58 w 65"/>
                    <a:gd name="T9" fmla="*/ 70 h 91"/>
                  </a:gdLst>
                  <a:ahLst/>
                  <a:cxnLst>
                    <a:cxn ang="0">
                      <a:pos x="T0" y="T1"/>
                    </a:cxn>
                    <a:cxn ang="0">
                      <a:pos x="T2" y="T3"/>
                    </a:cxn>
                    <a:cxn ang="0">
                      <a:pos x="T4" y="T5"/>
                    </a:cxn>
                    <a:cxn ang="0">
                      <a:pos x="T6" y="T7"/>
                    </a:cxn>
                    <a:cxn ang="0">
                      <a:pos x="T8" y="T9"/>
                    </a:cxn>
                  </a:cxnLst>
                  <a:rect l="0" t="0" r="r" b="b"/>
                  <a:pathLst>
                    <a:path w="65" h="91">
                      <a:moveTo>
                        <a:pt x="58" y="70"/>
                      </a:moveTo>
                      <a:cubicBezTo>
                        <a:pt x="47" y="50"/>
                        <a:pt x="35" y="30"/>
                        <a:pt x="23" y="11"/>
                      </a:cubicBezTo>
                      <a:cubicBezTo>
                        <a:pt x="17" y="0"/>
                        <a:pt x="0" y="10"/>
                        <a:pt x="6" y="21"/>
                      </a:cubicBezTo>
                      <a:cubicBezTo>
                        <a:pt x="18" y="41"/>
                        <a:pt x="29" y="60"/>
                        <a:pt x="41" y="80"/>
                      </a:cubicBezTo>
                      <a:cubicBezTo>
                        <a:pt x="48" y="91"/>
                        <a:pt x="65" y="81"/>
                        <a:pt x="58" y="70"/>
                      </a:cubicBez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29"/>
                <p:cNvSpPr/>
                <p:nvPr/>
              </p:nvSpPr>
              <p:spPr bwMode="auto">
                <a:xfrm>
                  <a:off x="3497" y="1465"/>
                  <a:ext cx="79" cy="231"/>
                </a:xfrm>
                <a:custGeom>
                  <a:avLst/>
                  <a:gdLst>
                    <a:gd name="T0" fmla="*/ 31 w 33"/>
                    <a:gd name="T1" fmla="*/ 81 h 97"/>
                    <a:gd name="T2" fmla="*/ 21 w 33"/>
                    <a:gd name="T3" fmla="*/ 13 h 97"/>
                    <a:gd name="T4" fmla="*/ 2 w 33"/>
                    <a:gd name="T5" fmla="*/ 16 h 97"/>
                    <a:gd name="T6" fmla="*/ 12 w 33"/>
                    <a:gd name="T7" fmla="*/ 84 h 97"/>
                    <a:gd name="T8" fmla="*/ 31 w 33"/>
                    <a:gd name="T9" fmla="*/ 81 h 97"/>
                  </a:gdLst>
                  <a:ahLst/>
                  <a:cxnLst>
                    <a:cxn ang="0">
                      <a:pos x="T0" y="T1"/>
                    </a:cxn>
                    <a:cxn ang="0">
                      <a:pos x="T2" y="T3"/>
                    </a:cxn>
                    <a:cxn ang="0">
                      <a:pos x="T4" y="T5"/>
                    </a:cxn>
                    <a:cxn ang="0">
                      <a:pos x="T6" y="T7"/>
                    </a:cxn>
                    <a:cxn ang="0">
                      <a:pos x="T8" y="T9"/>
                    </a:cxn>
                  </a:cxnLst>
                  <a:rect l="0" t="0" r="r" b="b"/>
                  <a:pathLst>
                    <a:path w="33" h="97">
                      <a:moveTo>
                        <a:pt x="31" y="81"/>
                      </a:moveTo>
                      <a:cubicBezTo>
                        <a:pt x="28" y="59"/>
                        <a:pt x="25" y="36"/>
                        <a:pt x="21" y="13"/>
                      </a:cubicBezTo>
                      <a:cubicBezTo>
                        <a:pt x="19" y="0"/>
                        <a:pt x="0" y="3"/>
                        <a:pt x="2" y="16"/>
                      </a:cubicBezTo>
                      <a:cubicBezTo>
                        <a:pt x="5" y="39"/>
                        <a:pt x="8" y="62"/>
                        <a:pt x="12" y="84"/>
                      </a:cubicBezTo>
                      <a:cubicBezTo>
                        <a:pt x="13" y="97"/>
                        <a:pt x="33" y="94"/>
                        <a:pt x="31" y="81"/>
                      </a:cubicBez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30"/>
                <p:cNvSpPr/>
                <p:nvPr/>
              </p:nvSpPr>
              <p:spPr bwMode="auto">
                <a:xfrm>
                  <a:off x="3802" y="1468"/>
                  <a:ext cx="100" cy="228"/>
                </a:xfrm>
                <a:custGeom>
                  <a:avLst/>
                  <a:gdLst>
                    <a:gd name="T0" fmla="*/ 23 w 42"/>
                    <a:gd name="T1" fmla="*/ 84 h 96"/>
                    <a:gd name="T2" fmla="*/ 39 w 42"/>
                    <a:gd name="T3" fmla="*/ 17 h 96"/>
                    <a:gd name="T4" fmla="*/ 20 w 42"/>
                    <a:gd name="T5" fmla="*/ 12 h 96"/>
                    <a:gd name="T6" fmla="*/ 3 w 42"/>
                    <a:gd name="T7" fmla="*/ 79 h 96"/>
                    <a:gd name="T8" fmla="*/ 23 w 42"/>
                    <a:gd name="T9" fmla="*/ 84 h 96"/>
                  </a:gdLst>
                  <a:ahLst/>
                  <a:cxnLst>
                    <a:cxn ang="0">
                      <a:pos x="T0" y="T1"/>
                    </a:cxn>
                    <a:cxn ang="0">
                      <a:pos x="T2" y="T3"/>
                    </a:cxn>
                    <a:cxn ang="0">
                      <a:pos x="T4" y="T5"/>
                    </a:cxn>
                    <a:cxn ang="0">
                      <a:pos x="T6" y="T7"/>
                    </a:cxn>
                    <a:cxn ang="0">
                      <a:pos x="T8" y="T9"/>
                    </a:cxn>
                  </a:cxnLst>
                  <a:rect l="0" t="0" r="r" b="b"/>
                  <a:pathLst>
                    <a:path w="42" h="96">
                      <a:moveTo>
                        <a:pt x="23" y="84"/>
                      </a:moveTo>
                      <a:cubicBezTo>
                        <a:pt x="28" y="61"/>
                        <a:pt x="34" y="39"/>
                        <a:pt x="39" y="17"/>
                      </a:cubicBezTo>
                      <a:cubicBezTo>
                        <a:pt x="42" y="4"/>
                        <a:pt x="23" y="0"/>
                        <a:pt x="20" y="12"/>
                      </a:cubicBezTo>
                      <a:cubicBezTo>
                        <a:pt x="14" y="34"/>
                        <a:pt x="9" y="57"/>
                        <a:pt x="3" y="79"/>
                      </a:cubicBezTo>
                      <a:cubicBezTo>
                        <a:pt x="0" y="92"/>
                        <a:pt x="20" y="96"/>
                        <a:pt x="23" y="84"/>
                      </a:cubicBez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31"/>
                <p:cNvSpPr/>
                <p:nvPr/>
              </p:nvSpPr>
              <p:spPr bwMode="auto">
                <a:xfrm>
                  <a:off x="4059" y="1596"/>
                  <a:ext cx="171" cy="210"/>
                </a:xfrm>
                <a:custGeom>
                  <a:avLst/>
                  <a:gdLst>
                    <a:gd name="T0" fmla="*/ 24 w 72"/>
                    <a:gd name="T1" fmla="*/ 78 h 88"/>
                    <a:gd name="T2" fmla="*/ 65 w 72"/>
                    <a:gd name="T3" fmla="*/ 22 h 88"/>
                    <a:gd name="T4" fmla="*/ 48 w 72"/>
                    <a:gd name="T5" fmla="*/ 10 h 88"/>
                    <a:gd name="T6" fmla="*/ 8 w 72"/>
                    <a:gd name="T7" fmla="*/ 66 h 88"/>
                    <a:gd name="T8" fmla="*/ 24 w 72"/>
                    <a:gd name="T9" fmla="*/ 78 h 88"/>
                  </a:gdLst>
                  <a:ahLst/>
                  <a:cxnLst>
                    <a:cxn ang="0">
                      <a:pos x="T0" y="T1"/>
                    </a:cxn>
                    <a:cxn ang="0">
                      <a:pos x="T2" y="T3"/>
                    </a:cxn>
                    <a:cxn ang="0">
                      <a:pos x="T4" y="T5"/>
                    </a:cxn>
                    <a:cxn ang="0">
                      <a:pos x="T6" y="T7"/>
                    </a:cxn>
                    <a:cxn ang="0">
                      <a:pos x="T8" y="T9"/>
                    </a:cxn>
                  </a:cxnLst>
                  <a:rect l="0" t="0" r="r" b="b"/>
                  <a:pathLst>
                    <a:path w="72" h="88">
                      <a:moveTo>
                        <a:pt x="24" y="78"/>
                      </a:moveTo>
                      <a:cubicBezTo>
                        <a:pt x="38" y="59"/>
                        <a:pt x="51" y="40"/>
                        <a:pt x="65" y="22"/>
                      </a:cubicBezTo>
                      <a:cubicBezTo>
                        <a:pt x="72" y="11"/>
                        <a:pt x="56" y="0"/>
                        <a:pt x="48" y="10"/>
                      </a:cubicBezTo>
                      <a:cubicBezTo>
                        <a:pt x="35" y="29"/>
                        <a:pt x="21" y="47"/>
                        <a:pt x="8" y="66"/>
                      </a:cubicBezTo>
                      <a:cubicBezTo>
                        <a:pt x="0" y="76"/>
                        <a:pt x="17" y="88"/>
                        <a:pt x="24" y="78"/>
                      </a:cubicBez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32"/>
                <p:cNvSpPr/>
                <p:nvPr/>
              </p:nvSpPr>
              <p:spPr bwMode="auto">
                <a:xfrm>
                  <a:off x="4263" y="1842"/>
                  <a:ext cx="217" cy="160"/>
                </a:xfrm>
                <a:custGeom>
                  <a:avLst/>
                  <a:gdLst>
                    <a:gd name="T0" fmla="*/ 22 w 91"/>
                    <a:gd name="T1" fmla="*/ 60 h 67"/>
                    <a:gd name="T2" fmla="*/ 80 w 91"/>
                    <a:gd name="T3" fmla="*/ 24 h 67"/>
                    <a:gd name="T4" fmla="*/ 69 w 91"/>
                    <a:gd name="T5" fmla="*/ 7 h 67"/>
                    <a:gd name="T6" fmla="*/ 11 w 91"/>
                    <a:gd name="T7" fmla="*/ 43 h 67"/>
                    <a:gd name="T8" fmla="*/ 22 w 91"/>
                    <a:gd name="T9" fmla="*/ 60 h 67"/>
                  </a:gdLst>
                  <a:ahLst/>
                  <a:cxnLst>
                    <a:cxn ang="0">
                      <a:pos x="T0" y="T1"/>
                    </a:cxn>
                    <a:cxn ang="0">
                      <a:pos x="T2" y="T3"/>
                    </a:cxn>
                    <a:cxn ang="0">
                      <a:pos x="T4" y="T5"/>
                    </a:cxn>
                    <a:cxn ang="0">
                      <a:pos x="T6" y="T7"/>
                    </a:cxn>
                    <a:cxn ang="0">
                      <a:pos x="T8" y="T9"/>
                    </a:cxn>
                  </a:cxnLst>
                  <a:rect l="0" t="0" r="r" b="b"/>
                  <a:pathLst>
                    <a:path w="91" h="67">
                      <a:moveTo>
                        <a:pt x="22" y="60"/>
                      </a:moveTo>
                      <a:cubicBezTo>
                        <a:pt x="41" y="48"/>
                        <a:pt x="61" y="36"/>
                        <a:pt x="80" y="24"/>
                      </a:cubicBezTo>
                      <a:cubicBezTo>
                        <a:pt x="91" y="17"/>
                        <a:pt x="80" y="0"/>
                        <a:pt x="69" y="7"/>
                      </a:cubicBezTo>
                      <a:cubicBezTo>
                        <a:pt x="50" y="19"/>
                        <a:pt x="30" y="31"/>
                        <a:pt x="11" y="43"/>
                      </a:cubicBezTo>
                      <a:cubicBezTo>
                        <a:pt x="0" y="50"/>
                        <a:pt x="11" y="67"/>
                        <a:pt x="22" y="60"/>
                      </a:cubicBez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33"/>
                <p:cNvSpPr/>
                <p:nvPr/>
              </p:nvSpPr>
              <p:spPr bwMode="auto">
                <a:xfrm>
                  <a:off x="4385" y="2168"/>
                  <a:ext cx="228" cy="86"/>
                </a:xfrm>
                <a:custGeom>
                  <a:avLst/>
                  <a:gdLst>
                    <a:gd name="T0" fmla="*/ 16 w 96"/>
                    <a:gd name="T1" fmla="*/ 34 h 36"/>
                    <a:gd name="T2" fmla="*/ 84 w 96"/>
                    <a:gd name="T3" fmla="*/ 22 h 36"/>
                    <a:gd name="T4" fmla="*/ 80 w 96"/>
                    <a:gd name="T5" fmla="*/ 2 h 36"/>
                    <a:gd name="T6" fmla="*/ 12 w 96"/>
                    <a:gd name="T7" fmla="*/ 14 h 36"/>
                    <a:gd name="T8" fmla="*/ 16 w 96"/>
                    <a:gd name="T9" fmla="*/ 34 h 36"/>
                  </a:gdLst>
                  <a:ahLst/>
                  <a:cxnLst>
                    <a:cxn ang="0">
                      <a:pos x="T0" y="T1"/>
                    </a:cxn>
                    <a:cxn ang="0">
                      <a:pos x="T2" y="T3"/>
                    </a:cxn>
                    <a:cxn ang="0">
                      <a:pos x="T4" y="T5"/>
                    </a:cxn>
                    <a:cxn ang="0">
                      <a:pos x="T6" y="T7"/>
                    </a:cxn>
                    <a:cxn ang="0">
                      <a:pos x="T8" y="T9"/>
                    </a:cxn>
                  </a:cxnLst>
                  <a:rect l="0" t="0" r="r" b="b"/>
                  <a:pathLst>
                    <a:path w="96" h="36">
                      <a:moveTo>
                        <a:pt x="16" y="34"/>
                      </a:moveTo>
                      <a:cubicBezTo>
                        <a:pt x="39" y="30"/>
                        <a:pt x="61" y="26"/>
                        <a:pt x="84" y="22"/>
                      </a:cubicBezTo>
                      <a:cubicBezTo>
                        <a:pt x="96" y="19"/>
                        <a:pt x="93" y="0"/>
                        <a:pt x="80" y="2"/>
                      </a:cubicBezTo>
                      <a:cubicBezTo>
                        <a:pt x="58" y="6"/>
                        <a:pt x="35" y="10"/>
                        <a:pt x="12" y="14"/>
                      </a:cubicBezTo>
                      <a:cubicBezTo>
                        <a:pt x="0" y="16"/>
                        <a:pt x="3" y="36"/>
                        <a:pt x="16" y="34"/>
                      </a:cubicBezTo>
                      <a:close/>
                    </a:path>
                  </a:pathLst>
                </a:custGeom>
                <a:solidFill>
                  <a:srgbClr val="FFCB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45" name="文本框 44"/>
            <p:cNvSpPr txBox="1"/>
            <p:nvPr/>
          </p:nvSpPr>
          <p:spPr>
            <a:xfrm>
              <a:off x="4475523" y="2988489"/>
              <a:ext cx="3973195" cy="10080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a:solidFill>
                    <a:schemeClr val="bg1"/>
                  </a:solidFill>
                </a:rPr>
                <a:t>液体或气体流动时的压强与</a:t>
              </a:r>
            </a:p>
            <a:p>
              <a:pPr algn="ctr"/>
              <a:r>
                <a:rPr lang="zh-CN" altLang="en-US" sz="2400">
                  <a:solidFill>
                    <a:schemeClr val="bg1"/>
                  </a:solidFill>
                </a:rPr>
                <a:t>静止时的压强是否相同？</a:t>
              </a:r>
            </a:p>
            <a:p>
              <a:pPr algn="ctr"/>
              <a:r>
                <a:rPr lang="zh-CN" altLang="en-US" sz="2400">
                  <a:solidFill>
                    <a:schemeClr val="bg1"/>
                  </a:solidFill>
                </a:rPr>
                <a:t>其压强与它们的流速有关吗？</a:t>
              </a:r>
            </a:p>
          </p:txBody>
        </p:sp>
      </p:grpSp>
      <p:sp>
        <p:nvSpPr>
          <p:cNvPr id="23" name="文本框 22"/>
          <p:cNvSpPr txBox="1"/>
          <p:nvPr/>
        </p:nvSpPr>
        <p:spPr>
          <a:xfrm>
            <a:off x="8331200" y="1229360"/>
            <a:ext cx="1977390" cy="521970"/>
          </a:xfrm>
          <a:prstGeom prst="rect">
            <a:avLst/>
          </a:prstGeom>
          <a:noFill/>
        </p:spPr>
        <p:txBody>
          <a:bodyPr wrap="square" rtlCol="0">
            <a:spAutoFit/>
          </a:bodyPr>
          <a:lstStyle/>
          <a:p>
            <a:pPr algn="ctr"/>
            <a:r>
              <a:rPr lang="zh-CN" altLang="en-US" sz="2800">
                <a:latin typeface="宋体" panose="02010600030101010101" pitchFamily="2" charset="-122"/>
                <a:ea typeface="宋体" panose="02010600030101010101" pitchFamily="2" charset="-122"/>
              </a:rPr>
              <a:t>水是流体</a:t>
            </a:r>
          </a:p>
        </p:txBody>
      </p:sp>
      <p:sp>
        <p:nvSpPr>
          <p:cNvPr id="38" name="文本框 37"/>
          <p:cNvSpPr txBox="1"/>
          <p:nvPr/>
        </p:nvSpPr>
        <p:spPr>
          <a:xfrm>
            <a:off x="8041005" y="4513580"/>
            <a:ext cx="2557780" cy="521970"/>
          </a:xfrm>
          <a:prstGeom prst="rect">
            <a:avLst/>
          </a:prstGeom>
          <a:noFill/>
        </p:spPr>
        <p:txBody>
          <a:bodyPr wrap="square" rtlCol="0">
            <a:spAutoFit/>
          </a:bodyPr>
          <a:lstStyle/>
          <a:p>
            <a:pPr algn="ctr"/>
            <a:r>
              <a:rPr lang="zh-CN" altLang="en-US" sz="2800">
                <a:latin typeface="宋体" panose="02010600030101010101" pitchFamily="2" charset="-122"/>
                <a:ea typeface="宋体" panose="02010600030101010101" pitchFamily="2" charset="-122"/>
              </a:rPr>
              <a:t>空气也是流体</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探究流体压强与流速的关系</a:t>
            </a:r>
          </a:p>
        </p:txBody>
      </p:sp>
      <p:grpSp>
        <p:nvGrpSpPr>
          <p:cNvPr id="2" name="组合 1"/>
          <p:cNvGrpSpPr/>
          <p:nvPr/>
        </p:nvGrpSpPr>
        <p:grpSpPr>
          <a:xfrm>
            <a:off x="449200" y="20063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851025"/>
            <a:ext cx="6466205" cy="521970"/>
          </a:xfrm>
          <a:prstGeom prst="rect">
            <a:avLst/>
          </a:prstGeom>
          <a:noFill/>
        </p:spPr>
        <p:txBody>
          <a:bodyPr wrap="square" rtlCol="0">
            <a:spAutoFit/>
          </a:bodyPr>
          <a:lstStyle/>
          <a:p>
            <a:r>
              <a:rPr lang="zh-CN" sz="2800"/>
              <a:t>做中学</a:t>
            </a:r>
            <a:r>
              <a:rPr lang="en-US" altLang="zh-CN" sz="2800"/>
              <a:t>	</a:t>
            </a:r>
            <a:r>
              <a:rPr lang="zh-CN" altLang="en-US" sz="2800"/>
              <a:t>探究流体压强和流速的关系</a:t>
            </a:r>
            <a:endParaRPr lang="en-US" altLang="zh-CN" sz="2800"/>
          </a:p>
        </p:txBody>
      </p:sp>
      <p:sp>
        <p:nvSpPr>
          <p:cNvPr id="10" name="文本框 9"/>
          <p:cNvSpPr txBox="1"/>
          <p:nvPr/>
        </p:nvSpPr>
        <p:spPr>
          <a:xfrm>
            <a:off x="1014095" y="2762885"/>
            <a:ext cx="4689475" cy="3322955"/>
          </a:xfrm>
          <a:prstGeom prst="rect">
            <a:avLst/>
          </a:prstGeom>
          <a:noFill/>
        </p:spPr>
        <p:txBody>
          <a:bodyPr wrap="square" rtlCol="0">
            <a:spAutoFit/>
          </a:bodyPr>
          <a:lstStyle/>
          <a:p>
            <a:pPr indent="711200" fontAlgn="auto">
              <a:lnSpc>
                <a:spcPct val="150000"/>
              </a:lnSpc>
              <a:extLst>
                <a:ext uri="{35155182-B16C-46BC-9424-99874614C6A1}">
                  <wpsdc:indentchars xmlns:wpsdc="http://www.wps.cn/officeDocument/2017/drawingmlCustomData" xmlns="" val="200" checksum="3773799597"/>
                </a:ext>
              </a:extLst>
            </a:pPr>
            <a:r>
              <a:rPr lang="zh-CN" altLang="en-US" sz="2800">
                <a:latin typeface="宋体" panose="02010600030101010101" pitchFamily="2" charset="-122"/>
                <a:ea typeface="宋体" panose="02010600030101010101" pitchFamily="2" charset="-122"/>
              </a:rPr>
              <a:t>如图所示，在两根筷子上两个乒乓球，用吸管向两个乒乓球中间吹气，你观察到了什么现象？为什么会产生这种现象？</a:t>
            </a:r>
          </a:p>
        </p:txBody>
      </p:sp>
      <p:pic>
        <p:nvPicPr>
          <p:cNvPr id="39945" name="图片 39944"/>
          <p:cNvPicPr>
            <a:picLocks noChangeAspect="1"/>
          </p:cNvPicPr>
          <p:nvPr>
            <p:custDataLst>
              <p:tags r:id="rId2"/>
            </p:custDataLst>
          </p:nvPr>
        </p:nvPicPr>
        <p:blipFill>
          <a:blip r:embed="rId4">
            <a:clrChange>
              <a:clrFrom>
                <a:srgbClr val="A39FB8"/>
              </a:clrFrom>
              <a:clrTo>
                <a:srgbClr val="A39FB8">
                  <a:alpha val="0"/>
                </a:srgbClr>
              </a:clrTo>
            </a:clrChange>
            <a:lum bright="12000" contrast="36000"/>
          </a:blip>
          <a:srcRect l="12193" t="71516" r="63323" b="18181"/>
          <a:stretch>
            <a:fillRect/>
          </a:stretch>
        </p:blipFill>
        <p:spPr>
          <a:xfrm>
            <a:off x="6691630" y="2548890"/>
            <a:ext cx="4883150" cy="3083560"/>
          </a:xfrm>
          <a:prstGeom prst="ellipse">
            <a:avLst/>
          </a:prstGeom>
          <a:noFill/>
          <a:ln w="9525">
            <a:noFill/>
          </a:ln>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探究流体压强与流速的关系</a:t>
            </a:r>
          </a:p>
        </p:txBody>
      </p:sp>
      <p:grpSp>
        <p:nvGrpSpPr>
          <p:cNvPr id="2" name="组合 1"/>
          <p:cNvGrpSpPr/>
          <p:nvPr/>
        </p:nvGrpSpPr>
        <p:grpSpPr>
          <a:xfrm>
            <a:off x="449200" y="20063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851025"/>
            <a:ext cx="6466205" cy="521970"/>
          </a:xfrm>
          <a:prstGeom prst="rect">
            <a:avLst/>
          </a:prstGeom>
          <a:noFill/>
        </p:spPr>
        <p:txBody>
          <a:bodyPr wrap="square" rtlCol="0">
            <a:spAutoFit/>
          </a:bodyPr>
          <a:lstStyle/>
          <a:p>
            <a:r>
              <a:rPr lang="zh-CN" sz="2800"/>
              <a:t>做中学</a:t>
            </a:r>
            <a:r>
              <a:rPr lang="en-US" altLang="zh-CN" sz="2800"/>
              <a:t>	</a:t>
            </a:r>
            <a:r>
              <a:rPr lang="zh-CN" altLang="en-US" sz="2800"/>
              <a:t>探究流体压强和流速的关系</a:t>
            </a:r>
            <a:endParaRPr lang="en-US" altLang="zh-CN" sz="2800"/>
          </a:p>
        </p:txBody>
      </p:sp>
      <p:pic>
        <p:nvPicPr>
          <p:cNvPr id="14" name="34547285_da2-1-16">
            <a:hlinkClick r:id="" action="ppaction://media"/>
          </p:cNvPr>
          <p:cNvPicPr/>
          <p:nvPr>
            <a:videoFile r:link="rId2"/>
            <p:extLst>
              <p:ext uri="{DAA4B4D4-6D71-4841-9C94-3DE7FCFB9230}">
                <p14:media xmlns:p14="http://schemas.microsoft.com/office/powerpoint/2010/main" r:embed="rId3">
                  <p14:trim st="8195" end="111126"/>
                </p14:media>
              </p:ext>
            </p:extLst>
          </p:nvPr>
        </p:nvPicPr>
        <p:blipFill>
          <a:blip r:embed="rId5"/>
          <a:stretch>
            <a:fillRect/>
          </a:stretch>
        </p:blipFill>
        <p:spPr>
          <a:xfrm>
            <a:off x="2530475" y="2667000"/>
            <a:ext cx="6134100" cy="342900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14"/>
                </p:tgtEl>
              </p:cMediaNode>
            </p:video>
            <p:seq concurrent="1" nextAc="seek">
              <p:cTn id="3" restart="whenNotActive" fill="hold" evtFilter="cancelBubble" nodeType="interactiveSeq">
                <p:stCondLst>
                  <p:cond evt="onClick" delay="0">
                    <p:tgtEl>
                      <p:spTgt spid="1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探究流体压强与流速的关系</a:t>
            </a:r>
          </a:p>
        </p:txBody>
      </p:sp>
      <p:grpSp>
        <p:nvGrpSpPr>
          <p:cNvPr id="2" name="组合 1"/>
          <p:cNvGrpSpPr/>
          <p:nvPr/>
        </p:nvGrpSpPr>
        <p:grpSpPr>
          <a:xfrm>
            <a:off x="449200" y="20063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851025"/>
            <a:ext cx="6466205" cy="521970"/>
          </a:xfrm>
          <a:prstGeom prst="rect">
            <a:avLst/>
          </a:prstGeom>
          <a:noFill/>
        </p:spPr>
        <p:txBody>
          <a:bodyPr wrap="square" rtlCol="0">
            <a:spAutoFit/>
          </a:bodyPr>
          <a:lstStyle/>
          <a:p>
            <a:r>
              <a:rPr lang="zh-CN" sz="2800"/>
              <a:t>做中学</a:t>
            </a:r>
            <a:r>
              <a:rPr lang="en-US" altLang="zh-CN" sz="2800"/>
              <a:t>	</a:t>
            </a:r>
            <a:r>
              <a:rPr lang="zh-CN" altLang="en-US" sz="2800"/>
              <a:t>探究流体压强和流速的关系</a:t>
            </a:r>
            <a:endParaRPr lang="en-US" altLang="zh-CN" sz="2800"/>
          </a:p>
        </p:txBody>
      </p:sp>
      <p:sp>
        <p:nvSpPr>
          <p:cNvPr id="10" name="文本框 9"/>
          <p:cNvSpPr txBox="1"/>
          <p:nvPr/>
        </p:nvSpPr>
        <p:spPr>
          <a:xfrm>
            <a:off x="1108710" y="2557780"/>
            <a:ext cx="9392285" cy="1383665"/>
          </a:xfrm>
          <a:prstGeom prst="rect">
            <a:avLst/>
          </a:prstGeom>
          <a:noFill/>
        </p:spPr>
        <p:txBody>
          <a:bodyPr wrap="square" rtlCol="0">
            <a:spAutoFit/>
          </a:bodyPr>
          <a:lstStyle/>
          <a:p>
            <a:pPr indent="711200" fontAlgn="auto">
              <a:lnSpc>
                <a:spcPct val="150000"/>
              </a:lnSpc>
              <a:extLst>
                <a:ext uri="{35155182-B16C-46BC-9424-99874614C6A1}">
                  <wpsdc:indentchars xmlns:wpsdc="http://www.wps.cn/officeDocument/2017/drawingmlCustomData" xmlns="" val="200" checksum="3773799597"/>
                </a:ext>
              </a:extLst>
            </a:pPr>
            <a:r>
              <a:rPr lang="zh-CN" altLang="en-US" sz="2800">
                <a:latin typeface="宋体" panose="02010600030101010101" pitchFamily="2" charset="-122"/>
                <a:ea typeface="宋体" panose="02010600030101010101" pitchFamily="2" charset="-122"/>
              </a:rPr>
              <a:t>如图所示，在水面上放两只小纸船，用水管向两船中间冲水，你观察到了什么现象？为什么会产生这种现象？</a:t>
            </a:r>
          </a:p>
        </p:txBody>
      </p:sp>
      <p:grpSp>
        <p:nvGrpSpPr>
          <p:cNvPr id="49" name="组合 48"/>
          <p:cNvGrpSpPr>
            <a:grpSpLocks noChangeAspect="1"/>
          </p:cNvGrpSpPr>
          <p:nvPr/>
        </p:nvGrpSpPr>
        <p:grpSpPr>
          <a:xfrm>
            <a:off x="1395730" y="3941445"/>
            <a:ext cx="8672195" cy="2436495"/>
            <a:chOff x="881" y="5133"/>
            <a:chExt cx="7204" cy="2024"/>
          </a:xfrm>
        </p:grpSpPr>
        <p:pic>
          <p:nvPicPr>
            <p:cNvPr id="46" name="图片 45"/>
            <p:cNvPicPr>
              <a:picLocks noChangeAspect="1"/>
            </p:cNvPicPr>
            <p:nvPr/>
          </p:nvPicPr>
          <p:blipFill>
            <a:blip r:embed="rId3"/>
            <a:stretch>
              <a:fillRect/>
            </a:stretch>
          </p:blipFill>
          <p:spPr>
            <a:xfrm>
              <a:off x="881" y="5133"/>
              <a:ext cx="3030" cy="1890"/>
            </a:xfrm>
            <a:prstGeom prst="rect">
              <a:avLst/>
            </a:prstGeom>
          </p:spPr>
        </p:pic>
        <p:pic>
          <p:nvPicPr>
            <p:cNvPr id="47" name="图片 46"/>
            <p:cNvPicPr>
              <a:picLocks noChangeAspect="1"/>
            </p:cNvPicPr>
            <p:nvPr/>
          </p:nvPicPr>
          <p:blipFill>
            <a:blip r:embed="rId4"/>
            <a:stretch>
              <a:fillRect/>
            </a:stretch>
          </p:blipFill>
          <p:spPr>
            <a:xfrm>
              <a:off x="5055" y="5133"/>
              <a:ext cx="3030" cy="2025"/>
            </a:xfrm>
            <a:prstGeom prst="rect">
              <a:avLst/>
            </a:prstGeom>
          </p:spPr>
        </p:pic>
        <p:cxnSp>
          <p:nvCxnSpPr>
            <p:cNvPr id="48" name="直接箭头连接符 47"/>
            <p:cNvCxnSpPr/>
            <p:nvPr/>
          </p:nvCxnSpPr>
          <p:spPr>
            <a:xfrm>
              <a:off x="3788" y="5977"/>
              <a:ext cx="901" cy="9"/>
            </a:xfrm>
            <a:prstGeom prst="straightConnector1">
              <a:avLst/>
            </a:prstGeom>
            <a:ln w="22225">
              <a:solidFill>
                <a:schemeClr val="tx1"/>
              </a:solidFill>
              <a:tailEnd type="arrow"/>
            </a:ln>
          </p:spPr>
          <p:style>
            <a:lnRef idx="2">
              <a:schemeClr val="accent1"/>
            </a:lnRef>
            <a:fillRef idx="0">
              <a:srgbClr val="FFFFFF"/>
            </a:fillRef>
            <a:effectRef idx="0">
              <a:srgbClr val="FFFFFF"/>
            </a:effectRef>
            <a:fontRef idx="minor">
              <a:schemeClr val="tx1"/>
            </a:fontRef>
          </p:style>
        </p:cxn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492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014095" y="1025525"/>
            <a:ext cx="5891530" cy="583565"/>
          </a:xfrm>
          <a:prstGeom prst="rect">
            <a:avLst/>
          </a:prstGeom>
        </p:spPr>
        <p:txBody>
          <a:bodyPr wrap="square">
            <a:spAutoFit/>
          </a:bodyPr>
          <a:lstStyle/>
          <a:p>
            <a:pPr algn="dist"/>
            <a:r>
              <a:rPr lang="zh-CN" altLang="en-US" sz="3200" b="1" dirty="0">
                <a:solidFill>
                  <a:srgbClr val="036EB8"/>
                </a:solidFill>
                <a:latin typeface="微软雅黑" panose="020B0503020204020204" charset="-122"/>
                <a:ea typeface="微软雅黑" panose="020B0503020204020204" charset="-122"/>
                <a:sym typeface="+mn-ea"/>
              </a:rPr>
              <a:t>探究流体压强与流速的关系</a:t>
            </a:r>
          </a:p>
        </p:txBody>
      </p:sp>
      <p:grpSp>
        <p:nvGrpSpPr>
          <p:cNvPr id="2" name="组合 1"/>
          <p:cNvGrpSpPr/>
          <p:nvPr/>
        </p:nvGrpSpPr>
        <p:grpSpPr>
          <a:xfrm>
            <a:off x="449200" y="20063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014095" y="1851025"/>
            <a:ext cx="6466205" cy="521970"/>
          </a:xfrm>
          <a:prstGeom prst="rect">
            <a:avLst/>
          </a:prstGeom>
          <a:noFill/>
        </p:spPr>
        <p:txBody>
          <a:bodyPr wrap="square" rtlCol="0">
            <a:spAutoFit/>
          </a:bodyPr>
          <a:lstStyle/>
          <a:p>
            <a:r>
              <a:rPr lang="zh-CN" sz="2800"/>
              <a:t>做中学</a:t>
            </a:r>
            <a:r>
              <a:rPr lang="en-US" altLang="zh-CN" sz="2800"/>
              <a:t>	</a:t>
            </a:r>
            <a:r>
              <a:rPr lang="zh-CN" altLang="en-US" sz="2800"/>
              <a:t>探究流体压强和流速的关系</a:t>
            </a:r>
            <a:endParaRPr lang="en-US" altLang="zh-CN" sz="2800"/>
          </a:p>
        </p:txBody>
      </p:sp>
      <p:pic>
        <p:nvPicPr>
          <p:cNvPr id="10" name="288532649_nb2-1-16">
            <a:hlinkClick r:id="" action="ppaction://media"/>
          </p:cNvPr>
          <p:cNvPicPr/>
          <p:nvPr>
            <a:videoFile r:link="rId2"/>
            <p:extLst>
              <p:ext uri="{DAA4B4D4-6D71-4841-9C94-3DE7FCFB9230}">
                <p14:media xmlns:p14="http://schemas.microsoft.com/office/powerpoint/2010/main" r:embed="rId3">
                  <p14:trim st="57150" end="5443"/>
                </p14:media>
              </p:ext>
            </p:extLst>
          </p:nvPr>
        </p:nvPicPr>
        <p:blipFill>
          <a:blip r:embed="rId5"/>
          <a:stretch>
            <a:fillRect/>
          </a:stretch>
        </p:blipFill>
        <p:spPr>
          <a:xfrm>
            <a:off x="2786380" y="2614930"/>
            <a:ext cx="6096000" cy="342900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10"/>
                </p:tgtEl>
              </p:cMediaNode>
            </p:vide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3645256],&quot;65&quot;:[2020508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0&quot;:[3645256],&quot;65&quot;:[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AS_UNIQUEID" val="1725"/>
  <p:tag name="KSO_WM_UNIT_PLACING_PICTURE_USER_VIEWPORT" val="{&quot;height&quot;:3476.7023622047245,&quot;width&quot;:5202.4992125984254}"/>
  <p:tag name="REFSHAPE" val="715494428"/>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1091</Words>
  <Application>Microsoft Office PowerPoint</Application>
  <PresentationFormat>宽屏</PresentationFormat>
  <Paragraphs>95</Paragraphs>
  <Slides>24</Slides>
  <Notes>1</Notes>
  <HiddenSlides>0</HiddenSlides>
  <MMClips>7</MMClips>
  <ScaleCrop>false</ScaleCrop>
  <HeadingPairs>
    <vt:vector size="6" baseType="variant">
      <vt:variant>
        <vt:lpstr>已用的字体</vt:lpstr>
      </vt:variant>
      <vt:variant>
        <vt:i4>5</vt:i4>
      </vt:variant>
      <vt:variant>
        <vt:lpstr>主题</vt:lpstr>
      </vt:variant>
      <vt:variant>
        <vt:i4>3</vt:i4>
      </vt:variant>
      <vt:variant>
        <vt:lpstr>幻灯片标题</vt:lpstr>
      </vt:variant>
      <vt:variant>
        <vt:i4>24</vt:i4>
      </vt:variant>
    </vt:vector>
  </HeadingPairs>
  <TitlesOfParts>
    <vt:vector size="32" baseType="lpstr">
      <vt:lpstr>Calibri</vt:lpstr>
      <vt:lpstr>微软雅黑</vt:lpstr>
      <vt:lpstr>Times New Roman</vt:lpstr>
      <vt:lpstr>Arial</vt:lpstr>
      <vt:lpstr>宋体</vt:lpstr>
      <vt:lpstr>木牍原创课件-封面</vt:lpstr>
      <vt:lpstr>木牍原创课件-目录</vt:lpstr>
      <vt:lpstr>木牍原创课件-内文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Administrator</cp:lastModifiedBy>
  <cp:revision>1</cp:revision>
  <dcterms:created xsi:type="dcterms:W3CDTF">2019-06-19T02:08:00Z</dcterms:created>
  <dcterms:modified xsi:type="dcterms:W3CDTF">2025-03-12T13:19:20Z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BDCA6CC7CC9A40ECAF8CDAC1377E0517_11</vt:lpwstr>
  </property>
</Properties>
</file>