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4" r:id="rId3"/>
    <p:sldId id="269" r:id="rId4"/>
    <p:sldId id="270" r:id="rId5"/>
    <p:sldId id="271" r:id="rId6"/>
    <p:sldId id="272" r:id="rId7"/>
    <p:sldId id="273" r:id="rId8"/>
    <p:sldId id="274" r:id="rId9"/>
    <p:sldId id="260" r:id="rId10"/>
    <p:sldId id="275" r:id="rId11"/>
    <p:sldId id="276" r:id="rId12"/>
    <p:sldId id="277" r:id="rId13"/>
    <p:sldId id="278" r:id="rId14"/>
    <p:sldId id="279" r:id="rId15"/>
    <p:sldId id="280" r:id="rId16"/>
    <p:sldId id="281" r:id="rId17"/>
    <p:sldId id="282" r:id="rId18"/>
    <p:sldId id="261" r:id="rId19"/>
    <p:sldId id="28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572" userDrawn="1">
          <p15:clr>
            <a:srgbClr val="A4A3A4"/>
          </p15:clr>
        </p15:guide>
        <p15:guide id="2" pos="14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94" autoAdjust="0"/>
  </p:normalViewPr>
  <p:slideViewPr>
    <p:cSldViewPr snapToGrid="0">
      <p:cViewPr varScale="1">
        <p:scale>
          <a:sx n="89" d="100"/>
          <a:sy n="89" d="100"/>
        </p:scale>
        <p:origin x="-210" y="-108"/>
      </p:cViewPr>
      <p:guideLst>
        <p:guide orient="horz" pos="572"/>
        <p:guide pos="14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02001" y="833953"/>
            <a:ext cx="5642391" cy="5080622"/>
          </a:xfrm>
          <a:prstGeom prst="rect">
            <a:avLst/>
          </a:prstGeom>
        </p:spPr>
      </p:pic>
      <p:sp>
        <p:nvSpPr>
          <p:cNvPr id="3" name="矩形 2"/>
          <p:cNvSpPr/>
          <p:nvPr userDrawn="1"/>
        </p:nvSpPr>
        <p:spPr>
          <a:xfrm>
            <a:off x="0" y="5914575"/>
            <a:ext cx="12192000" cy="208639"/>
          </a:xfrm>
          <a:prstGeom prst="rect">
            <a:avLst/>
          </a:prstGeom>
          <a:solidFill>
            <a:srgbClr val="FFF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userDrawn="1"/>
        </p:nvSpPr>
        <p:spPr>
          <a:xfrm>
            <a:off x="8907672" y="5514752"/>
            <a:ext cx="2073728" cy="96168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8316431" y="4850780"/>
            <a:ext cx="3260272" cy="2387600"/>
          </a:xfrm>
          <a:prstGeom prst="rect">
            <a:avLst/>
          </a:prstGeom>
        </p:spPr>
        <p:txBody>
          <a:bodyPr anchor="ctr"/>
          <a:lstStyle>
            <a:lvl1pPr algn="ctr">
              <a:defRPr sz="6000">
                <a:latin typeface="微软雅黑" panose="020B0503020204020204" pitchFamily="34" charset="-122"/>
                <a:ea typeface="微软雅黑" panose="020B0503020204020204" pitchFamily="34"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38143820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7" animBg="1"/>
      <p:bldP spid="4" grpId="0" animBg="1"/>
      <p:bldP spid="4" grpId="5" animBg="1"/>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1870236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2465410" y="0"/>
            <a:ext cx="9105900" cy="46738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03400"/>
            <a:ext cx="10515600" cy="43735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13208056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669344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6956425"/>
      </p:ext>
    </p:extLst>
  </p:cSld>
  <p:clrMapOvr>
    <a:masterClrMapping/>
  </p:clrMapOvr>
  <p:transition spd="med">
    <p:push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852642139"/>
      </p:ext>
    </p:extLst>
  </p:cSld>
  <p:clrMapOvr>
    <a:masterClrMapping/>
  </p:clrMapOvr>
  <p:transition spd="slow">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0707104"/>
      </p:ext>
    </p:extLst>
  </p:cSld>
  <p:clrMapOvr>
    <a:masterClrMapping/>
  </p:clrMapOvr>
  <p:transition spd="slow">
    <p:push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775899" y="458729"/>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知识网络</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594753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4738956" y="458729"/>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重点突破</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9673200"/>
      </p:ext>
    </p:extLst>
  </p:cSld>
  <p:clrMapOvr>
    <a:masterClrMapping/>
  </p:clrMapOvr>
  <p:transition>
    <p:wip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6702013" y="458729"/>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实验活动</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60847063"/>
      </p:ext>
    </p:extLst>
  </p:cSld>
  <p:clrMapOvr>
    <a:masterClrMapping/>
  </p:clrMapOvr>
  <p:transition spd="med">
    <p:wip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6" name="同侧圆角矩形 5">
            <a:hlinkClick r:id="rId2" action="ppaction://hlinksldjump" tooltip="点击进入"/>
          </p:cNvPr>
          <p:cNvSpPr/>
          <p:nvPr userDrawn="1"/>
        </p:nvSpPr>
        <p:spPr>
          <a:xfrm>
            <a:off x="8665070" y="458729"/>
            <a:ext cx="1822709"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C00000"/>
                </a:solidFill>
                <a:latin typeface="微软雅黑" panose="020B0503020204020204" pitchFamily="34" charset="-122"/>
                <a:ea typeface="微软雅黑" panose="020B0503020204020204" pitchFamily="34" charset="-122"/>
              </a:rPr>
              <a:t>初高衔接</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982665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D3B61F3-DABD-4D26-8DF9-C03C8A069B9B}" type="datetimeFigureOut">
              <a:rPr lang="zh-CN" altLang="en-US" smtClean="0"/>
              <a:t>2019/12/18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140049656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18.xml"/><Relationship Id="rId2" Type="http://schemas.openxmlformats.org/officeDocument/2006/relationships/slideLayout" Target="../slideLayouts/slideLayout2.xml"/><Relationship Id="rId16" Type="http://schemas.openxmlformats.org/officeDocument/2006/relationships/slide" Target="../slides/slide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 Target="../slides/slid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2465410" y="467380"/>
            <a:ext cx="8363391"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userDrawn="1"/>
        </p:nvSpPr>
        <p:spPr>
          <a:xfrm>
            <a:off x="-1" y="6738379"/>
            <a:ext cx="12209381" cy="128253"/>
          </a:xfrm>
          <a:prstGeom prst="rect">
            <a:avLst/>
          </a:prstGeom>
          <a:solidFill>
            <a:srgbClr val="02B0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9" name="矩形 8"/>
          <p:cNvSpPr/>
          <p:nvPr userDrawn="1"/>
        </p:nvSpPr>
        <p:spPr>
          <a:xfrm>
            <a:off x="10896533" y="467380"/>
            <a:ext cx="1295467" cy="44134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FFC000"/>
              </a:solidFill>
            </a:endParaRPr>
          </a:p>
        </p:txBody>
      </p:sp>
      <p:sp>
        <p:nvSpPr>
          <p:cNvPr id="10" name="矩形 9"/>
          <p:cNvSpPr/>
          <p:nvPr userDrawn="1"/>
        </p:nvSpPr>
        <p:spPr>
          <a:xfrm>
            <a:off x="1" y="0"/>
            <a:ext cx="2423592" cy="90872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latin typeface="黑体" panose="02010600030101010101" pitchFamily="2" charset="-122"/>
                <a:ea typeface="黑体" panose="02010600030101010101" pitchFamily="2" charset="-122"/>
              </a:rPr>
              <a:t>第八章</a:t>
            </a:r>
            <a:endParaRPr lang="zh-CN" altLang="en-US" sz="3200" b="1" dirty="0">
              <a:latin typeface="黑体" panose="02010600030101010101" pitchFamily="2" charset="-122"/>
              <a:ea typeface="黑体" panose="02010600030101010101" pitchFamily="2" charset="-122"/>
            </a:endParaRPr>
          </a:p>
        </p:txBody>
      </p:sp>
      <p:sp>
        <p:nvSpPr>
          <p:cNvPr id="12" name="同侧圆角矩形 11">
            <a:hlinkClick r:id="rId14" action="ppaction://hlinksldjump" tooltip="点击进入"/>
          </p:cNvPr>
          <p:cNvSpPr/>
          <p:nvPr userDrawn="1"/>
        </p:nvSpPr>
        <p:spPr>
          <a:xfrm>
            <a:off x="2775899" y="49466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知识网络</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灯片编号占位符 3"/>
          <p:cNvSpPr txBox="1">
            <a:spLocks/>
          </p:cNvSpPr>
          <p:nvPr userDrawn="1"/>
        </p:nvSpPr>
        <p:spPr>
          <a:xfrm>
            <a:off x="10968141" y="491385"/>
            <a:ext cx="1223860" cy="401006"/>
          </a:xfrm>
          <a:prstGeom prst="rect">
            <a:avLst/>
          </a:prstGeom>
        </p:spPr>
        <p:txBody>
          <a:bodyPr anchor="ctr"/>
          <a:lstStyle>
            <a:defPPr>
              <a:defRPr lang="zh-CN"/>
            </a:defPPr>
            <a:lvl1pPr marL="0" algn="l" defTabSz="914400" rtl="0" eaLnBrk="1" latinLnBrk="0" hangingPunct="1">
              <a:defRPr sz="1800" kern="1200">
                <a:solidFill>
                  <a:srgbClr val="FFC000"/>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solidFill>
                  <a:schemeClr val="bg1">
                    <a:lumMod val="95000"/>
                  </a:schemeClr>
                </a:solidFill>
              </a:rPr>
              <a:t>-</a:t>
            </a:r>
            <a:fld id="{4BF17FCF-D4DA-449D-A468-DDB7E43619E6}" type="slidenum">
              <a:rPr lang="zh-CN" altLang="en-US" smtClean="0">
                <a:solidFill>
                  <a:schemeClr val="bg1">
                    <a:lumMod val="95000"/>
                  </a:schemeClr>
                </a:solidFill>
              </a:rPr>
              <a:pPr algn="ctr"/>
              <a:t>‹#›</a:t>
            </a:fld>
            <a:r>
              <a:rPr lang="en-US" altLang="zh-CN" dirty="0" smtClean="0">
                <a:solidFill>
                  <a:schemeClr val="bg1">
                    <a:lumMod val="95000"/>
                  </a:schemeClr>
                </a:solidFill>
              </a:rPr>
              <a:t>-</a:t>
            </a:r>
            <a:endParaRPr lang="zh-CN" altLang="en-US" dirty="0">
              <a:solidFill>
                <a:schemeClr val="bg1">
                  <a:lumMod val="95000"/>
                </a:schemeClr>
              </a:solidFill>
            </a:endParaRPr>
          </a:p>
        </p:txBody>
      </p:sp>
      <p:sp>
        <p:nvSpPr>
          <p:cNvPr id="18" name="同侧圆角矩形 17">
            <a:hlinkClick r:id="rId15" action="ppaction://hlinksldjump" tooltip="点击进入"/>
          </p:cNvPr>
          <p:cNvSpPr/>
          <p:nvPr userDrawn="1"/>
        </p:nvSpPr>
        <p:spPr>
          <a:xfrm>
            <a:off x="4738956" y="49466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重点突破</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9" name="同侧圆角矩形 18">
            <a:hlinkClick r:id="rId16" action="ppaction://hlinksldjump" tooltip="点击进入"/>
          </p:cNvPr>
          <p:cNvSpPr/>
          <p:nvPr userDrawn="1"/>
        </p:nvSpPr>
        <p:spPr>
          <a:xfrm>
            <a:off x="6702013" y="49466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实验活动</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0" name="同侧圆角矩形 19">
            <a:hlinkClick r:id="rId17" action="ppaction://hlinksldjump" tooltip="点击进入"/>
          </p:cNvPr>
          <p:cNvSpPr/>
          <p:nvPr userDrawn="1"/>
        </p:nvSpPr>
        <p:spPr>
          <a:xfrm>
            <a:off x="8665070" y="494660"/>
            <a:ext cx="1822709" cy="392040"/>
          </a:xfrm>
          <a:prstGeom prst="round2SameRect">
            <a:avLst/>
          </a:prstGeom>
          <a:gradFill flip="none" rotWithShape="1">
            <a:gsLst>
              <a:gs pos="0">
                <a:srgbClr val="17B7FF"/>
              </a:gs>
              <a:gs pos="100000">
                <a:srgbClr val="00A1E9"/>
              </a:gs>
            </a:gsLst>
            <a:lin ang="5400000" scaled="1"/>
            <a:tileRect/>
          </a:gradFill>
          <a:ln>
            <a:solidFill>
              <a:srgbClr val="00A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初高衔接</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1" name="标题 1"/>
          <p:cNvSpPr txBox="1">
            <a:spLocks/>
          </p:cNvSpPr>
          <p:nvPr userDrawn="1"/>
        </p:nvSpPr>
        <p:spPr>
          <a:xfrm>
            <a:off x="2719410" y="0"/>
            <a:ext cx="9105900" cy="467380"/>
          </a:xfrm>
          <a:prstGeom prst="rect">
            <a:avLst/>
          </a:prstGeom>
        </p:spPr>
        <p:txBody>
          <a:bodyPr anchor="b"/>
          <a:lst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a:lstStyle>
          <a:p>
            <a:r>
              <a:rPr lang="zh-CN" altLang="zh-CN" dirty="0" smtClean="0"/>
              <a:t>章末小结与提升</a:t>
            </a:r>
            <a:endParaRPr lang="zh-CN" altLang="zh-CN" sz="2000" b="1" i="0" kern="1200" dirty="0" smtClean="0">
              <a:solidFill>
                <a:schemeClr val="tx1"/>
              </a:solidFill>
              <a:effectLst/>
              <a:latin typeface="+mj-lt"/>
              <a:ea typeface="+mj-ea"/>
              <a:cs typeface="+mj-cs"/>
            </a:endParaRPr>
          </a:p>
        </p:txBody>
      </p:sp>
    </p:spTree>
    <p:extLst>
      <p:ext uri="{BB962C8B-B14F-4D97-AF65-F5344CB8AC3E}">
        <p14:creationId xmlns:p14="http://schemas.microsoft.com/office/powerpoint/2010/main" val="36506360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60" r:id="rId4"/>
    <p:sldLayoutId id="2147483651" r:id="rId5"/>
    <p:sldLayoutId id="2147483652" r:id="rId6"/>
    <p:sldLayoutId id="2147483653" r:id="rId7"/>
    <p:sldLayoutId id="2147483654"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lang="zh-CN" altLang="zh-CN" sz="2000" b="1" i="0" kern="1200" smtClean="0">
          <a:solidFill>
            <a:schemeClr val="tx1"/>
          </a:solidFill>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12.emf"/><Relationship Id="rId4" Type="http://schemas.openxmlformats.org/officeDocument/2006/relationships/package" Target="../embeddings/Microsoft_Word_Document7.docx"/></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13.emf"/><Relationship Id="rId4" Type="http://schemas.openxmlformats.org/officeDocument/2006/relationships/package" Target="../embeddings/Microsoft_Word_Document8.docx"/></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14.emf"/><Relationship Id="rId4" Type="http://schemas.openxmlformats.org/officeDocument/2006/relationships/package" Target="../embeddings/Microsoft_Word_Document9.docx"/></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8.xml"/><Relationship Id="rId1" Type="http://schemas.openxmlformats.org/officeDocument/2006/relationships/vmlDrawing" Target="../drawings/vmlDrawing9.vml"/><Relationship Id="rId5" Type="http://schemas.openxmlformats.org/officeDocument/2006/relationships/image" Target="../media/image15.emf"/><Relationship Id="rId4" Type="http://schemas.openxmlformats.org/officeDocument/2006/relationships/package" Target="../embeddings/Microsoft_Word_Document10.docx"/></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8.xml"/><Relationship Id="rId1" Type="http://schemas.openxmlformats.org/officeDocument/2006/relationships/vmlDrawing" Target="../drawings/vmlDrawing10.vml"/><Relationship Id="rId5" Type="http://schemas.openxmlformats.org/officeDocument/2006/relationships/image" Target="../media/image16.emf"/><Relationship Id="rId4" Type="http://schemas.openxmlformats.org/officeDocument/2006/relationships/package" Target="../embeddings/Microsoft_Word_Document11.docx"/></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Word_Document1.docx"/></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package" Target="../embeddings/Microsoft_Word_Document2.docx"/></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package" Target="../embeddings/Microsoft_Word_Document3.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4.bin"/><Relationship Id="rId7" Type="http://schemas.openxmlformats.org/officeDocument/2006/relationships/package" Target="../embeddings/Microsoft_Word_Document5.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9.emf"/><Relationship Id="rId4" Type="http://schemas.openxmlformats.org/officeDocument/2006/relationships/package" Target="../embeddings/Microsoft_Word_Document4.docx"/></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11.emf"/><Relationship Id="rId4" Type="http://schemas.openxmlformats.org/officeDocument/2006/relationships/package" Target="../embeddings/Microsoft_Word_Document6.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章末小结与提升</a:t>
            </a:r>
          </a:p>
        </p:txBody>
      </p:sp>
    </p:spTree>
    <p:extLst>
      <p:ext uri="{BB962C8B-B14F-4D97-AF65-F5344CB8AC3E}">
        <p14:creationId xmlns:p14="http://schemas.microsoft.com/office/powerpoint/2010/main" val="119794894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01569"/>
            <a:ext cx="11430000" cy="3595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实验操作</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改变两盘中的砝码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或钩码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数量直至小车能处于静止状态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并记下两盘中的砝码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或钩码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质量</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使两盘中的砝码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或钩码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质量不相等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观察小车能否静止</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保持两盘中的砝码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或钩码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质量相等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将小车扭转一个角度释放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观察小车能否平衡</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4  )</a:t>
            </a:r>
            <a:r>
              <a:rPr lang="zh-CN" altLang="zh-CN" sz="2400" dirty="0">
                <a:solidFill>
                  <a:srgbClr val="000000"/>
                </a:solidFill>
                <a:latin typeface="Times New Roman" panose="02020603050405020304" pitchFamily="18" charset="0"/>
                <a:cs typeface="Times New Roman" panose="02020603050405020304" pitchFamily="18" charset="0"/>
              </a:rPr>
              <a:t>将小车换成小卡片</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保持两盘中的砝码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或钩码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质量相等</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当小卡片平衡时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用剪刀沿虚线将其从中间剪断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观察纸片能否保持静止。</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68809202"/>
              </p:ext>
            </p:extLst>
          </p:nvPr>
        </p:nvGraphicFramePr>
        <p:xfrm>
          <a:off x="381000" y="4617887"/>
          <a:ext cx="11430000" cy="1836055"/>
        </p:xfrm>
        <a:graphic>
          <a:graphicData uri="http://schemas.openxmlformats.org/presentationml/2006/ole">
            <mc:AlternateContent xmlns:mc="http://schemas.openxmlformats.org/markup-compatibility/2006">
              <mc:Choice xmlns:v="urn:schemas-microsoft-com:vml" Requires="v">
                <p:oleObj spid="_x0000_s6152" name="文档" r:id="rId4" imgW="4906281" imgH="788119" progId="Word.Document.12">
                  <p:embed/>
                </p:oleObj>
              </mc:Choice>
              <mc:Fallback>
                <p:oleObj name="文档" r:id="rId4" imgW="4906281" imgH="788119" progId="Word.Document.12">
                  <p:embed/>
                  <p:pic>
                    <p:nvPicPr>
                      <p:cNvPr id="0" name=""/>
                      <p:cNvPicPr/>
                      <p:nvPr/>
                    </p:nvPicPr>
                    <p:blipFill>
                      <a:blip r:embed="rId5"/>
                      <a:stretch>
                        <a:fillRect/>
                      </a:stretch>
                    </p:blipFill>
                    <p:spPr>
                      <a:xfrm>
                        <a:off x="381000" y="4617887"/>
                        <a:ext cx="11430000" cy="1836055"/>
                      </a:xfrm>
                      <a:prstGeom prst="rect">
                        <a:avLst/>
                      </a:prstGeom>
                    </p:spPr>
                  </p:pic>
                </p:oleObj>
              </mc:Fallback>
            </mc:AlternateContent>
          </a:graphicData>
        </a:graphic>
      </p:graphicFrame>
    </p:spTree>
    <p:extLst>
      <p:ext uri="{BB962C8B-B14F-4D97-AF65-F5344CB8AC3E}">
        <p14:creationId xmlns:p14="http://schemas.microsoft.com/office/powerpoint/2010/main" val="557427496"/>
      </p:ext>
    </p:extLst>
  </p:cSld>
  <p:clrMapOvr>
    <a:masterClrMapping/>
  </p:clrMapOvr>
  <p:transition spd="med">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2866228"/>
            <a:ext cx="11430000" cy="13795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rPr>
              <a:t>4</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实验结论</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cs typeface="Times New Roman" panose="02020603050405020304" pitchFamily="18" charset="0"/>
              </a:rPr>
              <a:t>二力平衡的条件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作用在同一物体上的两个力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如果大小相等、方向相反</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并且在同一条直线上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这两个力就彼此平衡。</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7127928"/>
      </p:ext>
    </p:extLst>
  </p:cSld>
  <p:clrMapOvr>
    <a:masterClrMapping/>
  </p:clrMapOvr>
  <p:transition spd="med">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271732"/>
            <a:ext cx="11430000" cy="93634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【针对训练】</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如图甲所示是小华同学探究二力平衡条件时的实验情景</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78851868"/>
              </p:ext>
            </p:extLst>
          </p:nvPr>
        </p:nvGraphicFramePr>
        <p:xfrm>
          <a:off x="381000" y="2260034"/>
          <a:ext cx="11430000" cy="1841914"/>
        </p:xfrm>
        <a:graphic>
          <a:graphicData uri="http://schemas.openxmlformats.org/presentationml/2006/ole">
            <mc:AlternateContent xmlns:mc="http://schemas.openxmlformats.org/markup-compatibility/2006">
              <mc:Choice xmlns:v="urn:schemas-microsoft-com:vml" Requires="v">
                <p:oleObj spid="_x0000_s7176" name="文档" r:id="rId4" imgW="4906281" imgH="790634" progId="Word.Document.12">
                  <p:embed/>
                </p:oleObj>
              </mc:Choice>
              <mc:Fallback>
                <p:oleObj name="文档" r:id="rId4" imgW="4906281" imgH="790634" progId="Word.Document.12">
                  <p:embed/>
                  <p:pic>
                    <p:nvPicPr>
                      <p:cNvPr id="0" name=""/>
                      <p:cNvPicPr/>
                      <p:nvPr/>
                    </p:nvPicPr>
                    <p:blipFill>
                      <a:blip r:embed="rId5"/>
                      <a:stretch>
                        <a:fillRect/>
                      </a:stretch>
                    </p:blipFill>
                    <p:spPr>
                      <a:xfrm>
                        <a:off x="381000" y="2260034"/>
                        <a:ext cx="11430000" cy="1841914"/>
                      </a:xfrm>
                      <a:prstGeom prst="rect">
                        <a:avLst/>
                      </a:prstGeom>
                    </p:spPr>
                  </p:pic>
                </p:oleObj>
              </mc:Fallback>
            </mc:AlternateContent>
          </a:graphicData>
        </a:graphic>
      </p:graphicFrame>
      <p:sp>
        <p:nvSpPr>
          <p:cNvPr id="4" name="矩形 3"/>
          <p:cNvSpPr>
            <a:spLocks noChangeAspect="1"/>
          </p:cNvSpPr>
          <p:nvPr/>
        </p:nvSpPr>
        <p:spPr>
          <a:xfrm>
            <a:off x="381000" y="4164294"/>
            <a:ext cx="11430000" cy="182274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小华将系于小卡片</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重力可忽略不计</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两端的线分别跨过左右支架上的滑轮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在线的两端挂上钩码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使作用在小卡片上的两个拉力方向</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相反　</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为了验证只有作用在同一物体上的两个力才能平衡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在图甲所示情况下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小华下一步的操作是</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将卡片从中间剪开　</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771453" y="4652507"/>
            <a:ext cx="801047"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70753" y="5536101"/>
            <a:ext cx="2816883"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7460107"/>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36633"/>
            <a:ext cx="11430000" cy="4038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小红同学也对同一问题进行了探究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但她在左右支架上装配两个滑轮时没有安装成相同高度</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如图乙所示</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你认为能否用小红的装置进行实验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能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能</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不能</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4  )</a:t>
            </a:r>
            <a:r>
              <a:rPr lang="zh-CN" altLang="zh-CN" sz="2400" dirty="0">
                <a:solidFill>
                  <a:srgbClr val="000000"/>
                </a:solidFill>
                <a:latin typeface="Times New Roman" panose="02020603050405020304" pitchFamily="18" charset="0"/>
                <a:cs typeface="Times New Roman" panose="02020603050405020304" pitchFamily="18" charset="0"/>
              </a:rPr>
              <a:t>在探究同一问题时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小明将木块放在水平桌面上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设计了如图丙所示的实验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同学们认为小华的实验优于小明的实验。其主要原因是</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A</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填字母</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减少摩擦力对实验结果的影响</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小卡片是比较容易获取的材料</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容易让小卡片在水平方向上保持平衡</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小卡片容易扭转</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9039144" y="2021935"/>
            <a:ext cx="401837"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376599" y="3349432"/>
            <a:ext cx="401837"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6507827"/>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093434"/>
            <a:ext cx="11430000" cy="492513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ea typeface="方正宋黑_GBK" panose="03000509000000000000" pitchFamily="65" charset="-122"/>
                <a:cs typeface="Times New Roman" panose="02020603050405020304" pitchFamily="18" charset="0"/>
              </a:rPr>
              <a:t>实验二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ea typeface="方正宋黑_GBK" panose="03000509000000000000" pitchFamily="65" charset="-122"/>
                <a:cs typeface="Times New Roman" panose="02020603050405020304" pitchFamily="18" charset="0"/>
              </a:rPr>
              <a:t>探究影响滑动摩擦力大小的因素</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实验器材</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cs typeface="Times New Roman" panose="02020603050405020304" pitchFamily="18" charset="0"/>
              </a:rPr>
              <a:t>水平长木板、带钩的长方体木块、弹簧测力计、毛巾、砝码若干。</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实验步骤</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保持接触面粗糙程度等因素不变时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探究滑动摩擦力的大小与压力大小之间的关系。</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首先将带钩的长方体木块侧放在水平长木板上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用弹簧测力计拉着木块在水平方向上做匀速直线运动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记下弹簧测力计的示数</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将</a:t>
            </a: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个</a:t>
            </a:r>
            <a:r>
              <a:rPr lang="en-US" altLang="zh-CN" sz="2400" dirty="0">
                <a:solidFill>
                  <a:srgbClr val="000000"/>
                </a:solidFill>
                <a:latin typeface="Times New Roman" panose="02020603050405020304" pitchFamily="18" charset="0"/>
                <a:cs typeface="Times New Roman" panose="02020603050405020304" pitchFamily="18" charset="0"/>
              </a:rPr>
              <a:t>200 g</a:t>
            </a:r>
            <a:r>
              <a:rPr lang="zh-CN" altLang="zh-CN" sz="2400" dirty="0">
                <a:solidFill>
                  <a:srgbClr val="000000"/>
                </a:solidFill>
                <a:latin typeface="Times New Roman" panose="02020603050405020304" pitchFamily="18" charset="0"/>
                <a:cs typeface="Times New Roman" panose="02020603050405020304" pitchFamily="18" charset="0"/>
              </a:rPr>
              <a:t>的砝码放在长方体木块上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用弹簧测力计拉着木块在水平方向上做匀速直线运动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记下弹簧测力计的示数</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③</a:t>
            </a:r>
            <a:r>
              <a:rPr lang="zh-CN" altLang="zh-CN" sz="2400" dirty="0">
                <a:solidFill>
                  <a:srgbClr val="000000"/>
                </a:solidFill>
                <a:latin typeface="Times New Roman" panose="02020603050405020304" pitchFamily="18" charset="0"/>
                <a:cs typeface="Times New Roman" panose="02020603050405020304" pitchFamily="18" charset="0"/>
              </a:rPr>
              <a:t>比较</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和</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的大小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得出结论。</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42348069"/>
      </p:ext>
    </p:extLst>
  </p:cSld>
  <p:clrMapOvr>
    <a:masterClrMapping/>
  </p:clrMapOvr>
  <p:transition spd="med">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15033"/>
            <a:ext cx="11430000" cy="448193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保持压力大小等因素不变时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探究滑动摩擦力的大小与接触面粗糙程度之间的关系。</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将带钩的长方体木块侧放在水平长木板上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用弹簧测力计拉着木块在水平方向上做匀速直线运动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记下弹簧测力计的示数</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将毛巾铺垫在水平长木板上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再用弹簧测力计拉着木块在水平方向上做匀速直线运动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记下弹簧测力计的示数</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4</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③</a:t>
            </a:r>
            <a:r>
              <a:rPr lang="zh-CN" altLang="zh-CN" sz="2400" dirty="0">
                <a:solidFill>
                  <a:srgbClr val="000000"/>
                </a:solidFill>
                <a:latin typeface="Times New Roman" panose="02020603050405020304" pitchFamily="18" charset="0"/>
                <a:cs typeface="Times New Roman" panose="02020603050405020304" pitchFamily="18" charset="0"/>
              </a:rPr>
              <a:t>比较</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和</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的大小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得出结论。</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rPr>
              <a:t>3</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实验结论</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cs typeface="Times New Roman" panose="02020603050405020304" pitchFamily="18" charset="0"/>
              </a:rPr>
              <a:t>滑动摩擦力的大小与接触面的粗糙程度有关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接触面越粗糙</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摩擦力越大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滑动摩擦力的大小还与接触面所受的压力有关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接触面受到的压力越大</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摩擦力越大。</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8049063"/>
      </p:ext>
    </p:extLst>
  </p:cSld>
  <p:clrMapOvr>
    <a:masterClrMapping/>
  </p:clrMapOvr>
  <p:transition spd="med">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27554"/>
            <a:ext cx="11430000" cy="182274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【针对训练】</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小伟要探究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滑动摩擦力的大小与什么因素有关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的实验</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他猜想影响滑动摩擦力大小的因素可能有</a:t>
            </a:r>
            <a:r>
              <a:rPr lang="zh-CN" altLang="zh-CN" sz="2400" dirty="0">
                <a:solidFill>
                  <a:srgbClr val="000000"/>
                </a:solidFill>
                <a:latin typeface="NEU-BZ-S9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接触面所受的压力大小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接触面的粗糙程度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cs typeface="宋体" panose="02010600030101010101" pitchFamily="2" charset="-122"/>
              </a:rPr>
              <a:t>③</a:t>
            </a:r>
            <a:r>
              <a:rPr lang="zh-CN" altLang="zh-CN" sz="2400" dirty="0">
                <a:solidFill>
                  <a:srgbClr val="000000"/>
                </a:solidFill>
                <a:latin typeface="Times New Roman" panose="02020603050405020304" pitchFamily="18" charset="0"/>
                <a:cs typeface="Times New Roman" panose="02020603050405020304" pitchFamily="18" charset="0"/>
              </a:rPr>
              <a:t>接触面积的大小。小伟通过如图所示实验操作验证他的猜想</a:t>
            </a:r>
            <a:r>
              <a:rPr lang="en-US"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79191616"/>
              </p:ext>
            </p:extLst>
          </p:nvPr>
        </p:nvGraphicFramePr>
        <p:xfrm>
          <a:off x="381000" y="3009890"/>
          <a:ext cx="11430000" cy="1507859"/>
        </p:xfrm>
        <a:graphic>
          <a:graphicData uri="http://schemas.openxmlformats.org/presentationml/2006/ole">
            <mc:AlternateContent xmlns:mc="http://schemas.openxmlformats.org/markup-compatibility/2006">
              <mc:Choice xmlns:v="urn:schemas-microsoft-com:vml" Requires="v">
                <p:oleObj spid="_x0000_s8198" name="文档" r:id="rId4" imgW="4906281" imgH="647242" progId="Word.Document.12">
                  <p:embed/>
                </p:oleObj>
              </mc:Choice>
              <mc:Fallback>
                <p:oleObj name="文档" r:id="rId4" imgW="4906281" imgH="647242" progId="Word.Document.12">
                  <p:embed/>
                  <p:pic>
                    <p:nvPicPr>
                      <p:cNvPr id="0" name=""/>
                      <p:cNvPicPr/>
                      <p:nvPr/>
                    </p:nvPicPr>
                    <p:blipFill>
                      <a:blip r:embed="rId5"/>
                      <a:stretch>
                        <a:fillRect/>
                      </a:stretch>
                    </p:blipFill>
                    <p:spPr>
                      <a:xfrm>
                        <a:off x="381000" y="3009890"/>
                        <a:ext cx="11430000" cy="1507859"/>
                      </a:xfrm>
                      <a:prstGeom prst="rect">
                        <a:avLst/>
                      </a:prstGeom>
                    </p:spPr>
                  </p:pic>
                </p:oleObj>
              </mc:Fallback>
            </mc:AlternateContent>
          </a:graphicData>
        </a:graphic>
      </p:graphicFrame>
      <p:sp>
        <p:nvSpPr>
          <p:cNvPr id="4" name="矩形 3"/>
          <p:cNvSpPr>
            <a:spLocks noChangeAspect="1"/>
          </p:cNvSpPr>
          <p:nvPr/>
        </p:nvSpPr>
        <p:spPr>
          <a:xfrm>
            <a:off x="381000" y="4577342"/>
            <a:ext cx="11430000" cy="13795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如果小伟要探究猜想</a:t>
            </a:r>
            <a:r>
              <a:rPr lang="zh-CN" altLang="zh-CN" sz="2400" dirty="0">
                <a:solidFill>
                  <a:srgbClr val="000000"/>
                </a:solidFill>
                <a:latin typeface="NEU-BZ-S92"/>
                <a:cs typeface="宋体" panose="02010600030101010101" pitchFamily="2" charset="-122"/>
              </a:rPr>
              <a:t>②</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他应该选择</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甲、丙　</a:t>
            </a:r>
            <a:r>
              <a:rPr lang="zh-CN" altLang="zh-CN" sz="2400" dirty="0">
                <a:solidFill>
                  <a:srgbClr val="000000"/>
                </a:solidFill>
                <a:latin typeface="Times New Roman" panose="02020603050405020304" pitchFamily="18" charset="0"/>
                <a:cs typeface="Times New Roman" panose="02020603050405020304" pitchFamily="18" charset="0"/>
              </a:rPr>
              <a:t>两图所示的实验步骤来操作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根据图中弹簧测力计的示数可得出结论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在其他因素相同的情况下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接触面越粗糙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滑动摩擦力越大</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004998" y="4639688"/>
            <a:ext cx="1060820"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831325" y="5070937"/>
            <a:ext cx="1975220"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0918152"/>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79831"/>
            <a:ext cx="11430000" cy="315233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小伟要探究猜想</a:t>
            </a:r>
            <a:r>
              <a:rPr lang="zh-CN" altLang="zh-CN" sz="2400" dirty="0">
                <a:solidFill>
                  <a:srgbClr val="000000"/>
                </a:solidFill>
                <a:latin typeface="NEU-BZ-S92"/>
                <a:cs typeface="宋体" panose="02010600030101010101" pitchFamily="2" charset="-122"/>
              </a:rPr>
              <a:t>③</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他将木块切去一半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重复甲的操作过程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如图丁所示。他比较甲和丁的实验结果</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得出结论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滑动摩擦力的大小与接触面积的大小有关。你认为他的结论可靠吗</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不可靠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可靠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不可靠</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。小伟在实验中存在的问题是</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没有控制压力大小相同　</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3  )</a:t>
            </a:r>
            <a:r>
              <a:rPr lang="zh-CN" altLang="zh-CN" sz="2400" dirty="0">
                <a:solidFill>
                  <a:srgbClr val="000000"/>
                </a:solidFill>
                <a:latin typeface="Times New Roman" panose="02020603050405020304" pitchFamily="18" charset="0"/>
                <a:cs typeface="Times New Roman" panose="02020603050405020304" pitchFamily="18" charset="0"/>
              </a:rPr>
              <a:t>学习了摩擦力的知识以后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请根据自己的社会实践经验各举出一个有用摩擦和一个有害摩擦的例子。有用摩擦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鞋底与地面间的摩擦</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合理即可</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有害摩擦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轮轴处的摩擦</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合理即可</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326617" y="2905529"/>
            <a:ext cx="1123165"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1211790" y="2905529"/>
            <a:ext cx="865909"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1000" y="3349432"/>
            <a:ext cx="3068782"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69426" y="4235933"/>
            <a:ext cx="4540829"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078440" y="4235932"/>
            <a:ext cx="865909"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80999" y="4667116"/>
            <a:ext cx="3422073"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4833874"/>
      </p:ext>
    </p:extLst>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159968"/>
            <a:ext cx="11430000" cy="136306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力的合成与分解</a:t>
            </a:r>
            <a:r>
              <a:rPr lang="en-US" altLang="zh-CN" sz="2400" dirty="0">
                <a:solidFill>
                  <a:srgbClr val="000000"/>
                </a:solidFill>
                <a:latin typeface="Times New Roman" panose="02020603050405020304" pitchFamily="18" charset="0"/>
                <a:cs typeface="Times New Roman" panose="02020603050405020304" pitchFamily="18" charset="0"/>
              </a:rPr>
              <a:t>:(  1  )</a:t>
            </a:r>
            <a:r>
              <a:rPr lang="zh-CN" altLang="zh-CN" sz="2400" dirty="0">
                <a:solidFill>
                  <a:srgbClr val="000000"/>
                </a:solidFill>
                <a:latin typeface="Times New Roman" panose="02020603050405020304" pitchFamily="18" charset="0"/>
                <a:cs typeface="Times New Roman" panose="02020603050405020304" pitchFamily="18" charset="0"/>
              </a:rPr>
              <a:t>两个力合成时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分别以表示这两个力的线段作为邻边作出平行四边形</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这两个邻边所夹的对角线表示合力的大小和方向</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en-US" altLang="zh-CN" sz="2400" i="1" dirty="0">
                <a:solidFill>
                  <a:srgbClr val="000000"/>
                </a:solidFill>
                <a:latin typeface="Times New Roman" panose="02020603050405020304" pitchFamily="18" charset="0"/>
                <a:cs typeface="Times New Roman" panose="02020603050405020304" pitchFamily="18" charset="0"/>
              </a:rPr>
              <a:t>F</a:t>
            </a:r>
            <a:r>
              <a:rPr lang="zh-CN" altLang="zh-CN" sz="2400" dirty="0">
                <a:solidFill>
                  <a:srgbClr val="000000"/>
                </a:solidFill>
                <a:latin typeface="Times New Roman" panose="02020603050405020304" pitchFamily="18" charset="0"/>
                <a:cs typeface="Times New Roman" panose="02020603050405020304" pitchFamily="18" charset="0"/>
              </a:rPr>
              <a:t>为</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和</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的合力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这个法则叫平行四边形法则。</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24014130"/>
              </p:ext>
            </p:extLst>
          </p:nvPr>
        </p:nvGraphicFramePr>
        <p:xfrm>
          <a:off x="381000" y="2636067"/>
          <a:ext cx="11430000" cy="1320317"/>
        </p:xfrm>
        <a:graphic>
          <a:graphicData uri="http://schemas.openxmlformats.org/presentationml/2006/ole">
            <mc:AlternateContent xmlns:mc="http://schemas.openxmlformats.org/markup-compatibility/2006">
              <mc:Choice xmlns:v="urn:schemas-microsoft-com:vml" Requires="v">
                <p:oleObj spid="_x0000_s9220" name="文档" r:id="rId4" imgW="4906281" imgH="566741" progId="Word.Document.12">
                  <p:embed/>
                </p:oleObj>
              </mc:Choice>
              <mc:Fallback>
                <p:oleObj name="文档" r:id="rId4" imgW="4906281" imgH="566741" progId="Word.Document.12">
                  <p:embed/>
                  <p:pic>
                    <p:nvPicPr>
                      <p:cNvPr id="0" name=""/>
                      <p:cNvPicPr/>
                      <p:nvPr/>
                    </p:nvPicPr>
                    <p:blipFill>
                      <a:blip r:embed="rId5"/>
                      <a:stretch>
                        <a:fillRect/>
                      </a:stretch>
                    </p:blipFill>
                    <p:spPr>
                      <a:xfrm>
                        <a:off x="381000" y="2636067"/>
                        <a:ext cx="11430000" cy="1320317"/>
                      </a:xfrm>
                      <a:prstGeom prst="rect">
                        <a:avLst/>
                      </a:prstGeom>
                    </p:spPr>
                  </p:pic>
                </p:oleObj>
              </mc:Fallback>
            </mc:AlternateContent>
          </a:graphicData>
        </a:graphic>
      </p:graphicFrame>
      <p:sp>
        <p:nvSpPr>
          <p:cNvPr id="4" name="矩形 3"/>
          <p:cNvSpPr>
            <a:spLocks noChangeAspect="1"/>
          </p:cNvSpPr>
          <p:nvPr/>
        </p:nvSpPr>
        <p:spPr>
          <a:xfrm>
            <a:off x="381000" y="4069418"/>
            <a:ext cx="11430000" cy="182274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  2  )</a:t>
            </a:r>
            <a:r>
              <a:rPr lang="zh-CN" altLang="zh-CN" sz="2400" dirty="0">
                <a:solidFill>
                  <a:srgbClr val="000000"/>
                </a:solidFill>
                <a:latin typeface="Times New Roman" panose="02020603050405020304" pitchFamily="18" charset="0"/>
                <a:cs typeface="Times New Roman" panose="02020603050405020304" pitchFamily="18" charset="0"/>
              </a:rPr>
              <a:t>力的分解是力的合成的逆运算</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也遵循平行四边形法则。</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动摩擦因素</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滑动摩擦力与压力成正比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表达式</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400" i="1" dirty="0" err="1">
                <a:solidFill>
                  <a:srgbClr val="000000"/>
                </a:solidFill>
                <a:latin typeface="Times New Roman" panose="02020603050405020304" pitchFamily="18" charset="0"/>
                <a:cs typeface="Times New Roman" panose="02020603050405020304" pitchFamily="18" charset="0"/>
              </a:rPr>
              <a:t>F</a:t>
            </a:r>
            <a:r>
              <a:rPr lang="en-US" altLang="zh-CN" sz="2400" baseline="-25000" dirty="0" err="1">
                <a:solidFill>
                  <a:srgbClr val="000000"/>
                </a:solidFill>
                <a:latin typeface="Times New Roman" panose="02020603050405020304" pitchFamily="18" charset="0"/>
                <a:cs typeface="Times New Roman" panose="02020603050405020304" pitchFamily="18" charset="0"/>
              </a:rPr>
              <a:t>N</a:t>
            </a:r>
            <a:r>
              <a:rPr lang="en-US" altLang="zh-CN" sz="2400" dirty="0" err="1">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zh-CN" altLang="zh-CN" sz="2400" dirty="0">
                <a:solidFill>
                  <a:srgbClr val="000000"/>
                </a:solidFill>
                <a:latin typeface="Times New Roman" panose="02020603050405020304" pitchFamily="18" charset="0"/>
                <a:cs typeface="Times New Roman" panose="02020603050405020304" pitchFamily="18" charset="0"/>
              </a:rPr>
              <a:t>为动摩擦因数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是一个无单位的量</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其大小与相互摩擦的两个物体材质、接触面情况有关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与物体运动情况及压力大小等均无关</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动摩擦因数一般小于</a:t>
            </a: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203475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369938"/>
            <a:ext cx="11430000" cy="13795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【针对训练】</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物体在拉力</a:t>
            </a:r>
            <a:r>
              <a:rPr lang="en-US" altLang="zh-CN" sz="2400" i="1" dirty="0">
                <a:solidFill>
                  <a:srgbClr val="000000"/>
                </a:solidFill>
                <a:latin typeface="Times New Roman" panose="02020603050405020304" pitchFamily="18" charset="0"/>
                <a:cs typeface="Times New Roman" panose="02020603050405020304" pitchFamily="18" charset="0"/>
              </a:rPr>
              <a:t>F</a:t>
            </a:r>
            <a:r>
              <a:rPr lang="zh-CN" altLang="zh-CN" sz="2400" dirty="0">
                <a:solidFill>
                  <a:srgbClr val="000000"/>
                </a:solidFill>
                <a:latin typeface="Times New Roman" panose="02020603050405020304" pitchFamily="18" charset="0"/>
                <a:cs typeface="Times New Roman" panose="02020603050405020304" pitchFamily="18" charset="0"/>
              </a:rPr>
              <a:t>的作用下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沿水平面向右做匀速直线运动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由此可知</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物体所受的摩擦力与拉力的合力方向一定是</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竖直向上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939105515"/>
              </p:ext>
            </p:extLst>
          </p:nvPr>
        </p:nvGraphicFramePr>
        <p:xfrm>
          <a:off x="381000" y="2759874"/>
          <a:ext cx="11430000" cy="905050"/>
        </p:xfrm>
        <a:graphic>
          <a:graphicData uri="http://schemas.openxmlformats.org/presentationml/2006/ole">
            <mc:AlternateContent xmlns:mc="http://schemas.openxmlformats.org/markup-compatibility/2006">
              <mc:Choice xmlns:v="urn:schemas-microsoft-com:vml" Requires="v">
                <p:oleObj spid="_x0000_s10244" name="文档" r:id="rId4" imgW="4906281" imgH="388489" progId="Word.Document.12">
                  <p:embed/>
                </p:oleObj>
              </mc:Choice>
              <mc:Fallback>
                <p:oleObj name="文档" r:id="rId4" imgW="4906281" imgH="388489" progId="Word.Document.12">
                  <p:embed/>
                  <p:pic>
                    <p:nvPicPr>
                      <p:cNvPr id="0" name=""/>
                      <p:cNvPicPr/>
                      <p:nvPr/>
                    </p:nvPicPr>
                    <p:blipFill>
                      <a:blip r:embed="rId5"/>
                      <a:stretch>
                        <a:fillRect/>
                      </a:stretch>
                    </p:blipFill>
                    <p:spPr>
                      <a:xfrm>
                        <a:off x="381000" y="2759874"/>
                        <a:ext cx="11430000" cy="905050"/>
                      </a:xfrm>
                      <a:prstGeom prst="rect">
                        <a:avLst/>
                      </a:prstGeom>
                    </p:spPr>
                  </p:pic>
                </p:oleObj>
              </mc:Fallback>
            </mc:AlternateContent>
          </a:graphicData>
        </a:graphic>
      </p:graphicFrame>
      <p:sp>
        <p:nvSpPr>
          <p:cNvPr id="4" name="矩形 3"/>
          <p:cNvSpPr>
            <a:spLocks noChangeAspect="1"/>
          </p:cNvSpPr>
          <p:nvPr/>
        </p:nvSpPr>
        <p:spPr>
          <a:xfrm>
            <a:off x="381000" y="3758443"/>
            <a:ext cx="11430000" cy="182274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滑动摩擦力的大小跟压力成正比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也就是两个物体表面间的垂直作用力成正比</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即</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400" i="1" dirty="0" err="1">
                <a:solidFill>
                  <a:srgbClr val="000000"/>
                </a:solidFill>
                <a:latin typeface="Times New Roman" panose="02020603050405020304" pitchFamily="18" charset="0"/>
                <a:cs typeface="Times New Roman" panose="02020603050405020304" pitchFamily="18" charset="0"/>
              </a:rPr>
              <a:t>F</a:t>
            </a:r>
            <a:r>
              <a:rPr lang="en-US" altLang="zh-CN" sz="2400" baseline="-25000" dirty="0" err="1">
                <a:solidFill>
                  <a:srgbClr val="000000"/>
                </a:solidFill>
                <a:latin typeface="Times New Roman" panose="02020603050405020304" pitchFamily="18" charset="0"/>
                <a:cs typeface="Times New Roman" panose="02020603050405020304" pitchFamily="18" charset="0"/>
              </a:rPr>
              <a:t>N</a:t>
            </a:r>
            <a:r>
              <a:rPr lang="en-US" altLang="zh-CN" sz="2400" dirty="0" err="1">
                <a:solidFill>
                  <a:srgbClr val="000000"/>
                </a:solidFill>
                <a:latin typeface="Times New Roman" panose="02020603050405020304" pitchFamily="18" charset="0"/>
                <a:cs typeface="Times New Roman" panose="02020603050405020304" pitchFamily="18" charset="0"/>
              </a:rPr>
              <a:t>,</a:t>
            </a:r>
            <a:r>
              <a:rPr lang="en-US" altLang="zh-CN" sz="24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zh-CN" altLang="zh-CN" sz="2400" dirty="0">
                <a:solidFill>
                  <a:srgbClr val="000000"/>
                </a:solidFill>
                <a:latin typeface="Times New Roman" panose="02020603050405020304" pitchFamily="18" charset="0"/>
                <a:cs typeface="Times New Roman" panose="02020603050405020304" pitchFamily="18" charset="0"/>
              </a:rPr>
              <a:t>是动摩擦因数</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没有单位。在水平冰道上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一个钢制滑雪板的雪橇</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连同车上的材料的总重为</a:t>
            </a:r>
            <a:r>
              <a:rPr lang="en-US" altLang="zh-CN" sz="2400" dirty="0">
                <a:solidFill>
                  <a:srgbClr val="000000"/>
                </a:solidFill>
                <a:latin typeface="Times New Roman" panose="02020603050405020304" pitchFamily="18" charset="0"/>
                <a:cs typeface="Times New Roman" panose="02020603050405020304" pitchFamily="18" charset="0"/>
              </a:rPr>
              <a:t>4.9×10</a:t>
            </a:r>
            <a:r>
              <a:rPr lang="en-US" altLang="zh-CN" sz="2400" baseline="30000" dirty="0">
                <a:solidFill>
                  <a:srgbClr val="000000"/>
                </a:solidFill>
                <a:latin typeface="Times New Roman" panose="02020603050405020304" pitchFamily="18" charset="0"/>
                <a:cs typeface="Times New Roman" panose="02020603050405020304" pitchFamily="18" charset="0"/>
              </a:rPr>
              <a:t>4</a:t>
            </a:r>
            <a:r>
              <a:rPr lang="en-US" altLang="zh-CN" sz="2400" dirty="0">
                <a:solidFill>
                  <a:srgbClr val="000000"/>
                </a:solidFill>
                <a:latin typeface="Times New Roman" panose="02020603050405020304" pitchFamily="18" charset="0"/>
                <a:cs typeface="Times New Roman" panose="02020603050405020304" pitchFamily="18" charset="0"/>
              </a:rPr>
              <a:t> N,</a:t>
            </a:r>
            <a:r>
              <a:rPr lang="zh-CN" altLang="zh-CN" sz="2400" dirty="0">
                <a:solidFill>
                  <a:srgbClr val="000000"/>
                </a:solidFill>
                <a:latin typeface="Times New Roman" panose="02020603050405020304" pitchFamily="18" charset="0"/>
                <a:cs typeface="Times New Roman" panose="02020603050405020304" pitchFamily="18" charset="0"/>
              </a:rPr>
              <a:t>要在水平方向用</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980</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N</a:t>
            </a:r>
            <a:r>
              <a:rPr lang="zh-CN" altLang="zh-CN" sz="2400" dirty="0">
                <a:solidFill>
                  <a:srgbClr val="000000"/>
                </a:solidFill>
                <a:latin typeface="Times New Roman" panose="02020603050405020304" pitchFamily="18" charset="0"/>
                <a:cs typeface="Times New Roman" panose="02020603050405020304" pitchFamily="18" charset="0"/>
              </a:rPr>
              <a:t>的力才能够拉着雪橇匀速前进</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钢与冰面之间的摩擦因数</a:t>
            </a:r>
            <a:r>
              <a:rPr lang="en-US" altLang="zh-CN" sz="24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μ</a:t>
            </a:r>
            <a:r>
              <a:rPr lang="en-US" altLang="zh-CN" sz="2400" dirty="0">
                <a:solidFill>
                  <a:srgbClr val="000000"/>
                </a:solidFill>
                <a:latin typeface="Times New Roman" panose="02020603050405020304" pitchFamily="18" charset="0"/>
                <a:cs typeface="Times New Roman" panose="02020603050405020304" pitchFamily="18" charset="0"/>
              </a:rPr>
              <a:t>=0.02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288025" y="2305909"/>
            <a:ext cx="1434893"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096000" y="4690596"/>
            <a:ext cx="626918"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24960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89793" y="1002064"/>
            <a:ext cx="11553393" cy="5678231"/>
            <a:chOff x="247261" y="980798"/>
            <a:chExt cx="11553393" cy="5678231"/>
          </a:xfrm>
        </p:grpSpPr>
        <p:sp>
          <p:nvSpPr>
            <p:cNvPr id="2" name="矩形 1"/>
            <p:cNvSpPr>
              <a:spLocks noChangeAspect="1"/>
            </p:cNvSpPr>
            <p:nvPr/>
          </p:nvSpPr>
          <p:spPr>
            <a:xfrm>
              <a:off x="247261" y="2887350"/>
              <a:ext cx="569387" cy="1865126"/>
            </a:xfrm>
            <a:prstGeom prst="rect">
              <a:avLst/>
            </a:prstGeom>
          </p:spPr>
          <p:txBody>
            <a:bodyPr wrap="none">
              <a:spAutoFit/>
            </a:bodyPr>
            <a:lstStyle/>
            <a:p>
              <a:pPr>
                <a:lnSpc>
                  <a:spcPct val="120000"/>
                </a:lnSpc>
              </a:pPr>
              <a:r>
                <a:rPr lang="zh-CN" altLang="zh-CN" sz="2400" dirty="0" smtClean="0">
                  <a:solidFill>
                    <a:srgbClr val="000000"/>
                  </a:solidFill>
                  <a:latin typeface="Times New Roman" panose="02020603050405020304" pitchFamily="18" charset="0"/>
                  <a:cs typeface="Times New Roman" panose="02020603050405020304" pitchFamily="18" charset="0"/>
                </a:rPr>
                <a:t>运</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pPr>
              <a:r>
                <a:rPr lang="zh-CN" altLang="zh-CN" sz="2400" dirty="0" smtClean="0">
                  <a:solidFill>
                    <a:srgbClr val="000000"/>
                  </a:solidFill>
                  <a:latin typeface="Times New Roman" panose="02020603050405020304" pitchFamily="18" charset="0"/>
                  <a:cs typeface="Times New Roman" panose="02020603050405020304" pitchFamily="18" charset="0"/>
                </a:rPr>
                <a:t>动</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pPr>
              <a:r>
                <a:rPr lang="zh-CN" altLang="zh-CN" sz="2400" dirty="0" smtClean="0">
                  <a:solidFill>
                    <a:srgbClr val="000000"/>
                  </a:solidFill>
                  <a:latin typeface="Times New Roman" panose="02020603050405020304" pitchFamily="18" charset="0"/>
                  <a:cs typeface="Times New Roman" panose="02020603050405020304" pitchFamily="18" charset="0"/>
                </a:rPr>
                <a:t>和</a:t>
              </a:r>
              <a:endParaRPr lang="en-US" altLang="zh-CN" sz="2400" dirty="0" smtClean="0">
                <a:solidFill>
                  <a:srgbClr val="000000"/>
                </a:solidFill>
                <a:latin typeface="Times New Roman" panose="02020603050405020304" pitchFamily="18" charset="0"/>
                <a:cs typeface="Times New Roman" panose="02020603050405020304" pitchFamily="18" charset="0"/>
              </a:endParaRPr>
            </a:p>
            <a:p>
              <a:pPr>
                <a:lnSpc>
                  <a:spcPct val="120000"/>
                </a:lnSpc>
              </a:pPr>
              <a:r>
                <a:rPr lang="zh-CN" altLang="zh-CN" sz="2400" dirty="0" smtClean="0">
                  <a:solidFill>
                    <a:srgbClr val="000000"/>
                  </a:solidFill>
                  <a:latin typeface="Times New Roman" panose="02020603050405020304" pitchFamily="18" charset="0"/>
                  <a:cs typeface="Times New Roman" panose="02020603050405020304" pitchFamily="18" charset="0"/>
                </a:rPr>
                <a:t>力</a:t>
              </a:r>
              <a:r>
                <a:rPr lang="en-US" altLang="zh-CN" sz="2400" dirty="0" smtClean="0">
                  <a:solidFill>
                    <a:srgbClr val="000000"/>
                  </a:solidFill>
                  <a:latin typeface="Times New Roman" panose="02020603050405020304" pitchFamily="18" charset="0"/>
                  <a:cs typeface="Times New Roman" panose="02020603050405020304" pitchFamily="18" charset="0"/>
                </a:rPr>
                <a:t> </a:t>
              </a:r>
              <a:endParaRPr lang="zh-CN" altLang="en-US" sz="2400" dirty="0"/>
            </a:p>
          </p:txBody>
        </p:sp>
        <p:graphicFrame>
          <p:nvGraphicFramePr>
            <p:cNvPr id="4" name="对象 3"/>
            <p:cNvGraphicFramePr>
              <a:graphicFrameLocks noChangeAspect="1"/>
            </p:cNvGraphicFramePr>
            <p:nvPr>
              <p:extLst>
                <p:ext uri="{D42A27DB-BD31-4B8C-83A1-F6EECF244321}">
                  <p14:modId xmlns:p14="http://schemas.microsoft.com/office/powerpoint/2010/main" val="4120615993"/>
                </p:ext>
              </p:extLst>
            </p:nvPr>
          </p:nvGraphicFramePr>
          <p:xfrm>
            <a:off x="816648" y="980798"/>
            <a:ext cx="10984006" cy="5678231"/>
          </p:xfrm>
          <a:graphic>
            <a:graphicData uri="http://schemas.openxmlformats.org/presentationml/2006/ole">
              <mc:AlternateContent xmlns:mc="http://schemas.openxmlformats.org/markup-compatibility/2006">
                <mc:Choice xmlns:v="urn:schemas-microsoft-com:vml" Requires="v">
                  <p:oleObj spid="_x0000_s1038" name="文档" r:id="rId4" imgW="5861108" imgH="3029926" progId="Word.Document.12">
                    <p:embed/>
                  </p:oleObj>
                </mc:Choice>
                <mc:Fallback>
                  <p:oleObj name="文档" r:id="rId4" imgW="5861108" imgH="3029926" progId="Word.Document.12">
                    <p:embed/>
                    <p:pic>
                      <p:nvPicPr>
                        <p:cNvPr id="0" name=""/>
                        <p:cNvPicPr/>
                        <p:nvPr/>
                      </p:nvPicPr>
                      <p:blipFill>
                        <a:blip r:embed="rId5"/>
                        <a:stretch>
                          <a:fillRect/>
                        </a:stretch>
                      </p:blipFill>
                      <p:spPr>
                        <a:xfrm>
                          <a:off x="816648" y="980798"/>
                          <a:ext cx="10984006" cy="5678231"/>
                        </a:xfrm>
                        <a:prstGeom prst="rect">
                          <a:avLst/>
                        </a:prstGeom>
                      </p:spPr>
                    </p:pic>
                  </p:oleObj>
                </mc:Fallback>
              </mc:AlternateContent>
            </a:graphicData>
          </a:graphic>
        </p:graphicFrame>
      </p:grpSp>
      <p:sp>
        <p:nvSpPr>
          <p:cNvPr id="6" name="矩形 5"/>
          <p:cNvSpPr/>
          <p:nvPr/>
        </p:nvSpPr>
        <p:spPr>
          <a:xfrm>
            <a:off x="5703662" y="1006382"/>
            <a:ext cx="1746620" cy="362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405298" y="1900001"/>
            <a:ext cx="780266" cy="362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23395" y="3198865"/>
            <a:ext cx="1321541" cy="362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406323" y="3664975"/>
            <a:ext cx="708478" cy="362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88362" y="3664975"/>
            <a:ext cx="708478" cy="362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88362" y="4960362"/>
            <a:ext cx="708478" cy="362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586190" y="5438344"/>
            <a:ext cx="708478" cy="362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21244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685277"/>
            <a:ext cx="11430000" cy="22659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Times New Roman" panose="02020603050405020304" pitchFamily="18" charset="0"/>
                <a:ea typeface="黑体" panose="02010609060101010101" pitchFamily="49" charset="-122"/>
                <a:cs typeface="Times New Roman" panose="02020603050405020304" pitchFamily="18" charset="0"/>
              </a:rPr>
              <a:t>类型</a:t>
            </a:r>
            <a:r>
              <a:rPr lang="en-US" altLang="zh-CN" sz="2400" dirty="0">
                <a:solidFill>
                  <a:srgbClr val="FF00FF"/>
                </a:solidFill>
                <a:latin typeface="Times New Roman" panose="02020603050405020304" pitchFamily="18" charset="0"/>
                <a:cs typeface="Times New Roman" panose="02020603050405020304" pitchFamily="18" charset="0"/>
              </a:rPr>
              <a:t>1</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牛顿第一定律及惯性</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1.(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枣庄中考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在拉力</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dirty="0">
                <a:solidFill>
                  <a:srgbClr val="000000"/>
                </a:solidFill>
                <a:latin typeface="Times New Roman" panose="02020603050405020304" pitchFamily="18" charset="0"/>
                <a:cs typeface="Times New Roman" panose="02020603050405020304" pitchFamily="18" charset="0"/>
              </a:rPr>
              <a:t>=10 N</a:t>
            </a:r>
            <a:r>
              <a:rPr lang="zh-CN" altLang="zh-CN" sz="2400" dirty="0">
                <a:solidFill>
                  <a:srgbClr val="000000"/>
                </a:solidFill>
                <a:latin typeface="Times New Roman" panose="02020603050405020304" pitchFamily="18" charset="0"/>
                <a:cs typeface="Times New Roman" panose="02020603050405020304" pitchFamily="18" charset="0"/>
              </a:rPr>
              <a:t>的作用下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物体沿水平面向右做匀速直线运动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物体受到的摩擦力是</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10</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N;</a:t>
            </a:r>
            <a:r>
              <a:rPr lang="zh-CN" altLang="zh-CN" sz="2400" dirty="0">
                <a:solidFill>
                  <a:srgbClr val="000000"/>
                </a:solidFill>
                <a:latin typeface="Times New Roman" panose="02020603050405020304" pitchFamily="18" charset="0"/>
                <a:cs typeface="Times New Roman" panose="02020603050405020304" pitchFamily="18" charset="0"/>
              </a:rPr>
              <a:t>当撤去拉力</a:t>
            </a:r>
            <a:r>
              <a:rPr lang="en-US" altLang="zh-CN" sz="2400" i="1" dirty="0">
                <a:solidFill>
                  <a:srgbClr val="000000"/>
                </a:solidFill>
                <a:latin typeface="Times New Roman" panose="02020603050405020304" pitchFamily="18" charset="0"/>
                <a:cs typeface="Times New Roman" panose="02020603050405020304" pitchFamily="18" charset="0"/>
              </a:rPr>
              <a:t>F</a:t>
            </a:r>
            <a:r>
              <a:rPr lang="zh-CN" altLang="zh-CN" sz="2400" dirty="0">
                <a:solidFill>
                  <a:srgbClr val="000000"/>
                </a:solidFill>
                <a:latin typeface="Times New Roman" panose="02020603050405020304" pitchFamily="18" charset="0"/>
                <a:cs typeface="Times New Roman" panose="02020603050405020304" pitchFamily="18" charset="0"/>
              </a:rPr>
              <a:t>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物体将</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做减速直线运动　</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此时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假设重力突然消失</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在不计空气阻力的情况下</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物体将</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做匀速直线运动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均选填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保持静止状态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做减速直线运动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做匀速直线运动</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89446153"/>
              </p:ext>
            </p:extLst>
          </p:nvPr>
        </p:nvGraphicFramePr>
        <p:xfrm>
          <a:off x="381000" y="4013564"/>
          <a:ext cx="11430000" cy="1417437"/>
        </p:xfrm>
        <a:graphic>
          <a:graphicData uri="http://schemas.openxmlformats.org/presentationml/2006/ole">
            <mc:AlternateContent xmlns:mc="http://schemas.openxmlformats.org/markup-compatibility/2006">
              <mc:Choice xmlns:v="urn:schemas-microsoft-com:vml" Requires="v">
                <p:oleObj spid="_x0000_s2060" name="文档" r:id="rId4" imgW="4906281" imgH="608429" progId="Word.Document.12">
                  <p:embed/>
                </p:oleObj>
              </mc:Choice>
              <mc:Fallback>
                <p:oleObj name="文档" r:id="rId4" imgW="4906281" imgH="608429" progId="Word.Document.12">
                  <p:embed/>
                  <p:pic>
                    <p:nvPicPr>
                      <p:cNvPr id="0" name=""/>
                      <p:cNvPicPr/>
                      <p:nvPr/>
                    </p:nvPicPr>
                    <p:blipFill>
                      <a:blip r:embed="rId5"/>
                      <a:stretch>
                        <a:fillRect/>
                      </a:stretch>
                    </p:blipFill>
                    <p:spPr>
                      <a:xfrm>
                        <a:off x="381000" y="4013564"/>
                        <a:ext cx="11430000" cy="1417437"/>
                      </a:xfrm>
                      <a:prstGeom prst="rect">
                        <a:avLst/>
                      </a:prstGeom>
                    </p:spPr>
                  </p:pic>
                </p:oleObj>
              </mc:Fallback>
            </mc:AlternateContent>
          </a:graphicData>
        </a:graphic>
      </p:graphicFrame>
      <p:sp>
        <p:nvSpPr>
          <p:cNvPr id="4" name="矩形 3"/>
          <p:cNvSpPr/>
          <p:nvPr/>
        </p:nvSpPr>
        <p:spPr>
          <a:xfrm>
            <a:off x="2898117" y="2612046"/>
            <a:ext cx="401837"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60120" y="2622437"/>
            <a:ext cx="2437170"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270411" y="3052310"/>
            <a:ext cx="2437170" cy="335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64873972"/>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716889"/>
            <a:ext cx="11430000" cy="13795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2.(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用尺子快速水平击打盖在杯口的硬纸片</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鸡蛋由于具有</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惯性　</a:t>
            </a:r>
            <a:r>
              <a:rPr lang="zh-CN" altLang="zh-CN" sz="2400" dirty="0">
                <a:solidFill>
                  <a:srgbClr val="000000"/>
                </a:solidFill>
                <a:latin typeface="Times New Roman" panose="02020603050405020304" pitchFamily="18" charset="0"/>
                <a:cs typeface="Times New Roman" panose="02020603050405020304" pitchFamily="18" charset="0"/>
              </a:rPr>
              <a:t>并未随纸片一起飞出。假设纸片飞出后不再受任何力的作用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纸片将保持</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匀速直线运动　</a:t>
            </a:r>
            <a:r>
              <a:rPr lang="zh-CN" altLang="zh-CN" sz="2400" dirty="0">
                <a:solidFill>
                  <a:srgbClr val="000000"/>
                </a:solidFill>
                <a:latin typeface="Times New Roman" panose="02020603050405020304" pitchFamily="18" charset="0"/>
                <a:cs typeface="Times New Roman" panose="02020603050405020304" pitchFamily="18" charset="0"/>
              </a:rPr>
              <a:t>状态。</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68846"/>
              </p:ext>
            </p:extLst>
          </p:nvPr>
        </p:nvGraphicFramePr>
        <p:xfrm>
          <a:off x="381000" y="3148389"/>
          <a:ext cx="11430000" cy="2062943"/>
        </p:xfrm>
        <a:graphic>
          <a:graphicData uri="http://schemas.openxmlformats.org/presentationml/2006/ole">
            <mc:AlternateContent xmlns:mc="http://schemas.openxmlformats.org/markup-compatibility/2006">
              <mc:Choice xmlns:v="urn:schemas-microsoft-com:vml" Requires="v">
                <p:oleObj spid="_x0000_s3084" name="文档" r:id="rId4" imgW="4906281" imgH="885510" progId="Word.Document.12">
                  <p:embed/>
                </p:oleObj>
              </mc:Choice>
              <mc:Fallback>
                <p:oleObj name="文档" r:id="rId4" imgW="4906281" imgH="885510" progId="Word.Document.12">
                  <p:embed/>
                  <p:pic>
                    <p:nvPicPr>
                      <p:cNvPr id="0" name=""/>
                      <p:cNvPicPr/>
                      <p:nvPr/>
                    </p:nvPicPr>
                    <p:blipFill>
                      <a:blip r:embed="rId5"/>
                      <a:stretch>
                        <a:fillRect/>
                      </a:stretch>
                    </p:blipFill>
                    <p:spPr>
                      <a:xfrm>
                        <a:off x="381000" y="3148389"/>
                        <a:ext cx="11430000" cy="2062943"/>
                      </a:xfrm>
                      <a:prstGeom prst="rect">
                        <a:avLst/>
                      </a:prstGeom>
                    </p:spPr>
                  </p:pic>
                </p:oleObj>
              </mc:Fallback>
            </mc:AlternateContent>
          </a:graphicData>
        </a:graphic>
      </p:graphicFrame>
      <p:sp>
        <p:nvSpPr>
          <p:cNvPr id="4" name="矩形 3"/>
          <p:cNvSpPr/>
          <p:nvPr/>
        </p:nvSpPr>
        <p:spPr>
          <a:xfrm>
            <a:off x="11054980" y="1773287"/>
            <a:ext cx="551665"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81000" y="2216861"/>
            <a:ext cx="551665"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815041" y="2207541"/>
            <a:ext cx="874732" cy="335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81000" y="2649284"/>
            <a:ext cx="1385455"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3587687"/>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6"/>
                                        </p:tgtEl>
                                      </p:cBhvr>
                                    </p:animEffect>
                                    <p:set>
                                      <p:cBhvr>
                                        <p:cTn id="15" dur="1" fill="hold">
                                          <p:stCondLst>
                                            <p:cond delay="499"/>
                                          </p:stCondLst>
                                        </p:cTn>
                                        <p:tgtEl>
                                          <p:spTgt spid="6"/>
                                        </p:tgtEl>
                                        <p:attrNameLst>
                                          <p:attrName>style.visibility</p:attrName>
                                        </p:attrNameLst>
                                      </p:cBhvr>
                                      <p:to>
                                        <p:strVal val="hidden"/>
                                      </p:to>
                                    </p:set>
                                  </p:childTnLst>
                                </p:cTn>
                              </p:par>
                              <p:par>
                                <p:cTn id="16" presetID="22" presetClass="exit" presetSubtype="4" fill="hold" grpId="0" nodeType="withEffect">
                                  <p:stCondLst>
                                    <p:cond delay="0"/>
                                  </p:stCondLst>
                                  <p:childTnLst>
                                    <p:animEffect transition="out" filter="wipe(down)">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18441"/>
            <a:ext cx="11430000" cy="58115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3.</a:t>
            </a:r>
            <a:r>
              <a:rPr lang="zh-CN" altLang="zh-CN" sz="2400" dirty="0">
                <a:solidFill>
                  <a:srgbClr val="000000"/>
                </a:solidFill>
                <a:latin typeface="Times New Roman" panose="02020603050405020304" pitchFamily="18" charset="0"/>
                <a:cs typeface="Times New Roman" panose="02020603050405020304" pitchFamily="18" charset="0"/>
              </a:rPr>
              <a:t>人从行驶的车上跳下来后很容易摔倒</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对这种现象可以用下列四句话来解释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这四句话合理的顺序</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①</a:t>
            </a:r>
            <a:r>
              <a:rPr lang="zh-CN" altLang="zh-CN" sz="2400" dirty="0">
                <a:solidFill>
                  <a:srgbClr val="000000"/>
                </a:solidFill>
                <a:latin typeface="Times New Roman" panose="02020603050405020304" pitchFamily="18" charset="0"/>
                <a:cs typeface="Times New Roman" panose="02020603050405020304" pitchFamily="18" charset="0"/>
              </a:rPr>
              <a:t>人的脚着地后受到地面的摩擦力作用而停下来</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②</a:t>
            </a:r>
            <a:r>
              <a:rPr lang="zh-CN" altLang="zh-CN" sz="2400" dirty="0">
                <a:solidFill>
                  <a:srgbClr val="000000"/>
                </a:solidFill>
                <a:latin typeface="Times New Roman" panose="02020603050405020304" pitchFamily="18" charset="0"/>
                <a:cs typeface="Times New Roman" panose="02020603050405020304" pitchFamily="18" charset="0"/>
              </a:rPr>
              <a:t>人向车行驶的方向摔倒</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③</a:t>
            </a:r>
            <a:r>
              <a:rPr lang="zh-CN" altLang="zh-CN" sz="2400" dirty="0">
                <a:solidFill>
                  <a:srgbClr val="000000"/>
                </a:solidFill>
                <a:latin typeface="Times New Roman" panose="02020603050405020304" pitchFamily="18" charset="0"/>
                <a:cs typeface="Times New Roman" panose="02020603050405020304" pitchFamily="18" charset="0"/>
              </a:rPr>
              <a:t>人的上身由于惯性还要保持原来的运动状态</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cs typeface="宋体" panose="02010600030101010101" pitchFamily="2" charset="-122"/>
              </a:rPr>
              <a:t>④</a:t>
            </a:r>
            <a:r>
              <a:rPr lang="zh-CN" altLang="zh-CN" sz="2400" dirty="0">
                <a:solidFill>
                  <a:srgbClr val="000000"/>
                </a:solidFill>
                <a:latin typeface="Times New Roman" panose="02020603050405020304" pitchFamily="18" charset="0"/>
                <a:cs typeface="Times New Roman" panose="02020603050405020304" pitchFamily="18" charset="0"/>
              </a:rPr>
              <a:t>从行驶的车上跳下来的人与车共同处于运动状态</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NEU-BZ-S92"/>
                <a:cs typeface="宋体" panose="02010600030101010101" pitchFamily="2" charset="-122"/>
              </a:rPr>
              <a:t>④①②③</a:t>
            </a:r>
            <a:r>
              <a:rPr lang="en-US" altLang="zh-CN" sz="2400" dirty="0">
                <a:solidFill>
                  <a:srgbClr val="000000"/>
                </a:solidFill>
                <a:latin typeface="Times New Roman" panose="02020603050405020304" pitchFamily="18" charset="0"/>
                <a:cs typeface="Times New Roman" panose="02020603050405020304" pitchFamily="18" charset="0"/>
              </a:rPr>
              <a:t>	B.</a:t>
            </a:r>
            <a:r>
              <a:rPr lang="zh-CN" altLang="zh-CN" sz="2400" dirty="0">
                <a:solidFill>
                  <a:srgbClr val="000000"/>
                </a:solidFill>
                <a:latin typeface="NEU-BZ-S92"/>
                <a:cs typeface="宋体" panose="02010600030101010101" pitchFamily="2" charset="-122"/>
              </a:rPr>
              <a:t>④①③②</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NEU-BZ-S92"/>
                <a:cs typeface="宋体" panose="02010600030101010101" pitchFamily="2" charset="-122"/>
              </a:rPr>
              <a:t>①②③④</a:t>
            </a:r>
            <a:r>
              <a:rPr lang="en-US" altLang="zh-CN" sz="2400" dirty="0">
                <a:solidFill>
                  <a:srgbClr val="000000"/>
                </a:solidFill>
                <a:latin typeface="Times New Roman" panose="02020603050405020304" pitchFamily="18" charset="0"/>
                <a:cs typeface="Times New Roman" panose="02020603050405020304" pitchFamily="18" charset="0"/>
              </a:rPr>
              <a:t>	D.</a:t>
            </a:r>
            <a:r>
              <a:rPr lang="zh-CN" altLang="zh-CN" sz="2400" dirty="0">
                <a:solidFill>
                  <a:srgbClr val="000000"/>
                </a:solidFill>
                <a:latin typeface="NEU-BZ-S92"/>
                <a:cs typeface="宋体" panose="02010600030101010101" pitchFamily="2" charset="-122"/>
              </a:rPr>
              <a:t>①④②③</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4.</a:t>
            </a:r>
            <a:r>
              <a:rPr lang="zh-CN" altLang="zh-CN" sz="2400" dirty="0">
                <a:solidFill>
                  <a:srgbClr val="000000"/>
                </a:solidFill>
                <a:latin typeface="Times New Roman" panose="02020603050405020304" pitchFamily="18" charset="0"/>
                <a:cs typeface="Times New Roman" panose="02020603050405020304" pitchFamily="18" charset="0"/>
              </a:rPr>
              <a:t>关于运动和力的关系</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下列说法正确的是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C</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子弹从枪膛射出后能继续前进是因为子弹受到惯性作用</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小张沿水平方向用力推课桌没推动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则他的推力小于课桌受到的摩擦力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滑雪运动员在拐弯时用滑雪杖撑地是因为力的作用是相互的</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乒乓球运动员用球拍击球时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球拍的作用力只能改变球的运动状态</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461699" y="1461561"/>
            <a:ext cx="401837"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116782" y="4558052"/>
            <a:ext cx="401837"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371584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536633"/>
            <a:ext cx="11430000" cy="4038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Times New Roman" panose="02020603050405020304" pitchFamily="18" charset="0"/>
                <a:ea typeface="黑体" panose="02010609060101010101" pitchFamily="49" charset="-122"/>
                <a:cs typeface="Times New Roman" panose="02020603050405020304" pitchFamily="18" charset="0"/>
              </a:rPr>
              <a:t>类型</a:t>
            </a:r>
            <a:r>
              <a:rPr lang="en-US" altLang="zh-CN" sz="2400" dirty="0">
                <a:solidFill>
                  <a:srgbClr val="FF00FF"/>
                </a:solidFill>
                <a:latin typeface="Times New Roman" panose="02020603050405020304" pitchFamily="18" charset="0"/>
                <a:cs typeface="Times New Roman" panose="02020603050405020304" pitchFamily="18" charset="0"/>
              </a:rPr>
              <a:t>2</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平衡力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5.(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电灯通过电线挂在天花板上处于静止状态</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灯对电线的拉力和电线对灯的拉力是一对</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相互作用　</a:t>
            </a:r>
            <a:r>
              <a:rPr lang="zh-CN" altLang="zh-CN" sz="2400" dirty="0">
                <a:solidFill>
                  <a:srgbClr val="000000"/>
                </a:solidFill>
                <a:latin typeface="Times New Roman" panose="02020603050405020304" pitchFamily="18" charset="0"/>
                <a:cs typeface="Times New Roman" panose="02020603050405020304" pitchFamily="18" charset="0"/>
              </a:rPr>
              <a:t>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电线对灯的拉力和灯所受的重力是一对</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平衡　</a:t>
            </a:r>
            <a:r>
              <a:rPr lang="zh-CN" altLang="zh-CN" sz="2400" dirty="0">
                <a:solidFill>
                  <a:srgbClr val="000000"/>
                </a:solidFill>
                <a:latin typeface="Times New Roman" panose="02020603050405020304" pitchFamily="18" charset="0"/>
                <a:cs typeface="Times New Roman" panose="02020603050405020304" pitchFamily="18" charset="0"/>
              </a:rPr>
              <a:t>力。</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6.(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赤峰中考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一个木箱放在水平地面上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小明同学用</a:t>
            </a:r>
            <a:r>
              <a:rPr lang="en-US" altLang="zh-CN" sz="2400" dirty="0">
                <a:solidFill>
                  <a:srgbClr val="000000"/>
                </a:solidFill>
                <a:latin typeface="Times New Roman" panose="02020603050405020304" pitchFamily="18" charset="0"/>
                <a:cs typeface="Times New Roman" panose="02020603050405020304" pitchFamily="18" charset="0"/>
              </a:rPr>
              <a:t>5 N</a:t>
            </a:r>
            <a:r>
              <a:rPr lang="zh-CN" altLang="zh-CN" sz="2400" dirty="0">
                <a:solidFill>
                  <a:srgbClr val="000000"/>
                </a:solidFill>
                <a:latin typeface="Times New Roman" panose="02020603050405020304" pitchFamily="18" charset="0"/>
                <a:cs typeface="Times New Roman" panose="02020603050405020304" pitchFamily="18" charset="0"/>
              </a:rPr>
              <a:t>的水平推力向右推木箱</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但未推动。下列属于二力平衡的是</a:t>
            </a:r>
            <a:r>
              <a:rPr lang="en-US" altLang="zh-CN" sz="2400" dirty="0">
                <a:solidFill>
                  <a:srgbClr val="000000"/>
                </a:solidFill>
                <a:latin typeface="Times New Roman" panose="02020603050405020304" pitchFamily="18" charset="0"/>
                <a:cs typeface="Times New Roman" panose="02020603050405020304" pitchFamily="18" charset="0"/>
              </a:rPr>
              <a:t>(  </a:t>
            </a:r>
            <a:r>
              <a:rPr lang="en-US" altLang="zh-CN" sz="2400" dirty="0">
                <a:solidFill>
                  <a:srgbClr val="FF00FF"/>
                </a:solidFill>
                <a:latin typeface="Times New Roman" panose="02020603050405020304" pitchFamily="18" charset="0"/>
                <a:cs typeface="Times New Roman" panose="02020603050405020304" pitchFamily="18" charset="0"/>
              </a:rPr>
              <a:t>B</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A.</a:t>
            </a:r>
            <a:r>
              <a:rPr lang="zh-CN" altLang="zh-CN" sz="2400" dirty="0">
                <a:solidFill>
                  <a:srgbClr val="000000"/>
                </a:solidFill>
                <a:latin typeface="Times New Roman" panose="02020603050405020304" pitchFamily="18" charset="0"/>
                <a:cs typeface="Times New Roman" panose="02020603050405020304" pitchFamily="18" charset="0"/>
              </a:rPr>
              <a:t>木箱对地面向下的压力、地面对木箱向上的支持力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B.</a:t>
            </a:r>
            <a:r>
              <a:rPr lang="zh-CN" altLang="zh-CN" sz="2400" dirty="0">
                <a:solidFill>
                  <a:srgbClr val="000000"/>
                </a:solidFill>
                <a:latin typeface="Times New Roman" panose="02020603050405020304" pitchFamily="18" charset="0"/>
                <a:cs typeface="Times New Roman" panose="02020603050405020304" pitchFamily="18" charset="0"/>
              </a:rPr>
              <a:t>地面对木箱向左的摩擦力、人对木箱向右的推力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C.</a:t>
            </a:r>
            <a:r>
              <a:rPr lang="zh-CN" altLang="zh-CN" sz="2400" dirty="0">
                <a:solidFill>
                  <a:srgbClr val="000000"/>
                </a:solidFill>
                <a:latin typeface="Times New Roman" panose="02020603050405020304" pitchFamily="18" charset="0"/>
                <a:cs typeface="Times New Roman" panose="02020603050405020304" pitchFamily="18" charset="0"/>
              </a:rPr>
              <a:t>人对木箱向右的推力、地面对木箱向上的支持力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D.</a:t>
            </a:r>
            <a:r>
              <a:rPr lang="zh-CN" altLang="zh-CN" sz="2400" dirty="0">
                <a:solidFill>
                  <a:srgbClr val="000000"/>
                </a:solidFill>
                <a:latin typeface="Times New Roman" panose="02020603050405020304" pitchFamily="18" charset="0"/>
                <a:cs typeface="Times New Roman" panose="02020603050405020304" pitchFamily="18" charset="0"/>
              </a:rPr>
              <a:t>木箱对地面向下的压力、地面对木箱向左的摩擦力</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19ZKXWJ442.EPS" descr="id:2147493065;FounderCES"/>
          <p:cNvPicPr/>
          <p:nvPr/>
        </p:nvPicPr>
        <p:blipFill>
          <a:blip r:embed="rId2"/>
          <a:stretch>
            <a:fillRect/>
          </a:stretch>
        </p:blipFill>
        <p:spPr>
          <a:xfrm>
            <a:off x="8372619" y="3418320"/>
            <a:ext cx="2350230" cy="2005734"/>
          </a:xfrm>
          <a:prstGeom prst="rect">
            <a:avLst/>
          </a:prstGeom>
        </p:spPr>
      </p:pic>
      <p:sp>
        <p:nvSpPr>
          <p:cNvPr id="4" name="矩形 3"/>
          <p:cNvSpPr/>
          <p:nvPr/>
        </p:nvSpPr>
        <p:spPr>
          <a:xfrm>
            <a:off x="2503262" y="2466168"/>
            <a:ext cx="1434893" cy="335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902537" y="2466168"/>
            <a:ext cx="841094" cy="335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06194" y="3418320"/>
            <a:ext cx="365759" cy="335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4841231"/>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18441"/>
            <a:ext cx="11430000" cy="448193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Times New Roman" panose="02020603050405020304" pitchFamily="18" charset="0"/>
                <a:ea typeface="黑体" panose="02010609060101010101" pitchFamily="49" charset="-122"/>
                <a:cs typeface="Times New Roman" panose="02020603050405020304" pitchFamily="18" charset="0"/>
              </a:rPr>
              <a:t>类型</a:t>
            </a:r>
            <a:r>
              <a:rPr lang="en-US" altLang="zh-CN" sz="2400" dirty="0">
                <a:solidFill>
                  <a:srgbClr val="FF00FF"/>
                </a:solidFill>
                <a:latin typeface="Times New Roman" panose="02020603050405020304" pitchFamily="18" charset="0"/>
                <a:cs typeface="Times New Roman" panose="02020603050405020304" pitchFamily="18" charset="0"/>
              </a:rPr>
              <a:t>3</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摩擦力</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7.(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沈阳中考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学生换座位时</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两名同学水平推着甲、乙两个相同的桌子</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桌子在水平地面上做匀速直线运动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其中甲桌子上放着一个书包</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乙桌子是空的</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此过程中</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地面对甲桌子的摩擦力</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大于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大于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等于</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地面对乙桌子的摩擦力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与甲桌子一起做匀速直线运动的书包</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不受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受</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不受</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摩擦力</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不计空气阻力</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8.(  </a:t>
            </a:r>
            <a:r>
              <a:rPr lang="zh-CN"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泸州中考</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一遥控小电动车在平直的路面上做直线运动</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其速度</a:t>
            </a:r>
            <a:r>
              <a:rPr lang="en-US" altLang="zh-CN" sz="2400" i="1" dirty="0">
                <a:solidFill>
                  <a:srgbClr val="000000"/>
                </a:solidFill>
                <a:latin typeface="Times New Roman" panose="02020603050405020304" pitchFamily="18" charset="0"/>
                <a:cs typeface="Times New Roman" panose="02020603050405020304" pitchFamily="18" charset="0"/>
              </a:rPr>
              <a:t>v</a:t>
            </a:r>
            <a:r>
              <a:rPr lang="zh-CN" altLang="zh-CN" sz="2400" dirty="0">
                <a:solidFill>
                  <a:srgbClr val="000000"/>
                </a:solidFill>
                <a:latin typeface="Times New Roman" panose="02020603050405020304" pitchFamily="18" charset="0"/>
                <a:cs typeface="Times New Roman" panose="02020603050405020304" pitchFamily="18" charset="0"/>
              </a:rPr>
              <a:t>随时间</a:t>
            </a:r>
            <a:r>
              <a:rPr lang="en-US" altLang="zh-CN" sz="2400" i="1" dirty="0">
                <a:solidFill>
                  <a:srgbClr val="000000"/>
                </a:solidFill>
                <a:latin typeface="Times New Roman" panose="02020603050405020304" pitchFamily="18" charset="0"/>
                <a:cs typeface="Times New Roman" panose="02020603050405020304" pitchFamily="18" charset="0"/>
              </a:rPr>
              <a:t>t</a:t>
            </a:r>
            <a:r>
              <a:rPr lang="zh-CN" altLang="zh-CN" sz="2400" dirty="0">
                <a:solidFill>
                  <a:srgbClr val="000000"/>
                </a:solidFill>
                <a:latin typeface="Times New Roman" panose="02020603050405020304" pitchFamily="18" charset="0"/>
                <a:cs typeface="Times New Roman" panose="02020603050405020304" pitchFamily="18" charset="0"/>
              </a:rPr>
              <a:t>变化的图像如图所示。已知在</a:t>
            </a:r>
            <a:r>
              <a:rPr lang="en-US" altLang="zh-CN" sz="2400" dirty="0">
                <a:solidFill>
                  <a:srgbClr val="000000"/>
                </a:solidFill>
                <a:latin typeface="Times New Roman" panose="02020603050405020304" pitchFamily="18" charset="0"/>
                <a:cs typeface="Times New Roman" panose="02020603050405020304" pitchFamily="18" charset="0"/>
              </a:rPr>
              <a:t>4~8 s</a:t>
            </a:r>
            <a:r>
              <a:rPr lang="zh-CN" altLang="zh-CN" sz="2400" dirty="0">
                <a:solidFill>
                  <a:srgbClr val="000000"/>
                </a:solidFill>
                <a:latin typeface="Times New Roman" panose="02020603050405020304" pitchFamily="18" charset="0"/>
                <a:cs typeface="Times New Roman" panose="02020603050405020304" pitchFamily="18" charset="0"/>
              </a:rPr>
              <a:t>内小车受到的牵引力恒为</a:t>
            </a:r>
            <a:r>
              <a:rPr lang="en-US" altLang="zh-CN" sz="2400" dirty="0">
                <a:solidFill>
                  <a:srgbClr val="000000"/>
                </a:solidFill>
                <a:latin typeface="Times New Roman" panose="02020603050405020304" pitchFamily="18" charset="0"/>
                <a:cs typeface="Times New Roman" panose="02020603050405020304" pitchFamily="18" charset="0"/>
              </a:rPr>
              <a:t>10 N,</a:t>
            </a:r>
            <a:r>
              <a:rPr lang="zh-CN" altLang="zh-CN" sz="2400" dirty="0">
                <a:solidFill>
                  <a:srgbClr val="000000"/>
                </a:solidFill>
                <a:latin typeface="Times New Roman" panose="02020603050405020304" pitchFamily="18" charset="0"/>
                <a:cs typeface="Times New Roman" panose="02020603050405020304" pitchFamily="18" charset="0"/>
              </a:rPr>
              <a:t>则在</a:t>
            </a:r>
            <a:r>
              <a:rPr lang="en-US" altLang="zh-CN" sz="2400" dirty="0">
                <a:solidFill>
                  <a:srgbClr val="000000"/>
                </a:solidFill>
                <a:latin typeface="Times New Roman" panose="02020603050405020304" pitchFamily="18" charset="0"/>
                <a:cs typeface="Times New Roman" panose="02020603050405020304" pitchFamily="18" charset="0"/>
              </a:rPr>
              <a:t>4~8 s</a:t>
            </a:r>
            <a:r>
              <a:rPr lang="zh-CN" altLang="zh-CN" sz="2400" dirty="0">
                <a:solidFill>
                  <a:srgbClr val="000000"/>
                </a:solidFill>
                <a:latin typeface="Times New Roman" panose="02020603050405020304" pitchFamily="18" charset="0"/>
                <a:cs typeface="Times New Roman" panose="02020603050405020304" pitchFamily="18" charset="0"/>
              </a:rPr>
              <a:t>内小车受到的合力为</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0</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N,</a:t>
            </a:r>
            <a:r>
              <a:rPr lang="zh-CN" altLang="zh-CN" sz="2400" dirty="0">
                <a:solidFill>
                  <a:srgbClr val="000000"/>
                </a:solidFill>
                <a:latin typeface="Times New Roman" panose="02020603050405020304" pitchFamily="18" charset="0"/>
                <a:cs typeface="Times New Roman" panose="02020603050405020304" pitchFamily="18" charset="0"/>
              </a:rPr>
              <a:t>运动的路程为</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16</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a:t>
            </a:r>
            <a:r>
              <a:rPr lang="en-US" altLang="zh-CN" sz="2400" dirty="0">
                <a:solidFill>
                  <a:srgbClr val="000000"/>
                </a:solidFill>
                <a:latin typeface="Times New Roman" panose="02020603050405020304" pitchFamily="18" charset="0"/>
                <a:cs typeface="Times New Roman" panose="02020603050405020304" pitchFamily="18" charset="0"/>
              </a:rPr>
              <a:t>m;</a:t>
            </a:r>
            <a:r>
              <a:rPr lang="zh-CN" altLang="zh-CN" sz="2400" dirty="0">
                <a:solidFill>
                  <a:srgbClr val="000000"/>
                </a:solidFill>
                <a:latin typeface="Times New Roman" panose="02020603050405020304" pitchFamily="18" charset="0"/>
                <a:cs typeface="Times New Roman" panose="02020603050405020304" pitchFamily="18" charset="0"/>
              </a:rPr>
              <a:t>在</a:t>
            </a:r>
            <a:r>
              <a:rPr lang="en-US" altLang="zh-CN" sz="2400" dirty="0">
                <a:solidFill>
                  <a:srgbClr val="000000"/>
                </a:solidFill>
                <a:latin typeface="Times New Roman" panose="02020603050405020304" pitchFamily="18" charset="0"/>
                <a:cs typeface="Times New Roman" panose="02020603050405020304" pitchFamily="18" charset="0"/>
              </a:rPr>
              <a:t>0~4 s</a:t>
            </a:r>
            <a:r>
              <a:rPr lang="zh-CN" altLang="zh-CN" sz="2400" dirty="0">
                <a:solidFill>
                  <a:srgbClr val="000000"/>
                </a:solidFill>
                <a:latin typeface="Times New Roman" panose="02020603050405020304" pitchFamily="18" charset="0"/>
                <a:cs typeface="Times New Roman" panose="02020603050405020304" pitchFamily="18" charset="0"/>
              </a:rPr>
              <a:t>内小车受到的摩擦力</a:t>
            </a:r>
            <a:r>
              <a:rPr lang="zh-CN" altLang="zh-CN" sz="2400" u="sng" dirty="0">
                <a:solidFill>
                  <a:srgbClr val="FF00FF"/>
                </a:solidFill>
                <a:uFill>
                  <a:solidFill>
                    <a:srgbClr val="000000"/>
                  </a:solidFill>
                </a:uFill>
                <a:latin typeface="Times New Roman" panose="02020603050405020304" pitchFamily="18" charset="0"/>
                <a:cs typeface="Times New Roman" panose="02020603050405020304" pitchFamily="18" charset="0"/>
              </a:rPr>
              <a:t>　等于　</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选填</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大于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等于</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或</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小于</a:t>
            </a:r>
            <a:r>
              <a:rPr lang="en-US" altLang="zh-CN" sz="2400" dirty="0">
                <a:solidFill>
                  <a:srgbClr val="000000"/>
                </a:solidFill>
                <a:latin typeface="Times New Roman" panose="02020603050405020304" pitchFamily="18" charset="0"/>
                <a:cs typeface="Times New Roman" panose="02020603050405020304" pitchFamily="18" charset="0"/>
              </a:rPr>
              <a:t>”  )10 N</a:t>
            </a:r>
            <a:r>
              <a:rPr lang="zh-CN" altLang="zh-CN" sz="2400" dirty="0">
                <a:solidFill>
                  <a:srgbClr val="000000"/>
                </a:solidFill>
                <a:latin typeface="Times New Roman" panose="02020603050405020304" pitchFamily="18" charset="0"/>
                <a:cs typeface="Times New Roman" panose="02020603050405020304" pitchFamily="18" charset="0"/>
              </a:rPr>
              <a:t>。</a:t>
            </a:r>
            <a:r>
              <a:rPr lang="en-US" altLang="zh-CN" sz="2400" dirty="0">
                <a:solidFill>
                  <a:srgbClr val="000000"/>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19ZKXWJ443.EPS" descr="id:2147493079;FounderCES"/>
          <p:cNvPicPr/>
          <p:nvPr/>
        </p:nvPicPr>
        <p:blipFill>
          <a:blip r:embed="rId2"/>
          <a:stretch>
            <a:fillRect/>
          </a:stretch>
        </p:blipFill>
        <p:spPr>
          <a:xfrm>
            <a:off x="4861948" y="4924078"/>
            <a:ext cx="2468104" cy="1746886"/>
          </a:xfrm>
          <a:prstGeom prst="rect">
            <a:avLst/>
          </a:prstGeom>
        </p:spPr>
      </p:pic>
      <p:sp>
        <p:nvSpPr>
          <p:cNvPr id="5" name="矩形 4"/>
          <p:cNvSpPr/>
          <p:nvPr/>
        </p:nvSpPr>
        <p:spPr>
          <a:xfrm>
            <a:off x="2835771" y="2292466"/>
            <a:ext cx="728311" cy="3292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86689" y="2732531"/>
            <a:ext cx="728311" cy="335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13452" y="4478204"/>
            <a:ext cx="468539" cy="335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68380" y="4478204"/>
            <a:ext cx="468539" cy="3358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872888" y="4476158"/>
            <a:ext cx="801048" cy="3392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9320259"/>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918441"/>
            <a:ext cx="11430000" cy="13795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400" dirty="0">
                <a:solidFill>
                  <a:srgbClr val="FF00FF"/>
                </a:solidFill>
                <a:latin typeface="Times New Roman" panose="02020603050405020304" pitchFamily="18" charset="0"/>
                <a:ea typeface="黑体" panose="02010609060101010101" pitchFamily="49" charset="-122"/>
                <a:cs typeface="Times New Roman" panose="02020603050405020304" pitchFamily="18" charset="0"/>
              </a:rPr>
              <a:t>类型</a:t>
            </a:r>
            <a:r>
              <a:rPr lang="en-US" altLang="zh-CN" sz="2400" dirty="0">
                <a:solidFill>
                  <a:srgbClr val="FF00FF"/>
                </a:solidFill>
                <a:latin typeface="Times New Roman" panose="02020603050405020304" pitchFamily="18" charset="0"/>
                <a:cs typeface="Times New Roman" panose="02020603050405020304" pitchFamily="18" charset="0"/>
              </a:rPr>
              <a:t>4</a:t>
            </a:r>
            <a:r>
              <a:rPr lang="zh-CN" altLang="zh-CN" sz="2400" dirty="0">
                <a:solidFill>
                  <a:srgbClr val="FF00FF"/>
                </a:solidFill>
                <a:latin typeface="Times New Roman" panose="02020603050405020304" pitchFamily="18" charset="0"/>
                <a:cs typeface="Times New Roman" panose="02020603050405020304" pitchFamily="18" charset="0"/>
              </a:rPr>
              <a:t>　</a:t>
            </a:r>
            <a:r>
              <a:rPr lang="zh-CN" altLang="zh-CN" sz="2400" dirty="0">
                <a:solidFill>
                  <a:srgbClr val="FF00FF"/>
                </a:solidFill>
                <a:latin typeface="Arial" panose="020B0604020202020204" pitchFamily="34" charset="0"/>
                <a:ea typeface="黑体" panose="02010609060101010101" pitchFamily="49" charset="-122"/>
                <a:cs typeface="Times New Roman" panose="02020603050405020304" pitchFamily="18" charset="0"/>
              </a:rPr>
              <a:t>受力分析作图</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dirty="0">
                <a:solidFill>
                  <a:srgbClr val="000000"/>
                </a:solidFill>
                <a:latin typeface="Times New Roman" panose="02020603050405020304" pitchFamily="18" charset="0"/>
                <a:cs typeface="Times New Roman" panose="02020603050405020304" pitchFamily="18" charset="0"/>
              </a:rPr>
              <a:t>9.</a:t>
            </a:r>
            <a:r>
              <a:rPr lang="zh-CN" altLang="zh-CN" sz="2400" dirty="0">
                <a:solidFill>
                  <a:srgbClr val="000000"/>
                </a:solidFill>
                <a:latin typeface="Times New Roman" panose="02020603050405020304" pitchFamily="18" charset="0"/>
                <a:cs typeface="Times New Roman" panose="02020603050405020304" pitchFamily="18" charset="0"/>
              </a:rPr>
              <a:t>如图</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一位老人骑着一辆自行车</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匀速行驶在水平地面上</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后轮所受地面的摩擦力</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1</a:t>
            </a:r>
            <a:r>
              <a:rPr lang="zh-CN" altLang="zh-CN" sz="2400" dirty="0">
                <a:solidFill>
                  <a:srgbClr val="000000"/>
                </a:solidFill>
                <a:latin typeface="Times New Roman" panose="02020603050405020304" pitchFamily="18" charset="0"/>
                <a:cs typeface="Times New Roman" panose="02020603050405020304" pitchFamily="18" charset="0"/>
              </a:rPr>
              <a:t>如图所示</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忽略骑行时的空气阻力</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请在</a:t>
            </a:r>
            <a:r>
              <a:rPr lang="en-US" altLang="zh-CN" sz="2400" i="1" dirty="0">
                <a:solidFill>
                  <a:srgbClr val="000000"/>
                </a:solidFill>
                <a:latin typeface="Times New Roman" panose="02020603050405020304" pitchFamily="18" charset="0"/>
                <a:cs typeface="Times New Roman" panose="02020603050405020304" pitchFamily="18" charset="0"/>
              </a:rPr>
              <a:t>O</a:t>
            </a:r>
            <a:r>
              <a:rPr lang="zh-CN" altLang="zh-CN" sz="2400" dirty="0">
                <a:solidFill>
                  <a:srgbClr val="000000"/>
                </a:solidFill>
                <a:latin typeface="Times New Roman" panose="02020603050405020304" pitchFamily="18" charset="0"/>
                <a:cs typeface="Times New Roman" panose="02020603050405020304" pitchFamily="18" charset="0"/>
              </a:rPr>
              <a:t>点画出前轮所受地面摩擦力</a:t>
            </a:r>
            <a:r>
              <a:rPr lang="en-US" altLang="zh-CN" sz="2400" i="1" dirty="0">
                <a:solidFill>
                  <a:srgbClr val="000000"/>
                </a:solidFill>
                <a:latin typeface="Times New Roman" panose="02020603050405020304" pitchFamily="18" charset="0"/>
                <a:cs typeface="Times New Roman" panose="02020603050405020304" pitchFamily="18" charset="0"/>
              </a:rPr>
              <a:t>f</a:t>
            </a:r>
            <a:r>
              <a:rPr lang="en-US" altLang="zh-CN" sz="2400" baseline="-25000" dirty="0">
                <a:solidFill>
                  <a:srgbClr val="000000"/>
                </a:solidFill>
                <a:latin typeface="Times New Roman" panose="02020603050405020304" pitchFamily="18" charset="0"/>
                <a:cs typeface="Times New Roman" panose="02020603050405020304" pitchFamily="18" charset="0"/>
              </a:rPr>
              <a:t>2</a:t>
            </a:r>
            <a:r>
              <a:rPr lang="zh-CN" altLang="zh-CN" sz="2400" dirty="0">
                <a:solidFill>
                  <a:srgbClr val="000000"/>
                </a:solidFill>
                <a:latin typeface="Times New Roman" panose="02020603050405020304" pitchFamily="18" charset="0"/>
                <a:cs typeface="Times New Roman" panose="02020603050405020304" pitchFamily="18" charset="0"/>
              </a:rPr>
              <a:t>的示意图。</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44889385"/>
              </p:ext>
            </p:extLst>
          </p:nvPr>
        </p:nvGraphicFramePr>
        <p:xfrm>
          <a:off x="1372860" y="2296697"/>
          <a:ext cx="9446281" cy="1936708"/>
        </p:xfrm>
        <a:graphic>
          <a:graphicData uri="http://schemas.openxmlformats.org/presentationml/2006/ole">
            <mc:AlternateContent xmlns:mc="http://schemas.openxmlformats.org/markup-compatibility/2006">
              <mc:Choice xmlns:v="urn:schemas-microsoft-com:vml" Requires="v">
                <p:oleObj spid="_x0000_s4114" name="文档" r:id="rId4" imgW="4906281" imgH="1005902" progId="Word.Document.12">
                  <p:embed/>
                </p:oleObj>
              </mc:Choice>
              <mc:Fallback>
                <p:oleObj name="文档" r:id="rId4" imgW="4906281" imgH="1005902" progId="Word.Document.12">
                  <p:embed/>
                  <p:pic>
                    <p:nvPicPr>
                      <p:cNvPr id="0" name=""/>
                      <p:cNvPicPr/>
                      <p:nvPr/>
                    </p:nvPicPr>
                    <p:blipFill>
                      <a:blip r:embed="rId5"/>
                      <a:stretch>
                        <a:fillRect/>
                      </a:stretch>
                    </p:blipFill>
                    <p:spPr>
                      <a:xfrm>
                        <a:off x="1372860" y="2296697"/>
                        <a:ext cx="9446281" cy="1936708"/>
                      </a:xfrm>
                      <a:prstGeom prst="rect">
                        <a:avLst/>
                      </a:prstGeom>
                    </p:spPr>
                  </p:pic>
                </p:oleObj>
              </mc:Fallback>
            </mc:AlternateContent>
          </a:graphicData>
        </a:graphic>
      </p:graphicFrame>
      <p:sp>
        <p:nvSpPr>
          <p:cNvPr id="4" name="矩形 3"/>
          <p:cNvSpPr>
            <a:spLocks noChangeAspect="1"/>
          </p:cNvSpPr>
          <p:nvPr/>
        </p:nvSpPr>
        <p:spPr>
          <a:xfrm>
            <a:off x="381000" y="4044291"/>
            <a:ext cx="2193229" cy="53553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400" dirty="0" smtClean="0">
                <a:solidFill>
                  <a:srgbClr val="FF00FF"/>
                </a:solidFill>
                <a:latin typeface="Times New Roman" panose="02020603050405020304" pitchFamily="18" charset="0"/>
                <a:cs typeface="Times New Roman" panose="02020603050405020304" pitchFamily="18" charset="0"/>
              </a:rPr>
              <a:t>答案</a:t>
            </a:r>
            <a:r>
              <a:rPr lang="en-US" altLang="zh-CN" sz="2400" dirty="0" smtClean="0">
                <a:solidFill>
                  <a:srgbClr val="FF00FF"/>
                </a:solidFill>
                <a:latin typeface="Times New Roman" panose="02020603050405020304" pitchFamily="18" charset="0"/>
                <a:cs typeface="Times New Roman" panose="02020603050405020304" pitchFamily="18" charset="0"/>
              </a:rPr>
              <a:t>:</a:t>
            </a:r>
            <a:r>
              <a:rPr lang="zh-CN" altLang="zh-CN" sz="2400" dirty="0" smtClean="0">
                <a:solidFill>
                  <a:srgbClr val="FF00FF"/>
                </a:solidFill>
                <a:latin typeface="Times New Roman" panose="02020603050405020304" pitchFamily="18" charset="0"/>
                <a:cs typeface="Times New Roman" panose="02020603050405020304" pitchFamily="18" charset="0"/>
              </a:rPr>
              <a:t>如图所示</a:t>
            </a:r>
            <a:r>
              <a:rPr lang="en-US" altLang="zh-CN" sz="2400" dirty="0" smtClean="0">
                <a:solidFill>
                  <a:srgbClr val="FF00FF"/>
                </a:solidFill>
                <a:latin typeface="Times New Roman" panose="02020603050405020304" pitchFamily="18" charset="0"/>
                <a:cs typeface="Times New Roman" panose="02020603050405020304" pitchFamily="18" charset="0"/>
              </a:rPr>
              <a:t> </a:t>
            </a:r>
            <a:endParaRPr lang="zh-CN" altLang="zh-CN" sz="2400" dirty="0">
              <a:solidFill>
                <a:srgbClr val="000000"/>
              </a:solidFill>
              <a:effectLst/>
              <a:latin typeface="NEU-BZ-S92" panose="02010600010101010101"/>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906628816"/>
              </p:ext>
            </p:extLst>
          </p:nvPr>
        </p:nvGraphicFramePr>
        <p:xfrm>
          <a:off x="765517" y="4442662"/>
          <a:ext cx="10660967" cy="2212298"/>
        </p:xfrm>
        <a:graphic>
          <a:graphicData uri="http://schemas.openxmlformats.org/presentationml/2006/ole">
            <mc:AlternateContent xmlns:mc="http://schemas.openxmlformats.org/markup-compatibility/2006">
              <mc:Choice xmlns:v="urn:schemas-microsoft-com:vml" Requires="v">
                <p:oleObj spid="_x0000_s4115" name="文档" r:id="rId7" imgW="4906281" imgH="1018121" progId="Word.Document.12">
                  <p:embed/>
                </p:oleObj>
              </mc:Choice>
              <mc:Fallback>
                <p:oleObj name="文档" r:id="rId7" imgW="4906281" imgH="1018121" progId="Word.Document.12">
                  <p:embed/>
                  <p:pic>
                    <p:nvPicPr>
                      <p:cNvPr id="0" name=""/>
                      <p:cNvPicPr/>
                      <p:nvPr/>
                    </p:nvPicPr>
                    <p:blipFill>
                      <a:blip r:embed="rId8"/>
                      <a:stretch>
                        <a:fillRect/>
                      </a:stretch>
                    </p:blipFill>
                    <p:spPr>
                      <a:xfrm>
                        <a:off x="765517" y="4442662"/>
                        <a:ext cx="10660967" cy="2212298"/>
                      </a:xfrm>
                      <a:prstGeom prst="rect">
                        <a:avLst/>
                      </a:prstGeom>
                    </p:spPr>
                  </p:pic>
                </p:oleObj>
              </mc:Fallback>
            </mc:AlternateContent>
          </a:graphicData>
        </a:graphic>
      </p:graphicFrame>
    </p:spTree>
    <p:extLst>
      <p:ext uri="{BB962C8B-B14F-4D97-AF65-F5344CB8AC3E}">
        <p14:creationId xmlns:p14="http://schemas.microsoft.com/office/powerpoint/2010/main" val="1446340073"/>
      </p:ext>
    </p:extLst>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1000" y="1958827"/>
            <a:ext cx="11430000" cy="182274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400" dirty="0">
                <a:solidFill>
                  <a:srgbClr val="000000"/>
                </a:solidFill>
                <a:latin typeface="NEU-BZ-S92"/>
                <a:ea typeface="方正宋黑_GBK" panose="03000509000000000000" pitchFamily="65" charset="-122"/>
                <a:cs typeface="Times New Roman" panose="02020603050405020304" pitchFamily="18" charset="0"/>
              </a:rPr>
              <a:t>实验一</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NEU-BZ-S92"/>
                <a:ea typeface="方正宋黑_GBK" panose="03000509000000000000" pitchFamily="65" charset="-122"/>
                <a:cs typeface="Times New Roman" panose="02020603050405020304" pitchFamily="18" charset="0"/>
              </a:rPr>
              <a:t>探究二力平衡的条件</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rPr>
              <a:t>1</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实验器材</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400" dirty="0">
                <a:solidFill>
                  <a:srgbClr val="000000"/>
                </a:solidFill>
                <a:latin typeface="Times New Roman" panose="02020603050405020304" pitchFamily="18" charset="0"/>
                <a:cs typeface="Times New Roman" panose="02020603050405020304" pitchFamily="18" charset="0"/>
              </a:rPr>
              <a:t>两边带钩的小车、两边带有定滑轮的长木桌、托盘、砝码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或钩码</a:t>
            </a:r>
            <a:r>
              <a:rPr lang="en-US" altLang="zh-CN" sz="2400" dirty="0">
                <a:solidFill>
                  <a:srgbClr val="000000"/>
                </a:solidFill>
                <a:latin typeface="Times New Roman" panose="02020603050405020304" pitchFamily="18" charset="0"/>
                <a:cs typeface="Times New Roman" panose="02020603050405020304" pitchFamily="18" charset="0"/>
              </a:rPr>
              <a:t>  )</a:t>
            </a:r>
            <a:r>
              <a:rPr lang="zh-CN" altLang="zh-CN" sz="2400" dirty="0">
                <a:solidFill>
                  <a:srgbClr val="000000"/>
                </a:solidFill>
                <a:latin typeface="Times New Roman" panose="02020603050405020304" pitchFamily="18" charset="0"/>
                <a:cs typeface="Times New Roman" panose="02020603050405020304" pitchFamily="18" charset="0"/>
              </a:rPr>
              <a:t>若干、细线等。</a:t>
            </a:r>
            <a:endParaRPr lang="zh-CN" altLang="zh-CN" sz="24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400" b="1" dirty="0">
                <a:solidFill>
                  <a:srgbClr val="000000"/>
                </a:solidFill>
                <a:latin typeface="Times New Roman" panose="02020603050405020304" pitchFamily="18" charset="0"/>
                <a:cs typeface="Times New Roman" panose="02020603050405020304" pitchFamily="18" charset="0"/>
              </a:rPr>
              <a:t>2</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实验装置</a:t>
            </a:r>
            <a:r>
              <a:rPr lang="en-US" altLang="zh-CN" sz="2400" dirty="0">
                <a:solidFill>
                  <a:srgbClr val="000000"/>
                </a:solidFill>
                <a:latin typeface="Times New Roman" panose="02020603050405020304" pitchFamily="18" charset="0"/>
                <a:cs typeface="Times New Roman" panose="02020603050405020304" pitchFamily="18" charset="0"/>
              </a:rPr>
              <a:t>:</a:t>
            </a:r>
            <a:r>
              <a:rPr lang="zh-CN" altLang="zh-CN" sz="2400" dirty="0">
                <a:solidFill>
                  <a:srgbClr val="000000"/>
                </a:solidFill>
                <a:latin typeface="Times New Roman" panose="02020603050405020304" pitchFamily="18" charset="0"/>
                <a:cs typeface="Times New Roman" panose="02020603050405020304" pitchFamily="18" charset="0"/>
              </a:rPr>
              <a:t>如图所示。</a:t>
            </a:r>
            <a:endParaRPr lang="zh-CN" altLang="zh-CN" sz="24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18449559"/>
              </p:ext>
            </p:extLst>
          </p:nvPr>
        </p:nvGraphicFramePr>
        <p:xfrm>
          <a:off x="381000" y="3843916"/>
          <a:ext cx="11430000" cy="1280131"/>
        </p:xfrm>
        <a:graphic>
          <a:graphicData uri="http://schemas.openxmlformats.org/presentationml/2006/ole">
            <mc:AlternateContent xmlns:mc="http://schemas.openxmlformats.org/markup-compatibility/2006">
              <mc:Choice xmlns:v="urn:schemas-microsoft-com:vml" Requires="v">
                <p:oleObj spid="_x0000_s5128" name="文档" r:id="rId4" imgW="4906281" imgH="549491" progId="Word.Document.12">
                  <p:embed/>
                </p:oleObj>
              </mc:Choice>
              <mc:Fallback>
                <p:oleObj name="文档" r:id="rId4" imgW="4906281" imgH="549491" progId="Word.Document.12">
                  <p:embed/>
                  <p:pic>
                    <p:nvPicPr>
                      <p:cNvPr id="0" name=""/>
                      <p:cNvPicPr/>
                      <p:nvPr/>
                    </p:nvPicPr>
                    <p:blipFill>
                      <a:blip r:embed="rId5"/>
                      <a:stretch>
                        <a:fillRect/>
                      </a:stretch>
                    </p:blipFill>
                    <p:spPr>
                      <a:xfrm>
                        <a:off x="381000" y="3843916"/>
                        <a:ext cx="11430000" cy="1280131"/>
                      </a:xfrm>
                      <a:prstGeom prst="rect">
                        <a:avLst/>
                      </a:prstGeom>
                    </p:spPr>
                  </p:pic>
                </p:oleObj>
              </mc:Fallback>
            </mc:AlternateContent>
          </a:graphicData>
        </a:graphic>
      </p:graphicFrame>
    </p:spTree>
    <p:extLst>
      <p:ext uri="{BB962C8B-B14F-4D97-AF65-F5344CB8AC3E}">
        <p14:creationId xmlns:p14="http://schemas.microsoft.com/office/powerpoint/2010/main" val="1414328236"/>
      </p:ext>
    </p:extLst>
  </p:cSld>
  <p:clrMapOvr>
    <a:masterClrMapping/>
  </p:clrMapOvr>
  <p:transition spd="med">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演示文稿1" id="{B8104B3C-B17D-4874-AA84-C3B96AD56409}" vid="{891D0624-B59D-46C8-9FF8-EF24F8C83B54}"/>
    </a:ext>
  </a:extLst>
</a:theme>
</file>

<file path=docProps/app.xml><?xml version="1.0" encoding="utf-8"?>
<Properties xmlns="http://schemas.openxmlformats.org/officeDocument/2006/extended-properties" xmlns:vt="http://schemas.openxmlformats.org/officeDocument/2006/docPropsVTypes">
  <Template>正文模板</Template>
  <TotalTime>84</TotalTime>
  <Words>1138</Words>
  <Application>Microsoft Office PowerPoint</Application>
  <PresentationFormat>自定义</PresentationFormat>
  <Paragraphs>79</Paragraphs>
  <Slides>19</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1" baseType="lpstr">
      <vt:lpstr>Office 主题</vt:lpstr>
      <vt:lpstr>文档</vt:lpstr>
      <vt:lpstr>章末小结与提升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运动的描述　匀变速直线运动</dc:title>
  <dc:creator>dbc</dc:creator>
  <cp:lastModifiedBy>dreamsummit</cp:lastModifiedBy>
  <cp:revision>31</cp:revision>
  <dcterms:created xsi:type="dcterms:W3CDTF">2016-02-26T08:04:26Z</dcterms:created>
  <dcterms:modified xsi:type="dcterms:W3CDTF">2019-12-18T05:30:44Z</dcterms:modified>
</cp:coreProperties>
</file>