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activeX/activeX4.bin" ContentType="application/vnd.ms-office.activeX"/>
  <Override PartName="/ppt/activeX/activeX2.bin" ContentType="application/vnd.ms-office.activeX"/>
  <Override PartName="/ppt/activeX/activeX3.bin" ContentType="application/vnd.ms-office.activeX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1.bin" ContentType="application/vnd.ms-office.activeX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activeX/activeX1.xml" ContentType="application/vnd.ms-office.activeX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5"/>
  </p:notesMasterIdLst>
  <p:sldIdLst>
    <p:sldId id="384" r:id="rId2"/>
    <p:sldId id="515" r:id="rId3"/>
    <p:sldId id="522" r:id="rId4"/>
    <p:sldId id="365" r:id="rId5"/>
    <p:sldId id="524" r:id="rId6"/>
    <p:sldId id="527" r:id="rId7"/>
    <p:sldId id="528" r:id="rId8"/>
    <p:sldId id="529" r:id="rId9"/>
    <p:sldId id="557" r:id="rId10"/>
    <p:sldId id="531" r:id="rId11"/>
    <p:sldId id="533" r:id="rId12"/>
    <p:sldId id="536" r:id="rId13"/>
    <p:sldId id="537" r:id="rId14"/>
    <p:sldId id="539" r:id="rId15"/>
    <p:sldId id="560" r:id="rId16"/>
    <p:sldId id="540" r:id="rId17"/>
    <p:sldId id="541" r:id="rId18"/>
    <p:sldId id="542" r:id="rId19"/>
    <p:sldId id="543" r:id="rId20"/>
    <p:sldId id="562" r:id="rId21"/>
    <p:sldId id="561" r:id="rId22"/>
    <p:sldId id="563" r:id="rId23"/>
    <p:sldId id="406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6" userDrawn="1">
          <p15:clr>
            <a:srgbClr val="A4A3A4"/>
          </p15:clr>
        </p15:guide>
        <p15:guide id="2" pos="402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CE31B"/>
    <a:srgbClr val="00FF00"/>
    <a:srgbClr val="000000"/>
    <a:srgbClr val="FF0000"/>
    <a:srgbClr val="D0CF2E"/>
    <a:srgbClr val="27D74C"/>
    <a:srgbClr val="FFFF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247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480" y="-96"/>
      </p:cViewPr>
      <p:guideLst>
        <p:guide orient="horz" pos="2206"/>
        <p:guide pos="40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页眉占位符 9011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/>
          </a:p>
        </p:txBody>
      </p:sp>
      <p:sp>
        <p:nvSpPr>
          <p:cNvPr id="90115" name="日期占位符 9011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2" name="幻灯片图像占位符 90115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文本占位符 90116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0118" name="页脚占位符 9011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noProof="1" dirty="0"/>
            </a:lvl1pPr>
          </a:lstStyle>
          <a:p>
            <a:endParaRPr lang="zh-CN"/>
          </a:p>
        </p:txBody>
      </p:sp>
      <p:sp>
        <p:nvSpPr>
          <p:cNvPr id="90119" name="灯片编号占位符 9011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r">
              <a:defRPr sz="1200" noProof="1" dirty="0">
                <a:cs typeface="+mn-ea"/>
              </a:defRPr>
            </a:lvl1pPr>
          </a:lstStyle>
          <a:p>
            <a:fld id="{69A8B230-3B9E-4ECB-A922-BAC7E6BFC9D0}" type="slidenum">
              <a:rPr lang="en-US" altLang="zh-CN"/>
              <a:pPr/>
              <a:t>‹#›</a:t>
            </a:fld>
            <a:endParaRPr lang="zh-CN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90695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6" name="备注占位符 2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1AC2536-552A-417D-8254-27BC2EAB297D}" type="slidenum">
              <a:rPr lang="zh-CN" altLang="en-US" smtClean="0"/>
              <a:pPr/>
              <a:t>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675090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4" name="备注占位符 2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A31E124-16C3-49C5-BC4F-DD2B2904347A}" type="slidenum">
              <a:rPr lang="zh-CN" altLang="en-US" sz="1200"/>
              <a:pPr algn="r"/>
              <a:t>17</a:t>
            </a:fld>
            <a:endParaRPr lang="zh-CN" altLang="en-US" sz="1200"/>
          </a:p>
        </p:txBody>
      </p:sp>
      <p:sp>
        <p:nvSpPr>
          <p:cNvPr id="23556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7C35FB7-ED16-40DD-AD1D-860260F70C41}" type="slidenum">
              <a:rPr lang="zh-CN" altLang="en-US" smtClean="0"/>
              <a:pPr/>
              <a:t>17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8057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2A06-C328-48A7-91F2-ECF57359C69A}" type="slidenum">
              <a:rPr lang="en-US" altLang="zh-CN" smtClean="0"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161720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B3B62-CA1C-470B-9E2E-DE9693AAA7D3}" type="slidenum">
              <a:rPr lang="en-US" altLang="zh-CN" smtClean="0"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94418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95AD0-4745-46D6-B2F4-CF098AC1632D}" type="slidenum">
              <a:rPr lang="en-US" altLang="zh-CN" smtClean="0"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4148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AFD2-2913-41DB-A569-130E3BA4712E}" type="slidenum">
              <a:rPr lang="en-US" altLang="zh-CN" smtClean="0"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190854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B13C-8897-498E-9461-87604BB950BE}" type="slidenum">
              <a:rPr lang="en-US" altLang="zh-CN" smtClean="0"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33568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E2E1-E7B4-40C3-82C5-62FFE1C64682}" type="slidenum">
              <a:rPr lang="en-US" altLang="zh-CN" smtClean="0"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39517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D60D-AEA6-491F-8A4B-F440F1E8F3B6}" type="slidenum">
              <a:rPr lang="en-US" altLang="zh-CN" smtClean="0"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245668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5FB9-584E-4F51-AA84-8E2103C8C0C1}" type="slidenum">
              <a:rPr lang="en-US" altLang="zh-CN" smtClean="0"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136966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990A-137B-45D3-BE86-6E8690CB3B3C}" type="slidenum">
              <a:rPr lang="en-US" altLang="zh-CN" smtClean="0"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415056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6035-871A-4703-B3C8-3B70F93F0DFF}" type="slidenum">
              <a:rPr lang="en-US" altLang="zh-CN" smtClean="0"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389585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9F36-898F-4066-9074-48292FD0FFE7}" type="slidenum">
              <a:rPr lang="en-US" altLang="zh-CN" smtClean="0"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215657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../../../&#20154;&#25945;&#20061;&#29289;&#65288;&#20840;&#65289;&#30446;&#24405;&#65314;.ppt#-1,2,&#24187;&#28783;&#29255; 2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6F68E-AD56-4ED0-81E7-A1CE1AA51A35}" type="slidenum">
              <a:rPr lang="en-US" altLang="zh-CN" smtClean="0"/>
              <a:pPr/>
              <a:t>‹#›</a:t>
            </a:fld>
            <a:endParaRPr lang="zh-CN">
              <a:cs typeface="+mn-cs"/>
            </a:endParaRPr>
          </a:p>
        </p:txBody>
      </p:sp>
      <p:pic>
        <p:nvPicPr>
          <p:cNvPr id="7" name="Picture 8" descr="按扭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86067" y="6581776"/>
            <a:ext cx="9059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按扭1">
            <a:hlinkClick r:id="rId14" action="ppaction://hlinkpres?slideindex=2&amp;slidetitle=幻灯片 2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0118" y="6581776"/>
            <a:ext cx="9059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 descr="按扭3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9267" y="6581776"/>
            <a:ext cx="9059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按扭2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581776"/>
            <a:ext cx="90805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337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hyperlink" Target="../../../../Documents%20and%20Settings/Administrator/&#26700;&#38754;/&#21487;&#36870;4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Documents%20and%20Settings/Administrator/&#26700;&#38754;/&#21487;&#36870;4.sw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5.vml"/><Relationship Id="rId4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Documents%20and%20Settings/Administrator/&#26700;&#38754;/&#21487;&#36870;4.sw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Documents%20and%20Settings/Administrator/&#26700;&#38754;/&#21516;&#19968;&#24179;&#38754;2.sw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圆角矩形 325637"/>
          <p:cNvSpPr>
            <a:spLocks noChangeArrowheads="1"/>
          </p:cNvSpPr>
          <p:nvPr/>
        </p:nvSpPr>
        <p:spPr bwMode="auto">
          <a:xfrm>
            <a:off x="2495600" y="1916832"/>
            <a:ext cx="7992888" cy="2880320"/>
          </a:xfrm>
          <a:prstGeom prst="roundRect">
            <a:avLst>
              <a:gd name="adj" fmla="val 29167"/>
            </a:avLst>
          </a:prstGeom>
          <a:gradFill rotWithShape="0">
            <a:gsLst>
              <a:gs pos="0">
                <a:srgbClr val="009999"/>
              </a:gs>
              <a:gs pos="50000">
                <a:srgbClr val="FFFFFF"/>
              </a:gs>
              <a:gs pos="100000">
                <a:srgbClr val="009999"/>
              </a:gs>
            </a:gsLst>
            <a:lin ang="2700000" scaled="1"/>
          </a:gradFill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8000" b="1" dirty="0" smtClean="0">
                <a:solidFill>
                  <a:srgbClr val="FF33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8000" b="1" dirty="0" smtClean="0">
                <a:solidFill>
                  <a:srgbClr val="FF33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光</a:t>
            </a:r>
            <a:r>
              <a:rPr lang="zh-CN" altLang="en-US" sz="8000" b="1" dirty="0">
                <a:solidFill>
                  <a:srgbClr val="FF33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的反射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6385"/>
          <p:cNvSpPr txBox="1">
            <a:spLocks noChangeArrowheads="1"/>
          </p:cNvSpPr>
          <p:nvPr/>
        </p:nvSpPr>
        <p:spPr bwMode="auto">
          <a:xfrm>
            <a:off x="1562101" y="160338"/>
            <a:ext cx="88931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  <a:ea typeface="黑体" panose="02010609060101010101" pitchFamily="49" charset="-122"/>
              </a:rPr>
              <a:t>已知下图中入射角的度数，回答反射角的度数</a:t>
            </a:r>
          </a:p>
        </p:txBody>
      </p:sp>
      <p:sp>
        <p:nvSpPr>
          <p:cNvPr id="15363" name="立方体 16386"/>
          <p:cNvSpPr>
            <a:spLocks noChangeArrowheads="1"/>
          </p:cNvSpPr>
          <p:nvPr/>
        </p:nvSpPr>
        <p:spPr bwMode="auto">
          <a:xfrm>
            <a:off x="3000376" y="3141664"/>
            <a:ext cx="2087563" cy="719137"/>
          </a:xfrm>
          <a:prstGeom prst="cube">
            <a:avLst>
              <a:gd name="adj" fmla="val 82176"/>
            </a:avLst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364" name="矩形 16387"/>
          <p:cNvSpPr>
            <a:spLocks noChangeArrowheads="1"/>
          </p:cNvSpPr>
          <p:nvPr/>
        </p:nvSpPr>
        <p:spPr bwMode="auto">
          <a:xfrm>
            <a:off x="2351088" y="981075"/>
            <a:ext cx="3600450" cy="23050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365" name="立方体 16390"/>
          <p:cNvSpPr>
            <a:spLocks noChangeArrowheads="1"/>
          </p:cNvSpPr>
          <p:nvPr/>
        </p:nvSpPr>
        <p:spPr bwMode="auto">
          <a:xfrm>
            <a:off x="3076575" y="6102350"/>
            <a:ext cx="2159000" cy="755650"/>
          </a:xfrm>
          <a:prstGeom prst="cube">
            <a:avLst>
              <a:gd name="adj" fmla="val 82176"/>
            </a:avLst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366" name="矩形 16391"/>
          <p:cNvSpPr>
            <a:spLocks noChangeArrowheads="1"/>
          </p:cNvSpPr>
          <p:nvPr/>
        </p:nvSpPr>
        <p:spPr bwMode="auto">
          <a:xfrm>
            <a:off x="2351089" y="3933825"/>
            <a:ext cx="3673475" cy="24399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5367" name="组合 16392"/>
          <p:cNvGrpSpPr>
            <a:grpSpLocks/>
          </p:cNvGrpSpPr>
          <p:nvPr/>
        </p:nvGrpSpPr>
        <p:grpSpPr bwMode="auto">
          <a:xfrm>
            <a:off x="6743700" y="2492375"/>
            <a:ext cx="3455988" cy="2852738"/>
            <a:chOff x="0" y="0"/>
            <a:chExt cx="2640" cy="1920"/>
          </a:xfrm>
        </p:grpSpPr>
        <p:sp>
          <p:nvSpPr>
            <p:cNvPr id="15368" name="立方体 16393"/>
            <p:cNvSpPr>
              <a:spLocks noChangeArrowheads="1"/>
            </p:cNvSpPr>
            <p:nvPr/>
          </p:nvSpPr>
          <p:spPr bwMode="auto">
            <a:xfrm>
              <a:off x="480" y="1536"/>
              <a:ext cx="1536" cy="384"/>
            </a:xfrm>
            <a:prstGeom prst="cube">
              <a:avLst>
                <a:gd name="adj" fmla="val 82176"/>
              </a:avLst>
            </a:prstGeom>
            <a:gradFill rotWithShape="1">
              <a:gsLst>
                <a:gs pos="0">
                  <a:srgbClr val="CC99FF"/>
                </a:gs>
                <a:gs pos="100000">
                  <a:srgbClr val="5E4776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369" name="矩形 16394"/>
            <p:cNvSpPr>
              <a:spLocks noChangeArrowheads="1"/>
            </p:cNvSpPr>
            <p:nvPr/>
          </p:nvSpPr>
          <p:spPr bwMode="auto">
            <a:xfrm>
              <a:off x="0" y="0"/>
              <a:ext cx="2640" cy="158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5370" name="直接连接符 16395"/>
          <p:cNvSpPr>
            <a:spLocks noChangeShapeType="1"/>
          </p:cNvSpPr>
          <p:nvPr/>
        </p:nvSpPr>
        <p:spPr bwMode="auto">
          <a:xfrm>
            <a:off x="4079876" y="981075"/>
            <a:ext cx="23813" cy="231933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1" name="矩形 16396"/>
          <p:cNvSpPr>
            <a:spLocks noChangeArrowheads="1"/>
          </p:cNvSpPr>
          <p:nvPr/>
        </p:nvSpPr>
        <p:spPr bwMode="auto">
          <a:xfrm>
            <a:off x="3432175" y="1557338"/>
            <a:ext cx="679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2800" b="1">
                <a:latin typeface="Times New Roman" panose="02020603050405020304" pitchFamily="18" charset="0"/>
              </a:rPr>
              <a:t>30</a:t>
            </a:r>
            <a:r>
              <a:rPr lang="en-US" altLang="zh-CN" sz="2800" b="1" baseline="30000"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15372" name="组合 16397"/>
          <p:cNvGrpSpPr>
            <a:grpSpLocks/>
          </p:cNvGrpSpPr>
          <p:nvPr/>
        </p:nvGrpSpPr>
        <p:grpSpPr bwMode="auto">
          <a:xfrm rot="3784820">
            <a:off x="2143920" y="2097882"/>
            <a:ext cx="2478087" cy="304800"/>
            <a:chOff x="0" y="0"/>
            <a:chExt cx="3168" cy="0"/>
          </a:xfrm>
        </p:grpSpPr>
        <p:sp>
          <p:nvSpPr>
            <p:cNvPr id="15373" name="直接连接符 16398"/>
            <p:cNvSpPr>
              <a:spLocks noChangeShapeType="1"/>
            </p:cNvSpPr>
            <p:nvPr/>
          </p:nvSpPr>
          <p:spPr bwMode="auto">
            <a:xfrm>
              <a:off x="0" y="0"/>
              <a:ext cx="1872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4" name="直接连接符 16399"/>
            <p:cNvSpPr>
              <a:spLocks noChangeShapeType="1"/>
            </p:cNvSpPr>
            <p:nvPr/>
          </p:nvSpPr>
          <p:spPr bwMode="auto">
            <a:xfrm>
              <a:off x="1680" y="0"/>
              <a:ext cx="1488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75" name="组合 16400"/>
          <p:cNvGrpSpPr>
            <a:grpSpLocks/>
          </p:cNvGrpSpPr>
          <p:nvPr/>
        </p:nvGrpSpPr>
        <p:grpSpPr bwMode="auto">
          <a:xfrm rot="17700883">
            <a:off x="3603626" y="2030413"/>
            <a:ext cx="2530475" cy="425450"/>
            <a:chOff x="0" y="0"/>
            <a:chExt cx="3168" cy="0"/>
          </a:xfrm>
        </p:grpSpPr>
        <p:sp>
          <p:nvSpPr>
            <p:cNvPr id="15376" name="直接连接符 16401"/>
            <p:cNvSpPr>
              <a:spLocks noChangeShapeType="1"/>
            </p:cNvSpPr>
            <p:nvPr/>
          </p:nvSpPr>
          <p:spPr bwMode="auto">
            <a:xfrm>
              <a:off x="0" y="0"/>
              <a:ext cx="1872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7" name="直接连接符 16402"/>
            <p:cNvSpPr>
              <a:spLocks noChangeShapeType="1"/>
            </p:cNvSpPr>
            <p:nvPr/>
          </p:nvSpPr>
          <p:spPr bwMode="auto">
            <a:xfrm>
              <a:off x="1680" y="0"/>
              <a:ext cx="1488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78" name="直接连接符 16413"/>
          <p:cNvSpPr>
            <a:spLocks noChangeShapeType="1"/>
          </p:cNvSpPr>
          <p:nvPr/>
        </p:nvSpPr>
        <p:spPr bwMode="auto">
          <a:xfrm>
            <a:off x="4151313" y="4076700"/>
            <a:ext cx="0" cy="2260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9" name="直接连接符 16414"/>
          <p:cNvSpPr>
            <a:spLocks noChangeShapeType="1"/>
          </p:cNvSpPr>
          <p:nvPr/>
        </p:nvSpPr>
        <p:spPr bwMode="auto">
          <a:xfrm>
            <a:off x="8328025" y="2565400"/>
            <a:ext cx="0" cy="2260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380" name="组合 16415"/>
          <p:cNvGrpSpPr>
            <a:grpSpLocks/>
          </p:cNvGrpSpPr>
          <p:nvPr/>
        </p:nvGrpSpPr>
        <p:grpSpPr bwMode="auto">
          <a:xfrm rot="2231997" flipV="1">
            <a:off x="2173289" y="5570539"/>
            <a:ext cx="2225675" cy="104775"/>
            <a:chOff x="0" y="0"/>
            <a:chExt cx="3168" cy="0"/>
          </a:xfrm>
        </p:grpSpPr>
        <p:sp>
          <p:nvSpPr>
            <p:cNvPr id="15381" name="直接连接符 16416"/>
            <p:cNvSpPr>
              <a:spLocks noChangeShapeType="1"/>
            </p:cNvSpPr>
            <p:nvPr/>
          </p:nvSpPr>
          <p:spPr bwMode="auto">
            <a:xfrm>
              <a:off x="0" y="0"/>
              <a:ext cx="1872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2" name="直接连接符 16417"/>
            <p:cNvSpPr>
              <a:spLocks noChangeShapeType="1"/>
            </p:cNvSpPr>
            <p:nvPr/>
          </p:nvSpPr>
          <p:spPr bwMode="auto">
            <a:xfrm>
              <a:off x="1680" y="0"/>
              <a:ext cx="1488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83" name="组合 16418"/>
          <p:cNvGrpSpPr>
            <a:grpSpLocks/>
          </p:cNvGrpSpPr>
          <p:nvPr/>
        </p:nvGrpSpPr>
        <p:grpSpPr bwMode="auto">
          <a:xfrm rot="8683206" flipH="1" flipV="1">
            <a:off x="4059239" y="5645150"/>
            <a:ext cx="2270125" cy="401638"/>
            <a:chOff x="0" y="0"/>
            <a:chExt cx="3168" cy="0"/>
          </a:xfrm>
        </p:grpSpPr>
        <p:sp>
          <p:nvSpPr>
            <p:cNvPr id="15384" name="直接连接符 16419"/>
            <p:cNvSpPr>
              <a:spLocks noChangeShapeType="1"/>
            </p:cNvSpPr>
            <p:nvPr/>
          </p:nvSpPr>
          <p:spPr bwMode="auto">
            <a:xfrm>
              <a:off x="0" y="0"/>
              <a:ext cx="1872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5" name="直接连接符 16420"/>
            <p:cNvSpPr>
              <a:spLocks noChangeShapeType="1"/>
            </p:cNvSpPr>
            <p:nvPr/>
          </p:nvSpPr>
          <p:spPr bwMode="auto">
            <a:xfrm>
              <a:off x="1680" y="0"/>
              <a:ext cx="1488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86" name="组合 16421"/>
          <p:cNvGrpSpPr>
            <a:grpSpLocks/>
          </p:cNvGrpSpPr>
          <p:nvPr/>
        </p:nvGrpSpPr>
        <p:grpSpPr bwMode="auto">
          <a:xfrm rot="2754020" flipV="1">
            <a:off x="6877050" y="4084638"/>
            <a:ext cx="1765300" cy="127000"/>
            <a:chOff x="0" y="0"/>
            <a:chExt cx="3168" cy="0"/>
          </a:xfrm>
        </p:grpSpPr>
        <p:sp>
          <p:nvSpPr>
            <p:cNvPr id="15387" name="直接连接符 16422"/>
            <p:cNvSpPr>
              <a:spLocks noChangeShapeType="1"/>
            </p:cNvSpPr>
            <p:nvPr/>
          </p:nvSpPr>
          <p:spPr bwMode="auto">
            <a:xfrm>
              <a:off x="0" y="0"/>
              <a:ext cx="1872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8" name="直接连接符 16423"/>
            <p:cNvSpPr>
              <a:spLocks noChangeShapeType="1"/>
            </p:cNvSpPr>
            <p:nvPr/>
          </p:nvSpPr>
          <p:spPr bwMode="auto">
            <a:xfrm>
              <a:off x="1680" y="0"/>
              <a:ext cx="1488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89" name="组合 16424"/>
          <p:cNvGrpSpPr>
            <a:grpSpLocks/>
          </p:cNvGrpSpPr>
          <p:nvPr/>
        </p:nvGrpSpPr>
        <p:grpSpPr bwMode="auto">
          <a:xfrm rot="7635293" flipH="1" flipV="1">
            <a:off x="8066088" y="3938588"/>
            <a:ext cx="2073275" cy="368300"/>
            <a:chOff x="0" y="0"/>
            <a:chExt cx="3168" cy="0"/>
          </a:xfrm>
        </p:grpSpPr>
        <p:sp>
          <p:nvSpPr>
            <p:cNvPr id="15390" name="直接连接符 16425"/>
            <p:cNvSpPr>
              <a:spLocks noChangeShapeType="1"/>
            </p:cNvSpPr>
            <p:nvPr/>
          </p:nvSpPr>
          <p:spPr bwMode="auto">
            <a:xfrm>
              <a:off x="0" y="0"/>
              <a:ext cx="1872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1" name="直接连接符 16426"/>
            <p:cNvSpPr>
              <a:spLocks noChangeShapeType="1"/>
            </p:cNvSpPr>
            <p:nvPr/>
          </p:nvSpPr>
          <p:spPr bwMode="auto">
            <a:xfrm>
              <a:off x="1680" y="0"/>
              <a:ext cx="1488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92" name="矩形 16427"/>
          <p:cNvSpPr>
            <a:spLocks noChangeArrowheads="1"/>
          </p:cNvSpPr>
          <p:nvPr/>
        </p:nvSpPr>
        <p:spPr bwMode="auto">
          <a:xfrm>
            <a:off x="3359150" y="4916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2800" b="1">
                <a:latin typeface="Times New Roman" panose="02020603050405020304" pitchFamily="18" charset="0"/>
              </a:rPr>
              <a:t>60</a:t>
            </a:r>
            <a:r>
              <a:rPr lang="en-US" altLang="zh-CN" sz="2800" b="1" baseline="300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5393" name="矩形 16429"/>
          <p:cNvSpPr>
            <a:spLocks noChangeArrowheads="1"/>
          </p:cNvSpPr>
          <p:nvPr/>
        </p:nvSpPr>
        <p:spPr bwMode="auto">
          <a:xfrm>
            <a:off x="7464425" y="350043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2800" b="1">
                <a:latin typeface="Times New Roman" panose="02020603050405020304" pitchFamily="18" charset="0"/>
              </a:rPr>
              <a:t>48</a:t>
            </a:r>
            <a:r>
              <a:rPr lang="en-US" altLang="zh-CN" sz="2800" b="1" baseline="300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5394" name="文本框 16436"/>
          <p:cNvSpPr txBox="1">
            <a:spLocks noChangeArrowheads="1"/>
          </p:cNvSpPr>
          <p:nvPr/>
        </p:nvSpPr>
        <p:spPr bwMode="auto">
          <a:xfrm>
            <a:off x="5591175" y="2349501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5395" name="文本框 16437"/>
          <p:cNvSpPr txBox="1">
            <a:spLocks noChangeArrowheads="1"/>
          </p:cNvSpPr>
          <p:nvPr/>
        </p:nvSpPr>
        <p:spPr bwMode="auto">
          <a:xfrm>
            <a:off x="12444413" y="306863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5396" name="文本框 16438"/>
          <p:cNvSpPr txBox="1">
            <a:spLocks noChangeArrowheads="1"/>
          </p:cNvSpPr>
          <p:nvPr/>
        </p:nvSpPr>
        <p:spPr bwMode="auto">
          <a:xfrm>
            <a:off x="12588875" y="30686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直接连接符 18433"/>
          <p:cNvSpPr>
            <a:spLocks noChangeShapeType="1"/>
          </p:cNvSpPr>
          <p:nvPr/>
        </p:nvSpPr>
        <p:spPr bwMode="auto">
          <a:xfrm flipV="1">
            <a:off x="6324600" y="3625850"/>
            <a:ext cx="83820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5" name="文本框 18434"/>
          <p:cNvSpPr txBox="1">
            <a:spLocks noChangeArrowheads="1"/>
          </p:cNvSpPr>
          <p:nvPr/>
        </p:nvSpPr>
        <p:spPr bwMode="auto">
          <a:xfrm>
            <a:off x="1568451" y="609600"/>
            <a:ext cx="88804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600" b="1"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en-US" sz="3200" b="1">
                <a:latin typeface="隶书" panose="02010509060101010101" pitchFamily="49" charset="-122"/>
                <a:ea typeface="隶书" panose="02010509060101010101" pitchFamily="49" charset="-122"/>
              </a:rPr>
              <a:t>反射光线、入射光线、法线在同一平面内,反射光线、入射光线分居在法线两侧,反射角等于入射角。</a:t>
            </a:r>
          </a:p>
        </p:txBody>
      </p:sp>
      <p:sp>
        <p:nvSpPr>
          <p:cNvPr id="16388" name="文本框 18435"/>
          <p:cNvSpPr txBox="1">
            <a:spLocks noChangeArrowheads="1"/>
          </p:cNvSpPr>
          <p:nvPr/>
        </p:nvSpPr>
        <p:spPr bwMode="auto">
          <a:xfrm>
            <a:off x="1568451" y="60326"/>
            <a:ext cx="5070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solidFill>
                  <a:srgbClr val="CC0000"/>
                </a:solidFill>
                <a:ea typeface="隶书" panose="02010509060101010101" pitchFamily="49" charset="-122"/>
              </a:rPr>
              <a:t>一 </a:t>
            </a:r>
            <a:r>
              <a:rPr lang="zh-CN" altLang="en-US" sz="3600" b="1"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en-US" sz="3600" b="1">
                <a:solidFill>
                  <a:srgbClr val="CC0000"/>
                </a:solidFill>
                <a:ea typeface="隶书" panose="02010509060101010101" pitchFamily="49" charset="-122"/>
              </a:rPr>
              <a:t>光的反射规律</a:t>
            </a:r>
          </a:p>
        </p:txBody>
      </p:sp>
      <p:sp>
        <p:nvSpPr>
          <p:cNvPr id="21527" name="矩形 21526"/>
          <p:cNvSpPr>
            <a:spLocks noChangeArrowheads="1"/>
          </p:cNvSpPr>
          <p:nvPr/>
        </p:nvSpPr>
        <p:spPr bwMode="auto">
          <a:xfrm>
            <a:off x="2014538" y="3105150"/>
            <a:ext cx="82740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FF00FF"/>
              </a:buClr>
              <a:buFont typeface="Wingdings" panose="05000000000000000000" pitchFamily="2" charset="2"/>
              <a:buNone/>
            </a:pPr>
            <a:r>
              <a:rPr lang="zh-CN" altLang="en-US" sz="4000" b="1">
                <a:solidFill>
                  <a:srgbClr val="CC0000"/>
                </a:solidFill>
              </a:rPr>
              <a:t>即</a:t>
            </a:r>
            <a:r>
              <a:rPr lang="en-US" altLang="zh-CN" sz="4000" b="1">
                <a:solidFill>
                  <a:srgbClr val="CC0000"/>
                </a:solidFill>
              </a:rPr>
              <a:t>:</a:t>
            </a:r>
            <a:r>
              <a:rPr lang="zh-CN" altLang="en-US" sz="4000" b="1">
                <a:solidFill>
                  <a:srgbClr val="CC0000"/>
                </a:solidFill>
              </a:rPr>
              <a:t>三线共面</a:t>
            </a:r>
            <a:r>
              <a:rPr lang="en-US" altLang="zh-CN" sz="4000" b="1">
                <a:solidFill>
                  <a:srgbClr val="CC0000"/>
                </a:solidFill>
              </a:rPr>
              <a:t>, </a:t>
            </a:r>
            <a:r>
              <a:rPr lang="zh-CN" altLang="en-US" sz="4000" b="1">
                <a:solidFill>
                  <a:srgbClr val="CC0000"/>
                </a:solidFill>
              </a:rPr>
              <a:t>两线两侧</a:t>
            </a:r>
            <a:r>
              <a:rPr lang="en-US" altLang="zh-CN" sz="4000" b="1">
                <a:solidFill>
                  <a:srgbClr val="CC0000"/>
                </a:solidFill>
              </a:rPr>
              <a:t>, </a:t>
            </a:r>
            <a:r>
              <a:rPr lang="zh-CN" altLang="en-US" sz="4000" b="1">
                <a:solidFill>
                  <a:srgbClr val="CC0000"/>
                </a:solidFill>
              </a:rPr>
              <a:t>两角相等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704976" y="4552950"/>
            <a:ext cx="85836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FF00FF"/>
              </a:buClr>
              <a:buFont typeface="Wingdings" panose="05000000000000000000" pitchFamily="2" charset="2"/>
              <a:buNone/>
            </a:pPr>
            <a:r>
              <a:rPr lang="zh-CN" altLang="en-US" sz="4000">
                <a:latin typeface="宋体" panose="02010600030101010101" pitchFamily="2" charset="-122"/>
              </a:rPr>
              <a:t>注</a:t>
            </a:r>
            <a:r>
              <a:rPr lang="en-US" altLang="zh-CN" sz="4000">
                <a:latin typeface="宋体" panose="02010600030101010101" pitchFamily="2" charset="-122"/>
              </a:rPr>
              <a:t>: </a:t>
            </a:r>
            <a:r>
              <a:rPr lang="zh-CN" altLang="en-US" sz="4000">
                <a:latin typeface="宋体" panose="02010600030101010101" pitchFamily="2" charset="-122"/>
              </a:rPr>
              <a:t>不能说成“入射角等于反射角”</a:t>
            </a:r>
            <a:endParaRPr lang="zh-CN" altLang="en-US" sz="40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/>
      <p:bldP spid="21527" grpId="0" bldLvl="0"/>
      <p:bldP spid="2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文本框 11265"/>
          <p:cNvSpPr txBox="1">
            <a:spLocks noChangeArrowheads="1"/>
          </p:cNvSpPr>
          <p:nvPr/>
        </p:nvSpPr>
        <p:spPr bwMode="auto">
          <a:xfrm>
            <a:off x="1560514" y="-22225"/>
            <a:ext cx="90709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Times New Roman" panose="02020603050405020304" pitchFamily="18" charset="0"/>
                <a:ea typeface="隶书" panose="02010509060101010101" pitchFamily="49" charset="-122"/>
              </a:rPr>
              <a:t>探究</a:t>
            </a:r>
            <a:r>
              <a:rPr lang="en-US" altLang="zh-CN" sz="3600" b="1">
                <a:latin typeface="Times New Roman" panose="02020603050405020304" pitchFamily="18" charset="0"/>
                <a:ea typeface="隶书" panose="02010509060101010101" pitchFamily="49" charset="-122"/>
              </a:rPr>
              <a:t>3</a:t>
            </a:r>
            <a:r>
              <a:rPr lang="zh-CN" altLang="en-US" sz="3600" b="1">
                <a:latin typeface="Times New Roman" panose="02020603050405020304" pitchFamily="18" charset="0"/>
                <a:ea typeface="隶书" panose="02010509060101010101" pitchFamily="49" charset="-122"/>
              </a:rPr>
              <a:t>：入射角增大或减小</a:t>
            </a:r>
            <a:r>
              <a:rPr lang="en-US" altLang="zh-CN" sz="3600" b="1">
                <a:latin typeface="Times New Roman" panose="02020603050405020304" pitchFamily="18" charset="0"/>
                <a:ea typeface="隶书" panose="02010509060101010101" pitchFamily="49" charset="-122"/>
              </a:rPr>
              <a:t>,</a:t>
            </a:r>
            <a:r>
              <a:rPr lang="zh-CN" altLang="en-US" sz="3600" b="1">
                <a:latin typeface="Times New Roman" panose="02020603050405020304" pitchFamily="18" charset="0"/>
                <a:ea typeface="隶书" panose="02010509060101010101" pitchFamily="49" charset="-122"/>
              </a:rPr>
              <a:t>反射角怎样变化</a:t>
            </a:r>
            <a:r>
              <a:rPr lang="en-US" altLang="zh-CN" sz="3600" b="1">
                <a:latin typeface="Times New Roman" panose="02020603050405020304" pitchFamily="18" charset="0"/>
                <a:ea typeface="隶书" panose="02010509060101010101" pitchFamily="49" charset="-122"/>
              </a:rPr>
              <a:t>?</a:t>
            </a:r>
            <a:endParaRPr lang="zh-CN" altLang="en-US" sz="3600" b="1">
              <a:solidFill>
                <a:srgbClr val="FF3300"/>
              </a:solidFill>
              <a:ea typeface="黑体" panose="02010609060101010101" pitchFamily="49" charset="-122"/>
            </a:endParaRPr>
          </a:p>
        </p:txBody>
      </p:sp>
      <p:sp>
        <p:nvSpPr>
          <p:cNvPr id="20484" name="文本框 20483"/>
          <p:cNvSpPr txBox="1">
            <a:spLocks noChangeArrowheads="1"/>
          </p:cNvSpPr>
          <p:nvPr/>
        </p:nvSpPr>
        <p:spPr bwMode="auto">
          <a:xfrm>
            <a:off x="1560514" y="5876925"/>
            <a:ext cx="907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隶书" panose="02010509060101010101" pitchFamily="49" charset="-122"/>
                <a:ea typeface="隶书" panose="02010509060101010101" pitchFamily="49" charset="-122"/>
              </a:rPr>
              <a:t>结论</a:t>
            </a:r>
            <a:r>
              <a:rPr lang="en-US" altLang="zh-CN" sz="3200" b="1"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  <a:r>
              <a:rPr lang="zh-CN" altLang="en-US" sz="3200" b="1">
                <a:latin typeface="隶书" panose="02010509060101010101" pitchFamily="49" charset="-122"/>
                <a:ea typeface="隶书" panose="02010509060101010101" pitchFamily="49" charset="-122"/>
              </a:rPr>
              <a:t>反射角随入射角的</a:t>
            </a:r>
            <a:r>
              <a:rPr lang="zh-CN" altLang="en-US" sz="32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增大而增大</a:t>
            </a:r>
            <a:r>
              <a:rPr lang="zh-CN" altLang="en-US" sz="3200" b="1"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zh-CN" altLang="en-US" sz="32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减小而减小</a:t>
            </a:r>
          </a:p>
        </p:txBody>
      </p:sp>
    </p:spTree>
    <p:controls>
      <p:control spid="17414" name="Object" r:id="rId2" imgW="7559905" imgH="5525271"/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21505"/>
          <p:cNvSpPr txBox="1">
            <a:spLocks noChangeArrowheads="1"/>
          </p:cNvSpPr>
          <p:nvPr/>
        </p:nvSpPr>
        <p:spPr bwMode="auto">
          <a:xfrm>
            <a:off x="1776413" y="188913"/>
            <a:ext cx="83883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4000" b="1">
                <a:latin typeface="Times New Roman" panose="02020603050405020304" pitchFamily="18" charset="0"/>
                <a:ea typeface="隶书" panose="02010509060101010101" pitchFamily="49" charset="-122"/>
              </a:rPr>
              <a:t>探究</a:t>
            </a:r>
            <a:r>
              <a:rPr lang="en-US" altLang="zh-CN" sz="4000" b="1">
                <a:latin typeface="Times New Roman" panose="02020603050405020304" pitchFamily="18" charset="0"/>
                <a:ea typeface="隶书" panose="02010509060101010101" pitchFamily="49" charset="-122"/>
              </a:rPr>
              <a:t>4: </a:t>
            </a:r>
            <a:r>
              <a:rPr lang="zh-CN" altLang="en-US" sz="4000" b="1">
                <a:ea typeface="隶书" panose="02010509060101010101" pitchFamily="49" charset="-122"/>
              </a:rPr>
              <a:t>光线</a:t>
            </a:r>
            <a:r>
              <a:rPr lang="zh-CN" altLang="en-US" sz="4000" b="1">
                <a:solidFill>
                  <a:srgbClr val="CC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垂直入射</a:t>
            </a:r>
            <a:r>
              <a:rPr lang="zh-CN" altLang="en-US" sz="4000" b="1">
                <a:latin typeface="Times New Roman" panose="02020603050405020304" pitchFamily="18" charset="0"/>
                <a:ea typeface="隶书" panose="02010509060101010101" pitchFamily="49" charset="-122"/>
              </a:rPr>
              <a:t>时，情况怎样？</a:t>
            </a:r>
          </a:p>
        </p:txBody>
      </p:sp>
      <p:grpSp>
        <p:nvGrpSpPr>
          <p:cNvPr id="18435" name="组合 21506"/>
          <p:cNvGrpSpPr>
            <a:grpSpLocks/>
          </p:cNvGrpSpPr>
          <p:nvPr/>
        </p:nvGrpSpPr>
        <p:grpSpPr bwMode="auto">
          <a:xfrm rot="5400000">
            <a:off x="8699501" y="2574926"/>
            <a:ext cx="258763" cy="2887663"/>
            <a:chOff x="0" y="0"/>
            <a:chExt cx="136" cy="1361"/>
          </a:xfrm>
        </p:grpSpPr>
        <p:sp>
          <p:nvSpPr>
            <p:cNvPr id="18436" name="直接连接符 21507"/>
            <p:cNvSpPr>
              <a:spLocks noChangeShapeType="1"/>
            </p:cNvSpPr>
            <p:nvPr/>
          </p:nvSpPr>
          <p:spPr bwMode="auto">
            <a:xfrm>
              <a:off x="0" y="0"/>
              <a:ext cx="0" cy="13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7" name="直接连接符 21508"/>
            <p:cNvSpPr>
              <a:spLocks noChangeShapeType="1"/>
            </p:cNvSpPr>
            <p:nvPr/>
          </p:nvSpPr>
          <p:spPr bwMode="auto">
            <a:xfrm>
              <a:off x="0" y="1270"/>
              <a:ext cx="13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8" name="直接连接符 21509"/>
            <p:cNvSpPr>
              <a:spLocks noChangeShapeType="1"/>
            </p:cNvSpPr>
            <p:nvPr/>
          </p:nvSpPr>
          <p:spPr bwMode="auto">
            <a:xfrm>
              <a:off x="0" y="91"/>
              <a:ext cx="13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9" name="直接连接符 21510"/>
            <p:cNvSpPr>
              <a:spLocks noChangeShapeType="1"/>
            </p:cNvSpPr>
            <p:nvPr/>
          </p:nvSpPr>
          <p:spPr bwMode="auto">
            <a:xfrm>
              <a:off x="0" y="1089"/>
              <a:ext cx="13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0" name="直接连接符 21511"/>
            <p:cNvSpPr>
              <a:spLocks noChangeShapeType="1"/>
            </p:cNvSpPr>
            <p:nvPr/>
          </p:nvSpPr>
          <p:spPr bwMode="auto">
            <a:xfrm>
              <a:off x="0" y="272"/>
              <a:ext cx="13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1" name="直接连接符 21512"/>
            <p:cNvSpPr>
              <a:spLocks noChangeShapeType="1"/>
            </p:cNvSpPr>
            <p:nvPr/>
          </p:nvSpPr>
          <p:spPr bwMode="auto">
            <a:xfrm>
              <a:off x="0" y="907"/>
              <a:ext cx="13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2" name="直接连接符 21513"/>
            <p:cNvSpPr>
              <a:spLocks noChangeShapeType="1"/>
            </p:cNvSpPr>
            <p:nvPr/>
          </p:nvSpPr>
          <p:spPr bwMode="auto">
            <a:xfrm>
              <a:off x="0" y="771"/>
              <a:ext cx="13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3" name="直接连接符 21514"/>
            <p:cNvSpPr>
              <a:spLocks noChangeShapeType="1"/>
            </p:cNvSpPr>
            <p:nvPr/>
          </p:nvSpPr>
          <p:spPr bwMode="auto">
            <a:xfrm>
              <a:off x="0" y="590"/>
              <a:ext cx="13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4" name="直接连接符 21515"/>
            <p:cNvSpPr>
              <a:spLocks noChangeShapeType="1"/>
            </p:cNvSpPr>
            <p:nvPr/>
          </p:nvSpPr>
          <p:spPr bwMode="auto">
            <a:xfrm>
              <a:off x="0" y="454"/>
              <a:ext cx="13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7" name="组合 21516"/>
          <p:cNvGrpSpPr>
            <a:grpSpLocks/>
          </p:cNvGrpSpPr>
          <p:nvPr/>
        </p:nvGrpSpPr>
        <p:grpSpPr bwMode="auto">
          <a:xfrm>
            <a:off x="8543925" y="1484314"/>
            <a:ext cx="192088" cy="2420937"/>
            <a:chOff x="0" y="0"/>
            <a:chExt cx="121" cy="1525"/>
          </a:xfrm>
        </p:grpSpPr>
        <p:sp>
          <p:nvSpPr>
            <p:cNvPr id="18446" name="等腰三角形 21517"/>
            <p:cNvSpPr>
              <a:spLocks noChangeArrowheads="1"/>
            </p:cNvSpPr>
            <p:nvPr/>
          </p:nvSpPr>
          <p:spPr bwMode="auto">
            <a:xfrm rot="-10790670">
              <a:off x="0" y="903"/>
              <a:ext cx="121" cy="272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8447" name="直接连接符 21518"/>
            <p:cNvSpPr>
              <a:spLocks noChangeShapeType="1"/>
            </p:cNvSpPr>
            <p:nvPr/>
          </p:nvSpPr>
          <p:spPr bwMode="auto">
            <a:xfrm rot="-10790670">
              <a:off x="60" y="0"/>
              <a:ext cx="0" cy="152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48" name="直接连接符 21519"/>
          <p:cNvSpPr>
            <a:spLocks noChangeShapeType="1"/>
          </p:cNvSpPr>
          <p:nvPr/>
        </p:nvSpPr>
        <p:spPr bwMode="auto">
          <a:xfrm>
            <a:off x="8604251" y="3589338"/>
            <a:ext cx="3841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9" name="直接连接符 21520"/>
          <p:cNvSpPr>
            <a:spLocks noChangeShapeType="1"/>
          </p:cNvSpPr>
          <p:nvPr/>
        </p:nvSpPr>
        <p:spPr bwMode="auto">
          <a:xfrm>
            <a:off x="8975725" y="3609976"/>
            <a:ext cx="0" cy="2587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0" name="矩形 21521"/>
          <p:cNvSpPr>
            <a:spLocks noChangeArrowheads="1"/>
          </p:cNvSpPr>
          <p:nvPr/>
        </p:nvSpPr>
        <p:spPr bwMode="auto">
          <a:xfrm>
            <a:off x="6672264" y="3987801"/>
            <a:ext cx="649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a</a:t>
            </a:r>
          </a:p>
        </p:txBody>
      </p:sp>
      <p:grpSp>
        <p:nvGrpSpPr>
          <p:cNvPr id="21523" name="组合 21522"/>
          <p:cNvGrpSpPr>
            <a:grpSpLocks/>
          </p:cNvGrpSpPr>
          <p:nvPr/>
        </p:nvGrpSpPr>
        <p:grpSpPr bwMode="auto">
          <a:xfrm rot="21540000">
            <a:off x="8543925" y="1411288"/>
            <a:ext cx="215900" cy="2520950"/>
            <a:chOff x="0" y="0"/>
            <a:chExt cx="136" cy="1587"/>
          </a:xfrm>
        </p:grpSpPr>
        <p:sp>
          <p:nvSpPr>
            <p:cNvPr id="18452" name="等腰三角形 21523"/>
            <p:cNvSpPr>
              <a:spLocks noChangeArrowheads="1"/>
            </p:cNvSpPr>
            <p:nvPr/>
          </p:nvSpPr>
          <p:spPr bwMode="auto">
            <a:xfrm rot="-117678">
              <a:off x="0" y="191"/>
              <a:ext cx="136" cy="31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8453" name="直接连接符 21524"/>
            <p:cNvSpPr>
              <a:spLocks noChangeShapeType="1"/>
            </p:cNvSpPr>
            <p:nvPr/>
          </p:nvSpPr>
          <p:spPr bwMode="auto">
            <a:xfrm>
              <a:off x="70" y="0"/>
              <a:ext cx="0" cy="15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54" name="任意多边形 21525"/>
          <p:cNvSpPr>
            <a:spLocks noChangeArrowheads="1"/>
          </p:cNvSpPr>
          <p:nvPr/>
        </p:nvSpPr>
        <p:spPr bwMode="auto">
          <a:xfrm>
            <a:off x="8616950" y="1916114"/>
            <a:ext cx="20638" cy="200818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1527" name="矩形 21526"/>
          <p:cNvSpPr>
            <a:spLocks noChangeArrowheads="1"/>
          </p:cNvSpPr>
          <p:nvPr/>
        </p:nvSpPr>
        <p:spPr bwMode="auto">
          <a:xfrm>
            <a:off x="1619250" y="2355851"/>
            <a:ext cx="53784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FF00FF"/>
              </a:buClr>
              <a:buFont typeface="Wingdings" panose="05000000000000000000" pitchFamily="2" charset="2"/>
              <a:buNone/>
            </a:pPr>
            <a:r>
              <a:rPr lang="zh-CN" altLang="en-US" sz="3200" b="1">
                <a:solidFill>
                  <a:schemeClr val="tx2"/>
                </a:solidFill>
                <a:ea typeface="方正舒体" panose="02010601030101010101" pitchFamily="2" charset="-122"/>
              </a:rPr>
              <a:t>结论4：</a:t>
            </a:r>
          </a:p>
          <a:p>
            <a:pPr>
              <a:spcBef>
                <a:spcPct val="20000"/>
              </a:spcBef>
              <a:buClr>
                <a:srgbClr val="FF00FF"/>
              </a:buClr>
              <a:buFont typeface="Wingdings" panose="05000000000000000000" pitchFamily="2" charset="2"/>
              <a:buNone/>
            </a:pPr>
            <a:r>
              <a:rPr lang="zh-CN" altLang="en-US" sz="4000" b="1">
                <a:solidFill>
                  <a:schemeClr val="tx2"/>
                </a:solidFill>
                <a:ea typeface="方正舒体" panose="02010601030101010101" pitchFamily="2" charset="-122"/>
              </a:rPr>
              <a:t>          </a:t>
            </a:r>
            <a:r>
              <a:rPr lang="zh-CN" altLang="en-US" sz="3600" b="1">
                <a:solidFill>
                  <a:schemeClr val="tx2"/>
                </a:solidFill>
                <a:ea typeface="方正舒体" panose="02010601030101010101" pitchFamily="2" charset="-122"/>
              </a:rPr>
              <a:t>当光线垂直入射时，它将</a:t>
            </a:r>
            <a:r>
              <a:rPr lang="zh-CN" altLang="en-US" sz="3600" b="1">
                <a:solidFill>
                  <a:srgbClr val="CC0000"/>
                </a:solidFill>
              </a:rPr>
              <a:t>被垂直反射出去。</a:t>
            </a:r>
          </a:p>
          <a:p>
            <a:pPr>
              <a:spcBef>
                <a:spcPct val="20000"/>
              </a:spcBef>
              <a:buClr>
                <a:srgbClr val="FF00FF"/>
              </a:buClr>
              <a:buFont typeface="Wingdings" panose="05000000000000000000" pitchFamily="2" charset="2"/>
              <a:buNone/>
            </a:pPr>
            <a:endParaRPr lang="zh-CN" altLang="en-US" sz="3600" b="1">
              <a:solidFill>
                <a:srgbClr val="CC0000"/>
              </a:solidFill>
            </a:endParaRPr>
          </a:p>
          <a:p>
            <a:pPr>
              <a:spcBef>
                <a:spcPct val="20000"/>
              </a:spcBef>
              <a:buClr>
                <a:srgbClr val="FF00FF"/>
              </a:buClr>
              <a:buFont typeface="Wingdings" panose="05000000000000000000" pitchFamily="2" charset="2"/>
              <a:buNone/>
            </a:pPr>
            <a:r>
              <a:rPr lang="zh-CN" altLang="en-US" sz="3600">
                <a:latin typeface="宋体" panose="02010600030101010101" pitchFamily="2" charset="-122"/>
              </a:rPr>
              <a:t>   此时三线重合</a:t>
            </a:r>
            <a:r>
              <a:rPr lang="zh-CN" altLang="en-US" sz="3600">
                <a:solidFill>
                  <a:srgbClr val="FFFF00"/>
                </a:solidFill>
                <a:latin typeface="宋体" panose="02010600030101010101" pitchFamily="2" charset="-122"/>
              </a:rPr>
              <a:t/>
            </a:r>
            <a:br>
              <a:rPr lang="zh-CN" altLang="en-US" sz="3600">
                <a:solidFill>
                  <a:srgbClr val="FFFF00"/>
                </a:solidFill>
                <a:latin typeface="宋体" panose="02010600030101010101" pitchFamily="2" charset="-122"/>
              </a:rPr>
            </a:br>
            <a:endParaRPr lang="zh-CN" altLang="en-US" sz="3600" b="1">
              <a:solidFill>
                <a:srgbClr val="CC0000"/>
              </a:solidFill>
            </a:endParaRPr>
          </a:p>
        </p:txBody>
      </p:sp>
      <p:sp>
        <p:nvSpPr>
          <p:cNvPr id="21528" name="文本框 21527"/>
          <p:cNvSpPr txBox="1">
            <a:spLocks noChangeArrowheads="1"/>
          </p:cNvSpPr>
          <p:nvPr/>
        </p:nvSpPr>
        <p:spPr bwMode="auto">
          <a:xfrm>
            <a:off x="3668714" y="1179514"/>
            <a:ext cx="1990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/>
              <a:t>入射角=</a:t>
            </a:r>
          </a:p>
        </p:txBody>
      </p:sp>
      <p:sp>
        <p:nvSpPr>
          <p:cNvPr id="21529" name="文本框 21528"/>
          <p:cNvSpPr txBox="1">
            <a:spLocks noChangeArrowheads="1"/>
          </p:cNvSpPr>
          <p:nvPr/>
        </p:nvSpPr>
        <p:spPr bwMode="auto">
          <a:xfrm>
            <a:off x="1841501" y="1179514"/>
            <a:ext cx="1990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/>
              <a:t>反射角=</a:t>
            </a:r>
          </a:p>
        </p:txBody>
      </p:sp>
      <p:sp>
        <p:nvSpPr>
          <p:cNvPr id="21530" name="文本框 21529"/>
          <p:cNvSpPr txBox="1">
            <a:spLocks noChangeArrowheads="1"/>
          </p:cNvSpPr>
          <p:nvPr/>
        </p:nvSpPr>
        <p:spPr bwMode="auto">
          <a:xfrm>
            <a:off x="5659438" y="1179513"/>
            <a:ext cx="1338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800"/>
              <a:t>0</a:t>
            </a:r>
            <a:r>
              <a:rPr lang="zh-CN" altLang="en-US" sz="4800" baseline="80000"/>
              <a:t>。</a:t>
            </a:r>
          </a:p>
        </p:txBody>
      </p:sp>
      <p:pic>
        <p:nvPicPr>
          <p:cNvPr id="18459" name="图片 21530" descr="png-051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4288" y="5445126"/>
            <a:ext cx="14398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7" grpId="0" bldLvl="0"/>
      <p:bldP spid="21528" grpId="0" bldLvl="0"/>
      <p:bldP spid="21529" grpId="0" bldLvl="0"/>
      <p:bldP spid="21530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 flipV="1">
            <a:off x="5953125" y="4200525"/>
            <a:ext cx="4319588" cy="381000"/>
            <a:chOff x="0" y="0"/>
            <a:chExt cx="3792" cy="240"/>
          </a:xfrm>
        </p:grpSpPr>
        <p:sp>
          <p:nvSpPr>
            <p:cNvPr id="19459" name="Line 3"/>
            <p:cNvSpPr>
              <a:spLocks noChangeShapeType="1"/>
            </p:cNvSpPr>
            <p:nvPr/>
          </p:nvSpPr>
          <p:spPr bwMode="auto">
            <a:xfrm>
              <a:off x="0" y="240"/>
              <a:ext cx="37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0" name="Line 4"/>
            <p:cNvSpPr>
              <a:spLocks noChangeShapeType="1"/>
            </p:cNvSpPr>
            <p:nvPr/>
          </p:nvSpPr>
          <p:spPr bwMode="auto">
            <a:xfrm flipH="1">
              <a:off x="240" y="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 flipH="1">
              <a:off x="624" y="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 flipH="1">
              <a:off x="1008" y="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 flipH="1">
              <a:off x="1392" y="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H="1">
              <a:off x="1776" y="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 flipH="1">
              <a:off x="2160" y="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 flipH="1">
              <a:off x="3312" y="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flipH="1">
              <a:off x="2928" y="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flipH="1">
              <a:off x="2544" y="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7967663" y="1052513"/>
            <a:ext cx="0" cy="31242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0" name="Text Box 20"/>
          <p:cNvSpPr txBox="1">
            <a:spLocks noChangeArrowheads="1"/>
          </p:cNvSpPr>
          <p:nvPr/>
        </p:nvSpPr>
        <p:spPr bwMode="auto">
          <a:xfrm>
            <a:off x="7726363" y="41910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9471" name="Rectangle 21"/>
          <p:cNvSpPr>
            <a:spLocks noChangeArrowheads="1"/>
          </p:cNvSpPr>
          <p:nvPr/>
        </p:nvSpPr>
        <p:spPr bwMode="auto">
          <a:xfrm>
            <a:off x="5799139" y="154146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9472" name="Rectangle 22"/>
          <p:cNvSpPr>
            <a:spLocks noChangeArrowheads="1"/>
          </p:cNvSpPr>
          <p:nvPr/>
        </p:nvSpPr>
        <p:spPr bwMode="auto">
          <a:xfrm>
            <a:off x="7742239" y="606426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9473" name="Rectangle 23"/>
          <p:cNvSpPr>
            <a:spLocks noChangeArrowheads="1"/>
          </p:cNvSpPr>
          <p:nvPr/>
        </p:nvSpPr>
        <p:spPr bwMode="auto">
          <a:xfrm>
            <a:off x="9779000" y="1538288"/>
            <a:ext cx="420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9474" name="Text Box 38"/>
          <p:cNvSpPr txBox="1">
            <a:spLocks noChangeArrowheads="1"/>
          </p:cNvSpPr>
          <p:nvPr/>
        </p:nvSpPr>
        <p:spPr bwMode="auto">
          <a:xfrm>
            <a:off x="1774826" y="1052514"/>
            <a:ext cx="3529013" cy="3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3200" b="1">
                <a:solidFill>
                  <a:schemeClr val="tx2"/>
                </a:solidFill>
              </a:rPr>
              <a:t>     如果让光线逆着反射光线的方向照射到平面镜上，我们会看到什么？</a:t>
            </a:r>
          </a:p>
        </p:txBody>
      </p:sp>
      <p:sp>
        <p:nvSpPr>
          <p:cNvPr id="19475" name="Freeform 24"/>
          <p:cNvSpPr>
            <a:spLocks noChangeArrowheads="1"/>
          </p:cNvSpPr>
          <p:nvPr/>
        </p:nvSpPr>
        <p:spPr bwMode="auto">
          <a:xfrm flipV="1">
            <a:off x="7294563" y="3360738"/>
            <a:ext cx="685800" cy="152400"/>
          </a:xfrm>
          <a:custGeom>
            <a:avLst/>
            <a:gdLst>
              <a:gd name="T0" fmla="*/ 0 w 672"/>
              <a:gd name="T1" fmla="*/ 0 h 672"/>
              <a:gd name="T2" fmla="*/ 288 w 672"/>
              <a:gd name="T3" fmla="*/ 672 h 672"/>
              <a:gd name="T4" fmla="*/ 672 w 672"/>
              <a:gd name="T5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672">
                <a:moveTo>
                  <a:pt x="0" y="0"/>
                </a:moveTo>
                <a:cubicBezTo>
                  <a:pt x="88" y="336"/>
                  <a:pt x="176" y="672"/>
                  <a:pt x="288" y="672"/>
                </a:cubicBezTo>
                <a:cubicBezTo>
                  <a:pt x="400" y="672"/>
                  <a:pt x="536" y="336"/>
                  <a:pt x="672" y="0"/>
                </a:cubicBezTo>
              </a:path>
            </a:pathLst>
          </a:custGeom>
          <a:noFill/>
          <a:ln w="28575">
            <a:solidFill>
              <a:srgbClr val="FF0000"/>
            </a:solidFill>
            <a:bevel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476" name="Text Box 26"/>
          <p:cNvSpPr txBox="1">
            <a:spLocks noChangeArrowheads="1"/>
          </p:cNvSpPr>
          <p:nvPr/>
        </p:nvSpPr>
        <p:spPr bwMode="auto">
          <a:xfrm>
            <a:off x="7353300" y="24130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9477" name="Rectangle 27"/>
          <p:cNvSpPr>
            <a:spLocks noChangeArrowheads="1"/>
          </p:cNvSpPr>
          <p:nvPr/>
        </p:nvSpPr>
        <p:spPr bwMode="auto">
          <a:xfrm>
            <a:off x="8301038" y="2393951"/>
            <a:ext cx="341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19478" name="Freeform 25"/>
          <p:cNvSpPr>
            <a:spLocks noChangeArrowheads="1"/>
          </p:cNvSpPr>
          <p:nvPr/>
        </p:nvSpPr>
        <p:spPr bwMode="auto">
          <a:xfrm flipH="1" flipV="1">
            <a:off x="7977188" y="3348038"/>
            <a:ext cx="685800" cy="152400"/>
          </a:xfrm>
          <a:custGeom>
            <a:avLst/>
            <a:gdLst>
              <a:gd name="T0" fmla="*/ 0 w 672"/>
              <a:gd name="T1" fmla="*/ 0 h 672"/>
              <a:gd name="T2" fmla="*/ 288 w 672"/>
              <a:gd name="T3" fmla="*/ 672 h 672"/>
              <a:gd name="T4" fmla="*/ 672 w 672"/>
              <a:gd name="T5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672">
                <a:moveTo>
                  <a:pt x="0" y="0"/>
                </a:moveTo>
                <a:cubicBezTo>
                  <a:pt x="88" y="336"/>
                  <a:pt x="176" y="672"/>
                  <a:pt x="288" y="672"/>
                </a:cubicBezTo>
                <a:cubicBezTo>
                  <a:pt x="400" y="672"/>
                  <a:pt x="536" y="336"/>
                  <a:pt x="672" y="0"/>
                </a:cubicBezTo>
              </a:path>
            </a:pathLst>
          </a:custGeom>
          <a:noFill/>
          <a:ln w="28575">
            <a:solidFill>
              <a:srgbClr val="FF0000"/>
            </a:solidFill>
            <a:bevel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479" name="等腰三角形 22552"/>
          <p:cNvSpPr>
            <a:spLocks noChangeArrowheads="1"/>
          </p:cNvSpPr>
          <p:nvPr/>
        </p:nvSpPr>
        <p:spPr bwMode="auto">
          <a:xfrm rot="8204214">
            <a:off x="6596063" y="2563814"/>
            <a:ext cx="144462" cy="43338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480" name="等腰三角形 22553"/>
          <p:cNvSpPr>
            <a:spLocks noChangeArrowheads="1"/>
          </p:cNvSpPr>
          <p:nvPr/>
        </p:nvSpPr>
        <p:spPr bwMode="auto">
          <a:xfrm rot="2687896">
            <a:off x="9323388" y="2492375"/>
            <a:ext cx="144462" cy="433388"/>
          </a:xfrm>
          <a:prstGeom prst="triangle">
            <a:avLst>
              <a:gd name="adj" fmla="val 3846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481" name="直接连接符 22554"/>
          <p:cNvSpPr>
            <a:spLocks noChangeShapeType="1"/>
          </p:cNvSpPr>
          <p:nvPr/>
        </p:nvSpPr>
        <p:spPr bwMode="auto">
          <a:xfrm>
            <a:off x="6096001" y="2133601"/>
            <a:ext cx="1871663" cy="2087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2" name="直接连接符 22555"/>
          <p:cNvSpPr>
            <a:spLocks noChangeShapeType="1"/>
          </p:cNvSpPr>
          <p:nvPr/>
        </p:nvSpPr>
        <p:spPr bwMode="auto">
          <a:xfrm rot="5109687">
            <a:off x="8004176" y="2130426"/>
            <a:ext cx="1871663" cy="2087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557" name="组合 22556"/>
          <p:cNvGrpSpPr>
            <a:grpSpLocks/>
          </p:cNvGrpSpPr>
          <p:nvPr/>
        </p:nvGrpSpPr>
        <p:grpSpPr bwMode="auto">
          <a:xfrm>
            <a:off x="6088063" y="2125663"/>
            <a:ext cx="1871662" cy="2087562"/>
            <a:chOff x="0" y="0"/>
            <a:chExt cx="1179" cy="1315"/>
          </a:xfrm>
        </p:grpSpPr>
        <p:sp>
          <p:nvSpPr>
            <p:cNvPr id="19484" name="等腰三角形 22557"/>
            <p:cNvSpPr>
              <a:spLocks noChangeArrowheads="1"/>
            </p:cNvSpPr>
            <p:nvPr/>
          </p:nvSpPr>
          <p:spPr bwMode="auto">
            <a:xfrm rot="-2470818">
              <a:off x="680" y="675"/>
              <a:ext cx="91" cy="27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485" name="直接连接符 22558"/>
            <p:cNvSpPr>
              <a:spLocks noChangeShapeType="1"/>
            </p:cNvSpPr>
            <p:nvPr/>
          </p:nvSpPr>
          <p:spPr bwMode="auto">
            <a:xfrm>
              <a:off x="0" y="0"/>
              <a:ext cx="1179" cy="13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60" name="组合 22559"/>
          <p:cNvGrpSpPr>
            <a:grpSpLocks/>
          </p:cNvGrpSpPr>
          <p:nvPr/>
        </p:nvGrpSpPr>
        <p:grpSpPr bwMode="auto">
          <a:xfrm rot="5116932">
            <a:off x="7993063" y="2141538"/>
            <a:ext cx="1871662" cy="2087562"/>
            <a:chOff x="0" y="0"/>
            <a:chExt cx="1179" cy="1315"/>
          </a:xfrm>
        </p:grpSpPr>
        <p:sp>
          <p:nvSpPr>
            <p:cNvPr id="19487" name="等腰三角形 22560"/>
            <p:cNvSpPr>
              <a:spLocks noChangeArrowheads="1"/>
            </p:cNvSpPr>
            <p:nvPr/>
          </p:nvSpPr>
          <p:spPr bwMode="auto">
            <a:xfrm rot="8054757">
              <a:off x="704" y="698"/>
              <a:ext cx="91" cy="27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488" name="直接连接符 22561"/>
            <p:cNvSpPr>
              <a:spLocks noChangeShapeType="1"/>
            </p:cNvSpPr>
            <p:nvPr/>
          </p:nvSpPr>
          <p:spPr bwMode="auto">
            <a:xfrm>
              <a:off x="0" y="0"/>
              <a:ext cx="1179" cy="13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89" name="文本框 22562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919289" y="207963"/>
            <a:ext cx="6148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3600" b="1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三、反射现象中光路可逆吗？</a:t>
            </a:r>
          </a:p>
        </p:txBody>
      </p:sp>
      <p:sp>
        <p:nvSpPr>
          <p:cNvPr id="22564" name="文本框 22563"/>
          <p:cNvSpPr txBox="1">
            <a:spLocks noChangeArrowheads="1"/>
          </p:cNvSpPr>
          <p:nvPr/>
        </p:nvSpPr>
        <p:spPr bwMode="auto">
          <a:xfrm>
            <a:off x="6311901" y="5300663"/>
            <a:ext cx="180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600" b="1"/>
              <a:t>可逆</a:t>
            </a:r>
          </a:p>
        </p:txBody>
      </p:sp>
      <p:grpSp>
        <p:nvGrpSpPr>
          <p:cNvPr id="22565" name="组合 22564"/>
          <p:cNvGrpSpPr>
            <a:grpSpLocks/>
          </p:cNvGrpSpPr>
          <p:nvPr/>
        </p:nvGrpSpPr>
        <p:grpSpPr bwMode="auto">
          <a:xfrm>
            <a:off x="1919289" y="5445125"/>
            <a:ext cx="7488237" cy="641350"/>
            <a:chOff x="0" y="358"/>
            <a:chExt cx="4717" cy="404"/>
          </a:xfrm>
        </p:grpSpPr>
        <p:sp>
          <p:nvSpPr>
            <p:cNvPr id="19492" name="文本框 22565"/>
            <p:cNvSpPr txBox="1">
              <a:spLocks noChangeArrowheads="1"/>
            </p:cNvSpPr>
            <p:nvPr/>
          </p:nvSpPr>
          <p:spPr bwMode="auto">
            <a:xfrm>
              <a:off x="0" y="358"/>
              <a:ext cx="471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3600" b="1">
                  <a:solidFill>
                    <a:srgbClr val="CC0000"/>
                  </a:solidFill>
                </a:rPr>
                <a:t>在反射现象中，光路是             的。</a:t>
              </a:r>
            </a:p>
          </p:txBody>
        </p:sp>
        <p:sp>
          <p:nvSpPr>
            <p:cNvPr id="19493" name="直接连接符 22566"/>
            <p:cNvSpPr>
              <a:spLocks noChangeShapeType="1"/>
            </p:cNvSpPr>
            <p:nvPr/>
          </p:nvSpPr>
          <p:spPr bwMode="auto">
            <a:xfrm>
              <a:off x="3085" y="671"/>
              <a:ext cx="861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9494" name="图片 22567" descr="png-051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2851" y="5445126"/>
            <a:ext cx="14398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直接连接符 18433"/>
          <p:cNvSpPr>
            <a:spLocks noChangeShapeType="1"/>
          </p:cNvSpPr>
          <p:nvPr/>
        </p:nvSpPr>
        <p:spPr bwMode="auto">
          <a:xfrm flipV="1">
            <a:off x="6324600" y="3625850"/>
            <a:ext cx="83820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3" name="文本框 18434"/>
          <p:cNvSpPr txBox="1">
            <a:spLocks noChangeArrowheads="1"/>
          </p:cNvSpPr>
          <p:nvPr/>
        </p:nvSpPr>
        <p:spPr bwMode="auto">
          <a:xfrm>
            <a:off x="1568451" y="706438"/>
            <a:ext cx="8880475" cy="1936750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600" b="1"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en-US" sz="3200" b="1">
                <a:latin typeface="隶书" panose="02010509060101010101" pitchFamily="49" charset="-122"/>
                <a:ea typeface="隶书" panose="02010509060101010101" pitchFamily="49" charset="-122"/>
              </a:rPr>
              <a:t>反射光线、入射光线、法线在同一平面内,反射光线、入射光线分居在法线两侧,反射角等于入射角。</a:t>
            </a:r>
          </a:p>
        </p:txBody>
      </p:sp>
      <p:sp>
        <p:nvSpPr>
          <p:cNvPr id="20484" name="文本框 18435"/>
          <p:cNvSpPr txBox="1">
            <a:spLocks noChangeArrowheads="1"/>
          </p:cNvSpPr>
          <p:nvPr/>
        </p:nvSpPr>
        <p:spPr bwMode="auto">
          <a:xfrm>
            <a:off x="1568450" y="60326"/>
            <a:ext cx="4756150" cy="646113"/>
          </a:xfrm>
          <a:prstGeom prst="rect">
            <a:avLst/>
          </a:prstGeom>
          <a:gradFill rotWithShape="1">
            <a:gsLst>
              <a:gs pos="0">
                <a:srgbClr val="14CD68"/>
              </a:gs>
              <a:gs pos="100000">
                <a:srgbClr val="0B6E38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rgbClr val="CC0000"/>
                </a:solidFill>
                <a:ea typeface="隶书" panose="02010509060101010101" pitchFamily="49" charset="-122"/>
              </a:rPr>
              <a:t>一 </a:t>
            </a:r>
            <a:r>
              <a:rPr lang="zh-CN" altLang="en-US" sz="3600" b="1"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、</a:t>
            </a:r>
            <a:r>
              <a:rPr lang="zh-CN" altLang="en-US" sz="3600" b="1">
                <a:solidFill>
                  <a:srgbClr val="CC0000"/>
                </a:solidFill>
                <a:ea typeface="隶书" panose="02010509060101010101" pitchFamily="49" charset="-122"/>
              </a:rPr>
              <a:t>光的反射规律</a:t>
            </a:r>
          </a:p>
        </p:txBody>
      </p:sp>
      <p:sp>
        <p:nvSpPr>
          <p:cNvPr id="20485" name="文本框 22562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684339" y="2701926"/>
            <a:ext cx="8588375" cy="1076325"/>
          </a:xfrm>
          <a:prstGeom prst="rect">
            <a:avLst/>
          </a:prstGeom>
          <a:solidFill>
            <a:srgbClr val="72BFC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3600" b="1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注</a:t>
            </a: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:</a:t>
            </a: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1</a:t>
            </a:r>
            <a:r>
              <a:rPr lang="zh-CN" altLang="en-US" sz="2800" b="1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、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反射角随入射角的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增大而增大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减小而减小</a:t>
            </a:r>
            <a:r>
              <a:rPr lang="en-US" altLang="zh-CN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.</a:t>
            </a:r>
          </a:p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   2</a:t>
            </a:r>
            <a:r>
              <a:rPr lang="zh-CN" altLang="en-US" sz="2800" b="1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宋体" panose="02010600030101010101" pitchFamily="2" charset="-122"/>
              </a:rPr>
              <a:t>、</a:t>
            </a:r>
            <a:r>
              <a:rPr lang="zh-CN" altLang="en-US" sz="2800" b="1">
                <a:solidFill>
                  <a:schemeClr val="tx2"/>
                </a:solidFill>
                <a:ea typeface="方正舒体" panose="02010601030101010101" pitchFamily="2" charset="-122"/>
                <a:sym typeface="宋体" panose="02010600030101010101" pitchFamily="2" charset="-122"/>
              </a:rPr>
              <a:t>当光线垂直入射时，它将</a:t>
            </a:r>
            <a:r>
              <a:rPr lang="zh-CN" altLang="en-US" sz="2800" b="1">
                <a:solidFill>
                  <a:srgbClr val="CC0000"/>
                </a:solidFill>
                <a:sym typeface="宋体" panose="02010600030101010101" pitchFamily="2" charset="-122"/>
              </a:rPr>
              <a:t>被垂直反射出去。</a:t>
            </a:r>
            <a:endParaRPr lang="zh-CN" altLang="en-US" sz="2800" b="1">
              <a:solidFill>
                <a:srgbClr val="000099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0486" name="文本框 22562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684338" y="3995739"/>
            <a:ext cx="8088312" cy="644525"/>
          </a:xfrm>
          <a:prstGeom prst="rect">
            <a:avLst/>
          </a:prstGeom>
          <a:gradFill rotWithShape="1">
            <a:gsLst>
              <a:gs pos="0">
                <a:srgbClr val="9EE256"/>
              </a:gs>
              <a:gs pos="100000">
                <a:srgbClr val="52762D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3600" b="1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二、</a:t>
            </a:r>
            <a:r>
              <a:rPr lang="zh-CN" altLang="en-US" sz="3600" b="1">
                <a:solidFill>
                  <a:srgbClr val="CC0000"/>
                </a:solidFill>
                <a:sym typeface="宋体" panose="02010600030101010101" pitchFamily="2" charset="-122"/>
              </a:rPr>
              <a:t>在反射现象中，光路是</a:t>
            </a:r>
            <a:r>
              <a:rPr lang="zh-CN" altLang="en-US" sz="3600" b="1">
                <a:sym typeface="宋体" panose="02010600030101010101" pitchFamily="2" charset="-122"/>
              </a:rPr>
              <a:t>可逆</a:t>
            </a:r>
            <a:r>
              <a:rPr lang="zh-CN" altLang="en-US" sz="3600" b="1">
                <a:solidFill>
                  <a:srgbClr val="CC0000"/>
                </a:solidFill>
                <a:sym typeface="宋体" panose="02010600030101010101" pitchFamily="2" charset="-122"/>
              </a:rPr>
              <a:t>的</a:t>
            </a:r>
            <a:endParaRPr lang="zh-CN" altLang="en-US" sz="3600" b="1">
              <a:solidFill>
                <a:srgbClr val="000099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6"/>
          <p:cNvSpPr txBox="1">
            <a:spLocks noChangeArrowheads="1"/>
          </p:cNvSpPr>
          <p:nvPr/>
        </p:nvSpPr>
        <p:spPr bwMode="auto">
          <a:xfrm>
            <a:off x="1774825" y="2060576"/>
            <a:ext cx="82804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    甲同学通过平面镜能看到乙同学的眼睛，则乙同学</a:t>
            </a:r>
            <a:r>
              <a:rPr lang="zh-CN" altLang="en-US" sz="4000" b="1" u="sng"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看到甲同学的眼睛。（填“能”或“不能”）</a:t>
            </a:r>
          </a:p>
        </p:txBody>
      </p:sp>
      <p:sp>
        <p:nvSpPr>
          <p:cNvPr id="49157" name="Text Box 40"/>
          <p:cNvSpPr txBox="1">
            <a:spLocks noChangeArrowheads="1"/>
          </p:cNvSpPr>
          <p:nvPr/>
        </p:nvSpPr>
        <p:spPr bwMode="auto">
          <a:xfrm>
            <a:off x="7319964" y="2924175"/>
            <a:ext cx="7445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CC0000"/>
                </a:solidFill>
                <a:ea typeface="黑体" panose="02010609060101010101" pitchFamily="49" charset="-122"/>
              </a:rPr>
              <a:t>能</a:t>
            </a:r>
          </a:p>
        </p:txBody>
      </p:sp>
      <p:sp>
        <p:nvSpPr>
          <p:cNvPr id="21508" name="矩形 49157"/>
          <p:cNvSpPr>
            <a:spLocks noChangeArrowheads="1" noChangeShapeType="1" noTextEdit="1"/>
          </p:cNvSpPr>
          <p:nvPr/>
        </p:nvSpPr>
        <p:spPr bwMode="auto">
          <a:xfrm>
            <a:off x="1847850" y="620714"/>
            <a:ext cx="302418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644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学以致用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971675" y="1184276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800" b="1">
              <a:ea typeface="华文新魏" panose="02010800040101010101" pitchFamily="2" charset="-122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603375" y="681038"/>
            <a:ext cx="86550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ea typeface="华文新魏" panose="02010800040101010101" pitchFamily="2" charset="-122"/>
              </a:rPr>
              <a:t> 根据反射面是光滑还是粗糙的，把反射分为</a:t>
            </a:r>
            <a:r>
              <a:rPr lang="zh-CN" altLang="en-US" sz="3200" b="1" u="sng">
                <a:ea typeface="华文新魏" panose="02010800040101010101" pitchFamily="2" charset="-122"/>
              </a:rPr>
              <a:t>　　　</a:t>
            </a:r>
            <a:endParaRPr lang="zh-CN" altLang="en-US" sz="3200" b="1">
              <a:ea typeface="华文新魏" panose="02010800040101010101" pitchFamily="2" charset="-122"/>
            </a:endParaRP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1524001" y="34926"/>
            <a:ext cx="557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/>
              <a:t>三  、光的反射类型</a:t>
            </a:r>
          </a:p>
        </p:txBody>
      </p:sp>
    </p:spTree>
    <p:controls>
      <p:control spid="22535" name="Object" r:id="rId2" imgW="7236181" imgH="4555997"/>
    </p:controls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9" name="文本框 24798"/>
          <p:cNvSpPr txBox="1">
            <a:spLocks noChangeArrowheads="1"/>
          </p:cNvSpPr>
          <p:nvPr/>
        </p:nvSpPr>
        <p:spPr bwMode="auto">
          <a:xfrm>
            <a:off x="1524000" y="3141664"/>
            <a:ext cx="392430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>
                <a:ea typeface="黑体" panose="02010609060101010101" pitchFamily="49" charset="-122"/>
              </a:rPr>
              <a:t>平行光线</a:t>
            </a:r>
            <a:r>
              <a:rPr lang="zh-CN" altLang="en-US" sz="3200" b="1">
                <a:solidFill>
                  <a:schemeClr val="tx2"/>
                </a:solidFill>
                <a:ea typeface="黑体" panose="02010609060101010101" pitchFamily="49" charset="-122"/>
              </a:rPr>
              <a:t>射到</a:t>
            </a:r>
            <a:r>
              <a:rPr lang="zh-CN" altLang="en-US" sz="3200" b="1">
                <a:solidFill>
                  <a:srgbClr val="CC0000"/>
                </a:solidFill>
                <a:ea typeface="黑体" panose="02010609060101010101" pitchFamily="49" charset="-122"/>
              </a:rPr>
              <a:t>粗糙</a:t>
            </a:r>
            <a:r>
              <a:rPr lang="zh-CN" altLang="en-US" sz="3200" b="1">
                <a:solidFill>
                  <a:schemeClr val="tx2"/>
                </a:solidFill>
                <a:ea typeface="黑体" panose="02010609060101010101" pitchFamily="49" charset="-122"/>
              </a:rPr>
              <a:t>表面上，反射光线会</a:t>
            </a:r>
            <a:r>
              <a:rPr lang="en-US" altLang="zh-CN" b="1"/>
              <a:t> ﹏ </a:t>
            </a:r>
            <a:r>
              <a:rPr lang="en-US" altLang="zh-CN" b="1">
                <a:solidFill>
                  <a:srgbClr val="A50021"/>
                </a:solidFill>
              </a:rPr>
              <a:t>﹏ ﹏ ﹏ ﹏ ﹏ ﹏ ﹏﹏</a:t>
            </a:r>
            <a:r>
              <a:rPr lang="zh-CN" altLang="en-US" b="1"/>
              <a:t>，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这种反射叫</a:t>
            </a:r>
            <a:r>
              <a:rPr lang="en-US" altLang="zh-CN" b="1">
                <a:solidFill>
                  <a:srgbClr val="A50021"/>
                </a:solidFill>
              </a:rPr>
              <a:t>﹏ ﹏ ﹏ ﹏ ﹏ ﹏ ﹏</a:t>
            </a:r>
            <a:r>
              <a:rPr lang="zh-CN" altLang="en-US" b="1"/>
              <a:t>。</a:t>
            </a:r>
            <a:r>
              <a:rPr lang="zh-CN" altLang="en-US" sz="3200" b="1" u="sng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24579" name="文本框 24789"/>
          <p:cNvSpPr txBox="1">
            <a:spLocks noChangeArrowheads="1"/>
          </p:cNvSpPr>
          <p:nvPr/>
        </p:nvSpPr>
        <p:spPr bwMode="auto">
          <a:xfrm>
            <a:off x="1524000" y="1"/>
            <a:ext cx="4211638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平行光线</a:t>
            </a:r>
            <a:r>
              <a:rPr lang="zh-CN" altLang="en-US" sz="32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射到</a:t>
            </a:r>
            <a:r>
              <a:rPr lang="zh-CN" altLang="en-US" sz="32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光滑</a:t>
            </a:r>
            <a:r>
              <a:rPr lang="zh-CN" altLang="en-US" sz="32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表面上，反射光会</a:t>
            </a:r>
            <a:r>
              <a:rPr lang="zh-CN" altLang="en-US" sz="3200" b="1" u="sng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</a:t>
            </a:r>
            <a:r>
              <a:rPr lang="en-US" altLang="zh-CN" b="1" u="sng">
                <a:latin typeface="黑体" panose="02010609060101010101" pitchFamily="49" charset="-122"/>
                <a:ea typeface="黑体" panose="02010609060101010101" pitchFamily="49" charset="-122"/>
              </a:rPr>
              <a:t>﹏ ﹏ ﹏ ﹏ ﹏ ﹏</a:t>
            </a:r>
            <a:r>
              <a:rPr lang="zh-CN" altLang="en-US" sz="32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这种反射叫</a:t>
            </a:r>
            <a:r>
              <a:rPr lang="zh-CN" altLang="en-US" sz="3200" b="1" u="sng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</a:t>
            </a:r>
            <a:r>
              <a:rPr lang="zh-CN" altLang="en-US" sz="32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 </a:t>
            </a:r>
          </a:p>
        </p:txBody>
      </p:sp>
      <p:grpSp>
        <p:nvGrpSpPr>
          <p:cNvPr id="24580" name="Group 8"/>
          <p:cNvGrpSpPr>
            <a:grpSpLocks/>
          </p:cNvGrpSpPr>
          <p:nvPr/>
        </p:nvGrpSpPr>
        <p:grpSpPr bwMode="auto">
          <a:xfrm>
            <a:off x="6600826" y="2324100"/>
            <a:ext cx="3457575" cy="215900"/>
            <a:chOff x="0" y="0"/>
            <a:chExt cx="2178" cy="136"/>
          </a:xfrm>
        </p:grpSpPr>
        <p:sp>
          <p:nvSpPr>
            <p:cNvPr id="24581" name="Line 9"/>
            <p:cNvSpPr>
              <a:spLocks noChangeShapeType="1"/>
            </p:cNvSpPr>
            <p:nvPr/>
          </p:nvSpPr>
          <p:spPr bwMode="auto">
            <a:xfrm flipV="1">
              <a:off x="0" y="0"/>
              <a:ext cx="2178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4582" name="Group 10"/>
            <p:cNvGrpSpPr>
              <a:grpSpLocks/>
            </p:cNvGrpSpPr>
            <p:nvPr/>
          </p:nvGrpSpPr>
          <p:grpSpPr bwMode="auto">
            <a:xfrm>
              <a:off x="46" y="45"/>
              <a:ext cx="770" cy="91"/>
              <a:chOff x="0" y="0"/>
              <a:chExt cx="770" cy="91"/>
            </a:xfrm>
          </p:grpSpPr>
          <p:sp>
            <p:nvSpPr>
              <p:cNvPr id="24583" name="Line 11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9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84" name="Line 12"/>
              <p:cNvSpPr>
                <a:spLocks noChangeShapeType="1"/>
              </p:cNvSpPr>
              <p:nvPr/>
            </p:nvSpPr>
            <p:spPr bwMode="auto">
              <a:xfrm flipH="1">
                <a:off x="227" y="0"/>
                <a:ext cx="9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85" name="Line 13"/>
              <p:cNvSpPr>
                <a:spLocks noChangeShapeType="1"/>
              </p:cNvSpPr>
              <p:nvPr/>
            </p:nvSpPr>
            <p:spPr bwMode="auto">
              <a:xfrm flipH="1">
                <a:off x="453" y="0"/>
                <a:ext cx="9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86" name="Line 14"/>
              <p:cNvSpPr>
                <a:spLocks noChangeShapeType="1"/>
              </p:cNvSpPr>
              <p:nvPr/>
            </p:nvSpPr>
            <p:spPr bwMode="auto">
              <a:xfrm flipH="1">
                <a:off x="680" y="1"/>
                <a:ext cx="9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587" name="Group 15"/>
            <p:cNvGrpSpPr>
              <a:grpSpLocks/>
            </p:cNvGrpSpPr>
            <p:nvPr/>
          </p:nvGrpSpPr>
          <p:grpSpPr bwMode="auto">
            <a:xfrm rot="-149373">
              <a:off x="908" y="45"/>
              <a:ext cx="770" cy="91"/>
              <a:chOff x="0" y="0"/>
              <a:chExt cx="770" cy="91"/>
            </a:xfrm>
          </p:grpSpPr>
          <p:sp>
            <p:nvSpPr>
              <p:cNvPr id="24588" name="Line 1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9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89" name="Line 17"/>
              <p:cNvSpPr>
                <a:spLocks noChangeShapeType="1"/>
              </p:cNvSpPr>
              <p:nvPr/>
            </p:nvSpPr>
            <p:spPr bwMode="auto">
              <a:xfrm flipH="1">
                <a:off x="227" y="0"/>
                <a:ext cx="9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90" name="Line 18"/>
              <p:cNvSpPr>
                <a:spLocks noChangeShapeType="1"/>
              </p:cNvSpPr>
              <p:nvPr/>
            </p:nvSpPr>
            <p:spPr bwMode="auto">
              <a:xfrm flipH="1">
                <a:off x="453" y="0"/>
                <a:ext cx="9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91" name="Line 19"/>
              <p:cNvSpPr>
                <a:spLocks noChangeShapeType="1"/>
              </p:cNvSpPr>
              <p:nvPr/>
            </p:nvSpPr>
            <p:spPr bwMode="auto">
              <a:xfrm flipH="1">
                <a:off x="680" y="1"/>
                <a:ext cx="9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4592" name="Line 20"/>
            <p:cNvSpPr>
              <a:spLocks noChangeShapeType="1"/>
            </p:cNvSpPr>
            <p:nvPr/>
          </p:nvSpPr>
          <p:spPr bwMode="auto">
            <a:xfrm flipH="1">
              <a:off x="1815" y="0"/>
              <a:ext cx="90" cy="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3" name="Line 21"/>
            <p:cNvSpPr>
              <a:spLocks noChangeShapeType="1"/>
            </p:cNvSpPr>
            <p:nvPr/>
          </p:nvSpPr>
          <p:spPr bwMode="auto">
            <a:xfrm flipH="1">
              <a:off x="2042" y="0"/>
              <a:ext cx="90" cy="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94" name="Group 38"/>
          <p:cNvGrpSpPr>
            <a:grpSpLocks/>
          </p:cNvGrpSpPr>
          <p:nvPr/>
        </p:nvGrpSpPr>
        <p:grpSpPr bwMode="auto">
          <a:xfrm>
            <a:off x="6240464" y="765175"/>
            <a:ext cx="2879725" cy="1873250"/>
            <a:chOff x="0" y="0"/>
            <a:chExt cx="1814" cy="1180"/>
          </a:xfrm>
        </p:grpSpPr>
        <p:grpSp>
          <p:nvGrpSpPr>
            <p:cNvPr id="24595" name="Group 22"/>
            <p:cNvGrpSpPr>
              <a:grpSpLocks/>
            </p:cNvGrpSpPr>
            <p:nvPr/>
          </p:nvGrpSpPr>
          <p:grpSpPr bwMode="auto">
            <a:xfrm>
              <a:off x="1016" y="0"/>
              <a:ext cx="798" cy="1134"/>
              <a:chOff x="0" y="0"/>
              <a:chExt cx="798" cy="1134"/>
            </a:xfrm>
          </p:grpSpPr>
          <p:sp>
            <p:nvSpPr>
              <p:cNvPr id="24596" name="Line 23"/>
              <p:cNvSpPr>
                <a:spLocks noChangeShapeType="1"/>
              </p:cNvSpPr>
              <p:nvPr/>
            </p:nvSpPr>
            <p:spPr bwMode="auto">
              <a:xfrm rot="-1071606">
                <a:off x="0" y="0"/>
                <a:ext cx="680" cy="113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97" name="AutoShape 24"/>
              <p:cNvSpPr>
                <a:spLocks noChangeArrowheads="1"/>
              </p:cNvSpPr>
              <p:nvPr/>
            </p:nvSpPr>
            <p:spPr bwMode="auto">
              <a:xfrm rot="-3110442">
                <a:off x="617" y="683"/>
                <a:ext cx="58" cy="295"/>
              </a:xfrm>
              <a:prstGeom prst="flowChartMerg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4598" name="Group 29"/>
            <p:cNvGrpSpPr>
              <a:grpSpLocks/>
            </p:cNvGrpSpPr>
            <p:nvPr/>
          </p:nvGrpSpPr>
          <p:grpSpPr bwMode="auto">
            <a:xfrm>
              <a:off x="680" y="0"/>
              <a:ext cx="798" cy="1134"/>
              <a:chOff x="0" y="0"/>
              <a:chExt cx="798" cy="1134"/>
            </a:xfrm>
          </p:grpSpPr>
          <p:sp>
            <p:nvSpPr>
              <p:cNvPr id="24599" name="Line 30"/>
              <p:cNvSpPr>
                <a:spLocks noChangeShapeType="1"/>
              </p:cNvSpPr>
              <p:nvPr/>
            </p:nvSpPr>
            <p:spPr bwMode="auto">
              <a:xfrm rot="-1071606">
                <a:off x="0" y="0"/>
                <a:ext cx="680" cy="113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0" name="AutoShape 31"/>
              <p:cNvSpPr>
                <a:spLocks noChangeArrowheads="1"/>
              </p:cNvSpPr>
              <p:nvPr/>
            </p:nvSpPr>
            <p:spPr bwMode="auto">
              <a:xfrm rot="-3110442">
                <a:off x="617" y="683"/>
                <a:ext cx="58" cy="295"/>
              </a:xfrm>
              <a:prstGeom prst="flowChartMerg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4601" name="Group 32"/>
            <p:cNvGrpSpPr>
              <a:grpSpLocks/>
            </p:cNvGrpSpPr>
            <p:nvPr/>
          </p:nvGrpSpPr>
          <p:grpSpPr bwMode="auto">
            <a:xfrm>
              <a:off x="363" y="46"/>
              <a:ext cx="798" cy="1134"/>
              <a:chOff x="0" y="0"/>
              <a:chExt cx="798" cy="1134"/>
            </a:xfrm>
          </p:grpSpPr>
          <p:sp>
            <p:nvSpPr>
              <p:cNvPr id="24602" name="Line 33"/>
              <p:cNvSpPr>
                <a:spLocks noChangeShapeType="1"/>
              </p:cNvSpPr>
              <p:nvPr/>
            </p:nvSpPr>
            <p:spPr bwMode="auto">
              <a:xfrm rot="-1071606">
                <a:off x="0" y="0"/>
                <a:ext cx="680" cy="113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3" name="AutoShape 34"/>
              <p:cNvSpPr>
                <a:spLocks noChangeArrowheads="1"/>
              </p:cNvSpPr>
              <p:nvPr/>
            </p:nvSpPr>
            <p:spPr bwMode="auto">
              <a:xfrm rot="-3110442">
                <a:off x="617" y="683"/>
                <a:ext cx="58" cy="295"/>
              </a:xfrm>
              <a:prstGeom prst="flowChartMerg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4604" name="Group 35"/>
            <p:cNvGrpSpPr>
              <a:grpSpLocks/>
            </p:cNvGrpSpPr>
            <p:nvPr/>
          </p:nvGrpSpPr>
          <p:grpSpPr bwMode="auto">
            <a:xfrm>
              <a:off x="0" y="46"/>
              <a:ext cx="798" cy="1134"/>
              <a:chOff x="0" y="0"/>
              <a:chExt cx="798" cy="1134"/>
            </a:xfrm>
          </p:grpSpPr>
          <p:sp>
            <p:nvSpPr>
              <p:cNvPr id="24605" name="Line 36"/>
              <p:cNvSpPr>
                <a:spLocks noChangeShapeType="1"/>
              </p:cNvSpPr>
              <p:nvPr/>
            </p:nvSpPr>
            <p:spPr bwMode="auto">
              <a:xfrm rot="-1071606">
                <a:off x="0" y="0"/>
                <a:ext cx="680" cy="113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6" name="AutoShape 37"/>
              <p:cNvSpPr>
                <a:spLocks noChangeArrowheads="1"/>
              </p:cNvSpPr>
              <p:nvPr/>
            </p:nvSpPr>
            <p:spPr bwMode="auto">
              <a:xfrm rot="-3110442">
                <a:off x="617" y="683"/>
                <a:ext cx="58" cy="295"/>
              </a:xfrm>
              <a:prstGeom prst="flowChartMerg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24624" name="Group 49"/>
          <p:cNvGrpSpPr>
            <a:grpSpLocks/>
          </p:cNvGrpSpPr>
          <p:nvPr/>
        </p:nvGrpSpPr>
        <p:grpSpPr bwMode="auto">
          <a:xfrm>
            <a:off x="7391401" y="836613"/>
            <a:ext cx="3457575" cy="1339850"/>
            <a:chOff x="0" y="0"/>
            <a:chExt cx="2178" cy="844"/>
          </a:xfrm>
        </p:grpSpPr>
        <p:grpSp>
          <p:nvGrpSpPr>
            <p:cNvPr id="24608" name="Group 25"/>
            <p:cNvGrpSpPr>
              <a:grpSpLocks/>
            </p:cNvGrpSpPr>
            <p:nvPr/>
          </p:nvGrpSpPr>
          <p:grpSpPr bwMode="auto">
            <a:xfrm rot="-5175591">
              <a:off x="168" y="-122"/>
              <a:ext cx="798" cy="1134"/>
              <a:chOff x="0" y="0"/>
              <a:chExt cx="798" cy="1134"/>
            </a:xfrm>
          </p:grpSpPr>
          <p:sp>
            <p:nvSpPr>
              <p:cNvPr id="24609" name="Line 26"/>
              <p:cNvSpPr>
                <a:spLocks noChangeShapeType="1"/>
              </p:cNvSpPr>
              <p:nvPr/>
            </p:nvSpPr>
            <p:spPr bwMode="auto">
              <a:xfrm rot="-1071606">
                <a:off x="0" y="0"/>
                <a:ext cx="680" cy="1134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0" name="AutoShape 27"/>
              <p:cNvSpPr>
                <a:spLocks noChangeArrowheads="1"/>
              </p:cNvSpPr>
              <p:nvPr/>
            </p:nvSpPr>
            <p:spPr bwMode="auto">
              <a:xfrm rot="-3110442">
                <a:off x="617" y="683"/>
                <a:ext cx="58" cy="295"/>
              </a:xfrm>
              <a:prstGeom prst="flowChartMerge">
                <a:avLst/>
              </a:prstGeom>
              <a:solidFill>
                <a:srgbClr val="FF0000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4611" name="Group 39"/>
            <p:cNvGrpSpPr>
              <a:grpSpLocks/>
            </p:cNvGrpSpPr>
            <p:nvPr/>
          </p:nvGrpSpPr>
          <p:grpSpPr bwMode="auto">
            <a:xfrm rot="-5175591">
              <a:off x="531" y="-122"/>
              <a:ext cx="798" cy="1134"/>
              <a:chOff x="0" y="0"/>
              <a:chExt cx="798" cy="1134"/>
            </a:xfrm>
          </p:grpSpPr>
          <p:sp>
            <p:nvSpPr>
              <p:cNvPr id="24612" name="Line 40"/>
              <p:cNvSpPr>
                <a:spLocks noChangeShapeType="1"/>
              </p:cNvSpPr>
              <p:nvPr/>
            </p:nvSpPr>
            <p:spPr bwMode="auto">
              <a:xfrm rot="-1071606">
                <a:off x="0" y="0"/>
                <a:ext cx="680" cy="1134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3" name="AutoShape 41"/>
              <p:cNvSpPr>
                <a:spLocks noChangeArrowheads="1"/>
              </p:cNvSpPr>
              <p:nvPr/>
            </p:nvSpPr>
            <p:spPr bwMode="auto">
              <a:xfrm rot="-3110442">
                <a:off x="617" y="683"/>
                <a:ext cx="58" cy="295"/>
              </a:xfrm>
              <a:prstGeom prst="flowChartMerge">
                <a:avLst/>
              </a:prstGeom>
              <a:solidFill>
                <a:srgbClr val="FF0000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4614" name="Group 42"/>
            <p:cNvGrpSpPr>
              <a:grpSpLocks/>
            </p:cNvGrpSpPr>
            <p:nvPr/>
          </p:nvGrpSpPr>
          <p:grpSpPr bwMode="auto">
            <a:xfrm rot="-5175591">
              <a:off x="849" y="-141"/>
              <a:ext cx="798" cy="1134"/>
              <a:chOff x="0" y="0"/>
              <a:chExt cx="798" cy="1134"/>
            </a:xfrm>
          </p:grpSpPr>
          <p:sp>
            <p:nvSpPr>
              <p:cNvPr id="24615" name="Line 43"/>
              <p:cNvSpPr>
                <a:spLocks noChangeShapeType="1"/>
              </p:cNvSpPr>
              <p:nvPr/>
            </p:nvSpPr>
            <p:spPr bwMode="auto">
              <a:xfrm rot="-1071606">
                <a:off x="0" y="0"/>
                <a:ext cx="680" cy="1134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6" name="AutoShape 44"/>
              <p:cNvSpPr>
                <a:spLocks noChangeArrowheads="1"/>
              </p:cNvSpPr>
              <p:nvPr/>
            </p:nvSpPr>
            <p:spPr bwMode="auto">
              <a:xfrm rot="-3110442">
                <a:off x="617" y="683"/>
                <a:ext cx="58" cy="295"/>
              </a:xfrm>
              <a:prstGeom prst="flowChartMerge">
                <a:avLst/>
              </a:prstGeom>
              <a:solidFill>
                <a:srgbClr val="FF0000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4617" name="Group 45"/>
            <p:cNvGrpSpPr>
              <a:grpSpLocks/>
            </p:cNvGrpSpPr>
            <p:nvPr/>
          </p:nvGrpSpPr>
          <p:grpSpPr bwMode="auto">
            <a:xfrm rot="-5175591">
              <a:off x="1212" y="-168"/>
              <a:ext cx="798" cy="1134"/>
              <a:chOff x="0" y="0"/>
              <a:chExt cx="798" cy="1134"/>
            </a:xfrm>
          </p:grpSpPr>
          <p:sp>
            <p:nvSpPr>
              <p:cNvPr id="24618" name="Line 46"/>
              <p:cNvSpPr>
                <a:spLocks noChangeShapeType="1"/>
              </p:cNvSpPr>
              <p:nvPr/>
            </p:nvSpPr>
            <p:spPr bwMode="auto">
              <a:xfrm rot="-1071606">
                <a:off x="0" y="0"/>
                <a:ext cx="680" cy="1134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9" name="AutoShape 47"/>
              <p:cNvSpPr>
                <a:spLocks noChangeArrowheads="1"/>
              </p:cNvSpPr>
              <p:nvPr/>
            </p:nvSpPr>
            <p:spPr bwMode="auto">
              <a:xfrm rot="-3110442">
                <a:off x="617" y="683"/>
                <a:ext cx="58" cy="295"/>
              </a:xfrm>
              <a:prstGeom prst="flowChartMerge">
                <a:avLst/>
              </a:prstGeom>
              <a:solidFill>
                <a:srgbClr val="FF0000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24637" name="组合 24636"/>
          <p:cNvGrpSpPr>
            <a:grpSpLocks/>
          </p:cNvGrpSpPr>
          <p:nvPr/>
        </p:nvGrpSpPr>
        <p:grpSpPr bwMode="auto">
          <a:xfrm>
            <a:off x="7464426" y="481013"/>
            <a:ext cx="1693863" cy="1943100"/>
            <a:chOff x="0" y="0"/>
            <a:chExt cx="1067" cy="1224"/>
          </a:xfrm>
        </p:grpSpPr>
        <p:sp>
          <p:nvSpPr>
            <p:cNvPr id="24621" name="Line 52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45" cy="122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2" name="Line 53"/>
            <p:cNvSpPr>
              <a:spLocks noChangeShapeType="1"/>
            </p:cNvSpPr>
            <p:nvPr/>
          </p:nvSpPr>
          <p:spPr bwMode="auto">
            <a:xfrm flipH="1" flipV="1">
              <a:off x="363" y="0"/>
              <a:ext cx="45" cy="117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3" name="Line 54"/>
            <p:cNvSpPr>
              <a:spLocks noChangeShapeType="1"/>
            </p:cNvSpPr>
            <p:nvPr/>
          </p:nvSpPr>
          <p:spPr bwMode="auto">
            <a:xfrm flipH="1" flipV="1">
              <a:off x="726" y="0"/>
              <a:ext cx="0" cy="117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" name="Line 55"/>
            <p:cNvSpPr>
              <a:spLocks noChangeShapeType="1"/>
            </p:cNvSpPr>
            <p:nvPr/>
          </p:nvSpPr>
          <p:spPr bwMode="auto">
            <a:xfrm flipV="1">
              <a:off x="1067" y="0"/>
              <a:ext cx="0" cy="113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642" name="Group 35"/>
          <p:cNvGrpSpPr>
            <a:grpSpLocks/>
          </p:cNvGrpSpPr>
          <p:nvPr/>
        </p:nvGrpSpPr>
        <p:grpSpPr bwMode="auto">
          <a:xfrm>
            <a:off x="6851650" y="4868863"/>
            <a:ext cx="3816350" cy="488950"/>
            <a:chOff x="0" y="0"/>
            <a:chExt cx="2404" cy="362"/>
          </a:xfrm>
        </p:grpSpPr>
        <p:sp>
          <p:nvSpPr>
            <p:cNvPr id="24626" name="Freeform 7"/>
            <p:cNvSpPr>
              <a:spLocks noChangeArrowheads="1"/>
            </p:cNvSpPr>
            <p:nvPr/>
          </p:nvSpPr>
          <p:spPr bwMode="auto">
            <a:xfrm>
              <a:off x="0" y="0"/>
              <a:ext cx="2404" cy="234"/>
            </a:xfrm>
            <a:custGeom>
              <a:avLst/>
              <a:gdLst>
                <a:gd name="T0" fmla="*/ 0 w 2404"/>
                <a:gd name="T1" fmla="*/ 188 h 234"/>
                <a:gd name="T2" fmla="*/ 317 w 2404"/>
                <a:gd name="T3" fmla="*/ 98 h 234"/>
                <a:gd name="T4" fmla="*/ 590 w 2404"/>
                <a:gd name="T5" fmla="*/ 188 h 234"/>
                <a:gd name="T6" fmla="*/ 907 w 2404"/>
                <a:gd name="T7" fmla="*/ 98 h 234"/>
                <a:gd name="T8" fmla="*/ 1406 w 2404"/>
                <a:gd name="T9" fmla="*/ 143 h 234"/>
                <a:gd name="T10" fmla="*/ 1905 w 2404"/>
                <a:gd name="T11" fmla="*/ 7 h 234"/>
                <a:gd name="T12" fmla="*/ 2222 w 2404"/>
                <a:gd name="T13" fmla="*/ 188 h 234"/>
                <a:gd name="T14" fmla="*/ 2359 w 2404"/>
                <a:gd name="T15" fmla="*/ 234 h 234"/>
                <a:gd name="T16" fmla="*/ 2404 w 2404"/>
                <a:gd name="T17" fmla="*/ 18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4" h="234">
                  <a:moveTo>
                    <a:pt x="0" y="188"/>
                  </a:moveTo>
                  <a:cubicBezTo>
                    <a:pt x="109" y="143"/>
                    <a:pt x="219" y="98"/>
                    <a:pt x="317" y="98"/>
                  </a:cubicBezTo>
                  <a:cubicBezTo>
                    <a:pt x="415" y="98"/>
                    <a:pt x="492" y="188"/>
                    <a:pt x="590" y="188"/>
                  </a:cubicBezTo>
                  <a:cubicBezTo>
                    <a:pt x="688" y="188"/>
                    <a:pt x="771" y="105"/>
                    <a:pt x="907" y="98"/>
                  </a:cubicBezTo>
                  <a:cubicBezTo>
                    <a:pt x="1043" y="91"/>
                    <a:pt x="1240" y="158"/>
                    <a:pt x="1406" y="143"/>
                  </a:cubicBezTo>
                  <a:cubicBezTo>
                    <a:pt x="1572" y="128"/>
                    <a:pt x="1769" y="0"/>
                    <a:pt x="1905" y="7"/>
                  </a:cubicBezTo>
                  <a:cubicBezTo>
                    <a:pt x="2041" y="14"/>
                    <a:pt x="2147" y="150"/>
                    <a:pt x="2222" y="188"/>
                  </a:cubicBezTo>
                  <a:cubicBezTo>
                    <a:pt x="2297" y="226"/>
                    <a:pt x="2329" y="234"/>
                    <a:pt x="2359" y="234"/>
                  </a:cubicBezTo>
                  <a:cubicBezTo>
                    <a:pt x="2389" y="234"/>
                    <a:pt x="2396" y="211"/>
                    <a:pt x="2404" y="18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627" name="Line 8"/>
            <p:cNvSpPr>
              <a:spLocks noChangeShapeType="1"/>
            </p:cNvSpPr>
            <p:nvPr/>
          </p:nvSpPr>
          <p:spPr bwMode="auto">
            <a:xfrm flipH="1">
              <a:off x="91" y="91"/>
              <a:ext cx="136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8" name="Line 9"/>
            <p:cNvSpPr>
              <a:spLocks noChangeShapeType="1"/>
            </p:cNvSpPr>
            <p:nvPr/>
          </p:nvSpPr>
          <p:spPr bwMode="auto">
            <a:xfrm flipH="1">
              <a:off x="227" y="91"/>
              <a:ext cx="136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9" name="Line 10"/>
            <p:cNvSpPr>
              <a:spLocks noChangeShapeType="1"/>
            </p:cNvSpPr>
            <p:nvPr/>
          </p:nvSpPr>
          <p:spPr bwMode="auto">
            <a:xfrm flipH="1">
              <a:off x="363" y="136"/>
              <a:ext cx="136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0" name="Line 11"/>
            <p:cNvSpPr>
              <a:spLocks noChangeShapeType="1"/>
            </p:cNvSpPr>
            <p:nvPr/>
          </p:nvSpPr>
          <p:spPr bwMode="auto">
            <a:xfrm flipH="1">
              <a:off x="499" y="181"/>
              <a:ext cx="136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1" name="Line 12"/>
            <p:cNvSpPr>
              <a:spLocks noChangeShapeType="1"/>
            </p:cNvSpPr>
            <p:nvPr/>
          </p:nvSpPr>
          <p:spPr bwMode="auto">
            <a:xfrm flipH="1">
              <a:off x="680" y="136"/>
              <a:ext cx="136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2" name="Line 13"/>
            <p:cNvSpPr>
              <a:spLocks noChangeShapeType="1"/>
            </p:cNvSpPr>
            <p:nvPr/>
          </p:nvSpPr>
          <p:spPr bwMode="auto">
            <a:xfrm flipH="1">
              <a:off x="862" y="91"/>
              <a:ext cx="136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3" name="Line 14"/>
            <p:cNvSpPr>
              <a:spLocks noChangeShapeType="1"/>
            </p:cNvSpPr>
            <p:nvPr/>
          </p:nvSpPr>
          <p:spPr bwMode="auto">
            <a:xfrm flipH="1">
              <a:off x="998" y="136"/>
              <a:ext cx="136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4" name="Line 15"/>
            <p:cNvSpPr>
              <a:spLocks noChangeShapeType="1"/>
            </p:cNvSpPr>
            <p:nvPr/>
          </p:nvSpPr>
          <p:spPr bwMode="auto">
            <a:xfrm flipH="1">
              <a:off x="1996" y="137"/>
              <a:ext cx="136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5" name="Line 16"/>
            <p:cNvSpPr>
              <a:spLocks noChangeShapeType="1"/>
            </p:cNvSpPr>
            <p:nvPr/>
          </p:nvSpPr>
          <p:spPr bwMode="auto">
            <a:xfrm flipH="1">
              <a:off x="1179" y="136"/>
              <a:ext cx="136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6" name="Line 17"/>
            <p:cNvSpPr>
              <a:spLocks noChangeShapeType="1"/>
            </p:cNvSpPr>
            <p:nvPr/>
          </p:nvSpPr>
          <p:spPr bwMode="auto">
            <a:xfrm flipH="1">
              <a:off x="1361" y="136"/>
              <a:ext cx="136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" name="Line 18"/>
            <p:cNvSpPr>
              <a:spLocks noChangeShapeType="1"/>
            </p:cNvSpPr>
            <p:nvPr/>
          </p:nvSpPr>
          <p:spPr bwMode="auto">
            <a:xfrm flipH="1">
              <a:off x="1588" y="45"/>
              <a:ext cx="136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8" name="Line 19"/>
            <p:cNvSpPr>
              <a:spLocks noChangeShapeType="1"/>
            </p:cNvSpPr>
            <p:nvPr/>
          </p:nvSpPr>
          <p:spPr bwMode="auto">
            <a:xfrm flipH="1">
              <a:off x="1769" y="0"/>
              <a:ext cx="136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9" name="Line 20"/>
            <p:cNvSpPr>
              <a:spLocks noChangeShapeType="1"/>
            </p:cNvSpPr>
            <p:nvPr/>
          </p:nvSpPr>
          <p:spPr bwMode="auto">
            <a:xfrm flipH="1">
              <a:off x="1905" y="45"/>
              <a:ext cx="136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657" name="Group 34"/>
          <p:cNvGrpSpPr>
            <a:grpSpLocks/>
          </p:cNvGrpSpPr>
          <p:nvPr/>
        </p:nvGrpSpPr>
        <p:grpSpPr bwMode="auto">
          <a:xfrm>
            <a:off x="6059489" y="3611563"/>
            <a:ext cx="3095625" cy="1592262"/>
            <a:chOff x="0" y="0"/>
            <a:chExt cx="1950" cy="1179"/>
          </a:xfrm>
        </p:grpSpPr>
        <p:grpSp>
          <p:nvGrpSpPr>
            <p:cNvPr id="24641" name="Group 22"/>
            <p:cNvGrpSpPr>
              <a:grpSpLocks/>
            </p:cNvGrpSpPr>
            <p:nvPr/>
          </p:nvGrpSpPr>
          <p:grpSpPr bwMode="auto">
            <a:xfrm>
              <a:off x="1152" y="45"/>
              <a:ext cx="798" cy="1134"/>
              <a:chOff x="0" y="0"/>
              <a:chExt cx="798" cy="1134"/>
            </a:xfrm>
          </p:grpSpPr>
          <p:sp>
            <p:nvSpPr>
              <p:cNvPr id="4" name="Line 23"/>
              <p:cNvSpPr>
                <a:spLocks noChangeShapeType="1"/>
              </p:cNvSpPr>
              <p:nvPr/>
            </p:nvSpPr>
            <p:spPr bwMode="auto">
              <a:xfrm rot="-1071606">
                <a:off x="0" y="0"/>
                <a:ext cx="680" cy="113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43" name="AutoShape 24"/>
              <p:cNvSpPr>
                <a:spLocks noChangeArrowheads="1"/>
              </p:cNvSpPr>
              <p:nvPr/>
            </p:nvSpPr>
            <p:spPr bwMode="auto">
              <a:xfrm rot="-3110442">
                <a:off x="617" y="683"/>
                <a:ext cx="58" cy="295"/>
              </a:xfrm>
              <a:prstGeom prst="flowChartMerg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4644" name="Group 25"/>
            <p:cNvGrpSpPr>
              <a:grpSpLocks/>
            </p:cNvGrpSpPr>
            <p:nvPr/>
          </p:nvGrpSpPr>
          <p:grpSpPr bwMode="auto">
            <a:xfrm>
              <a:off x="744" y="0"/>
              <a:ext cx="798" cy="1134"/>
              <a:chOff x="0" y="0"/>
              <a:chExt cx="798" cy="1134"/>
            </a:xfrm>
          </p:grpSpPr>
          <p:sp>
            <p:nvSpPr>
              <p:cNvPr id="24645" name="Line 26"/>
              <p:cNvSpPr>
                <a:spLocks noChangeShapeType="1"/>
              </p:cNvSpPr>
              <p:nvPr/>
            </p:nvSpPr>
            <p:spPr bwMode="auto">
              <a:xfrm rot="-1071606">
                <a:off x="0" y="0"/>
                <a:ext cx="680" cy="113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46" name="AutoShape 27"/>
              <p:cNvSpPr>
                <a:spLocks noChangeArrowheads="1"/>
              </p:cNvSpPr>
              <p:nvPr/>
            </p:nvSpPr>
            <p:spPr bwMode="auto">
              <a:xfrm rot="-3110442">
                <a:off x="617" y="683"/>
                <a:ext cx="58" cy="295"/>
              </a:xfrm>
              <a:prstGeom prst="flowChartMerg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4647" name="Group 28"/>
            <p:cNvGrpSpPr>
              <a:grpSpLocks/>
            </p:cNvGrpSpPr>
            <p:nvPr/>
          </p:nvGrpSpPr>
          <p:grpSpPr bwMode="auto">
            <a:xfrm>
              <a:off x="427" y="45"/>
              <a:ext cx="798" cy="1134"/>
              <a:chOff x="0" y="0"/>
              <a:chExt cx="798" cy="1134"/>
            </a:xfrm>
          </p:grpSpPr>
          <p:sp>
            <p:nvSpPr>
              <p:cNvPr id="24648" name="Line 29"/>
              <p:cNvSpPr>
                <a:spLocks noChangeShapeType="1"/>
              </p:cNvSpPr>
              <p:nvPr/>
            </p:nvSpPr>
            <p:spPr bwMode="auto">
              <a:xfrm rot="-1071606">
                <a:off x="0" y="0"/>
                <a:ext cx="680" cy="113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49" name="AutoShape 30"/>
              <p:cNvSpPr>
                <a:spLocks noChangeArrowheads="1"/>
              </p:cNvSpPr>
              <p:nvPr/>
            </p:nvSpPr>
            <p:spPr bwMode="auto">
              <a:xfrm rot="-3110442">
                <a:off x="617" y="683"/>
                <a:ext cx="58" cy="295"/>
              </a:xfrm>
              <a:prstGeom prst="flowChartMerg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4650" name="Group 31"/>
            <p:cNvGrpSpPr>
              <a:grpSpLocks/>
            </p:cNvGrpSpPr>
            <p:nvPr/>
          </p:nvGrpSpPr>
          <p:grpSpPr bwMode="auto">
            <a:xfrm>
              <a:off x="0" y="0"/>
              <a:ext cx="798" cy="1134"/>
              <a:chOff x="0" y="0"/>
              <a:chExt cx="798" cy="1134"/>
            </a:xfrm>
          </p:grpSpPr>
          <p:sp>
            <p:nvSpPr>
              <p:cNvPr id="24651" name="Line 32"/>
              <p:cNvSpPr>
                <a:spLocks noChangeShapeType="1"/>
              </p:cNvSpPr>
              <p:nvPr/>
            </p:nvSpPr>
            <p:spPr bwMode="auto">
              <a:xfrm rot="-1071606">
                <a:off x="0" y="0"/>
                <a:ext cx="680" cy="113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52" name="AutoShape 33"/>
              <p:cNvSpPr>
                <a:spLocks noChangeArrowheads="1"/>
              </p:cNvSpPr>
              <p:nvPr/>
            </p:nvSpPr>
            <p:spPr bwMode="auto">
              <a:xfrm rot="-3110442">
                <a:off x="617" y="683"/>
                <a:ext cx="58" cy="295"/>
              </a:xfrm>
              <a:prstGeom prst="flowChartMerg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24670" name="组合 24669"/>
          <p:cNvGrpSpPr>
            <a:grpSpLocks/>
          </p:cNvGrpSpPr>
          <p:nvPr/>
        </p:nvGrpSpPr>
        <p:grpSpPr bwMode="auto">
          <a:xfrm>
            <a:off x="7210425" y="3452814"/>
            <a:ext cx="3265488" cy="1481137"/>
            <a:chOff x="0" y="0"/>
            <a:chExt cx="2057" cy="966"/>
          </a:xfrm>
        </p:grpSpPr>
        <p:grpSp>
          <p:nvGrpSpPr>
            <p:cNvPr id="24654" name="Group 37"/>
            <p:cNvGrpSpPr>
              <a:grpSpLocks/>
            </p:cNvGrpSpPr>
            <p:nvPr/>
          </p:nvGrpSpPr>
          <p:grpSpPr bwMode="auto">
            <a:xfrm rot="-5175591">
              <a:off x="250" y="-65"/>
              <a:ext cx="678" cy="1134"/>
              <a:chOff x="0" y="0"/>
              <a:chExt cx="798" cy="1134"/>
            </a:xfrm>
          </p:grpSpPr>
          <p:sp>
            <p:nvSpPr>
              <p:cNvPr id="24655" name="Line 38"/>
              <p:cNvSpPr>
                <a:spLocks noChangeShapeType="1"/>
              </p:cNvSpPr>
              <p:nvPr/>
            </p:nvSpPr>
            <p:spPr bwMode="auto">
              <a:xfrm rot="-1071606">
                <a:off x="0" y="0"/>
                <a:ext cx="680" cy="1134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56" name="AutoShape 39"/>
              <p:cNvSpPr>
                <a:spLocks noChangeArrowheads="1"/>
              </p:cNvSpPr>
              <p:nvPr/>
            </p:nvSpPr>
            <p:spPr bwMode="auto">
              <a:xfrm rot="-3110442">
                <a:off x="617" y="683"/>
                <a:ext cx="58" cy="295"/>
              </a:xfrm>
              <a:prstGeom prst="flowChartMerge">
                <a:avLst/>
              </a:prstGeom>
              <a:solidFill>
                <a:srgbClr val="FF0000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5" name="Group 49"/>
            <p:cNvGrpSpPr>
              <a:grpSpLocks/>
            </p:cNvGrpSpPr>
            <p:nvPr/>
          </p:nvGrpSpPr>
          <p:grpSpPr bwMode="auto">
            <a:xfrm rot="-7836965">
              <a:off x="224" y="-227"/>
              <a:ext cx="679" cy="1134"/>
              <a:chOff x="0" y="0"/>
              <a:chExt cx="798" cy="1134"/>
            </a:xfrm>
          </p:grpSpPr>
          <p:sp>
            <p:nvSpPr>
              <p:cNvPr id="24658" name="Line 50"/>
              <p:cNvSpPr>
                <a:spLocks noChangeShapeType="1"/>
              </p:cNvSpPr>
              <p:nvPr/>
            </p:nvSpPr>
            <p:spPr bwMode="auto">
              <a:xfrm rot="-1071606">
                <a:off x="0" y="0"/>
                <a:ext cx="680" cy="1134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59" name="AutoShape 51"/>
              <p:cNvSpPr>
                <a:spLocks noChangeArrowheads="1"/>
              </p:cNvSpPr>
              <p:nvPr/>
            </p:nvSpPr>
            <p:spPr bwMode="auto">
              <a:xfrm rot="-3110442">
                <a:off x="617" y="683"/>
                <a:ext cx="58" cy="295"/>
              </a:xfrm>
              <a:prstGeom prst="flowChartMerge">
                <a:avLst/>
              </a:prstGeom>
              <a:solidFill>
                <a:srgbClr val="FF0000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4660" name="Group 52"/>
            <p:cNvGrpSpPr>
              <a:grpSpLocks/>
            </p:cNvGrpSpPr>
            <p:nvPr/>
          </p:nvGrpSpPr>
          <p:grpSpPr bwMode="auto">
            <a:xfrm rot="-4468506">
              <a:off x="1089" y="55"/>
              <a:ext cx="679" cy="1134"/>
              <a:chOff x="0" y="0"/>
              <a:chExt cx="798" cy="1134"/>
            </a:xfrm>
          </p:grpSpPr>
          <p:sp>
            <p:nvSpPr>
              <p:cNvPr id="24661" name="Line 53"/>
              <p:cNvSpPr>
                <a:spLocks noChangeShapeType="1"/>
              </p:cNvSpPr>
              <p:nvPr/>
            </p:nvSpPr>
            <p:spPr bwMode="auto">
              <a:xfrm rot="-1071606">
                <a:off x="0" y="0"/>
                <a:ext cx="680" cy="1134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62" name="AutoShape 54"/>
              <p:cNvSpPr>
                <a:spLocks noChangeArrowheads="1"/>
              </p:cNvSpPr>
              <p:nvPr/>
            </p:nvSpPr>
            <p:spPr bwMode="auto">
              <a:xfrm rot="-3110442">
                <a:off x="617" y="683"/>
                <a:ext cx="58" cy="295"/>
              </a:xfrm>
              <a:prstGeom prst="flowChartMerge">
                <a:avLst/>
              </a:prstGeom>
              <a:solidFill>
                <a:srgbClr val="FF0000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4663" name="Group 55"/>
            <p:cNvGrpSpPr>
              <a:grpSpLocks/>
            </p:cNvGrpSpPr>
            <p:nvPr/>
          </p:nvGrpSpPr>
          <p:grpSpPr bwMode="auto">
            <a:xfrm rot="-6791166">
              <a:off x="1145" y="-189"/>
              <a:ext cx="679" cy="1134"/>
              <a:chOff x="0" y="0"/>
              <a:chExt cx="798" cy="1134"/>
            </a:xfrm>
          </p:grpSpPr>
          <p:sp>
            <p:nvSpPr>
              <p:cNvPr id="24664" name="Line 56"/>
              <p:cNvSpPr>
                <a:spLocks noChangeShapeType="1"/>
              </p:cNvSpPr>
              <p:nvPr/>
            </p:nvSpPr>
            <p:spPr bwMode="auto">
              <a:xfrm rot="-1071606">
                <a:off x="0" y="0"/>
                <a:ext cx="680" cy="1134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65" name="AutoShape 57"/>
              <p:cNvSpPr>
                <a:spLocks noChangeArrowheads="1"/>
              </p:cNvSpPr>
              <p:nvPr/>
            </p:nvSpPr>
            <p:spPr bwMode="auto">
              <a:xfrm rot="-3110442">
                <a:off x="617" y="683"/>
                <a:ext cx="58" cy="295"/>
              </a:xfrm>
              <a:prstGeom prst="flowChartMerge">
                <a:avLst/>
              </a:prstGeom>
              <a:solidFill>
                <a:srgbClr val="FF0000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24683" name="组合 24682"/>
          <p:cNvGrpSpPr>
            <a:grpSpLocks/>
          </p:cNvGrpSpPr>
          <p:nvPr/>
        </p:nvGrpSpPr>
        <p:grpSpPr bwMode="auto">
          <a:xfrm>
            <a:off x="7283451" y="3190876"/>
            <a:ext cx="1698625" cy="1916113"/>
            <a:chOff x="0" y="0"/>
            <a:chExt cx="1070" cy="1207"/>
          </a:xfrm>
        </p:grpSpPr>
        <p:sp>
          <p:nvSpPr>
            <p:cNvPr id="24667" name="Line 60"/>
            <p:cNvSpPr>
              <a:spLocks noChangeShapeType="1"/>
            </p:cNvSpPr>
            <p:nvPr/>
          </p:nvSpPr>
          <p:spPr bwMode="auto">
            <a:xfrm flipH="1" flipV="1">
              <a:off x="0" y="136"/>
              <a:ext cx="46" cy="97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8" name="Line 61"/>
            <p:cNvSpPr>
              <a:spLocks noChangeShapeType="1"/>
            </p:cNvSpPr>
            <p:nvPr/>
          </p:nvSpPr>
          <p:spPr bwMode="auto">
            <a:xfrm rot="20166796" flipV="1">
              <a:off x="274" y="46"/>
              <a:ext cx="0" cy="116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9" name="Line 62"/>
            <p:cNvSpPr>
              <a:spLocks noChangeShapeType="1"/>
            </p:cNvSpPr>
            <p:nvPr/>
          </p:nvSpPr>
          <p:spPr bwMode="auto">
            <a:xfrm rot="66943" flipV="1">
              <a:off x="823" y="0"/>
              <a:ext cx="93" cy="11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Line 63"/>
            <p:cNvSpPr>
              <a:spLocks noChangeShapeType="1"/>
            </p:cNvSpPr>
            <p:nvPr/>
          </p:nvSpPr>
          <p:spPr bwMode="auto">
            <a:xfrm rot="20737888" flipV="1">
              <a:off x="1070" y="27"/>
              <a:ext cx="0" cy="113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671" name="直接连接符 24783"/>
          <p:cNvSpPr>
            <a:spLocks noChangeShapeType="1"/>
          </p:cNvSpPr>
          <p:nvPr/>
        </p:nvSpPr>
        <p:spPr bwMode="auto">
          <a:xfrm>
            <a:off x="1524000" y="2924175"/>
            <a:ext cx="9144000" cy="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72" name="直接连接符 24784"/>
          <p:cNvSpPr>
            <a:spLocks noChangeShapeType="1"/>
          </p:cNvSpPr>
          <p:nvPr/>
        </p:nvSpPr>
        <p:spPr bwMode="auto">
          <a:xfrm>
            <a:off x="1524000" y="5734050"/>
            <a:ext cx="9144000" cy="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673" name="直接连接符 24785"/>
          <p:cNvSpPr>
            <a:spLocks noChangeShapeType="1"/>
          </p:cNvSpPr>
          <p:nvPr/>
        </p:nvSpPr>
        <p:spPr bwMode="auto">
          <a:xfrm>
            <a:off x="5664200" y="0"/>
            <a:ext cx="0" cy="57340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788" name="矩形 24787"/>
          <p:cNvSpPr>
            <a:spLocks noChangeArrowheads="1"/>
          </p:cNvSpPr>
          <p:nvPr/>
        </p:nvSpPr>
        <p:spPr bwMode="auto">
          <a:xfrm>
            <a:off x="2208213" y="5949950"/>
            <a:ext cx="7993062" cy="5794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0099"/>
                </a:solidFill>
                <a:ea typeface="黑体" panose="02010609060101010101" pitchFamily="49" charset="-122"/>
              </a:rPr>
              <a:t>镜面反射和漫反射都遵循光的反射规律</a:t>
            </a:r>
          </a:p>
        </p:txBody>
      </p:sp>
      <p:sp>
        <p:nvSpPr>
          <p:cNvPr id="24675" name="矩形 24788"/>
          <p:cNvSpPr>
            <a:spLocks noChangeArrowheads="1"/>
          </p:cNvSpPr>
          <p:nvPr/>
        </p:nvSpPr>
        <p:spPr bwMode="auto">
          <a:xfrm>
            <a:off x="6213185" y="534193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/>
          </a:p>
        </p:txBody>
      </p:sp>
      <p:sp>
        <p:nvSpPr>
          <p:cNvPr id="24676" name="矩形 24790"/>
          <p:cNvSpPr>
            <a:spLocks noChangeArrowheads="1"/>
          </p:cNvSpPr>
          <p:nvPr/>
        </p:nvSpPr>
        <p:spPr bwMode="auto">
          <a:xfrm>
            <a:off x="2688657" y="-209550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/>
              <a:t> 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524001" y="1412875"/>
            <a:ext cx="2016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A50021"/>
                </a:solidFill>
                <a:ea typeface="黑体" panose="02010609060101010101" pitchFamily="49" charset="-122"/>
              </a:rPr>
              <a:t>平行射出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2063751" y="2133600"/>
            <a:ext cx="1871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ea typeface="黑体" panose="02010609060101010101" pitchFamily="49" charset="-122"/>
              </a:rPr>
              <a:t>镜面反射</a:t>
            </a:r>
          </a:p>
        </p:txBody>
      </p:sp>
      <p:sp>
        <p:nvSpPr>
          <p:cNvPr id="24679" name="矩形 24799"/>
          <p:cNvSpPr>
            <a:spLocks noChangeArrowheads="1"/>
          </p:cNvSpPr>
          <p:nvPr/>
        </p:nvSpPr>
        <p:spPr bwMode="auto">
          <a:xfrm>
            <a:off x="-707820" y="901701"/>
            <a:ext cx="4171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u="sng"/>
              <a:t>﹏</a:t>
            </a:r>
            <a:endParaRPr lang="zh-CN" altLang="en-US" b="1" u="sng"/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1524000" y="4292600"/>
            <a:ext cx="2808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A50021"/>
                </a:solidFill>
                <a:ea typeface="黑体" panose="02010609060101010101" pitchFamily="49" charset="-122"/>
              </a:rPr>
              <a:t>射向不同方向</a:t>
            </a:r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2927350" y="4868864"/>
            <a:ext cx="17287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ea typeface="黑体" panose="02010609060101010101" pitchFamily="49" charset="-122"/>
              </a:rPr>
              <a:t>漫反射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99" grpId="0"/>
      <p:bldP spid="24788" grpId="0" bldLvl="0" animBg="1"/>
      <p:bldP spid="13315" grpId="0"/>
      <p:bldP spid="13316" grpId="0"/>
      <p:bldP spid="13317" grpId="0"/>
      <p:bldP spid="133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1539875" y="31751"/>
            <a:ext cx="889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CC0000"/>
                </a:solidFill>
              </a:rPr>
              <a:t>联系生活</a:t>
            </a:r>
            <a:r>
              <a:rPr lang="en-US" altLang="zh-CN" sz="3200" b="1">
                <a:solidFill>
                  <a:srgbClr val="CC0000"/>
                </a:solidFill>
              </a:rPr>
              <a:t>:</a:t>
            </a:r>
            <a:r>
              <a:rPr lang="zh-CN" altLang="en-US" sz="3200" b="1">
                <a:solidFill>
                  <a:srgbClr val="0000FF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生活中哪些现象是镜面反射？哪些是漫反射？你能举出例子吗？</a:t>
            </a:r>
          </a:p>
        </p:txBody>
      </p:sp>
      <p:pic>
        <p:nvPicPr>
          <p:cNvPr id="25603" name="图片 57348" descr="32695_46012291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12875"/>
            <a:ext cx="3135313" cy="2351088"/>
          </a:xfrm>
          <a:prstGeom prst="rect">
            <a:avLst/>
          </a:prstGeom>
          <a:noFill/>
          <a:ln w="635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图片 56323" descr="看电影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7025" y="1304926"/>
            <a:ext cx="32067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56324" descr="胶卷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43" t="11024" r="8215" b="25146"/>
          <a:stretch>
            <a:fillRect/>
          </a:stretch>
        </p:blipFill>
        <p:spPr bwMode="auto">
          <a:xfrm>
            <a:off x="8204200" y="2581275"/>
            <a:ext cx="18288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 descr="反光黑板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074"/>
          <a:stretch>
            <a:fillRect/>
          </a:stretch>
        </p:blipFill>
        <p:spPr bwMode="auto">
          <a:xfrm>
            <a:off x="1635126" y="3902075"/>
            <a:ext cx="336867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 descr="无镜面反光黑板1"/>
          <p:cNvPicPr>
            <a:picLocks noChangeAspect="1" noChangeArrowheads="1"/>
          </p:cNvPicPr>
          <p:nvPr/>
        </p:nvPicPr>
        <p:blipFill>
          <a:blip r:embed="rId6" cstate="print">
            <a:lum bright="18000" contras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34" r="6667" b="12222"/>
          <a:stretch>
            <a:fillRect/>
          </a:stretch>
        </p:blipFill>
        <p:spPr bwMode="auto">
          <a:xfrm>
            <a:off x="6592888" y="3902075"/>
            <a:ext cx="37338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7207251" y="5953126"/>
            <a:ext cx="2505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漫反射</a:t>
            </a:r>
          </a:p>
        </p:txBody>
      </p:sp>
      <p:sp>
        <p:nvSpPr>
          <p:cNvPr id="25609" name="Text Box 7"/>
          <p:cNvSpPr txBox="1">
            <a:spLocks noChangeArrowheads="1"/>
          </p:cNvSpPr>
          <p:nvPr/>
        </p:nvSpPr>
        <p:spPr bwMode="auto">
          <a:xfrm>
            <a:off x="1843088" y="6102351"/>
            <a:ext cx="25066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镜面反射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64513"/>
          <p:cNvSpPr txBox="1">
            <a:spLocks noChangeArrowheads="1"/>
          </p:cNvSpPr>
          <p:nvPr/>
        </p:nvSpPr>
        <p:spPr bwMode="auto">
          <a:xfrm>
            <a:off x="1558925" y="2660650"/>
            <a:ext cx="8885238" cy="1384300"/>
          </a:xfrm>
          <a:prstGeom prst="rect">
            <a:avLst/>
          </a:prstGeom>
          <a:gradFill rotWithShape="1">
            <a:gsLst>
              <a:gs pos="0">
                <a:srgbClr val="9EE256"/>
              </a:gs>
              <a:gs pos="100000">
                <a:srgbClr val="52762D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/>
              <a:t>三、</a:t>
            </a:r>
            <a:r>
              <a:rPr lang="zh-CN" altLang="en-US" sz="2800" b="1">
                <a:sym typeface="宋体" panose="02010600030101010101" pitchFamily="2" charset="-122"/>
              </a:rPr>
              <a:t>光沿直线传播现象有</a:t>
            </a:r>
            <a:r>
              <a:rPr lang="en-US" altLang="zh-CN" sz="2800" b="1">
                <a:sym typeface="宋体" panose="02010600030101010101" pitchFamily="2" charset="-122"/>
              </a:rPr>
              <a:t>:</a:t>
            </a:r>
          </a:p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影子的形成</a:t>
            </a:r>
            <a:r>
              <a:rPr lang="zh-CN" altLang="en-US" sz="2800" b="1"/>
              <a:t>、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射击瞄准</a:t>
            </a:r>
            <a:r>
              <a:rPr lang="zh-CN" altLang="en-US" sz="2800" b="1"/>
              <a:t>、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激光准直</a:t>
            </a:r>
            <a:r>
              <a:rPr lang="zh-CN" altLang="en-US" sz="2800" b="1"/>
              <a:t>、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站队看齐</a:t>
            </a:r>
            <a:r>
              <a:rPr lang="zh-CN" altLang="en-US" sz="2800" b="1"/>
              <a:t>、</a:t>
            </a:r>
            <a:r>
              <a:rPr lang="zh-CN" altLang="en-US" sz="2800" b="1">
                <a:sym typeface="宋体" panose="02010600030101010101" pitchFamily="2" charset="-122"/>
              </a:rPr>
              <a:t>小孔成像</a:t>
            </a:r>
            <a:r>
              <a:rPr lang="zh-CN" altLang="en-US" sz="2800" b="1"/>
              <a:t>、</a:t>
            </a:r>
            <a:r>
              <a:rPr lang="zh-CN" altLang="en-US" sz="2800" b="1">
                <a:sym typeface="宋体" panose="02010600030101010101" pitchFamily="2" charset="-122"/>
              </a:rPr>
              <a:t>日食月食的形成</a:t>
            </a:r>
            <a:endParaRPr lang="zh-CN" altLang="en-US" sz="2800" b="1">
              <a:solidFill>
                <a:srgbClr val="FF0000"/>
              </a:solidFill>
              <a:sym typeface="宋体" panose="02010600030101010101" pitchFamily="2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58925" y="260352"/>
            <a:ext cx="8537575" cy="1660525"/>
          </a:xfrm>
          <a:solidFill>
            <a:srgbClr val="00FF00"/>
          </a:solidFill>
        </p:spPr>
        <p:txBody>
          <a:bodyPr vert="horz" wrap="square" lIns="77149" tIns="38574" rIns="77149" bIns="38574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zh-CN" altLang="en-US" sz="2800" b="1" dirty="0">
                <a:solidFill>
                  <a:srgbClr val="000000"/>
                </a:solidFill>
                <a:ea typeface="黑体" panose="02010609060101010101" pitchFamily="49" charset="-122"/>
              </a:rPr>
              <a:t>一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000000"/>
                </a:solidFill>
                <a:ea typeface="黑体" panose="02010609060101010101" pitchFamily="49" charset="-122"/>
              </a:rPr>
              <a:t>光源的分类</a:t>
            </a:r>
          </a:p>
          <a:p>
            <a:pPr marL="0" indent="0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自然光源：太阳，萤火虫，水母等</a:t>
            </a:r>
          </a:p>
          <a:p>
            <a:pPr marL="0" indent="0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人造光源：火把，点燃的蜡烛，正在发光的电灯等</a:t>
            </a:r>
          </a:p>
        </p:txBody>
      </p:sp>
      <p:sp>
        <p:nvSpPr>
          <p:cNvPr id="5124" name="文本占位符 324609"/>
          <p:cNvSpPr>
            <a:spLocks noGrp="1" noChangeArrowheads="1"/>
          </p:cNvSpPr>
          <p:nvPr/>
        </p:nvSpPr>
        <p:spPr bwMode="auto">
          <a:xfrm>
            <a:off x="1558925" y="1990726"/>
            <a:ext cx="8986838" cy="6000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B05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二、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光的直线传播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: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光在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同种均匀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的介质中沿直线传播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/>
        </p:nvSpPr>
        <p:spPr bwMode="auto">
          <a:xfrm>
            <a:off x="1558925" y="4044951"/>
            <a:ext cx="8662988" cy="2593975"/>
          </a:xfrm>
          <a:prstGeom prst="rect">
            <a:avLst/>
          </a:prstGeom>
          <a:solidFill>
            <a:srgbClr val="DCE31B"/>
          </a:solidFill>
          <a:ln>
            <a:noFill/>
          </a:ln>
        </p:spPr>
        <p:txBody>
          <a:bodyPr lIns="77149" tIns="38574" rIns="77149" bIns="3857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</a:rPr>
              <a:t>四  光的传播速度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</a:rPr>
              <a:t>光能在真空中传播，且传播的速度最快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</a:rPr>
              <a:t>光在真空中的传播速度用 c 表示：c=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sym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rgbClr val="000000"/>
                </a:solidFill>
                <a:sym typeface="宋体" panose="02010600030101010101" pitchFamily="2" charset="-122"/>
              </a:rPr>
              <a:t>光年：光在真空中传播一年的距离。是长度单位</a:t>
            </a:r>
          </a:p>
        </p:txBody>
      </p:sp>
      <p:graphicFrame>
        <p:nvGraphicFramePr>
          <p:cNvPr id="5126" name="对象 36869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945439" y="5332413"/>
          <a:ext cx="1951037" cy="641350"/>
        </p:xfrm>
        <a:graphic>
          <a:graphicData uri="http://schemas.openxmlformats.org/presentationml/2006/ole">
            <p:oleObj spid="_x0000_s5130" r:id="rId3" imgW="927000" imgH="304560" progId="Equation.3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 idx="4294967295"/>
          </p:nvPr>
        </p:nvSpPr>
        <p:spPr>
          <a:xfrm>
            <a:off x="0" y="100013"/>
            <a:ext cx="8699500" cy="1274762"/>
          </a:xfr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txBody>
          <a:bodyPr anchor="t"/>
          <a:lstStyle/>
          <a:p>
            <a:pPr algn="l"/>
            <a:r>
              <a:rPr lang="zh-CN" altLang="en-US" noProof="1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危害</a:t>
            </a:r>
            <a:r>
              <a:rPr lang="en-US" altLang="zh-CN" noProof="1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___</a:t>
            </a:r>
            <a:r>
              <a:rPr lang="zh-CN" altLang="en-US" sz="3600" noProof="1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高层建筑玻璃幕墙对太阳光反射形成的</a:t>
            </a:r>
            <a:r>
              <a:rPr lang="zh-CN" altLang="zh-CN" sz="3600" noProof="1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“</a:t>
            </a:r>
            <a:r>
              <a:rPr lang="zh-CN" altLang="en-US" sz="3600" noProof="1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光污染</a:t>
            </a:r>
            <a:r>
              <a:rPr lang="zh-CN" altLang="en-US" sz="3600" noProof="1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”</a:t>
            </a:r>
            <a:endParaRPr lang="zh-CN" altLang="en-US" sz="3600" noProof="1">
              <a:ea typeface="华文新魏" pitchFamily="2" charset="-122"/>
            </a:endParaRPr>
          </a:p>
        </p:txBody>
      </p:sp>
      <p:pic>
        <p:nvPicPr>
          <p:cNvPr id="26627" name="Picture 6" descr="光污染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8226" y="1466851"/>
            <a:ext cx="72802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直接连接符 18433"/>
          <p:cNvSpPr>
            <a:spLocks noChangeShapeType="1"/>
          </p:cNvSpPr>
          <p:nvPr/>
        </p:nvSpPr>
        <p:spPr bwMode="auto">
          <a:xfrm flipV="1">
            <a:off x="6324600" y="3625850"/>
            <a:ext cx="83820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1" name="文本框 18434"/>
          <p:cNvSpPr txBox="1">
            <a:spLocks noChangeArrowheads="1"/>
          </p:cNvSpPr>
          <p:nvPr/>
        </p:nvSpPr>
        <p:spPr bwMode="auto">
          <a:xfrm>
            <a:off x="1568451" y="1801814"/>
            <a:ext cx="8880475" cy="1862137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ea typeface="隶书" panose="02010509060101010101" pitchFamily="49" charset="-122"/>
              </a:rPr>
              <a:t>二</a:t>
            </a:r>
            <a:r>
              <a:rPr lang="zh-CN" altLang="en-US" sz="3200" b="1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、</a:t>
            </a:r>
            <a:r>
              <a:rPr lang="zh-CN" altLang="en-US" sz="3200" b="1">
                <a:ea typeface="隶书" panose="02010509060101010101" pitchFamily="49" charset="-122"/>
              </a:rPr>
              <a:t>光的反射规律</a:t>
            </a:r>
            <a:r>
              <a:rPr lang="en-US" altLang="zh-CN" sz="3200" b="1">
                <a:ea typeface="隶书" panose="02010509060101010101" pitchFamily="49" charset="-122"/>
              </a:rPr>
              <a:t>:    </a:t>
            </a:r>
            <a:r>
              <a:rPr lang="zh-CN" altLang="en-US" sz="3200" b="1">
                <a:latin typeface="隶书" panose="02010509060101010101" pitchFamily="49" charset="-122"/>
                <a:ea typeface="隶书" panose="02010509060101010101" pitchFamily="49" charset="-122"/>
              </a:rPr>
              <a:t>反射光线、入射光线、法线在同一平面内,反射光线、入射光线分居在法线两侧,反射角等于入射角。</a:t>
            </a:r>
          </a:p>
        </p:txBody>
      </p:sp>
      <p:sp>
        <p:nvSpPr>
          <p:cNvPr id="27652" name="文本框 22562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568451" y="3738564"/>
            <a:ext cx="8589963" cy="1076325"/>
          </a:xfrm>
          <a:prstGeom prst="rect">
            <a:avLst/>
          </a:prstGeom>
          <a:solidFill>
            <a:srgbClr val="72BFC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3600" b="1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注</a:t>
            </a: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:</a:t>
            </a: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1</a:t>
            </a:r>
            <a:r>
              <a:rPr lang="zh-CN" altLang="en-US" sz="2800" b="1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、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反射角随入射角的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增大而增大</a:t>
            </a:r>
            <a:r>
              <a:rPr lang="zh-CN" altLang="en-US" sz="2800" b="1"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减小而减小</a:t>
            </a:r>
            <a:r>
              <a:rPr lang="en-US" altLang="zh-CN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.</a:t>
            </a:r>
          </a:p>
          <a:p>
            <a:pPr eaLnBrk="0" hangingPunct="0"/>
            <a:r>
              <a:rPr lang="en-US" altLang="zh-CN" sz="28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   2</a:t>
            </a:r>
            <a:r>
              <a:rPr lang="zh-CN" altLang="en-US" sz="2800" b="1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宋体" panose="02010600030101010101" pitchFamily="2" charset="-122"/>
              </a:rPr>
              <a:t>、</a:t>
            </a:r>
            <a:r>
              <a:rPr lang="zh-CN" altLang="en-US" sz="2800" b="1">
                <a:solidFill>
                  <a:schemeClr val="tx2"/>
                </a:solidFill>
                <a:ea typeface="方正舒体" panose="02010601030101010101" pitchFamily="2" charset="-122"/>
                <a:sym typeface="宋体" panose="02010600030101010101" pitchFamily="2" charset="-122"/>
              </a:rPr>
              <a:t>当光线垂直入射时，它将</a:t>
            </a:r>
            <a:r>
              <a:rPr lang="zh-CN" altLang="en-US" sz="2800" b="1">
                <a:solidFill>
                  <a:srgbClr val="CC0000"/>
                </a:solidFill>
                <a:sym typeface="宋体" panose="02010600030101010101" pitchFamily="2" charset="-122"/>
              </a:rPr>
              <a:t>被垂直反射出去。</a:t>
            </a:r>
            <a:endParaRPr lang="zh-CN" altLang="en-US" sz="2800" b="1">
              <a:solidFill>
                <a:srgbClr val="000099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7653" name="文本框 22562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568450" y="4814888"/>
            <a:ext cx="8089900" cy="582612"/>
          </a:xfrm>
          <a:prstGeom prst="rect">
            <a:avLst/>
          </a:prstGeom>
          <a:gradFill rotWithShape="1">
            <a:gsLst>
              <a:gs pos="0">
                <a:srgbClr val="FBFB11"/>
              </a:gs>
              <a:gs pos="100000">
                <a:srgbClr val="838309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3200" b="1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二、</a:t>
            </a:r>
            <a:r>
              <a:rPr lang="zh-CN" altLang="en-US" sz="3200" b="1">
                <a:solidFill>
                  <a:srgbClr val="CC0000"/>
                </a:solidFill>
                <a:sym typeface="宋体" panose="02010600030101010101" pitchFamily="2" charset="-122"/>
              </a:rPr>
              <a:t>在反射现象中，光路是</a:t>
            </a:r>
            <a:r>
              <a:rPr lang="zh-CN" altLang="en-US" sz="3200" b="1">
                <a:sym typeface="宋体" panose="02010600030101010101" pitchFamily="2" charset="-122"/>
              </a:rPr>
              <a:t>可逆</a:t>
            </a:r>
            <a:r>
              <a:rPr lang="zh-CN" altLang="en-US" sz="3200" b="1">
                <a:solidFill>
                  <a:srgbClr val="CC0000"/>
                </a:solidFill>
                <a:sym typeface="宋体" panose="02010600030101010101" pitchFamily="2" charset="-122"/>
              </a:rPr>
              <a:t>的</a:t>
            </a:r>
            <a:endParaRPr lang="zh-CN" altLang="en-US" sz="3200" b="1">
              <a:solidFill>
                <a:srgbClr val="000099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1568450" y="5397500"/>
            <a:ext cx="8288338" cy="584200"/>
          </a:xfrm>
          <a:prstGeom prst="rect">
            <a:avLst/>
          </a:prstGeom>
          <a:gradFill rotWithShape="1">
            <a:gsLst>
              <a:gs pos="0">
                <a:srgbClr val="FECF40"/>
              </a:gs>
              <a:gs pos="100000">
                <a:srgbClr val="846C21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/>
              <a:t>三  、光的反射类型</a:t>
            </a:r>
            <a:r>
              <a:rPr lang="en-US" altLang="zh-CN" sz="3200" b="1"/>
              <a:t>:</a:t>
            </a:r>
            <a:r>
              <a:rPr lang="zh-CN" altLang="en-US" sz="3200" b="1"/>
              <a:t>镜面反射</a:t>
            </a:r>
            <a:r>
              <a:rPr lang="en-US" altLang="zh-CN" sz="3200" b="1"/>
              <a:t>,</a:t>
            </a:r>
            <a:r>
              <a:rPr lang="zh-CN" altLang="en-US" sz="3200" b="1"/>
              <a:t>漫反射</a:t>
            </a:r>
          </a:p>
        </p:txBody>
      </p:sp>
      <p:sp>
        <p:nvSpPr>
          <p:cNvPr id="27655" name="矩形 24787"/>
          <p:cNvSpPr>
            <a:spLocks noChangeArrowheads="1"/>
          </p:cNvSpPr>
          <p:nvPr/>
        </p:nvSpPr>
        <p:spPr bwMode="auto">
          <a:xfrm>
            <a:off x="1790700" y="5981700"/>
            <a:ext cx="8375650" cy="584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0099"/>
                </a:solidFill>
                <a:ea typeface="黑体" panose="02010609060101010101" pitchFamily="49" charset="-122"/>
              </a:rPr>
              <a:t>注</a:t>
            </a:r>
            <a:r>
              <a:rPr lang="en-US" altLang="zh-CN" sz="3200" b="1">
                <a:solidFill>
                  <a:srgbClr val="000099"/>
                </a:solidFill>
                <a:ea typeface="黑体" panose="02010609060101010101" pitchFamily="49" charset="-122"/>
              </a:rPr>
              <a:t>:</a:t>
            </a:r>
            <a:r>
              <a:rPr lang="zh-CN" altLang="en-US" sz="3200" b="1">
                <a:solidFill>
                  <a:srgbClr val="000099"/>
                </a:solidFill>
                <a:ea typeface="黑体" panose="02010609060101010101" pitchFamily="49" charset="-122"/>
              </a:rPr>
              <a:t>镜面反射和漫反射都遵循光的反射规律</a:t>
            </a:r>
          </a:p>
        </p:txBody>
      </p:sp>
      <p:sp>
        <p:nvSpPr>
          <p:cNvPr id="27656" name="文本占位符 324609"/>
          <p:cNvSpPr>
            <a:spLocks noGrp="1" noChangeArrowheads="1"/>
          </p:cNvSpPr>
          <p:nvPr/>
        </p:nvSpPr>
        <p:spPr bwMode="auto">
          <a:xfrm>
            <a:off x="1547813" y="53975"/>
            <a:ext cx="9097962" cy="15494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B05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ea typeface="黑体" panose="02010609060101010101" pitchFamily="49" charset="-122"/>
              </a:rPr>
              <a:t>一</a:t>
            </a:r>
            <a:r>
              <a:rPr lang="zh-CN" altLang="en-US" sz="3200" b="1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、</a:t>
            </a:r>
            <a:r>
              <a:rPr lang="zh-CN" altLang="en-US" sz="3200" b="1">
                <a:ea typeface="黑体" panose="02010609060101010101" pitchFamily="49" charset="-122"/>
              </a:rPr>
              <a:t>光的反射</a:t>
            </a: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定义：光射到两种介质的分界面上改变传播方向又返回原来介质的现象</a:t>
            </a:r>
            <a:r>
              <a:rPr lang="zh-CN" altLang="en-US" sz="3200" b="1">
                <a:ea typeface="黑体" panose="02010609060101010101" pitchFamily="49" charset="-122"/>
              </a:rPr>
              <a:t>，这种现象叫做光的反射。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7745413" y="3962400"/>
            <a:ext cx="1905000" cy="152400"/>
            <a:chOff x="0" y="0"/>
            <a:chExt cx="1200" cy="96"/>
          </a:xfrm>
        </p:grpSpPr>
        <p:sp>
          <p:nvSpPr>
            <p:cNvPr id="28675" name="Line 3"/>
            <p:cNvSpPr>
              <a:spLocks noChangeShapeType="1"/>
            </p:cNvSpPr>
            <p:nvPr/>
          </p:nvSpPr>
          <p:spPr bwMode="auto">
            <a:xfrm>
              <a:off x="0" y="0"/>
              <a:ext cx="1200" cy="0"/>
            </a:xfrm>
            <a:prstGeom prst="line">
              <a:avLst/>
            </a:prstGeom>
            <a:noFill/>
            <a:ln w="28575" cap="sq">
              <a:solidFill>
                <a:srgbClr val="5AFE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6" name="Line 4"/>
            <p:cNvSpPr>
              <a:spLocks noChangeShapeType="1"/>
            </p:cNvSpPr>
            <p:nvPr/>
          </p:nvSpPr>
          <p:spPr bwMode="auto">
            <a:xfrm flipH="1">
              <a:off x="0" y="0"/>
              <a:ext cx="96" cy="96"/>
            </a:xfrm>
            <a:prstGeom prst="line">
              <a:avLst/>
            </a:prstGeom>
            <a:noFill/>
            <a:ln w="12700" cap="sq">
              <a:solidFill>
                <a:srgbClr val="5AFE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 flipH="1">
              <a:off x="96" y="0"/>
              <a:ext cx="96" cy="96"/>
            </a:xfrm>
            <a:prstGeom prst="line">
              <a:avLst/>
            </a:prstGeom>
            <a:noFill/>
            <a:ln w="12700" cap="sq">
              <a:solidFill>
                <a:srgbClr val="5AFE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8" name="Line 6"/>
            <p:cNvSpPr>
              <a:spLocks noChangeShapeType="1"/>
            </p:cNvSpPr>
            <p:nvPr/>
          </p:nvSpPr>
          <p:spPr bwMode="auto">
            <a:xfrm flipH="1">
              <a:off x="192" y="0"/>
              <a:ext cx="96" cy="96"/>
            </a:xfrm>
            <a:prstGeom prst="line">
              <a:avLst/>
            </a:prstGeom>
            <a:noFill/>
            <a:ln w="12700" cap="sq">
              <a:solidFill>
                <a:srgbClr val="5AFE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 flipH="1">
              <a:off x="288" y="0"/>
              <a:ext cx="96" cy="96"/>
            </a:xfrm>
            <a:prstGeom prst="line">
              <a:avLst/>
            </a:prstGeom>
            <a:noFill/>
            <a:ln w="12700" cap="sq">
              <a:solidFill>
                <a:srgbClr val="5AFE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 flipH="1">
              <a:off x="384" y="0"/>
              <a:ext cx="96" cy="96"/>
            </a:xfrm>
            <a:prstGeom prst="line">
              <a:avLst/>
            </a:prstGeom>
            <a:noFill/>
            <a:ln w="12700" cap="sq">
              <a:solidFill>
                <a:srgbClr val="5AFE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 flipH="1">
              <a:off x="480" y="0"/>
              <a:ext cx="96" cy="96"/>
            </a:xfrm>
            <a:prstGeom prst="line">
              <a:avLst/>
            </a:prstGeom>
            <a:noFill/>
            <a:ln w="12700" cap="sq">
              <a:solidFill>
                <a:srgbClr val="5AFE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 flipH="1">
              <a:off x="576" y="0"/>
              <a:ext cx="96" cy="96"/>
            </a:xfrm>
            <a:prstGeom prst="line">
              <a:avLst/>
            </a:prstGeom>
            <a:noFill/>
            <a:ln w="12700" cap="sq">
              <a:solidFill>
                <a:srgbClr val="5AFE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 flipH="1">
              <a:off x="672" y="0"/>
              <a:ext cx="96" cy="96"/>
            </a:xfrm>
            <a:prstGeom prst="line">
              <a:avLst/>
            </a:prstGeom>
            <a:noFill/>
            <a:ln w="12700" cap="sq">
              <a:solidFill>
                <a:srgbClr val="5AFE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 flipH="1">
              <a:off x="768" y="0"/>
              <a:ext cx="96" cy="96"/>
            </a:xfrm>
            <a:prstGeom prst="line">
              <a:avLst/>
            </a:prstGeom>
            <a:noFill/>
            <a:ln w="12700" cap="sq">
              <a:solidFill>
                <a:srgbClr val="5AFE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 flipH="1">
              <a:off x="864" y="0"/>
              <a:ext cx="96" cy="96"/>
            </a:xfrm>
            <a:prstGeom prst="line">
              <a:avLst/>
            </a:prstGeom>
            <a:noFill/>
            <a:ln w="12700" cap="sq">
              <a:solidFill>
                <a:srgbClr val="5AFE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 flipH="1">
              <a:off x="960" y="0"/>
              <a:ext cx="96" cy="96"/>
            </a:xfrm>
            <a:prstGeom prst="line">
              <a:avLst/>
            </a:prstGeom>
            <a:noFill/>
            <a:ln w="12700" cap="sq">
              <a:solidFill>
                <a:srgbClr val="5AFE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 flipH="1">
              <a:off x="1056" y="0"/>
              <a:ext cx="96" cy="96"/>
            </a:xfrm>
            <a:prstGeom prst="line">
              <a:avLst/>
            </a:prstGeom>
            <a:noFill/>
            <a:ln w="12700" cap="sq">
              <a:solidFill>
                <a:srgbClr val="5AFE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688" name="Group 16"/>
          <p:cNvGrpSpPr>
            <a:grpSpLocks/>
          </p:cNvGrpSpPr>
          <p:nvPr/>
        </p:nvGrpSpPr>
        <p:grpSpPr bwMode="auto">
          <a:xfrm rot="19996379" flipH="1" flipV="1">
            <a:off x="8142288" y="2987675"/>
            <a:ext cx="152400" cy="1219200"/>
            <a:chOff x="0" y="0"/>
            <a:chExt cx="90" cy="720"/>
          </a:xfrm>
        </p:grpSpPr>
        <p:sp>
          <p:nvSpPr>
            <p:cNvPr id="28689" name="Line 17"/>
            <p:cNvSpPr>
              <a:spLocks noChangeShapeType="1"/>
            </p:cNvSpPr>
            <p:nvPr/>
          </p:nvSpPr>
          <p:spPr bwMode="auto">
            <a:xfrm rot="-1932909">
              <a:off x="90" y="0"/>
              <a:ext cx="0" cy="72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 rot="-1932909">
              <a:off x="0" y="26"/>
              <a:ext cx="0" cy="38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7470776" y="287655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>
                <a:latin typeface="Times New Roman" panose="02020603050405020304" pitchFamily="18" charset="0"/>
              </a:rPr>
              <a:t>A</a:t>
            </a:r>
            <a:endParaRPr lang="zh-CN" altLang="zh-CN" sz="4000">
              <a:latin typeface="Times New Roman" panose="02020603050405020304" pitchFamily="18" charset="0"/>
            </a:endParaRPr>
          </a:p>
        </p:txBody>
      </p:sp>
      <p:grpSp>
        <p:nvGrpSpPr>
          <p:cNvPr id="25620" name="Group 20"/>
          <p:cNvGrpSpPr>
            <a:grpSpLocks/>
          </p:cNvGrpSpPr>
          <p:nvPr/>
        </p:nvGrpSpPr>
        <p:grpSpPr bwMode="auto">
          <a:xfrm>
            <a:off x="8662989" y="3263901"/>
            <a:ext cx="530541" cy="600075"/>
            <a:chOff x="0" y="0"/>
            <a:chExt cx="836" cy="946"/>
          </a:xfrm>
        </p:grpSpPr>
        <p:grpSp>
          <p:nvGrpSpPr>
            <p:cNvPr id="28693" name="Group 21"/>
            <p:cNvGrpSpPr>
              <a:grpSpLocks/>
            </p:cNvGrpSpPr>
            <p:nvPr/>
          </p:nvGrpSpPr>
          <p:grpSpPr bwMode="auto">
            <a:xfrm>
              <a:off x="93" y="0"/>
              <a:ext cx="743" cy="600"/>
              <a:chOff x="0" y="0"/>
              <a:chExt cx="297" cy="240"/>
            </a:xfrm>
          </p:grpSpPr>
          <p:sp>
            <p:nvSpPr>
              <p:cNvPr id="28694" name="Text Box 22"/>
              <p:cNvSpPr txBox="1">
                <a:spLocks noChangeArrowheads="1"/>
              </p:cNvSpPr>
              <p:nvPr/>
            </p:nvSpPr>
            <p:spPr bwMode="auto">
              <a:xfrm>
                <a:off x="0" y="28"/>
                <a:ext cx="2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zh-CN" sz="160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60</a:t>
                </a:r>
                <a:endParaRPr lang="zh-CN" altLang="zh-CN" sz="2800">
                  <a:solidFill>
                    <a:srgbClr val="FFFF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95" name="Text Box 23"/>
              <p:cNvSpPr txBox="1">
                <a:spLocks noChangeArrowheads="1"/>
              </p:cNvSpPr>
              <p:nvPr/>
            </p:nvSpPr>
            <p:spPr bwMode="auto">
              <a:xfrm>
                <a:off x="144" y="0"/>
                <a:ext cx="153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zh-CN" sz="90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0</a:t>
                </a:r>
                <a:endParaRPr lang="zh-CN" altLang="zh-CN" sz="3600">
                  <a:solidFill>
                    <a:srgbClr val="FFFF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8696" name="Arc 24"/>
            <p:cNvSpPr>
              <a:spLocks noChangeArrowheads="1"/>
            </p:cNvSpPr>
            <p:nvPr/>
          </p:nvSpPr>
          <p:spPr bwMode="auto">
            <a:xfrm rot="-2340000">
              <a:off x="0" y="624"/>
              <a:ext cx="360" cy="322"/>
            </a:xfrm>
            <a:custGeom>
              <a:avLst/>
              <a:gdLst>
                <a:gd name="T0" fmla="*/ 5708 w 21600"/>
                <a:gd name="T1" fmla="*/ -1 h 22075"/>
                <a:gd name="T2" fmla="*/ 21600 w 21600"/>
                <a:gd name="T3" fmla="*/ 20832 h 22075"/>
                <a:gd name="T4" fmla="*/ 21564 w 21600"/>
                <a:gd name="T5" fmla="*/ 22075 h 22075"/>
                <a:gd name="T6" fmla="*/ 5708 w 21600"/>
                <a:gd name="T7" fmla="*/ -1 h 22075"/>
                <a:gd name="T8" fmla="*/ 21600 w 21600"/>
                <a:gd name="T9" fmla="*/ 20832 h 22075"/>
                <a:gd name="T10" fmla="*/ 21564 w 21600"/>
                <a:gd name="T11" fmla="*/ 22075 h 22075"/>
                <a:gd name="T12" fmla="*/ 0 w 21600"/>
                <a:gd name="T13" fmla="*/ 20832 h 22075"/>
                <a:gd name="T14" fmla="*/ 5708 w 21600"/>
                <a:gd name="T15" fmla="*/ -1 h 2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2075" fill="none">
                  <a:moveTo>
                    <a:pt x="5708" y="-1"/>
                  </a:moveTo>
                  <a:cubicBezTo>
                    <a:pt x="15093" y="2571"/>
                    <a:pt x="21600" y="11100"/>
                    <a:pt x="21600" y="20832"/>
                  </a:cubicBezTo>
                  <a:cubicBezTo>
                    <a:pt x="21600" y="21246"/>
                    <a:pt x="21588" y="21661"/>
                    <a:pt x="21564" y="22075"/>
                  </a:cubicBezTo>
                </a:path>
                <a:path w="21600" h="22075" stroke="0">
                  <a:moveTo>
                    <a:pt x="5708" y="-1"/>
                  </a:moveTo>
                  <a:cubicBezTo>
                    <a:pt x="15093" y="2571"/>
                    <a:pt x="21600" y="11100"/>
                    <a:pt x="21600" y="20832"/>
                  </a:cubicBezTo>
                  <a:cubicBezTo>
                    <a:pt x="21600" y="21246"/>
                    <a:pt x="21588" y="21661"/>
                    <a:pt x="21564" y="22075"/>
                  </a:cubicBezTo>
                  <a:lnTo>
                    <a:pt x="0" y="20832"/>
                  </a:lnTo>
                  <a:lnTo>
                    <a:pt x="5708" y="-1"/>
                  </a:lnTo>
                  <a:close/>
                </a:path>
              </a:pathLst>
            </a:custGeom>
            <a:noFill/>
            <a:ln w="12700" cap="sq">
              <a:solidFill>
                <a:srgbClr val="5AFE5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5625" name="Group 25"/>
          <p:cNvGrpSpPr>
            <a:grpSpLocks/>
          </p:cNvGrpSpPr>
          <p:nvPr/>
        </p:nvGrpSpPr>
        <p:grpSpPr bwMode="auto">
          <a:xfrm>
            <a:off x="9191625" y="2952751"/>
            <a:ext cx="865188" cy="1336675"/>
            <a:chOff x="0" y="0"/>
            <a:chExt cx="544" cy="842"/>
          </a:xfrm>
        </p:grpSpPr>
        <p:grpSp>
          <p:nvGrpSpPr>
            <p:cNvPr id="28698" name="Group 26"/>
            <p:cNvGrpSpPr>
              <a:grpSpLocks/>
            </p:cNvGrpSpPr>
            <p:nvPr/>
          </p:nvGrpSpPr>
          <p:grpSpPr bwMode="auto">
            <a:xfrm rot="1711705" flipH="1">
              <a:off x="0" y="74"/>
              <a:ext cx="96" cy="768"/>
              <a:chOff x="0" y="0"/>
              <a:chExt cx="90" cy="720"/>
            </a:xfrm>
          </p:grpSpPr>
          <p:sp>
            <p:nvSpPr>
              <p:cNvPr id="28699" name="Line 27"/>
              <p:cNvSpPr>
                <a:spLocks noChangeShapeType="1"/>
              </p:cNvSpPr>
              <p:nvPr/>
            </p:nvSpPr>
            <p:spPr bwMode="auto">
              <a:xfrm rot="-1932909">
                <a:off x="90" y="0"/>
                <a:ext cx="0" cy="720"/>
              </a:xfrm>
              <a:prstGeom prst="line">
                <a:avLst/>
              </a:prstGeom>
              <a:noFill/>
              <a:ln w="28575" cap="sq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0" name="Line 28"/>
              <p:cNvSpPr>
                <a:spLocks noChangeShapeType="1"/>
              </p:cNvSpPr>
              <p:nvPr/>
            </p:nvSpPr>
            <p:spPr bwMode="auto">
              <a:xfrm rot="-1932909">
                <a:off x="0" y="26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rgbClr val="FFFF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8701" name="Text Box 29"/>
            <p:cNvSpPr txBox="1">
              <a:spLocks noChangeArrowheads="1"/>
            </p:cNvSpPr>
            <p:nvPr/>
          </p:nvSpPr>
          <p:spPr bwMode="auto">
            <a:xfrm>
              <a:off x="300" y="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zh-CN" sz="2400">
                  <a:solidFill>
                    <a:srgbClr val="FFFF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8501063" y="4010026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800">
                <a:latin typeface="Times New Roman" panose="02020603050405020304" pitchFamily="18" charset="0"/>
              </a:rPr>
              <a:t>0</a:t>
            </a:r>
          </a:p>
        </p:txBody>
      </p:sp>
      <p:grpSp>
        <p:nvGrpSpPr>
          <p:cNvPr id="25631" name="Group 31"/>
          <p:cNvGrpSpPr>
            <a:grpSpLocks/>
          </p:cNvGrpSpPr>
          <p:nvPr/>
        </p:nvGrpSpPr>
        <p:grpSpPr bwMode="auto">
          <a:xfrm>
            <a:off x="8431214" y="2419350"/>
            <a:ext cx="403225" cy="1543050"/>
            <a:chOff x="0" y="0"/>
            <a:chExt cx="636" cy="2430"/>
          </a:xfrm>
        </p:grpSpPr>
        <p:grpSp>
          <p:nvGrpSpPr>
            <p:cNvPr id="28704" name="Group 32"/>
            <p:cNvGrpSpPr>
              <a:grpSpLocks/>
            </p:cNvGrpSpPr>
            <p:nvPr/>
          </p:nvGrpSpPr>
          <p:grpSpPr bwMode="auto">
            <a:xfrm>
              <a:off x="360" y="2190"/>
              <a:ext cx="240" cy="240"/>
              <a:chOff x="0" y="0"/>
              <a:chExt cx="48" cy="48"/>
            </a:xfrm>
          </p:grpSpPr>
          <p:sp>
            <p:nvSpPr>
              <p:cNvPr id="28705" name="Line 33"/>
              <p:cNvSpPr>
                <a:spLocks noChangeShapeType="1"/>
              </p:cNvSpPr>
              <p:nvPr/>
            </p:nvSpPr>
            <p:spPr bwMode="auto">
              <a:xfrm flipV="1">
                <a:off x="48" y="0"/>
                <a:ext cx="0" cy="48"/>
              </a:xfrm>
              <a:prstGeom prst="line">
                <a:avLst/>
              </a:prstGeom>
              <a:noFill/>
              <a:ln w="19050" cap="sq">
                <a:solidFill>
                  <a:srgbClr val="5AFE5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6" name="Line 3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48" cy="0"/>
              </a:xfrm>
              <a:prstGeom prst="line">
                <a:avLst/>
              </a:prstGeom>
              <a:noFill/>
              <a:ln w="19050" cap="sq">
                <a:solidFill>
                  <a:srgbClr val="5AFE5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8707" name="Line 35"/>
            <p:cNvSpPr>
              <a:spLocks noChangeShapeType="1"/>
            </p:cNvSpPr>
            <p:nvPr/>
          </p:nvSpPr>
          <p:spPr bwMode="auto">
            <a:xfrm flipV="1">
              <a:off x="360" y="715"/>
              <a:ext cx="0" cy="1680"/>
            </a:xfrm>
            <a:prstGeom prst="line">
              <a:avLst/>
            </a:prstGeom>
            <a:noFill/>
            <a:ln w="19050">
              <a:solidFill>
                <a:srgbClr val="5AFE5E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8" name="Text Box 36"/>
            <p:cNvSpPr txBox="1">
              <a:spLocks noChangeArrowheads="1"/>
            </p:cNvSpPr>
            <p:nvPr/>
          </p:nvSpPr>
          <p:spPr bwMode="auto">
            <a:xfrm>
              <a:off x="0" y="0"/>
              <a:ext cx="63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zh-CN" sz="2400">
                  <a:solidFill>
                    <a:srgbClr val="5AFE5E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7732713" y="3625850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600">
                <a:latin typeface="Times New Roman" panose="02020603050405020304" pitchFamily="18" charset="0"/>
              </a:rPr>
              <a:t>30</a:t>
            </a:r>
            <a:endParaRPr lang="zh-CN" altLang="zh-CN" sz="2800">
              <a:latin typeface="Times New Roman" panose="02020603050405020304" pitchFamily="18" charset="0"/>
            </a:endParaRPr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7961313" y="3602038"/>
            <a:ext cx="241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900">
                <a:latin typeface="Times New Roman" panose="02020603050405020304" pitchFamily="18" charset="0"/>
              </a:rPr>
              <a:t>0</a:t>
            </a:r>
            <a:endParaRPr lang="zh-CN" altLang="zh-CN" sz="3600">
              <a:latin typeface="Times New Roman" panose="02020603050405020304" pitchFamily="18" charset="0"/>
            </a:endParaRPr>
          </a:p>
        </p:txBody>
      </p:sp>
      <p:sp>
        <p:nvSpPr>
          <p:cNvPr id="28711" name="Arc 39"/>
          <p:cNvSpPr>
            <a:spLocks noChangeArrowheads="1"/>
          </p:cNvSpPr>
          <p:nvPr/>
        </p:nvSpPr>
        <p:spPr bwMode="auto">
          <a:xfrm rot="21125850" flipH="1">
            <a:off x="8353425" y="3813176"/>
            <a:ext cx="153988" cy="149225"/>
          </a:xfrm>
          <a:custGeom>
            <a:avLst/>
            <a:gdLst>
              <a:gd name="T0" fmla="*/ 5708 w 21600"/>
              <a:gd name="T1" fmla="*/ -1 h 20832"/>
              <a:gd name="T2" fmla="*/ 21600 w 21600"/>
              <a:gd name="T3" fmla="*/ 20832 h 20832"/>
              <a:gd name="T4" fmla="*/ 5708 w 21600"/>
              <a:gd name="T5" fmla="*/ -1 h 20832"/>
              <a:gd name="T6" fmla="*/ 21600 w 21600"/>
              <a:gd name="T7" fmla="*/ 20832 h 20832"/>
              <a:gd name="T8" fmla="*/ 0 w 21600"/>
              <a:gd name="T9" fmla="*/ 20832 h 20832"/>
              <a:gd name="T10" fmla="*/ 5708 w 21600"/>
              <a:gd name="T11" fmla="*/ -1 h 20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0832" fill="none">
                <a:moveTo>
                  <a:pt x="5708" y="-1"/>
                </a:moveTo>
                <a:cubicBezTo>
                  <a:pt x="15093" y="2571"/>
                  <a:pt x="21600" y="11100"/>
                  <a:pt x="21600" y="20832"/>
                </a:cubicBezTo>
              </a:path>
              <a:path w="21600" h="20832" stroke="0">
                <a:moveTo>
                  <a:pt x="5708" y="-1"/>
                </a:moveTo>
                <a:cubicBezTo>
                  <a:pt x="15093" y="2571"/>
                  <a:pt x="21600" y="11100"/>
                  <a:pt x="21600" y="20832"/>
                </a:cubicBezTo>
                <a:lnTo>
                  <a:pt x="0" y="20832"/>
                </a:lnTo>
                <a:lnTo>
                  <a:pt x="5708" y="-1"/>
                </a:lnTo>
                <a:close/>
              </a:path>
            </a:pathLst>
          </a:cu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8712" name="Rectangle 40"/>
          <p:cNvSpPr>
            <a:spLocks noChangeArrowheads="1"/>
          </p:cNvSpPr>
          <p:nvPr/>
        </p:nvSpPr>
        <p:spPr bwMode="auto">
          <a:xfrm>
            <a:off x="1593850" y="80964"/>
            <a:ext cx="88519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作图：</a:t>
            </a:r>
            <a:r>
              <a:rPr lang="zh-CN" altLang="en-US" sz="32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已知反射光线，作出入射光线并标出入射角的大小。</a:t>
            </a:r>
          </a:p>
        </p:txBody>
      </p:sp>
      <p:sp>
        <p:nvSpPr>
          <p:cNvPr id="28713" name="Rectangle 41"/>
          <p:cNvSpPr>
            <a:spLocks noChangeArrowheads="1"/>
          </p:cNvSpPr>
          <p:nvPr/>
        </p:nvSpPr>
        <p:spPr bwMode="auto">
          <a:xfrm>
            <a:off x="1593851" y="1430338"/>
            <a:ext cx="5400675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作图注意事项</a:t>
            </a:r>
            <a:r>
              <a:rPr lang="zh-C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：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（1）作光路图时，一般先画出法线（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虚线</a:t>
            </a:r>
            <a:r>
              <a:rPr lang="zh-CN" altLang="en-US" sz="32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）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（2）然后再画出入射光线或反射光线或平面镜的位置，对于光线不要忘了画箭头。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（3）要善于运用几何知识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0639"/>
            <a:ext cx="9128125" cy="654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矩形 26626"/>
          <p:cNvSpPr>
            <a:spLocks noChangeArrowheads="1" noChangeShapeType="1" noTextEdit="1"/>
          </p:cNvSpPr>
          <p:nvPr/>
        </p:nvSpPr>
        <p:spPr bwMode="auto">
          <a:xfrm>
            <a:off x="3503712" y="980728"/>
            <a:ext cx="5832475" cy="3671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谢谢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BFE"/>
              </a:clrFrom>
              <a:clrTo>
                <a:srgbClr val="FFFBFE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696" y="404664"/>
            <a:ext cx="4752975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19536" y="3801914"/>
            <a:ext cx="8964612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我们能够看到书本、桌子等物体是由于光照到书本、桌子上发生反射现象，反射光进入眼睛，我们才能看到这些物体。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9" name="矩形 344068"/>
          <p:cNvSpPr>
            <a:spLocks noChangeArrowheads="1"/>
          </p:cNvSpPr>
          <p:nvPr/>
        </p:nvSpPr>
        <p:spPr bwMode="auto">
          <a:xfrm>
            <a:off x="1584326" y="2005014"/>
            <a:ext cx="9097963" cy="661987"/>
          </a:xfrm>
          <a:prstGeom prst="rect">
            <a:avLst/>
          </a:prstGeom>
          <a:gradFill rotWithShape="1">
            <a:gsLst>
              <a:gs pos="0">
                <a:srgbClr val="FECF40"/>
              </a:gs>
              <a:gs pos="100000">
                <a:srgbClr val="846C21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注：</a:t>
            </a:r>
            <a:r>
              <a:rPr lang="zh-CN" altLang="zh-CN" sz="2800" b="1">
                <a:latin typeface="Calibri" panose="020F0502020204030204" pitchFamily="34" charset="0"/>
              </a:rPr>
              <a:t>光射到任何物体表面，都要发生反射现象</a:t>
            </a:r>
            <a:r>
              <a:rPr lang="en-US" altLang="zh-CN" sz="2800" b="1">
                <a:latin typeface="Calibri" panose="020F0502020204030204" pitchFamily="34" charset="0"/>
              </a:rPr>
              <a:t>.</a:t>
            </a:r>
            <a:endParaRPr lang="en-US" altLang="zh-CN" sz="2800" b="1"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44071" name="矩形 344070"/>
          <p:cNvSpPr>
            <a:spLocks noChangeArrowheads="1"/>
          </p:cNvSpPr>
          <p:nvPr/>
        </p:nvSpPr>
        <p:spPr bwMode="auto">
          <a:xfrm>
            <a:off x="1547813" y="2757489"/>
            <a:ext cx="8945562" cy="693737"/>
          </a:xfrm>
          <a:prstGeom prst="rect">
            <a:avLst/>
          </a:prstGeom>
          <a:solidFill>
            <a:srgbClr val="27D74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如果没有光的反射，就没有我们身边多彩的世界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8196" name="文本占位符 324609"/>
          <p:cNvSpPr>
            <a:spLocks noGrp="1" noChangeArrowheads="1"/>
          </p:cNvSpPr>
          <p:nvPr>
            <p:ph idx="1"/>
          </p:nvPr>
        </p:nvSpPr>
        <p:spPr>
          <a:xfrm>
            <a:off x="1554163" y="717551"/>
            <a:ext cx="9097962" cy="1101725"/>
          </a:xfrm>
          <a:gradFill rotWithShape="1">
            <a:gsLst>
              <a:gs pos="0">
                <a:srgbClr val="FFFF00"/>
              </a:gs>
              <a:gs pos="100000">
                <a:srgbClr val="00B050"/>
              </a:gs>
            </a:gsLst>
            <a:lin ang="5400000"/>
          </a:gradFill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zh-CN" altLang="en-US" b="1" smtClean="0">
                <a:latin typeface="Times New Roman" panose="02020603050405020304" pitchFamily="18" charset="0"/>
                <a:ea typeface="楷体_GB2312" pitchFamily="49" charset="-122"/>
              </a:rPr>
              <a:t>定义：光射到两种介质的分界面上改变传播方向又返回原来介质的现象</a:t>
            </a:r>
            <a:r>
              <a:rPr lang="zh-CN" altLang="en-US" b="1" smtClean="0">
                <a:ea typeface="黑体" panose="02010609060101010101" pitchFamily="49" charset="-122"/>
              </a:rPr>
              <a:t>，这种现象叫做光的反射。</a:t>
            </a:r>
            <a:endParaRPr lang="zh-CN" altLang="en-US" b="1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7" name="文本框 64513"/>
          <p:cNvSpPr txBox="1">
            <a:spLocks noChangeArrowheads="1"/>
          </p:cNvSpPr>
          <p:nvPr/>
        </p:nvSpPr>
        <p:spPr bwMode="auto">
          <a:xfrm>
            <a:off x="1554163" y="11114"/>
            <a:ext cx="5357812" cy="706437"/>
          </a:xfrm>
          <a:prstGeom prst="rect">
            <a:avLst/>
          </a:prstGeom>
          <a:gradFill rotWithShape="1">
            <a:gsLst>
              <a:gs pos="0">
                <a:srgbClr val="9EE256"/>
              </a:gs>
              <a:gs pos="100000">
                <a:srgbClr val="52762D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一、</a:t>
            </a:r>
            <a:r>
              <a:rPr lang="zh-CN" altLang="en-US" sz="40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光的反射</a:t>
            </a:r>
            <a:endParaRPr lang="zh-CN" altLang="en-US" sz="4000" dirty="0"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pic>
        <p:nvPicPr>
          <p:cNvPr id="8198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325" y="3451225"/>
            <a:ext cx="90995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9" grpId="0" bldLvl="0" animBg="1"/>
      <p:bldP spid="34407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10241"/>
          <p:cNvGrpSpPr>
            <a:grpSpLocks/>
          </p:cNvGrpSpPr>
          <p:nvPr/>
        </p:nvGrpSpPr>
        <p:grpSpPr bwMode="auto">
          <a:xfrm>
            <a:off x="3503614" y="1557339"/>
            <a:ext cx="2447925" cy="2447925"/>
            <a:chOff x="0" y="0"/>
            <a:chExt cx="1542" cy="1497"/>
          </a:xfrm>
        </p:grpSpPr>
        <p:sp>
          <p:nvSpPr>
            <p:cNvPr id="9219" name="直接连接符 10242"/>
            <p:cNvSpPr>
              <a:spLocks noChangeShapeType="1"/>
            </p:cNvSpPr>
            <p:nvPr/>
          </p:nvSpPr>
          <p:spPr bwMode="auto">
            <a:xfrm>
              <a:off x="0" y="0"/>
              <a:ext cx="1542" cy="149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0" name="直接连接符 10243"/>
            <p:cNvSpPr>
              <a:spLocks noChangeShapeType="1"/>
            </p:cNvSpPr>
            <p:nvPr/>
          </p:nvSpPr>
          <p:spPr bwMode="auto">
            <a:xfrm>
              <a:off x="545" y="680"/>
              <a:ext cx="225" cy="6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1" name="直接连接符 10244"/>
            <p:cNvSpPr>
              <a:spLocks noChangeShapeType="1"/>
            </p:cNvSpPr>
            <p:nvPr/>
          </p:nvSpPr>
          <p:spPr bwMode="auto">
            <a:xfrm>
              <a:off x="726" y="544"/>
              <a:ext cx="44" cy="20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46" name="组合 10245"/>
          <p:cNvGrpSpPr>
            <a:grpSpLocks/>
          </p:cNvGrpSpPr>
          <p:nvPr/>
        </p:nvGrpSpPr>
        <p:grpSpPr bwMode="auto">
          <a:xfrm>
            <a:off x="5951538" y="1916113"/>
            <a:ext cx="2089150" cy="2089150"/>
            <a:chOff x="0" y="0"/>
            <a:chExt cx="975" cy="1497"/>
          </a:xfrm>
        </p:grpSpPr>
        <p:sp>
          <p:nvSpPr>
            <p:cNvPr id="9223" name="直接连接符 10246"/>
            <p:cNvSpPr>
              <a:spLocks noChangeShapeType="1"/>
            </p:cNvSpPr>
            <p:nvPr/>
          </p:nvSpPr>
          <p:spPr bwMode="auto">
            <a:xfrm flipH="1">
              <a:off x="0" y="0"/>
              <a:ext cx="975" cy="149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4" name="任意多边形 10247"/>
            <p:cNvSpPr>
              <a:spLocks noChangeArrowheads="1"/>
            </p:cNvSpPr>
            <p:nvPr/>
          </p:nvSpPr>
          <p:spPr bwMode="auto">
            <a:xfrm>
              <a:off x="461" y="772"/>
              <a:ext cx="28" cy="209"/>
            </a:xfrm>
            <a:custGeom>
              <a:avLst/>
              <a:gdLst>
                <a:gd name="T0" fmla="*/ 0 w 28"/>
                <a:gd name="T1" fmla="*/ 209 h 209"/>
                <a:gd name="T2" fmla="*/ 28 w 28"/>
                <a:gd name="T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209">
                  <a:moveTo>
                    <a:pt x="0" y="209"/>
                  </a:moveTo>
                  <a:lnTo>
                    <a:pt x="28" y="0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25" name="直接连接符 10248"/>
            <p:cNvSpPr>
              <a:spLocks noChangeShapeType="1"/>
            </p:cNvSpPr>
            <p:nvPr/>
          </p:nvSpPr>
          <p:spPr bwMode="auto">
            <a:xfrm flipV="1">
              <a:off x="272" y="748"/>
              <a:ext cx="216" cy="11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50" name="文本框 10249"/>
          <p:cNvSpPr txBox="1">
            <a:spLocks noChangeArrowheads="1"/>
          </p:cNvSpPr>
          <p:nvPr/>
        </p:nvSpPr>
        <p:spPr bwMode="auto">
          <a:xfrm>
            <a:off x="8283575" y="3705134"/>
            <a:ext cx="1368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b="1">
                <a:solidFill>
                  <a:srgbClr val="660033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反射面</a:t>
            </a:r>
          </a:p>
        </p:txBody>
      </p:sp>
      <p:sp>
        <p:nvSpPr>
          <p:cNvPr id="10251" name="文本框 10250"/>
          <p:cNvSpPr txBox="1">
            <a:spLocks noChangeArrowheads="1"/>
          </p:cNvSpPr>
          <p:nvPr/>
        </p:nvSpPr>
        <p:spPr bwMode="auto">
          <a:xfrm>
            <a:off x="5519739" y="1100138"/>
            <a:ext cx="1081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b="1">
                <a:solidFill>
                  <a:srgbClr val="660033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法线</a:t>
            </a:r>
          </a:p>
        </p:txBody>
      </p:sp>
      <p:sp>
        <p:nvSpPr>
          <p:cNvPr id="10252" name="文本框 10251"/>
          <p:cNvSpPr txBox="1">
            <a:spLocks noChangeArrowheads="1"/>
          </p:cNvSpPr>
          <p:nvPr/>
        </p:nvSpPr>
        <p:spPr bwMode="auto">
          <a:xfrm>
            <a:off x="2855914" y="981076"/>
            <a:ext cx="1800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b="1">
                <a:solidFill>
                  <a:srgbClr val="660033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入射光线</a:t>
            </a:r>
          </a:p>
        </p:txBody>
      </p:sp>
      <p:sp>
        <p:nvSpPr>
          <p:cNvPr id="10253" name="文本框 10252"/>
          <p:cNvSpPr txBox="1">
            <a:spLocks noChangeArrowheads="1"/>
          </p:cNvSpPr>
          <p:nvPr/>
        </p:nvSpPr>
        <p:spPr bwMode="auto">
          <a:xfrm>
            <a:off x="7535864" y="1316038"/>
            <a:ext cx="17287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b="1">
                <a:solidFill>
                  <a:srgbClr val="660033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反射光线</a:t>
            </a:r>
          </a:p>
        </p:txBody>
      </p:sp>
      <p:sp>
        <p:nvSpPr>
          <p:cNvPr id="10254" name="文本框 10253"/>
          <p:cNvSpPr txBox="1">
            <a:spLocks noChangeArrowheads="1"/>
          </p:cNvSpPr>
          <p:nvPr/>
        </p:nvSpPr>
        <p:spPr bwMode="auto">
          <a:xfrm>
            <a:off x="5166123" y="1844676"/>
            <a:ext cx="61555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b="1">
                <a:latin typeface="Times New Roman" panose="02020603050405020304" pitchFamily="18" charset="0"/>
                <a:ea typeface="隶书" panose="02010509060101010101" pitchFamily="49" charset="-122"/>
              </a:rPr>
              <a:t>入射角</a:t>
            </a:r>
          </a:p>
        </p:txBody>
      </p:sp>
      <p:grpSp>
        <p:nvGrpSpPr>
          <p:cNvPr id="10255" name="组合 10254"/>
          <p:cNvGrpSpPr>
            <a:grpSpLocks/>
          </p:cNvGrpSpPr>
          <p:nvPr/>
        </p:nvGrpSpPr>
        <p:grpSpPr bwMode="auto">
          <a:xfrm>
            <a:off x="3863975" y="3994151"/>
            <a:ext cx="4419600" cy="227013"/>
            <a:chOff x="0" y="0"/>
            <a:chExt cx="2784" cy="144"/>
          </a:xfrm>
        </p:grpSpPr>
        <p:sp>
          <p:nvSpPr>
            <p:cNvPr id="9232" name="直接连接符 10255"/>
            <p:cNvSpPr>
              <a:spLocks noChangeShapeType="1"/>
            </p:cNvSpPr>
            <p:nvPr/>
          </p:nvSpPr>
          <p:spPr bwMode="auto">
            <a:xfrm>
              <a:off x="0" y="0"/>
              <a:ext cx="27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233" name="组合 10256"/>
            <p:cNvGrpSpPr>
              <a:grpSpLocks/>
            </p:cNvGrpSpPr>
            <p:nvPr/>
          </p:nvGrpSpPr>
          <p:grpSpPr bwMode="auto">
            <a:xfrm>
              <a:off x="0" y="0"/>
              <a:ext cx="2784" cy="144"/>
              <a:chOff x="0" y="0"/>
              <a:chExt cx="2784" cy="144"/>
            </a:xfrm>
          </p:grpSpPr>
          <p:sp>
            <p:nvSpPr>
              <p:cNvPr id="9234" name="直接连接符 1025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5" name="直接连接符 10258"/>
              <p:cNvSpPr>
                <a:spLocks noChangeShapeType="1"/>
              </p:cNvSpPr>
              <p:nvPr/>
            </p:nvSpPr>
            <p:spPr bwMode="auto">
              <a:xfrm flipH="1">
                <a:off x="144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6" name="直接连接符 10259"/>
              <p:cNvSpPr>
                <a:spLocks noChangeShapeType="1"/>
              </p:cNvSpPr>
              <p:nvPr/>
            </p:nvSpPr>
            <p:spPr bwMode="auto">
              <a:xfrm flipH="1">
                <a:off x="336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7" name="直接连接符 10260"/>
              <p:cNvSpPr>
                <a:spLocks noChangeShapeType="1"/>
              </p:cNvSpPr>
              <p:nvPr/>
            </p:nvSpPr>
            <p:spPr bwMode="auto">
              <a:xfrm flipH="1">
                <a:off x="480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8" name="直接连接符 10261"/>
              <p:cNvSpPr>
                <a:spLocks noChangeShapeType="1"/>
              </p:cNvSpPr>
              <p:nvPr/>
            </p:nvSpPr>
            <p:spPr bwMode="auto">
              <a:xfrm flipH="1">
                <a:off x="576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9" name="直接连接符 10262"/>
              <p:cNvSpPr>
                <a:spLocks noChangeShapeType="1"/>
              </p:cNvSpPr>
              <p:nvPr/>
            </p:nvSpPr>
            <p:spPr bwMode="auto">
              <a:xfrm flipH="1">
                <a:off x="672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0" name="直接连接符 10263"/>
              <p:cNvSpPr>
                <a:spLocks noChangeShapeType="1"/>
              </p:cNvSpPr>
              <p:nvPr/>
            </p:nvSpPr>
            <p:spPr bwMode="auto">
              <a:xfrm flipH="1">
                <a:off x="768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1" name="直接连接符 10264"/>
              <p:cNvSpPr>
                <a:spLocks noChangeShapeType="1"/>
              </p:cNvSpPr>
              <p:nvPr/>
            </p:nvSpPr>
            <p:spPr bwMode="auto">
              <a:xfrm flipH="1">
                <a:off x="864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2" name="直接连接符 10265"/>
              <p:cNvSpPr>
                <a:spLocks noChangeShapeType="1"/>
              </p:cNvSpPr>
              <p:nvPr/>
            </p:nvSpPr>
            <p:spPr bwMode="auto">
              <a:xfrm flipH="1">
                <a:off x="960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3" name="直接连接符 10266"/>
              <p:cNvSpPr>
                <a:spLocks noChangeShapeType="1"/>
              </p:cNvSpPr>
              <p:nvPr/>
            </p:nvSpPr>
            <p:spPr bwMode="auto">
              <a:xfrm flipH="1">
                <a:off x="1056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4" name="直接连接符 10267"/>
              <p:cNvSpPr>
                <a:spLocks noChangeShapeType="1"/>
              </p:cNvSpPr>
              <p:nvPr/>
            </p:nvSpPr>
            <p:spPr bwMode="auto">
              <a:xfrm flipH="1">
                <a:off x="1152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5" name="直接连接符 10268"/>
              <p:cNvSpPr>
                <a:spLocks noChangeShapeType="1"/>
              </p:cNvSpPr>
              <p:nvPr/>
            </p:nvSpPr>
            <p:spPr bwMode="auto">
              <a:xfrm flipH="1">
                <a:off x="1248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6" name="直接连接符 10269"/>
              <p:cNvSpPr>
                <a:spLocks noChangeShapeType="1"/>
              </p:cNvSpPr>
              <p:nvPr/>
            </p:nvSpPr>
            <p:spPr bwMode="auto">
              <a:xfrm flipH="1">
                <a:off x="1344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7" name="直接连接符 10270"/>
              <p:cNvSpPr>
                <a:spLocks noChangeShapeType="1"/>
              </p:cNvSpPr>
              <p:nvPr/>
            </p:nvSpPr>
            <p:spPr bwMode="auto">
              <a:xfrm flipH="1">
                <a:off x="1440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8" name="直接连接符 10271"/>
              <p:cNvSpPr>
                <a:spLocks noChangeShapeType="1"/>
              </p:cNvSpPr>
              <p:nvPr/>
            </p:nvSpPr>
            <p:spPr bwMode="auto">
              <a:xfrm flipH="1">
                <a:off x="1536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9" name="直接连接符 10272"/>
              <p:cNvSpPr>
                <a:spLocks noChangeShapeType="1"/>
              </p:cNvSpPr>
              <p:nvPr/>
            </p:nvSpPr>
            <p:spPr bwMode="auto">
              <a:xfrm flipH="1">
                <a:off x="240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50" name="直接连接符 10273"/>
              <p:cNvSpPr>
                <a:spLocks noChangeShapeType="1"/>
              </p:cNvSpPr>
              <p:nvPr/>
            </p:nvSpPr>
            <p:spPr bwMode="auto">
              <a:xfrm flipH="1">
                <a:off x="2400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51" name="直接连接符 10274"/>
              <p:cNvSpPr>
                <a:spLocks noChangeShapeType="1"/>
              </p:cNvSpPr>
              <p:nvPr/>
            </p:nvSpPr>
            <p:spPr bwMode="auto">
              <a:xfrm flipH="1">
                <a:off x="2304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52" name="直接连接符 10275"/>
              <p:cNvSpPr>
                <a:spLocks noChangeShapeType="1"/>
              </p:cNvSpPr>
              <p:nvPr/>
            </p:nvSpPr>
            <p:spPr bwMode="auto">
              <a:xfrm flipH="1">
                <a:off x="2208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53" name="直接连接符 10276"/>
              <p:cNvSpPr>
                <a:spLocks noChangeShapeType="1"/>
              </p:cNvSpPr>
              <p:nvPr/>
            </p:nvSpPr>
            <p:spPr bwMode="auto">
              <a:xfrm flipH="1">
                <a:off x="2112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54" name="直接连接符 10277"/>
              <p:cNvSpPr>
                <a:spLocks noChangeShapeType="1"/>
              </p:cNvSpPr>
              <p:nvPr/>
            </p:nvSpPr>
            <p:spPr bwMode="auto">
              <a:xfrm flipH="1">
                <a:off x="2016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55" name="直接连接符 10278"/>
              <p:cNvSpPr>
                <a:spLocks noChangeShapeType="1"/>
              </p:cNvSpPr>
              <p:nvPr/>
            </p:nvSpPr>
            <p:spPr bwMode="auto">
              <a:xfrm flipH="1">
                <a:off x="1920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56" name="直接连接符 10279"/>
              <p:cNvSpPr>
                <a:spLocks noChangeShapeType="1"/>
              </p:cNvSpPr>
              <p:nvPr/>
            </p:nvSpPr>
            <p:spPr bwMode="auto">
              <a:xfrm flipH="1">
                <a:off x="1824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57" name="直接连接符 10280"/>
              <p:cNvSpPr>
                <a:spLocks noChangeShapeType="1"/>
              </p:cNvSpPr>
              <p:nvPr/>
            </p:nvSpPr>
            <p:spPr bwMode="auto">
              <a:xfrm flipH="1">
                <a:off x="1728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58" name="直接连接符 10281"/>
              <p:cNvSpPr>
                <a:spLocks noChangeShapeType="1"/>
              </p:cNvSpPr>
              <p:nvPr/>
            </p:nvSpPr>
            <p:spPr bwMode="auto">
              <a:xfrm flipH="1">
                <a:off x="1632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59" name="直接连接符 10282"/>
              <p:cNvSpPr>
                <a:spLocks noChangeShapeType="1"/>
              </p:cNvSpPr>
              <p:nvPr/>
            </p:nvSpPr>
            <p:spPr bwMode="auto">
              <a:xfrm flipH="1">
                <a:off x="48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60" name="直接连接符 10283"/>
              <p:cNvSpPr>
                <a:spLocks noChangeShapeType="1"/>
              </p:cNvSpPr>
              <p:nvPr/>
            </p:nvSpPr>
            <p:spPr bwMode="auto">
              <a:xfrm flipH="1">
                <a:off x="2544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61" name="直接连接符 10284"/>
              <p:cNvSpPr>
                <a:spLocks noChangeShapeType="1"/>
              </p:cNvSpPr>
              <p:nvPr/>
            </p:nvSpPr>
            <p:spPr bwMode="auto">
              <a:xfrm flipH="1">
                <a:off x="2640" y="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0286" name="椭圆 10285"/>
          <p:cNvSpPr>
            <a:spLocks noChangeArrowheads="1"/>
          </p:cNvSpPr>
          <p:nvPr/>
        </p:nvSpPr>
        <p:spPr bwMode="auto">
          <a:xfrm>
            <a:off x="5808663" y="4149725"/>
            <a:ext cx="228600" cy="3048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287" name="文本框 10286"/>
          <p:cNvSpPr txBox="1">
            <a:spLocks noChangeArrowheads="1"/>
          </p:cNvSpPr>
          <p:nvPr/>
        </p:nvSpPr>
        <p:spPr bwMode="auto">
          <a:xfrm>
            <a:off x="3000375" y="79375"/>
            <a:ext cx="6159500" cy="5842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一点，两角，三线</a:t>
            </a:r>
          </a:p>
        </p:txBody>
      </p:sp>
      <p:sp>
        <p:nvSpPr>
          <p:cNvPr id="10288" name="文本框 10287"/>
          <p:cNvSpPr txBox="1">
            <a:spLocks noChangeArrowheads="1"/>
          </p:cNvSpPr>
          <p:nvPr/>
        </p:nvSpPr>
        <p:spPr bwMode="auto">
          <a:xfrm>
            <a:off x="6167438" y="4076701"/>
            <a:ext cx="1255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660033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入射点</a:t>
            </a:r>
          </a:p>
        </p:txBody>
      </p:sp>
      <p:sp>
        <p:nvSpPr>
          <p:cNvPr id="10289" name="Text Box 51"/>
          <p:cNvSpPr txBox="1">
            <a:spLocks noChangeArrowheads="1"/>
          </p:cNvSpPr>
          <p:nvPr/>
        </p:nvSpPr>
        <p:spPr bwMode="auto">
          <a:xfrm>
            <a:off x="2178051" y="4811714"/>
            <a:ext cx="8455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法线：</a:t>
            </a:r>
            <a:r>
              <a:rPr lang="zh-CN" altLang="en-US" sz="2800" b="1"/>
              <a:t>通过入射点,</a:t>
            </a:r>
            <a:r>
              <a:rPr lang="zh-CN" altLang="en-US" sz="2800" b="1">
                <a:solidFill>
                  <a:srgbClr val="CC0000"/>
                </a:solidFill>
              </a:rPr>
              <a:t>垂直于镜面</a:t>
            </a:r>
            <a:r>
              <a:rPr lang="zh-CN" altLang="en-US" sz="2800" b="1"/>
              <a:t>的直线</a:t>
            </a:r>
            <a:r>
              <a:rPr lang="zh-CN" altLang="en-US" sz="2800" b="1">
                <a:latin typeface="Times New Roman" panose="02020603050405020304" pitchFamily="18" charset="0"/>
              </a:rPr>
              <a:t>（ON）</a:t>
            </a:r>
            <a:r>
              <a:rPr lang="en-US" altLang="zh-CN" sz="2800" b="1">
                <a:latin typeface="Times New Roman" panose="02020603050405020304" pitchFamily="18" charset="0"/>
              </a:rPr>
              <a:t>--</a:t>
            </a:r>
            <a:r>
              <a:rPr lang="zh-CN" altLang="en-US" sz="2800" b="1">
                <a:latin typeface="Times New Roman" panose="02020603050405020304" pitchFamily="18" charset="0"/>
              </a:rPr>
              <a:t>虚线</a:t>
            </a:r>
          </a:p>
        </p:txBody>
      </p:sp>
      <p:sp>
        <p:nvSpPr>
          <p:cNvPr id="10290" name="Text Box 52"/>
          <p:cNvSpPr txBox="1">
            <a:spLocks noChangeArrowheads="1"/>
          </p:cNvSpPr>
          <p:nvPr/>
        </p:nvSpPr>
        <p:spPr bwMode="auto">
          <a:xfrm>
            <a:off x="2082800" y="5499100"/>
            <a:ext cx="7462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入射角：入射光线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与法线的夹角</a:t>
            </a:r>
            <a:r>
              <a:rPr lang="zh-CN" altLang="en-US" sz="2800" b="1">
                <a:latin typeface="Times New Roman" panose="02020603050405020304" pitchFamily="18" charset="0"/>
              </a:rPr>
              <a:t>   （ </a:t>
            </a:r>
            <a:r>
              <a:rPr lang="en-US" altLang="zh-CN" sz="2800" b="1">
                <a:latin typeface="Times New Roman" panose="02020603050405020304" pitchFamily="18" charset="0"/>
              </a:rPr>
              <a:t>i </a:t>
            </a:r>
            <a:r>
              <a:rPr lang="zh-CN" altLang="en-US" sz="2800" b="1"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10291" name="Rectangle 53"/>
          <p:cNvSpPr>
            <a:spLocks noChangeArrowheads="1"/>
          </p:cNvSpPr>
          <p:nvPr/>
        </p:nvSpPr>
        <p:spPr bwMode="auto">
          <a:xfrm>
            <a:off x="2063750" y="6021389"/>
            <a:ext cx="7181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反射角：反射光线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与法线的夹角 </a:t>
            </a:r>
            <a:r>
              <a:rPr lang="zh-CN" altLang="en-US" sz="2800" b="1">
                <a:latin typeface="Times New Roman" panose="02020603050405020304" pitchFamily="18" charset="0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</a:rPr>
              <a:t>( r )</a:t>
            </a:r>
          </a:p>
        </p:txBody>
      </p:sp>
      <p:grpSp>
        <p:nvGrpSpPr>
          <p:cNvPr id="10292" name="组合 10291"/>
          <p:cNvGrpSpPr>
            <a:grpSpLocks/>
          </p:cNvGrpSpPr>
          <p:nvPr/>
        </p:nvGrpSpPr>
        <p:grpSpPr bwMode="auto">
          <a:xfrm>
            <a:off x="5387975" y="2984501"/>
            <a:ext cx="490538" cy="804863"/>
            <a:chOff x="0" y="0"/>
            <a:chExt cx="309" cy="507"/>
          </a:xfrm>
        </p:grpSpPr>
        <p:sp>
          <p:nvSpPr>
            <p:cNvPr id="9269" name="任意多边形 10292"/>
            <p:cNvSpPr>
              <a:spLocks noChangeArrowheads="1"/>
            </p:cNvSpPr>
            <p:nvPr/>
          </p:nvSpPr>
          <p:spPr bwMode="auto">
            <a:xfrm rot="-3222997">
              <a:off x="196" y="394"/>
              <a:ext cx="144" cy="8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70" name="文本框 10293"/>
            <p:cNvSpPr txBox="1">
              <a:spLocks noChangeArrowheads="1"/>
            </p:cNvSpPr>
            <p:nvPr/>
          </p:nvSpPr>
          <p:spPr bwMode="auto">
            <a:xfrm>
              <a:off x="0" y="0"/>
              <a:ext cx="1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>
                  <a:latin typeface="Times New Roman" panose="02020603050405020304" pitchFamily="18" charset="0"/>
                  <a:ea typeface="隶书" panose="02010509060101010101" pitchFamily="49" charset="-122"/>
                </a:rPr>
                <a:t>i</a:t>
              </a:r>
            </a:p>
          </p:txBody>
        </p:sp>
      </p:grpSp>
      <p:grpSp>
        <p:nvGrpSpPr>
          <p:cNvPr id="10295" name="组合 10294"/>
          <p:cNvGrpSpPr>
            <a:grpSpLocks/>
          </p:cNvGrpSpPr>
          <p:nvPr/>
        </p:nvGrpSpPr>
        <p:grpSpPr bwMode="auto">
          <a:xfrm>
            <a:off x="5973764" y="2987676"/>
            <a:ext cx="574675" cy="728663"/>
            <a:chOff x="0" y="0"/>
            <a:chExt cx="362" cy="459"/>
          </a:xfrm>
        </p:grpSpPr>
        <p:sp>
          <p:nvSpPr>
            <p:cNvPr id="9272" name="任意多边形 10295"/>
            <p:cNvSpPr>
              <a:spLocks noChangeArrowheads="1"/>
            </p:cNvSpPr>
            <p:nvPr/>
          </p:nvSpPr>
          <p:spPr bwMode="auto">
            <a:xfrm>
              <a:off x="0" y="363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73" name="文本框 10296"/>
            <p:cNvSpPr txBox="1">
              <a:spLocks noChangeArrowheads="1"/>
            </p:cNvSpPr>
            <p:nvPr/>
          </p:nvSpPr>
          <p:spPr bwMode="auto">
            <a:xfrm>
              <a:off x="182" y="0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>
                  <a:latin typeface="Times New Roman" panose="02020603050405020304" pitchFamily="18" charset="0"/>
                  <a:ea typeface="隶书" panose="02010509060101010101" pitchFamily="49" charset="-122"/>
                </a:rPr>
                <a:t>r</a:t>
              </a:r>
            </a:p>
          </p:txBody>
        </p:sp>
      </p:grpSp>
      <p:sp>
        <p:nvSpPr>
          <p:cNvPr id="10298" name="文本框 10297"/>
          <p:cNvSpPr txBox="1">
            <a:spLocks noChangeArrowheads="1"/>
          </p:cNvSpPr>
          <p:nvPr/>
        </p:nvSpPr>
        <p:spPr bwMode="auto">
          <a:xfrm>
            <a:off x="6163073" y="1844675"/>
            <a:ext cx="61555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ea typeface="隶书" panose="02010509060101010101" pitchFamily="49" charset="-122"/>
              </a:rPr>
              <a:t>反射角</a:t>
            </a:r>
          </a:p>
        </p:txBody>
      </p:sp>
      <p:grpSp>
        <p:nvGrpSpPr>
          <p:cNvPr id="10299" name="组合 10298"/>
          <p:cNvGrpSpPr>
            <a:grpSpLocks/>
          </p:cNvGrpSpPr>
          <p:nvPr/>
        </p:nvGrpSpPr>
        <p:grpSpPr bwMode="auto">
          <a:xfrm>
            <a:off x="5824538" y="908051"/>
            <a:ext cx="647700" cy="3097213"/>
            <a:chOff x="0" y="0"/>
            <a:chExt cx="408" cy="1951"/>
          </a:xfrm>
        </p:grpSpPr>
        <p:grpSp>
          <p:nvGrpSpPr>
            <p:cNvPr id="9276" name="组合 10299"/>
            <p:cNvGrpSpPr>
              <a:grpSpLocks/>
            </p:cNvGrpSpPr>
            <p:nvPr/>
          </p:nvGrpSpPr>
          <p:grpSpPr bwMode="auto">
            <a:xfrm>
              <a:off x="0" y="0"/>
              <a:ext cx="408" cy="1949"/>
              <a:chOff x="0" y="0"/>
              <a:chExt cx="408" cy="1949"/>
            </a:xfrm>
          </p:grpSpPr>
          <p:sp>
            <p:nvSpPr>
              <p:cNvPr id="9277" name="直接连接符 10300"/>
              <p:cNvSpPr>
                <a:spLocks noChangeShapeType="1"/>
              </p:cNvSpPr>
              <p:nvPr/>
            </p:nvSpPr>
            <p:spPr bwMode="auto">
              <a:xfrm>
                <a:off x="90" y="365"/>
                <a:ext cx="0" cy="15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78" name="文本框 1030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408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zh-CN" altLang="en-US" sz="2400" b="1"/>
              </a:p>
              <a:p>
                <a:pPr algn="ctr">
                  <a:spcBef>
                    <a:spcPct val="50000"/>
                  </a:spcBef>
                </a:pPr>
                <a:r>
                  <a:rPr lang="en-US" altLang="zh-CN" sz="2400" b="1"/>
                  <a:t>N</a:t>
                </a:r>
              </a:p>
            </p:txBody>
          </p:sp>
        </p:grpSp>
        <p:grpSp>
          <p:nvGrpSpPr>
            <p:cNvPr id="9279" name="组合 10302"/>
            <p:cNvGrpSpPr>
              <a:grpSpLocks/>
            </p:cNvGrpSpPr>
            <p:nvPr/>
          </p:nvGrpSpPr>
          <p:grpSpPr bwMode="auto">
            <a:xfrm>
              <a:off x="91" y="1815"/>
              <a:ext cx="182" cy="136"/>
              <a:chOff x="0" y="0"/>
              <a:chExt cx="182" cy="136"/>
            </a:xfrm>
          </p:grpSpPr>
          <p:sp>
            <p:nvSpPr>
              <p:cNvPr id="9280" name="直接连接符 10303"/>
              <p:cNvSpPr>
                <a:spLocks noChangeShapeType="1"/>
              </p:cNvSpPr>
              <p:nvPr/>
            </p:nvSpPr>
            <p:spPr bwMode="auto">
              <a:xfrm>
                <a:off x="0" y="0"/>
                <a:ext cx="182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81" name="直接连接符 10304"/>
              <p:cNvSpPr>
                <a:spLocks noChangeShapeType="1"/>
              </p:cNvSpPr>
              <p:nvPr/>
            </p:nvSpPr>
            <p:spPr bwMode="auto">
              <a:xfrm>
                <a:off x="181" y="0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9282" name="矩形 10305"/>
          <p:cNvSpPr>
            <a:spLocks noChangeArrowheads="1" noChangeShapeType="1" noTextEdit="1"/>
          </p:cNvSpPr>
          <p:nvPr/>
        </p:nvSpPr>
        <p:spPr bwMode="auto">
          <a:xfrm rot="5400000">
            <a:off x="-258763" y="1971676"/>
            <a:ext cx="4968875" cy="1403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noFill/>
                <a:round/>
                <a:headEnd/>
                <a:tailEnd/>
              </a14:hiddenLine>
            </a:ext>
          </a:extLst>
        </p:spPr>
        <p:txBody>
          <a:bodyPr vert="eaVert" wrap="none" fromWordArt="1">
            <a:prstTxWarp prst="textCurveDown">
              <a:avLst>
                <a:gd name="adj" fmla="val 43477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0082"/>
              </a:contourClr>
            </a:sp3d>
          </a:bodyPr>
          <a:lstStyle/>
          <a:p>
            <a:pPr algn="ctr" fontAlgn="auto"/>
            <a:r>
              <a:rPr lang="zh-CN" altLang="en-US" sz="3600"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0" scaled="1"/>
                </a:gradFill>
                <a:latin typeface="宋体" panose="02010600030101010101" pitchFamily="2" charset="-122"/>
              </a:rPr>
              <a:t>认识要素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51" grpId="0"/>
      <p:bldP spid="10252" grpId="0"/>
      <p:bldP spid="10253" grpId="0"/>
      <p:bldP spid="10254" grpId="0"/>
      <p:bldP spid="10287" grpId="0" bldLvl="0" animBg="1"/>
      <p:bldP spid="10288" grpId="0"/>
      <p:bldP spid="10289" grpId="0"/>
      <p:bldP spid="10290" grpId="0"/>
      <p:bldP spid="10291" grpId="0"/>
      <p:bldP spid="102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 bwMode="auto">
          <a:xfrm>
            <a:off x="6191124" y="3536677"/>
            <a:ext cx="1266825" cy="1800222"/>
            <a:chOff x="3107" y="2750"/>
            <a:chExt cx="798" cy="1134"/>
          </a:xfrm>
          <a:solidFill>
            <a:schemeClr val="tx1"/>
          </a:solidFill>
        </p:grpSpPr>
        <p:sp>
          <p:nvSpPr>
            <p:cNvPr id="6" name="Line 22"/>
            <p:cNvSpPr>
              <a:spLocks noChangeShapeType="1"/>
            </p:cNvSpPr>
            <p:nvPr/>
          </p:nvSpPr>
          <p:spPr bwMode="auto">
            <a:xfrm rot="-1071606">
              <a:off x="3107" y="2750"/>
              <a:ext cx="680" cy="1134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7" name="AutoShape 23"/>
            <p:cNvSpPr>
              <a:spLocks noChangeArrowheads="1"/>
            </p:cNvSpPr>
            <p:nvPr/>
          </p:nvSpPr>
          <p:spPr bwMode="auto">
            <a:xfrm rot="-3110441">
              <a:off x="3729" y="3438"/>
              <a:ext cx="58" cy="295"/>
            </a:xfrm>
            <a:prstGeom prst="flowChartMerg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buFontTx/>
                <a:buNone/>
                <a:defRPr/>
              </a:pPr>
              <a:endParaRPr lang="zh-CN" altLang="en-US">
                <a:ea typeface="黑体" panose="02010600030101010101" pitchFamily="2" charset="-122"/>
              </a:endParaRPr>
            </a:p>
          </p:txBody>
        </p:sp>
      </p:grpSp>
      <p:grpSp>
        <p:nvGrpSpPr>
          <p:cNvPr id="10243" name="Group 43"/>
          <p:cNvGrpSpPr>
            <a:grpSpLocks/>
          </p:cNvGrpSpPr>
          <p:nvPr/>
        </p:nvGrpSpPr>
        <p:grpSpPr bwMode="auto">
          <a:xfrm>
            <a:off x="7345364" y="2959101"/>
            <a:ext cx="2384425" cy="1958975"/>
            <a:chOff x="3198" y="754"/>
            <a:chExt cx="1502" cy="1234"/>
          </a:xfrm>
        </p:grpSpPr>
        <p:grpSp>
          <p:nvGrpSpPr>
            <p:cNvPr id="10244" name="Group 44"/>
            <p:cNvGrpSpPr>
              <a:grpSpLocks/>
            </p:cNvGrpSpPr>
            <p:nvPr/>
          </p:nvGrpSpPr>
          <p:grpSpPr bwMode="auto">
            <a:xfrm>
              <a:off x="3198" y="981"/>
              <a:ext cx="1134" cy="1007"/>
              <a:chOff x="3369" y="2840"/>
              <a:chExt cx="1134" cy="1007"/>
            </a:xfrm>
          </p:grpSpPr>
          <p:sp>
            <p:nvSpPr>
              <p:cNvPr id="22" name="Line 45"/>
              <p:cNvSpPr>
                <a:spLocks noChangeShapeType="1"/>
              </p:cNvSpPr>
              <p:nvPr/>
            </p:nvSpPr>
            <p:spPr bwMode="auto">
              <a:xfrm rot="-6247196">
                <a:off x="3596" y="2940"/>
                <a:ext cx="680" cy="1134"/>
              </a:xfrm>
              <a:prstGeom prst="line">
                <a:avLst/>
              </a:prstGeom>
              <a:noFill/>
              <a:ln w="38100">
                <a:solidFill>
                  <a:schemeClr val="accent1">
                    <a:lumMod val="50000"/>
                  </a:schemeClr>
                </a:solidFill>
                <a:round/>
              </a:ln>
            </p:spPr>
            <p:txBody>
              <a:bodyPr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23" name="AutoShape 46"/>
              <p:cNvSpPr>
                <a:spLocks noChangeArrowheads="1"/>
              </p:cNvSpPr>
              <p:nvPr/>
            </p:nvSpPr>
            <p:spPr bwMode="auto">
              <a:xfrm rot="-8286031">
                <a:off x="4410" y="2840"/>
                <a:ext cx="58" cy="295"/>
              </a:xfrm>
              <a:prstGeom prst="flowChartMerge">
                <a:avLst/>
              </a:prstGeom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  <a:miter lim="800000"/>
              </a:ln>
            </p:spPr>
            <p:txBody>
              <a:bodyPr wrap="none" anchor="ctr"/>
              <a:lstStyle/>
              <a:p>
                <a:pPr>
                  <a:buFontTx/>
                  <a:buNone/>
                  <a:defRPr/>
                </a:pPr>
                <a:endParaRPr lang="zh-CN" altLang="en-US"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10247" name="Text Box 47"/>
            <p:cNvSpPr txBox="1">
              <a:spLocks noChangeArrowheads="1"/>
            </p:cNvSpPr>
            <p:nvPr/>
          </p:nvSpPr>
          <p:spPr bwMode="auto">
            <a:xfrm>
              <a:off x="4422" y="754"/>
              <a:ext cx="27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>
                  <a:solidFill>
                    <a:srgbClr val="3C8C93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</a:p>
          </p:txBody>
        </p:sp>
      </p:grpSp>
      <p:grpSp>
        <p:nvGrpSpPr>
          <p:cNvPr id="10248" name="Group 48"/>
          <p:cNvGrpSpPr>
            <a:grpSpLocks/>
          </p:cNvGrpSpPr>
          <p:nvPr/>
        </p:nvGrpSpPr>
        <p:grpSpPr bwMode="auto">
          <a:xfrm>
            <a:off x="7793038" y="4206875"/>
            <a:ext cx="2601912" cy="1525588"/>
            <a:chOff x="3515" y="1525"/>
            <a:chExt cx="1639" cy="961"/>
          </a:xfrm>
        </p:grpSpPr>
        <p:grpSp>
          <p:nvGrpSpPr>
            <p:cNvPr id="10249" name="Group 49"/>
            <p:cNvGrpSpPr>
              <a:grpSpLocks/>
            </p:cNvGrpSpPr>
            <p:nvPr/>
          </p:nvGrpSpPr>
          <p:grpSpPr bwMode="auto">
            <a:xfrm rot="2649666">
              <a:off x="3515" y="1525"/>
              <a:ext cx="1134" cy="961"/>
              <a:chOff x="3233" y="2750"/>
              <a:chExt cx="1134" cy="961"/>
            </a:xfrm>
          </p:grpSpPr>
          <p:sp>
            <p:nvSpPr>
              <p:cNvPr id="10250" name="Line 50"/>
              <p:cNvSpPr>
                <a:spLocks noChangeShapeType="1"/>
              </p:cNvSpPr>
              <p:nvPr/>
            </p:nvSpPr>
            <p:spPr bwMode="auto">
              <a:xfrm rot="-6247196">
                <a:off x="3460" y="2804"/>
                <a:ext cx="680" cy="1134"/>
              </a:xfrm>
              <a:prstGeom prst="line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AutoShape 51"/>
              <p:cNvSpPr>
                <a:spLocks noChangeArrowheads="1"/>
              </p:cNvSpPr>
              <p:nvPr/>
            </p:nvSpPr>
            <p:spPr bwMode="auto">
              <a:xfrm rot="-8286031">
                <a:off x="4226" y="2752"/>
                <a:ext cx="58" cy="295"/>
              </a:xfrm>
              <a:prstGeom prst="flowChartMerg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buFontTx/>
                  <a:buNone/>
                  <a:defRPr/>
                </a:pPr>
                <a:endParaRPr lang="zh-CN" altLang="en-US">
                  <a:ea typeface="黑体" panose="02010600030101010101" pitchFamily="2" charset="-122"/>
                </a:endParaRPr>
              </a:p>
            </p:txBody>
          </p:sp>
        </p:grpSp>
        <p:sp>
          <p:nvSpPr>
            <p:cNvPr id="10252" name="Text Box 52"/>
            <p:cNvSpPr txBox="1">
              <a:spLocks noChangeArrowheads="1"/>
            </p:cNvSpPr>
            <p:nvPr/>
          </p:nvSpPr>
          <p:spPr bwMode="auto">
            <a:xfrm>
              <a:off x="4876" y="1842"/>
              <a:ext cx="27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>
                  <a:solidFill>
                    <a:srgbClr val="7030A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</a:p>
          </p:txBody>
        </p:sp>
      </p:grpSp>
      <p:grpSp>
        <p:nvGrpSpPr>
          <p:cNvPr id="10253" name="Group 53"/>
          <p:cNvGrpSpPr>
            <a:grpSpLocks/>
          </p:cNvGrpSpPr>
          <p:nvPr/>
        </p:nvGrpSpPr>
        <p:grpSpPr bwMode="auto">
          <a:xfrm>
            <a:off x="6408739" y="1951038"/>
            <a:ext cx="1800225" cy="2736850"/>
            <a:chOff x="2608" y="935"/>
            <a:chExt cx="1134" cy="1724"/>
          </a:xfrm>
        </p:grpSpPr>
        <p:grpSp>
          <p:nvGrpSpPr>
            <p:cNvPr id="10254" name="Group 54"/>
            <p:cNvGrpSpPr>
              <a:grpSpLocks/>
            </p:cNvGrpSpPr>
            <p:nvPr/>
          </p:nvGrpSpPr>
          <p:grpSpPr bwMode="auto">
            <a:xfrm rot="-2690370">
              <a:off x="2608" y="1652"/>
              <a:ext cx="1134" cy="1007"/>
              <a:chOff x="3505" y="2976"/>
              <a:chExt cx="1134" cy="1007"/>
            </a:xfrm>
          </p:grpSpPr>
          <p:sp>
            <p:nvSpPr>
              <p:cNvPr id="10255" name="Line 55"/>
              <p:cNvSpPr>
                <a:spLocks noChangeShapeType="1"/>
              </p:cNvSpPr>
              <p:nvPr/>
            </p:nvSpPr>
            <p:spPr bwMode="auto">
              <a:xfrm rot="-6247196">
                <a:off x="3732" y="3076"/>
                <a:ext cx="680" cy="1134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6" name="AutoShape 56"/>
              <p:cNvSpPr>
                <a:spLocks noChangeArrowheads="1"/>
              </p:cNvSpPr>
              <p:nvPr/>
            </p:nvSpPr>
            <p:spPr bwMode="auto">
              <a:xfrm rot="-8286031">
                <a:off x="4558" y="2976"/>
                <a:ext cx="58" cy="295"/>
              </a:xfrm>
              <a:prstGeom prst="flowChartMerg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0257" name="Text Box 57"/>
            <p:cNvSpPr txBox="1">
              <a:spLocks noChangeArrowheads="1"/>
            </p:cNvSpPr>
            <p:nvPr/>
          </p:nvSpPr>
          <p:spPr bwMode="auto">
            <a:xfrm>
              <a:off x="3152" y="935"/>
              <a:ext cx="27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>
                  <a:solidFill>
                    <a:srgbClr val="FF66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</a:p>
          </p:txBody>
        </p:sp>
      </p:grpSp>
      <p:sp>
        <p:nvSpPr>
          <p:cNvPr id="10258" name="TextBox 24"/>
          <p:cNvSpPr txBox="1">
            <a:spLocks noChangeArrowheads="1"/>
          </p:cNvSpPr>
          <p:nvPr/>
        </p:nvSpPr>
        <p:spPr bwMode="auto">
          <a:xfrm>
            <a:off x="5453063" y="1681164"/>
            <a:ext cx="164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猜想假设</a:t>
            </a:r>
          </a:p>
        </p:txBody>
      </p:sp>
      <p:sp>
        <p:nvSpPr>
          <p:cNvPr id="10259" name="Text Box 59"/>
          <p:cNvSpPr txBox="1">
            <a:spLocks noChangeArrowheads="1"/>
          </p:cNvSpPr>
          <p:nvPr/>
        </p:nvSpPr>
        <p:spPr bwMode="auto">
          <a:xfrm>
            <a:off x="1677988" y="1681164"/>
            <a:ext cx="367665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    请同学们根据图中所示入射光线的方向，讨论猜想一下反射光线将沿什么方向射出？ </a:t>
            </a:r>
          </a:p>
        </p:txBody>
      </p:sp>
      <p:sp>
        <p:nvSpPr>
          <p:cNvPr id="10260" name="圆角矩形 34"/>
          <p:cNvSpPr>
            <a:spLocks noChangeArrowheads="1"/>
          </p:cNvSpPr>
          <p:nvPr/>
        </p:nvSpPr>
        <p:spPr bwMode="auto">
          <a:xfrm>
            <a:off x="2495551" y="973138"/>
            <a:ext cx="3095625" cy="57785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二、光的反射定律</a:t>
            </a:r>
          </a:p>
        </p:txBody>
      </p:sp>
      <p:sp>
        <p:nvSpPr>
          <p:cNvPr id="27" name="圆角矩形 26">
            <a:hlinkClick r:id="rId3" action="ppaction://hlinksldjump"/>
          </p:cNvPr>
          <p:cNvSpPr/>
          <p:nvPr/>
        </p:nvSpPr>
        <p:spPr bwMode="auto">
          <a:xfrm>
            <a:off x="1546226" y="71438"/>
            <a:ext cx="1071563" cy="37465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新知探究</a:t>
            </a:r>
          </a:p>
        </p:txBody>
      </p:sp>
      <p:sp>
        <p:nvSpPr>
          <p:cNvPr id="10262" name="文本框 11265"/>
          <p:cNvSpPr txBox="1">
            <a:spLocks noChangeArrowheads="1"/>
          </p:cNvSpPr>
          <p:nvPr/>
        </p:nvSpPr>
        <p:spPr bwMode="auto">
          <a:xfrm>
            <a:off x="2617789" y="73025"/>
            <a:ext cx="7705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FF3300"/>
                </a:solidFill>
                <a:ea typeface="黑体" panose="02010609060101010101" pitchFamily="49" charset="-122"/>
              </a:rPr>
              <a:t>二、光的反射有什么规律呢？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2289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598614" y="625475"/>
            <a:ext cx="89995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反射光线、入射光线与法线位置关系如何？</a:t>
            </a:r>
            <a:r>
              <a:rPr lang="zh-CN" altLang="en-US" sz="3200" b="1">
                <a:ea typeface="黑体" panose="02010609060101010101" pitchFamily="49" charset="-122"/>
              </a:rPr>
              <a:t>反射光线、入射光线与法线是否在同一平面内？</a:t>
            </a:r>
          </a:p>
        </p:txBody>
      </p:sp>
      <p:sp>
        <p:nvSpPr>
          <p:cNvPr id="12291" name="文本框 12290"/>
          <p:cNvSpPr txBox="1">
            <a:spLocks noChangeArrowheads="1"/>
          </p:cNvSpPr>
          <p:nvPr/>
        </p:nvSpPr>
        <p:spPr bwMode="auto">
          <a:xfrm>
            <a:off x="1598613" y="53976"/>
            <a:ext cx="16557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探究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2292" name="矩形 53251"/>
          <p:cNvSpPr>
            <a:spLocks noChangeArrowheads="1" noChangeShapeType="1" noTextEdit="1"/>
          </p:cNvSpPr>
          <p:nvPr/>
        </p:nvSpPr>
        <p:spPr bwMode="auto">
          <a:xfrm>
            <a:off x="1598614" y="2889250"/>
            <a:ext cx="3025775" cy="1079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1324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实验器材：</a:t>
            </a:r>
          </a:p>
        </p:txBody>
      </p:sp>
      <p:sp>
        <p:nvSpPr>
          <p:cNvPr id="12293" name="文本框 53253"/>
          <p:cNvSpPr txBox="1">
            <a:spLocks noChangeArrowheads="1"/>
          </p:cNvSpPr>
          <p:nvPr/>
        </p:nvSpPr>
        <p:spPr bwMode="auto">
          <a:xfrm>
            <a:off x="2427289" y="4622801"/>
            <a:ext cx="7343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000" b="1"/>
              <a:t>激光笔、光屏、平面镜、纸片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5"/>
          <p:cNvSpPr txBox="1">
            <a:spLocks noChangeArrowheads="1"/>
          </p:cNvSpPr>
          <p:nvPr/>
        </p:nvSpPr>
        <p:spPr bwMode="auto">
          <a:xfrm>
            <a:off x="1560513" y="5413375"/>
            <a:ext cx="83756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结论1：反射光线、入射光线、法线在同一平面内， 反射光线和入射光线分居在法线两侧。</a:t>
            </a:r>
          </a:p>
        </p:txBody>
      </p:sp>
    </p:spTree>
    <p:controls>
      <p:control spid="13317" name="Object" r:id="rId2" imgW="7559905" imgH="5525271"/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/>
      <p:bldP spid="14338" grpId="1" bldLvl="0"/>
      <p:bldP spid="14338" grpId="2" bldLvl="0"/>
      <p:bldP spid="14338" grpId="3" bldLvl="0"/>
      <p:bldP spid="14338" grpId="4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4" name="Text Box 15"/>
          <p:cNvSpPr txBox="1">
            <a:spLocks noChangeArrowheads="1"/>
          </p:cNvSpPr>
          <p:nvPr/>
        </p:nvSpPr>
        <p:spPr bwMode="auto">
          <a:xfrm>
            <a:off x="1741489" y="6188076"/>
            <a:ext cx="531018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结论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3200" b="1">
                <a:latin typeface="隶书" panose="02010509060101010101" pitchFamily="49" charset="-122"/>
                <a:ea typeface="隶书" panose="02010509060101010101" pitchFamily="49" charset="-122"/>
              </a:rPr>
              <a:t> :</a:t>
            </a:r>
            <a:r>
              <a:rPr lang="zh-CN" altLang="en-US" sz="3200" b="1">
                <a:latin typeface="隶书" panose="02010509060101010101" pitchFamily="49" charset="-122"/>
                <a:ea typeface="黑体" panose="02010609060101010101" pitchFamily="49" charset="-122"/>
              </a:rPr>
              <a:t>反射角等于入射角。</a:t>
            </a:r>
          </a:p>
        </p:txBody>
      </p:sp>
      <p:sp>
        <p:nvSpPr>
          <p:cNvPr id="14340" name="文本框 15362"/>
          <p:cNvSpPr txBox="1">
            <a:spLocks noChangeArrowheads="1"/>
          </p:cNvSpPr>
          <p:nvPr/>
        </p:nvSpPr>
        <p:spPr bwMode="auto">
          <a:xfrm>
            <a:off x="1576388" y="-12700"/>
            <a:ext cx="79549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探究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2: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反射角和入射角大小关系如何？</a:t>
            </a:r>
          </a:p>
        </p:txBody>
      </p:sp>
    </p:spTree>
    <p:controls>
      <p:control spid="14342" name="Object" r:id="rId2" imgW="7559905" imgH="5525271"/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4" grpId="0"/>
    </p:bldLst>
  </p:timing>
</p:sld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Pages>0</Pages>
  <Words>1022</Words>
  <Characters>0</Characters>
  <Application>Microsoft Office PowerPoint</Application>
  <DocSecurity>0</DocSecurity>
  <PresentationFormat>自定义</PresentationFormat>
  <Lines>0</Lines>
  <Paragraphs>123</Paragraphs>
  <Slides>23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默认设计模板</vt:lpstr>
      <vt:lpstr>Microsoft 公式 3.0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危害___高层建筑玻璃幕墙对太阳光反射形成的“光污染”</vt:lpstr>
      <vt:lpstr>幻灯片 21</vt:lpstr>
      <vt:lpstr>幻灯片 22</vt:lpstr>
      <vt:lpstr>幻灯片 23</vt:lpstr>
    </vt:vector>
  </TitlesOfParts>
  <Manager/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cp:keywords/>
  <dc:description/>
  <cp:lastModifiedBy>China</cp:lastModifiedBy>
  <cp:revision>1</cp:revision>
  <dcterms:created xsi:type="dcterms:W3CDTF">2005-12-20T23:49:45Z</dcterms:created>
  <dcterms:modified xsi:type="dcterms:W3CDTF">2018-11-15T03:02:32Z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