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sldIdLst>
    <p:sldId id="256" r:id="rId2"/>
    <p:sldId id="346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2" r:id="rId20"/>
    <p:sldId id="347" r:id="rId21"/>
    <p:sldId id="349" r:id="rId22"/>
    <p:sldId id="350" r:id="rId23"/>
    <p:sldId id="351" r:id="rId24"/>
    <p:sldId id="352" r:id="rId25"/>
    <p:sldId id="355" r:id="rId26"/>
    <p:sldId id="357" r:id="rId27"/>
    <p:sldId id="356" r:id="rId28"/>
  </p:sldIdLst>
  <p:sldSz cx="9144000" cy="5130800"/>
  <p:notesSz cx="6858000" cy="9144000"/>
  <p:defaultTextStyle>
    <a:lvl1pPr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1pPr>
    <a:lvl2pPr indent="4572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2pPr>
    <a:lvl3pPr indent="9144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3pPr>
    <a:lvl4pPr indent="13716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4pPr>
    <a:lvl5pPr indent="18288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5pPr>
    <a:lvl6pPr indent="22860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6pPr>
    <a:lvl7pPr indent="27432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7pPr>
    <a:lvl8pPr indent="32004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8pPr>
    <a:lvl9pPr indent="36576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16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007E27"/>
    <a:srgbClr val="66FF33"/>
    <a:srgbClr val="01457D"/>
    <a:srgbClr val="025EAA"/>
    <a:srgbClr val="0039A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1860" autoAdjust="0"/>
    <p:restoredTop sz="94660"/>
  </p:normalViewPr>
  <p:slideViewPr>
    <p:cSldViewPr snapToGrid="0">
      <p:cViewPr varScale="1">
        <p:scale>
          <a:sx n="144" d="100"/>
          <a:sy n="144" d="100"/>
        </p:scale>
        <p:origin x="-870" y="-96"/>
      </p:cViewPr>
      <p:guideLst>
        <p:guide orient="horz" pos="161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6" name="Shape 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xmlns="" val="4190476685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1pPr>
    <a:lvl2pPr indent="228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2pPr>
    <a:lvl3pPr indent="457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3pPr>
    <a:lvl4pPr indent="685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4pPr>
    <a:lvl5pPr indent="9144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5pPr>
    <a:lvl6pPr indent="11430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6pPr>
    <a:lvl7pPr indent="1371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7pPr>
    <a:lvl8pPr indent="1600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8pPr>
    <a:lvl9pPr indent="1828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74650" y="685800"/>
            <a:ext cx="61087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9849490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>
            <a:spLocks noGrp="1"/>
          </p:cNvSpPr>
          <p:nvPr>
            <p:ph type="title" hasCustomPrompt="1"/>
          </p:nvPr>
        </p:nvSpPr>
        <p:spPr>
          <a:xfrm>
            <a:off x="1143000" y="0"/>
            <a:ext cx="6858000" cy="2632075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6" name="Shape 6"/>
          <p:cNvSpPr>
            <a:spLocks noGrp="1"/>
          </p:cNvSpPr>
          <p:nvPr>
            <p:ph type="body" idx="1" hasCustomPrompt="1"/>
          </p:nvPr>
        </p:nvSpPr>
        <p:spPr>
          <a:xfrm>
            <a:off x="1143000" y="2700338"/>
            <a:ext cx="6858000" cy="2430462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500"/>
              </a:spcBef>
              <a:buSzTx/>
              <a:buNone/>
              <a:defRPr sz="2400"/>
            </a:lvl1pPr>
            <a:lvl2pPr marL="0" indent="457200" algn="ctr">
              <a:spcBef>
                <a:spcPts val="500"/>
              </a:spcBef>
              <a:buSzTx/>
              <a:buNone/>
              <a:defRPr sz="2400"/>
            </a:lvl2pPr>
            <a:lvl3pPr marL="0" indent="914400" algn="ctr">
              <a:spcBef>
                <a:spcPts val="500"/>
              </a:spcBef>
              <a:buSzTx/>
              <a:buNone/>
              <a:defRPr sz="2400"/>
            </a:lvl3pPr>
            <a:lvl4pPr marL="0" indent="1371600" algn="ctr">
              <a:spcBef>
                <a:spcPts val="500"/>
              </a:spcBef>
              <a:buSzTx/>
              <a:buNone/>
              <a:defRPr sz="2400"/>
            </a:lvl4pPr>
            <a:lvl5pPr marL="0" indent="1828800" algn="ctr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2" name="图片 1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>
            <a:spLocks noGrp="1"/>
          </p:cNvSpPr>
          <p:nvPr>
            <p:ph type="title" hasCustomPrompt="1"/>
          </p:nvPr>
        </p:nvSpPr>
        <p:spPr>
          <a:xfrm>
            <a:off x="6543675" y="273050"/>
            <a:ext cx="197167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3" name="Shape 33"/>
          <p:cNvSpPr>
            <a:spLocks noGrp="1"/>
          </p:cNvSpPr>
          <p:nvPr>
            <p:ph type="body" idx="1" hasCustomPrompt="1"/>
          </p:nvPr>
        </p:nvSpPr>
        <p:spPr>
          <a:xfrm>
            <a:off x="628650" y="273050"/>
            <a:ext cx="576262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470"/>
            <a:ext cx="8229600" cy="85513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672353"/>
            <a:ext cx="2133600" cy="35630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672353"/>
            <a:ext cx="2895600" cy="35630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672353"/>
            <a:ext cx="2133600" cy="35630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69E6A63-BE4A-48E2-824A-83AC5E94258B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4674729"/>
            <a:ext cx="2895600" cy="3420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4674729"/>
            <a:ext cx="2133600" cy="3420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22CB04-1C76-4638-974B-DB39F9E3B23F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xfrm>
            <a:off x="457200" y="4672353"/>
            <a:ext cx="2133600" cy="35630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 hasCustomPrompt="1"/>
          </p:nvPr>
        </p:nvSpPr>
        <p:spPr>
          <a:xfrm>
            <a:off x="623887" y="0"/>
            <a:ext cx="7886701" cy="3421064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idx="1" hasCustomPrompt="1"/>
          </p:nvPr>
        </p:nvSpPr>
        <p:spPr>
          <a:xfrm>
            <a:off x="623887" y="3441700"/>
            <a:ext cx="7886701" cy="16891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500"/>
              </a:spcBef>
              <a:buSzTx/>
              <a:buNone/>
              <a:defRPr sz="2400"/>
            </a:lvl1pPr>
            <a:lvl2pPr marL="0" indent="457200">
              <a:spcBef>
                <a:spcPts val="500"/>
              </a:spcBef>
              <a:buSzTx/>
              <a:buNone/>
              <a:defRPr sz="2400"/>
            </a:lvl2pPr>
            <a:lvl3pPr marL="0" indent="914400">
              <a:spcBef>
                <a:spcPts val="500"/>
              </a:spcBef>
              <a:buSzTx/>
              <a:buNone/>
              <a:defRPr sz="2400"/>
            </a:lvl3pPr>
            <a:lvl4pPr marL="0" indent="1371600">
              <a:spcBef>
                <a:spcPts val="500"/>
              </a:spcBef>
              <a:buSzTx/>
              <a:buNone/>
              <a:defRPr sz="2400"/>
            </a:lvl4pPr>
            <a:lvl5pPr marL="0" indent="1828800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5" name="Shape 15"/>
          <p:cNvSpPr>
            <a:spLocks noGrp="1"/>
          </p:cNvSpPr>
          <p:nvPr>
            <p:ph type="body" idx="1" hasCustomPrompt="1"/>
          </p:nvPr>
        </p:nvSpPr>
        <p:spPr>
          <a:xfrm>
            <a:off x="628650" y="1368425"/>
            <a:ext cx="3867150" cy="376237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/>
          </p:cNvSpPr>
          <p:nvPr>
            <p:ph type="title" hasCustomPrompt="1"/>
          </p:nvPr>
        </p:nvSpPr>
        <p:spPr>
          <a:xfrm>
            <a:off x="630237" y="273050"/>
            <a:ext cx="7886701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8" name="Shape 18"/>
          <p:cNvSpPr>
            <a:spLocks noGrp="1"/>
          </p:cNvSpPr>
          <p:nvPr>
            <p:ph type="body" idx="1" hasCustomPrompt="1"/>
          </p:nvPr>
        </p:nvSpPr>
        <p:spPr>
          <a:xfrm>
            <a:off x="630237" y="1260475"/>
            <a:ext cx="3868739" cy="61753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None/>
              <a:defRPr sz="2400" b="1"/>
            </a:lvl1pPr>
            <a:lvl2pPr marL="0" indent="457200">
              <a:spcBef>
                <a:spcPts val="500"/>
              </a:spcBef>
              <a:buSzTx/>
              <a:buNone/>
              <a:defRPr sz="2400" b="1"/>
            </a:lvl2pPr>
            <a:lvl3pPr marL="0" indent="914400">
              <a:spcBef>
                <a:spcPts val="500"/>
              </a:spcBef>
              <a:buSzTx/>
              <a:buNone/>
              <a:defRPr sz="2400" b="1"/>
            </a:lvl3pPr>
            <a:lvl4pPr marL="0" indent="1371600">
              <a:spcBef>
                <a:spcPts val="500"/>
              </a:spcBef>
              <a:buSzTx/>
              <a:buNone/>
              <a:defRPr sz="2400" b="1"/>
            </a:lvl4pPr>
            <a:lvl5pPr marL="0" indent="1828800">
              <a:spcBef>
                <a:spcPts val="500"/>
              </a:spcBef>
              <a:buSzTx/>
              <a:buNone/>
              <a:defRPr sz="2400" b="1"/>
            </a:lvl5pPr>
          </a:lstStyle>
          <a:p>
            <a:pPr lvl="0">
              <a:defRPr sz="1800" b="0"/>
            </a:pPr>
            <a:r>
              <a:rPr sz="2400" b="1"/>
              <a:t>正文级别 1</a:t>
            </a:r>
          </a:p>
          <a:p>
            <a:pPr lvl="1">
              <a:defRPr sz="1800" b="0"/>
            </a:pPr>
            <a:r>
              <a:rPr sz="2400" b="1"/>
              <a:t>正文级别 2</a:t>
            </a:r>
          </a:p>
          <a:p>
            <a:pPr lvl="2">
              <a:defRPr sz="1800" b="0"/>
            </a:pPr>
            <a:r>
              <a:rPr sz="2400" b="1"/>
              <a:t>正文级别 3</a:t>
            </a:r>
          </a:p>
          <a:p>
            <a:pPr lvl="3">
              <a:defRPr sz="1800" b="0"/>
            </a:pPr>
            <a:r>
              <a:rPr sz="2400" b="1"/>
              <a:t>正文级别 4</a:t>
            </a:r>
          </a:p>
          <a:p>
            <a:pPr lvl="4">
              <a:defRPr sz="1800" b="0"/>
            </a:pPr>
            <a:r>
              <a:rPr sz="2400" b="1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 hasCustomPrompt="1"/>
          </p:nvPr>
        </p:nvSpPr>
        <p:spPr>
          <a:xfrm>
            <a:off x="628650" y="273050"/>
            <a:ext cx="7886700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4" name="图片 3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4" name="Shape 24"/>
          <p:cNvSpPr>
            <a:spLocks noGrp="1"/>
          </p:cNvSpPr>
          <p:nvPr>
            <p:ph type="body" idx="1" hasCustomPrompt="1"/>
          </p:nvPr>
        </p:nvSpPr>
        <p:spPr>
          <a:xfrm>
            <a:off x="3887787" y="739775"/>
            <a:ext cx="4629151" cy="439102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7" name="Shape 27"/>
          <p:cNvSpPr>
            <a:spLocks noGrp="1"/>
          </p:cNvSpPr>
          <p:nvPr>
            <p:ph type="body" idx="1" hasCustomPrompt="1"/>
          </p:nvPr>
        </p:nvSpPr>
        <p:spPr>
          <a:xfrm>
            <a:off x="630237" y="1543050"/>
            <a:ext cx="2949576" cy="358775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None/>
              <a:defRPr sz="1600"/>
            </a:lvl1pPr>
            <a:lvl2pPr marL="0" indent="457200">
              <a:spcBef>
                <a:spcPts val="300"/>
              </a:spcBef>
              <a:buSzTx/>
              <a:buNone/>
              <a:defRPr sz="1600"/>
            </a:lvl2pPr>
            <a:lvl3pPr marL="0" indent="914400">
              <a:spcBef>
                <a:spcPts val="300"/>
              </a:spcBef>
              <a:buSzTx/>
              <a:buNone/>
              <a:defRPr sz="1600"/>
            </a:lvl3pPr>
            <a:lvl4pPr marL="0" indent="1371600">
              <a:spcBef>
                <a:spcPts val="300"/>
              </a:spcBef>
              <a:buSzTx/>
              <a:buNone/>
              <a:defRPr sz="1600"/>
            </a:lvl4pPr>
            <a:lvl5pPr marL="0" indent="1828800">
              <a:spcBef>
                <a:spcPts val="300"/>
              </a:spcBef>
              <a:buSzTx/>
              <a:buNone/>
              <a:defRPr sz="1600"/>
            </a:lvl5pPr>
          </a:lstStyle>
          <a:p>
            <a:pPr lvl="0">
              <a:defRPr sz="1800"/>
            </a:pPr>
            <a:r>
              <a:rPr sz="1600"/>
              <a:t>正文级别 1</a:t>
            </a:r>
          </a:p>
          <a:p>
            <a:pPr lvl="1">
              <a:defRPr sz="1800"/>
            </a:pPr>
            <a:r>
              <a:rPr sz="1600"/>
              <a:t>正文级别 2</a:t>
            </a:r>
          </a:p>
          <a:p>
            <a:pPr lvl="2">
              <a:defRPr sz="1800"/>
            </a:pPr>
            <a:r>
              <a:rPr sz="1600"/>
              <a:t>正文级别 3</a:t>
            </a:r>
          </a:p>
          <a:p>
            <a:pPr lvl="3">
              <a:defRPr sz="1800"/>
            </a:pPr>
            <a:r>
              <a:rPr sz="1600"/>
              <a:t>正文级别 4</a:t>
            </a:r>
          </a:p>
          <a:p>
            <a:pPr lvl="4">
              <a:defRPr sz="1800"/>
            </a:pPr>
            <a:r>
              <a:rPr sz="16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628650" y="273050"/>
            <a:ext cx="7886700" cy="1095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628650" y="1368425"/>
            <a:ext cx="7886700" cy="3762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450969" y="126477"/>
            <a:ext cx="1433080" cy="430931"/>
            <a:chOff x="468128" y="370735"/>
            <a:chExt cx="1135204" cy="341359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</p:sldLayoutIdLst>
  <p:transition spd="med"/>
  <p:txStyles>
    <p:titleStyle>
      <a:lvl1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1pPr>
      <a:lvl2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2pPr>
      <a:lvl3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3pPr>
      <a:lvl4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4pPr>
      <a:lvl5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5pPr>
      <a:lvl6pPr indent="4572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6pPr>
      <a:lvl7pPr indent="9144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7pPr>
      <a:lvl8pPr indent="13716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8pPr>
      <a:lvl9pPr indent="18288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9pPr>
    </p:titleStyle>
    <p:bodyStyle>
      <a:lvl1pPr marL="342900" indent="-3429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1pPr>
      <a:lvl2pPr marL="783590" indent="-326390">
        <a:spcBef>
          <a:spcPts val="700"/>
        </a:spcBef>
        <a:buSzPct val="100000"/>
        <a:buChar char="–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2pPr>
      <a:lvl3pPr marL="1219200" indent="-3048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3pPr>
      <a:lvl4pPr marL="1737360" indent="-365760">
        <a:spcBef>
          <a:spcPts val="700"/>
        </a:spcBef>
        <a:buSzPct val="100000"/>
        <a:buChar char="–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4pPr>
      <a:lvl5pPr marL="2194560" indent="-365760">
        <a:spcBef>
          <a:spcPts val="700"/>
        </a:spcBef>
        <a:buSzPct val="100000"/>
        <a:buChar char="»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5pPr>
      <a:lvl6pPr marL="26924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6pPr>
      <a:lvl7pPr marL="31496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7pPr>
      <a:lvl8pPr marL="36068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8pPr>
      <a:lvl9pPr marL="40640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9pPr>
    </p:bodyStyle>
    <p:otherStyle>
      <a:lvl1pPr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1pPr>
      <a:lvl2pPr indent="457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2pPr>
      <a:lvl3pPr indent="914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3pPr>
      <a:lvl4pPr indent="1371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4pPr>
      <a:lvl5pPr indent="18288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5pPr>
      <a:lvl6pPr indent="22860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6pPr>
      <a:lvl7pPr indent="2743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7pPr>
      <a:lvl8pPr indent="3200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8pPr>
      <a:lvl9pPr indent="3657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Administrator\Desktop\&#20843;&#19978;&#29289;&#29702;&#65288;&#20154;&#25945;&#65289;&#22235;&#28165;%20&#25945;&#24072;&#29992;&#20070;&#65298;&#65296;&#65297;&#65301;&#37049;&#26792;&#33457;&#8730;\A45.TIF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lenovo\Desktop\&#36716;WORD\DF026.TIF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2747" y="1934396"/>
            <a:ext cx="182973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物理</a:t>
            </a:r>
            <a:endParaRPr kumimoji="0" lang="zh-CN" altLang="en-US" sz="2400" b="1" i="0" u="none" strike="noStrike" cap="none" spc="0" normalizeH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7060202020302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7314" y="203839"/>
            <a:ext cx="1530566" cy="307775"/>
          </a:xfrm>
          <a:prstGeom prst="rect">
            <a:avLst/>
          </a:prstGeom>
          <a:solidFill>
            <a:srgbClr val="007E27"/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2040204020203" charset="-122"/>
                <a:sym typeface="微软雅黑" panose="020B0502040204020203" charset="-122"/>
              </a:rPr>
              <a:t>同步</a:t>
            </a: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2040204020203" charset="-122"/>
                <a:sym typeface="微软雅黑" panose="020B0502040204020203" charset="-122"/>
              </a:rPr>
              <a:t>精品课堂</a:t>
            </a:r>
            <a:endParaRPr kumimoji="0" lang="zh-CN" altLang="en-US" sz="1400" b="1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腾祥范笑歌楷书简繁合集" panose="01010104010101010101" pitchFamily="2" charset="-122"/>
              <a:ea typeface="腾祥范笑歌楷书简繁合集" panose="01010104010101010101" pitchFamily="2" charset="-122"/>
              <a:cs typeface="微软雅黑" panose="020B0502040204020203" charset="-122"/>
              <a:sym typeface="微软雅黑" panose="020B0502040204020203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8999" y="783946"/>
            <a:ext cx="3565649" cy="3562907"/>
          </a:xfrm>
          <a:prstGeom prst="rect">
            <a:avLst/>
          </a:prstGeom>
        </p:spPr>
      </p:pic>
      <p:sp>
        <p:nvSpPr>
          <p:cNvPr id="11" name="Shape 40"/>
          <p:cNvSpPr/>
          <p:nvPr/>
        </p:nvSpPr>
        <p:spPr>
          <a:xfrm>
            <a:off x="4917790" y="2396059"/>
            <a:ext cx="2871296" cy="50270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000" baseline="-25000" dirty="0" smtClean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第</a:t>
            </a:r>
            <a:r>
              <a:rPr lang="zh-CN" altLang="en-US" sz="4000" baseline="-25000" dirty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一</a:t>
            </a:r>
            <a:r>
              <a:rPr lang="zh-CN" altLang="en-US" sz="4000" baseline="-25000" dirty="0" smtClean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章  机械运动</a:t>
            </a:r>
            <a:endParaRPr lang="zh-CN" sz="4000" baseline="-25000" dirty="0">
              <a:solidFill>
                <a:schemeClr val="tx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2" name="Shape 40"/>
          <p:cNvSpPr/>
          <p:nvPr/>
        </p:nvSpPr>
        <p:spPr>
          <a:xfrm>
            <a:off x="4203778" y="721428"/>
            <a:ext cx="3781372" cy="830997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7200" b="1" baseline="-25000" dirty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人教</a:t>
            </a:r>
            <a:r>
              <a:rPr lang="zh-CN" altLang="en-US" sz="7200" b="1" baseline="-25000" dirty="0" smtClean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版  物理</a:t>
            </a:r>
            <a:endParaRPr lang="zh-CN" sz="2400" b="1" baseline="-25000" dirty="0">
              <a:solidFill>
                <a:srgbClr val="007E27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3" name="Shape 40"/>
          <p:cNvSpPr/>
          <p:nvPr/>
        </p:nvSpPr>
        <p:spPr>
          <a:xfrm>
            <a:off x="4045260" y="3489763"/>
            <a:ext cx="5050614" cy="1200329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lang="zh-CN" altLang="en-US" sz="5400" b="1" baseline="-25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</a:t>
            </a:r>
            <a:r>
              <a:rPr lang="en-US" altLang="zh-CN" sz="5400" b="1" baseline="-25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en-US" sz="5400" b="1" baseline="-25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节 测量平均速度</a:t>
            </a:r>
            <a:endParaRPr lang="zh-CN" altLang="zh-CN" sz="5400" b="1" baseline="-25000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>
              <a:defRPr sz="1800">
                <a:solidFill>
                  <a:srgbClr val="000000"/>
                </a:solidFill>
              </a:defRPr>
            </a:pPr>
            <a:endParaRPr lang="zh-CN" sz="5400" b="1" baseline="-250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448872" y="1987946"/>
            <a:ext cx="1340214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方正幼线简体" panose="03000509000000000000" pitchFamily="65" charset="-122"/>
                <a:ea typeface="方正幼线简体" panose="03000509000000000000" pitchFamily="65" charset="-122"/>
                <a:sym typeface="Arial" panose="020B0706020202030204"/>
              </a:rPr>
              <a:t>（八年级）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方正幼线简体" panose="03000509000000000000" pitchFamily="65" charset="-122"/>
              <a:ea typeface="方正幼线简体" panose="03000509000000000000" pitchFamily="65" charset="-122"/>
              <a:sym typeface="Arial" panose="020B0706020202030204"/>
            </a:endParaRPr>
          </a:p>
        </p:txBody>
      </p:sp>
    </p:spTree>
  </p:cSld>
  <p:clrMapOvr>
    <a:masterClrMapping/>
  </p:clrMapOvr>
  <p:transition spd="med" advClick="0" advTm="2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36550" y="592656"/>
            <a:ext cx="4006850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 noProof="1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5.</a:t>
            </a:r>
            <a:r>
              <a:rPr lang="zh-CN" altLang="en-US" sz="2800" b="1" noProof="1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进行实验和数据收集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182767" y="2707551"/>
            <a:ext cx="7413625" cy="1756587"/>
            <a:chOff x="720" y="1785"/>
            <a:chExt cx="4670" cy="1479"/>
          </a:xfrm>
        </p:grpSpPr>
        <p:sp>
          <p:nvSpPr>
            <p:cNvPr id="16388" name="Line 3"/>
            <p:cNvSpPr>
              <a:spLocks noChangeShapeType="1"/>
            </p:cNvSpPr>
            <p:nvPr/>
          </p:nvSpPr>
          <p:spPr bwMode="auto">
            <a:xfrm>
              <a:off x="720" y="3072"/>
              <a:ext cx="460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89" name="Line 4"/>
            <p:cNvSpPr>
              <a:spLocks noChangeShapeType="1"/>
            </p:cNvSpPr>
            <p:nvPr/>
          </p:nvSpPr>
          <p:spPr bwMode="auto">
            <a:xfrm flipV="1">
              <a:off x="1104" y="1785"/>
              <a:ext cx="4286" cy="127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0" name="Rectangle 5" descr="栎木"/>
            <p:cNvSpPr>
              <a:spLocks noChangeArrowheads="1"/>
            </p:cNvSpPr>
            <p:nvPr/>
          </p:nvSpPr>
          <p:spPr bwMode="auto">
            <a:xfrm>
              <a:off x="4533" y="2057"/>
              <a:ext cx="603" cy="1015"/>
            </a:xfrm>
            <a:prstGeom prst="rect">
              <a:avLst/>
            </a:prstGeom>
            <a:blipFill dpi="0" rotWithShape="0">
              <a:blip r:embed="rId2" cstate="print"/>
              <a:srcRect/>
              <a:tile tx="0" ty="0" sx="100000" sy="100000" flip="none" algn="tl"/>
            </a:blipFill>
            <a:ln w="317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391" name="Line 6"/>
            <p:cNvSpPr>
              <a:spLocks noChangeShapeType="1"/>
            </p:cNvSpPr>
            <p:nvPr/>
          </p:nvSpPr>
          <p:spPr bwMode="auto">
            <a:xfrm flipV="1">
              <a:off x="76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2" name="Line 7"/>
            <p:cNvSpPr>
              <a:spLocks noChangeShapeType="1"/>
            </p:cNvSpPr>
            <p:nvPr/>
          </p:nvSpPr>
          <p:spPr bwMode="auto">
            <a:xfrm flipV="1">
              <a:off x="86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3" name="Line 8"/>
            <p:cNvSpPr>
              <a:spLocks noChangeShapeType="1"/>
            </p:cNvSpPr>
            <p:nvPr/>
          </p:nvSpPr>
          <p:spPr bwMode="auto">
            <a:xfrm flipV="1">
              <a:off x="96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4" name="Line 9"/>
            <p:cNvSpPr>
              <a:spLocks noChangeShapeType="1"/>
            </p:cNvSpPr>
            <p:nvPr/>
          </p:nvSpPr>
          <p:spPr bwMode="auto">
            <a:xfrm flipV="1">
              <a:off x="105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5" name="Line 10"/>
            <p:cNvSpPr>
              <a:spLocks noChangeShapeType="1"/>
            </p:cNvSpPr>
            <p:nvPr/>
          </p:nvSpPr>
          <p:spPr bwMode="auto">
            <a:xfrm flipV="1">
              <a:off x="115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6" name="Line 11"/>
            <p:cNvSpPr>
              <a:spLocks noChangeShapeType="1"/>
            </p:cNvSpPr>
            <p:nvPr/>
          </p:nvSpPr>
          <p:spPr bwMode="auto">
            <a:xfrm flipV="1">
              <a:off x="124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7" name="Line 12"/>
            <p:cNvSpPr>
              <a:spLocks noChangeShapeType="1"/>
            </p:cNvSpPr>
            <p:nvPr/>
          </p:nvSpPr>
          <p:spPr bwMode="auto">
            <a:xfrm flipV="1">
              <a:off x="134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8" name="Line 13"/>
            <p:cNvSpPr>
              <a:spLocks noChangeShapeType="1"/>
            </p:cNvSpPr>
            <p:nvPr/>
          </p:nvSpPr>
          <p:spPr bwMode="auto">
            <a:xfrm flipV="1">
              <a:off x="144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9" name="Line 14"/>
            <p:cNvSpPr>
              <a:spLocks noChangeShapeType="1"/>
            </p:cNvSpPr>
            <p:nvPr/>
          </p:nvSpPr>
          <p:spPr bwMode="auto">
            <a:xfrm flipV="1">
              <a:off x="153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0" name="Line 15"/>
            <p:cNvSpPr>
              <a:spLocks noChangeShapeType="1"/>
            </p:cNvSpPr>
            <p:nvPr/>
          </p:nvSpPr>
          <p:spPr bwMode="auto">
            <a:xfrm flipV="1">
              <a:off x="163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1" name="Line 16"/>
            <p:cNvSpPr>
              <a:spLocks noChangeShapeType="1"/>
            </p:cNvSpPr>
            <p:nvPr/>
          </p:nvSpPr>
          <p:spPr bwMode="auto">
            <a:xfrm flipV="1">
              <a:off x="172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2" name="Line 17"/>
            <p:cNvSpPr>
              <a:spLocks noChangeShapeType="1"/>
            </p:cNvSpPr>
            <p:nvPr/>
          </p:nvSpPr>
          <p:spPr bwMode="auto">
            <a:xfrm flipV="1">
              <a:off x="182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3" name="Line 18"/>
            <p:cNvSpPr>
              <a:spLocks noChangeShapeType="1"/>
            </p:cNvSpPr>
            <p:nvPr/>
          </p:nvSpPr>
          <p:spPr bwMode="auto">
            <a:xfrm flipV="1">
              <a:off x="192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4" name="Line 19"/>
            <p:cNvSpPr>
              <a:spLocks noChangeShapeType="1"/>
            </p:cNvSpPr>
            <p:nvPr/>
          </p:nvSpPr>
          <p:spPr bwMode="auto">
            <a:xfrm flipV="1">
              <a:off x="201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5" name="Line 20"/>
            <p:cNvSpPr>
              <a:spLocks noChangeShapeType="1"/>
            </p:cNvSpPr>
            <p:nvPr/>
          </p:nvSpPr>
          <p:spPr bwMode="auto">
            <a:xfrm flipV="1">
              <a:off x="211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6" name="Line 21"/>
            <p:cNvSpPr>
              <a:spLocks noChangeShapeType="1"/>
            </p:cNvSpPr>
            <p:nvPr/>
          </p:nvSpPr>
          <p:spPr bwMode="auto">
            <a:xfrm flipV="1">
              <a:off x="220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7" name="Line 22"/>
            <p:cNvSpPr>
              <a:spLocks noChangeShapeType="1"/>
            </p:cNvSpPr>
            <p:nvPr/>
          </p:nvSpPr>
          <p:spPr bwMode="auto">
            <a:xfrm flipV="1">
              <a:off x="230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8" name="Line 23"/>
            <p:cNvSpPr>
              <a:spLocks noChangeShapeType="1"/>
            </p:cNvSpPr>
            <p:nvPr/>
          </p:nvSpPr>
          <p:spPr bwMode="auto">
            <a:xfrm flipV="1">
              <a:off x="240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9" name="Line 24"/>
            <p:cNvSpPr>
              <a:spLocks noChangeShapeType="1"/>
            </p:cNvSpPr>
            <p:nvPr/>
          </p:nvSpPr>
          <p:spPr bwMode="auto">
            <a:xfrm flipV="1">
              <a:off x="249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0" name="Line 25"/>
            <p:cNvSpPr>
              <a:spLocks noChangeShapeType="1"/>
            </p:cNvSpPr>
            <p:nvPr/>
          </p:nvSpPr>
          <p:spPr bwMode="auto">
            <a:xfrm flipV="1">
              <a:off x="259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1" name="Line 26"/>
            <p:cNvSpPr>
              <a:spLocks noChangeShapeType="1"/>
            </p:cNvSpPr>
            <p:nvPr/>
          </p:nvSpPr>
          <p:spPr bwMode="auto">
            <a:xfrm flipV="1">
              <a:off x="268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2" name="Line 27"/>
            <p:cNvSpPr>
              <a:spLocks noChangeShapeType="1"/>
            </p:cNvSpPr>
            <p:nvPr/>
          </p:nvSpPr>
          <p:spPr bwMode="auto">
            <a:xfrm flipV="1">
              <a:off x="278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3" name="Line 28"/>
            <p:cNvSpPr>
              <a:spLocks noChangeShapeType="1"/>
            </p:cNvSpPr>
            <p:nvPr/>
          </p:nvSpPr>
          <p:spPr bwMode="auto">
            <a:xfrm flipV="1">
              <a:off x="288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4" name="Line 29"/>
            <p:cNvSpPr>
              <a:spLocks noChangeShapeType="1"/>
            </p:cNvSpPr>
            <p:nvPr/>
          </p:nvSpPr>
          <p:spPr bwMode="auto">
            <a:xfrm flipV="1">
              <a:off x="297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5" name="Line 30"/>
            <p:cNvSpPr>
              <a:spLocks noChangeShapeType="1"/>
            </p:cNvSpPr>
            <p:nvPr/>
          </p:nvSpPr>
          <p:spPr bwMode="auto">
            <a:xfrm flipV="1">
              <a:off x="307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6" name="Line 31"/>
            <p:cNvSpPr>
              <a:spLocks noChangeShapeType="1"/>
            </p:cNvSpPr>
            <p:nvPr/>
          </p:nvSpPr>
          <p:spPr bwMode="auto">
            <a:xfrm flipV="1">
              <a:off x="316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7" name="Line 32"/>
            <p:cNvSpPr>
              <a:spLocks noChangeShapeType="1"/>
            </p:cNvSpPr>
            <p:nvPr/>
          </p:nvSpPr>
          <p:spPr bwMode="auto">
            <a:xfrm flipV="1">
              <a:off x="326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8" name="Line 33"/>
            <p:cNvSpPr>
              <a:spLocks noChangeShapeType="1"/>
            </p:cNvSpPr>
            <p:nvPr/>
          </p:nvSpPr>
          <p:spPr bwMode="auto">
            <a:xfrm flipV="1">
              <a:off x="336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9" name="Line 34"/>
            <p:cNvSpPr>
              <a:spLocks noChangeShapeType="1"/>
            </p:cNvSpPr>
            <p:nvPr/>
          </p:nvSpPr>
          <p:spPr bwMode="auto">
            <a:xfrm flipV="1">
              <a:off x="345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20" name="Line 35"/>
            <p:cNvSpPr>
              <a:spLocks noChangeShapeType="1"/>
            </p:cNvSpPr>
            <p:nvPr/>
          </p:nvSpPr>
          <p:spPr bwMode="auto">
            <a:xfrm flipV="1">
              <a:off x="355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21" name="Line 36"/>
            <p:cNvSpPr>
              <a:spLocks noChangeShapeType="1"/>
            </p:cNvSpPr>
            <p:nvPr/>
          </p:nvSpPr>
          <p:spPr bwMode="auto">
            <a:xfrm flipV="1">
              <a:off x="364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22" name="Line 37"/>
            <p:cNvSpPr>
              <a:spLocks noChangeShapeType="1"/>
            </p:cNvSpPr>
            <p:nvPr/>
          </p:nvSpPr>
          <p:spPr bwMode="auto">
            <a:xfrm flipV="1">
              <a:off x="374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23" name="Line 38"/>
            <p:cNvSpPr>
              <a:spLocks noChangeShapeType="1"/>
            </p:cNvSpPr>
            <p:nvPr/>
          </p:nvSpPr>
          <p:spPr bwMode="auto">
            <a:xfrm flipV="1">
              <a:off x="384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24" name="Line 39"/>
            <p:cNvSpPr>
              <a:spLocks noChangeShapeType="1"/>
            </p:cNvSpPr>
            <p:nvPr/>
          </p:nvSpPr>
          <p:spPr bwMode="auto">
            <a:xfrm flipV="1">
              <a:off x="393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25" name="Line 40"/>
            <p:cNvSpPr>
              <a:spLocks noChangeShapeType="1"/>
            </p:cNvSpPr>
            <p:nvPr/>
          </p:nvSpPr>
          <p:spPr bwMode="auto">
            <a:xfrm flipV="1">
              <a:off x="403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26" name="Line 41"/>
            <p:cNvSpPr>
              <a:spLocks noChangeShapeType="1"/>
            </p:cNvSpPr>
            <p:nvPr/>
          </p:nvSpPr>
          <p:spPr bwMode="auto">
            <a:xfrm flipV="1">
              <a:off x="412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27" name="Line 42"/>
            <p:cNvSpPr>
              <a:spLocks noChangeShapeType="1"/>
            </p:cNvSpPr>
            <p:nvPr/>
          </p:nvSpPr>
          <p:spPr bwMode="auto">
            <a:xfrm flipV="1">
              <a:off x="422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28" name="Line 43"/>
            <p:cNvSpPr>
              <a:spLocks noChangeShapeType="1"/>
            </p:cNvSpPr>
            <p:nvPr/>
          </p:nvSpPr>
          <p:spPr bwMode="auto">
            <a:xfrm flipV="1">
              <a:off x="432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29" name="Line 44"/>
            <p:cNvSpPr>
              <a:spLocks noChangeShapeType="1"/>
            </p:cNvSpPr>
            <p:nvPr/>
          </p:nvSpPr>
          <p:spPr bwMode="auto">
            <a:xfrm flipV="1">
              <a:off x="441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30" name="Line 45"/>
            <p:cNvSpPr>
              <a:spLocks noChangeShapeType="1"/>
            </p:cNvSpPr>
            <p:nvPr/>
          </p:nvSpPr>
          <p:spPr bwMode="auto">
            <a:xfrm flipV="1">
              <a:off x="451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31" name="Line 46"/>
            <p:cNvSpPr>
              <a:spLocks noChangeShapeType="1"/>
            </p:cNvSpPr>
            <p:nvPr/>
          </p:nvSpPr>
          <p:spPr bwMode="auto">
            <a:xfrm flipV="1">
              <a:off x="460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32" name="Line 47"/>
            <p:cNvSpPr>
              <a:spLocks noChangeShapeType="1"/>
            </p:cNvSpPr>
            <p:nvPr/>
          </p:nvSpPr>
          <p:spPr bwMode="auto">
            <a:xfrm flipV="1">
              <a:off x="470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33" name="Line 48"/>
            <p:cNvSpPr>
              <a:spLocks noChangeShapeType="1"/>
            </p:cNvSpPr>
            <p:nvPr/>
          </p:nvSpPr>
          <p:spPr bwMode="auto">
            <a:xfrm flipV="1">
              <a:off x="480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34" name="Line 49"/>
            <p:cNvSpPr>
              <a:spLocks noChangeShapeType="1"/>
            </p:cNvSpPr>
            <p:nvPr/>
          </p:nvSpPr>
          <p:spPr bwMode="auto">
            <a:xfrm flipV="1">
              <a:off x="489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35" name="Line 50"/>
            <p:cNvSpPr>
              <a:spLocks noChangeShapeType="1"/>
            </p:cNvSpPr>
            <p:nvPr/>
          </p:nvSpPr>
          <p:spPr bwMode="auto">
            <a:xfrm flipV="1">
              <a:off x="499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" name="Group 51"/>
          <p:cNvGrpSpPr>
            <a:grpSpLocks/>
          </p:cNvGrpSpPr>
          <p:nvPr/>
        </p:nvGrpSpPr>
        <p:grpSpPr bwMode="auto">
          <a:xfrm rot="20762042">
            <a:off x="7182376" y="2373729"/>
            <a:ext cx="1006475" cy="522581"/>
            <a:chOff x="1872" y="672"/>
            <a:chExt cx="1296" cy="768"/>
          </a:xfrm>
        </p:grpSpPr>
        <p:sp>
          <p:nvSpPr>
            <p:cNvPr id="16437" name="Rectangle 52" descr="深色木质"/>
            <p:cNvSpPr>
              <a:spLocks noChangeArrowheads="1"/>
            </p:cNvSpPr>
            <p:nvPr/>
          </p:nvSpPr>
          <p:spPr bwMode="auto">
            <a:xfrm>
              <a:off x="1872" y="672"/>
              <a:ext cx="1296" cy="528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38" name="Oval 53"/>
            <p:cNvSpPr>
              <a:spLocks noChangeArrowheads="1"/>
            </p:cNvSpPr>
            <p:nvPr/>
          </p:nvSpPr>
          <p:spPr bwMode="auto">
            <a:xfrm>
              <a:off x="2016" y="1200"/>
              <a:ext cx="240" cy="24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39" name="Oval 54"/>
            <p:cNvSpPr>
              <a:spLocks noChangeArrowheads="1"/>
            </p:cNvSpPr>
            <p:nvPr/>
          </p:nvSpPr>
          <p:spPr bwMode="auto">
            <a:xfrm>
              <a:off x="2832" y="1200"/>
              <a:ext cx="240" cy="24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6" name="Group 55"/>
          <p:cNvGrpSpPr>
            <a:grpSpLocks/>
          </p:cNvGrpSpPr>
          <p:nvPr/>
        </p:nvGrpSpPr>
        <p:grpSpPr bwMode="auto">
          <a:xfrm rot="20884945">
            <a:off x="1676401" y="3604908"/>
            <a:ext cx="1006475" cy="522581"/>
            <a:chOff x="1872" y="672"/>
            <a:chExt cx="1296" cy="768"/>
          </a:xfrm>
        </p:grpSpPr>
        <p:sp>
          <p:nvSpPr>
            <p:cNvPr id="16441" name="Rectangle 56" descr="深色木质"/>
            <p:cNvSpPr>
              <a:spLocks noChangeArrowheads="1"/>
            </p:cNvSpPr>
            <p:nvPr/>
          </p:nvSpPr>
          <p:spPr bwMode="auto">
            <a:xfrm>
              <a:off x="1872" y="672"/>
              <a:ext cx="1296" cy="528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prstDash val="dash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42" name="Oval 57"/>
            <p:cNvSpPr>
              <a:spLocks noChangeArrowheads="1"/>
            </p:cNvSpPr>
            <p:nvPr/>
          </p:nvSpPr>
          <p:spPr bwMode="auto">
            <a:xfrm>
              <a:off x="2016" y="1200"/>
              <a:ext cx="240" cy="240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43" name="Oval 58"/>
            <p:cNvSpPr>
              <a:spLocks noChangeArrowheads="1"/>
            </p:cNvSpPr>
            <p:nvPr/>
          </p:nvSpPr>
          <p:spPr bwMode="auto">
            <a:xfrm>
              <a:off x="2832" y="1200"/>
              <a:ext cx="240" cy="240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6444" name="Line 59"/>
          <p:cNvSpPr>
            <a:spLocks noChangeShapeType="1"/>
          </p:cNvSpPr>
          <p:nvPr/>
        </p:nvSpPr>
        <p:spPr bwMode="auto">
          <a:xfrm flipH="1" flipV="1">
            <a:off x="7070235" y="2270797"/>
            <a:ext cx="165981" cy="7369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45" name="Line 60"/>
          <p:cNvSpPr>
            <a:spLocks noChangeShapeType="1"/>
          </p:cNvSpPr>
          <p:nvPr/>
        </p:nvSpPr>
        <p:spPr bwMode="auto">
          <a:xfrm flipH="1" flipV="1">
            <a:off x="1567610" y="3456980"/>
            <a:ext cx="184990" cy="76167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46" name="Text Box 61"/>
          <p:cNvSpPr txBox="1">
            <a:spLocks noChangeArrowheads="1"/>
          </p:cNvSpPr>
          <p:nvPr/>
        </p:nvSpPr>
        <p:spPr bwMode="auto">
          <a:xfrm>
            <a:off x="731838" y="2829066"/>
            <a:ext cx="11079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>
                <a:latin typeface="宋体" pitchFamily="2" charset="-122"/>
              </a:rPr>
              <a:t>金属片</a:t>
            </a:r>
          </a:p>
        </p:txBody>
      </p:sp>
      <p:grpSp>
        <p:nvGrpSpPr>
          <p:cNvPr id="8" name="Group 61"/>
          <p:cNvGrpSpPr>
            <a:grpSpLocks/>
          </p:cNvGrpSpPr>
          <p:nvPr/>
        </p:nvGrpSpPr>
        <p:grpSpPr bwMode="auto">
          <a:xfrm>
            <a:off x="5110557" y="481564"/>
            <a:ext cx="1524000" cy="1140178"/>
            <a:chOff x="1440" y="336"/>
            <a:chExt cx="960" cy="960"/>
          </a:xfrm>
        </p:grpSpPr>
        <p:sp>
          <p:nvSpPr>
            <p:cNvPr id="19466" name="Oval 62"/>
            <p:cNvSpPr/>
            <p:nvPr/>
          </p:nvSpPr>
          <p:spPr>
            <a:xfrm>
              <a:off x="1440" y="336"/>
              <a:ext cx="960" cy="960"/>
            </a:xfrm>
            <a:prstGeom prst="ellips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zh-CN" altLang="en-US" noProof="1"/>
            </a:p>
          </p:txBody>
        </p:sp>
        <p:sp>
          <p:nvSpPr>
            <p:cNvPr id="19467" name="Line 63"/>
            <p:cNvSpPr/>
            <p:nvPr/>
          </p:nvSpPr>
          <p:spPr>
            <a:xfrm>
              <a:off x="1920" y="336"/>
              <a:ext cx="0" cy="192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  <p:sp>
          <p:nvSpPr>
            <p:cNvPr id="19468" name="Line 64"/>
            <p:cNvSpPr/>
            <p:nvPr/>
          </p:nvSpPr>
          <p:spPr>
            <a:xfrm>
              <a:off x="1920" y="1104"/>
              <a:ext cx="0" cy="192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  <p:sp>
          <p:nvSpPr>
            <p:cNvPr id="19469" name="Line 65"/>
            <p:cNvSpPr/>
            <p:nvPr/>
          </p:nvSpPr>
          <p:spPr>
            <a:xfrm>
              <a:off x="1440" y="816"/>
              <a:ext cx="192" cy="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  <p:sp>
          <p:nvSpPr>
            <p:cNvPr id="19470" name="Line 66"/>
            <p:cNvSpPr/>
            <p:nvPr/>
          </p:nvSpPr>
          <p:spPr>
            <a:xfrm>
              <a:off x="2208" y="816"/>
              <a:ext cx="192" cy="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  <p:sp>
          <p:nvSpPr>
            <p:cNvPr id="19471" name="Line 67"/>
            <p:cNvSpPr/>
            <p:nvPr/>
          </p:nvSpPr>
          <p:spPr>
            <a:xfrm>
              <a:off x="2064" y="1056"/>
              <a:ext cx="96" cy="192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  <p:sp>
          <p:nvSpPr>
            <p:cNvPr id="19472" name="Line 68"/>
            <p:cNvSpPr/>
            <p:nvPr/>
          </p:nvSpPr>
          <p:spPr>
            <a:xfrm>
              <a:off x="1680" y="384"/>
              <a:ext cx="96" cy="192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  <p:sp>
          <p:nvSpPr>
            <p:cNvPr id="19473" name="Line 69"/>
            <p:cNvSpPr/>
            <p:nvPr/>
          </p:nvSpPr>
          <p:spPr>
            <a:xfrm>
              <a:off x="2160" y="960"/>
              <a:ext cx="192" cy="96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  <p:sp>
          <p:nvSpPr>
            <p:cNvPr id="19474" name="Line 70"/>
            <p:cNvSpPr/>
            <p:nvPr/>
          </p:nvSpPr>
          <p:spPr>
            <a:xfrm>
              <a:off x="1488" y="576"/>
              <a:ext cx="192" cy="96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  <p:sp>
          <p:nvSpPr>
            <p:cNvPr id="19475" name="Line 71"/>
            <p:cNvSpPr/>
            <p:nvPr/>
          </p:nvSpPr>
          <p:spPr>
            <a:xfrm flipV="1">
              <a:off x="1680" y="1056"/>
              <a:ext cx="96" cy="192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  <p:sp>
          <p:nvSpPr>
            <p:cNvPr id="19476" name="Line 72"/>
            <p:cNvSpPr/>
            <p:nvPr/>
          </p:nvSpPr>
          <p:spPr>
            <a:xfrm flipV="1">
              <a:off x="2064" y="384"/>
              <a:ext cx="96" cy="192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  <p:sp>
          <p:nvSpPr>
            <p:cNvPr id="19477" name="Line 73"/>
            <p:cNvSpPr/>
            <p:nvPr/>
          </p:nvSpPr>
          <p:spPr>
            <a:xfrm flipV="1">
              <a:off x="1488" y="960"/>
              <a:ext cx="192" cy="96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  <p:sp>
          <p:nvSpPr>
            <p:cNvPr id="19478" name="Line 74"/>
            <p:cNvSpPr/>
            <p:nvPr/>
          </p:nvSpPr>
          <p:spPr>
            <a:xfrm flipV="1">
              <a:off x="2160" y="576"/>
              <a:ext cx="192" cy="96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</p:grpSp>
      <p:grpSp>
        <p:nvGrpSpPr>
          <p:cNvPr id="9" name="组合 2"/>
          <p:cNvGrpSpPr>
            <a:grpSpLocks/>
          </p:cNvGrpSpPr>
          <p:nvPr/>
        </p:nvGrpSpPr>
        <p:grpSpPr bwMode="auto">
          <a:xfrm>
            <a:off x="5872557" y="709600"/>
            <a:ext cx="0" cy="684107"/>
            <a:chOff x="11760" y="1320"/>
            <a:chExt cx="0" cy="1440"/>
          </a:xfrm>
        </p:grpSpPr>
        <p:sp>
          <p:nvSpPr>
            <p:cNvPr id="19464" name="Line 75"/>
            <p:cNvSpPr/>
            <p:nvPr/>
          </p:nvSpPr>
          <p:spPr>
            <a:xfrm flipV="1">
              <a:off x="11760" y="1320"/>
              <a:ext cx="0" cy="720"/>
            </a:xfrm>
            <a:prstGeom prst="line">
              <a:avLst/>
            </a:prstGeom>
            <a:ln>
              <a:headEnd type="none" w="med" len="med"/>
              <a:tailEnd type="triangl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sp>
        <p:sp>
          <p:nvSpPr>
            <p:cNvPr id="4" name="Line 75"/>
            <p:cNvSpPr/>
            <p:nvPr/>
          </p:nvSpPr>
          <p:spPr>
            <a:xfrm rot="10800000" flipV="1">
              <a:off x="11760" y="2040"/>
              <a:ext cx="0" cy="720"/>
            </a:xfrm>
            <a:prstGeom prst="line">
              <a:avLst/>
            </a:prstGeom>
            <a:ln>
              <a:noFill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</p:grpSp>
      <p:grpSp>
        <p:nvGrpSpPr>
          <p:cNvPr id="10" name="组合 9"/>
          <p:cNvGrpSpPr/>
          <p:nvPr/>
        </p:nvGrpSpPr>
        <p:grpSpPr>
          <a:xfrm>
            <a:off x="1155682" y="2005629"/>
            <a:ext cx="7832724" cy="2203157"/>
            <a:chOff x="1155682" y="2005629"/>
            <a:chExt cx="7832724" cy="2203157"/>
          </a:xfrm>
        </p:grpSpPr>
        <p:grpSp>
          <p:nvGrpSpPr>
            <p:cNvPr id="7" name="Group 77"/>
            <p:cNvGrpSpPr>
              <a:grpSpLocks/>
            </p:cNvGrpSpPr>
            <p:nvPr/>
          </p:nvGrpSpPr>
          <p:grpSpPr bwMode="auto">
            <a:xfrm>
              <a:off x="1155682" y="2005629"/>
              <a:ext cx="7832724" cy="2203157"/>
              <a:chOff x="664" y="1525"/>
              <a:chExt cx="4934" cy="1855"/>
            </a:xfrm>
          </p:grpSpPr>
          <p:sp>
            <p:nvSpPr>
              <p:cNvPr id="16448" name="Rectangle 78"/>
              <p:cNvSpPr>
                <a:spLocks noChangeArrowheads="1"/>
              </p:cNvSpPr>
              <p:nvPr/>
            </p:nvSpPr>
            <p:spPr bwMode="auto">
              <a:xfrm rot="20790684">
                <a:off x="664" y="2310"/>
                <a:ext cx="4934" cy="311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squar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6449" name="Line 79"/>
              <p:cNvSpPr>
                <a:spLocks noChangeShapeType="1"/>
              </p:cNvSpPr>
              <p:nvPr/>
            </p:nvSpPr>
            <p:spPr bwMode="auto">
              <a:xfrm flipH="1" flipV="1">
                <a:off x="944" y="2880"/>
                <a:ext cx="21" cy="1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50" name="Text Box 80"/>
              <p:cNvSpPr txBox="1">
                <a:spLocks noChangeArrowheads="1"/>
              </p:cNvSpPr>
              <p:nvPr/>
            </p:nvSpPr>
            <p:spPr bwMode="auto">
              <a:xfrm rot="20716648">
                <a:off x="816" y="2991"/>
                <a:ext cx="212" cy="38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400" dirty="0">
                    <a:latin typeface="Times New Roman" pitchFamily="18" charset="0"/>
                  </a:rPr>
                  <a:t>0</a:t>
                </a:r>
              </a:p>
            </p:txBody>
          </p:sp>
          <p:sp>
            <p:nvSpPr>
              <p:cNvPr id="16455" name="Line 85"/>
              <p:cNvSpPr>
                <a:spLocks noChangeShapeType="1"/>
              </p:cNvSpPr>
              <p:nvPr/>
            </p:nvSpPr>
            <p:spPr bwMode="auto">
              <a:xfrm flipH="1" flipV="1">
                <a:off x="3816" y="2254"/>
                <a:ext cx="37" cy="1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56" name="Line 86"/>
              <p:cNvSpPr>
                <a:spLocks noChangeShapeType="1"/>
              </p:cNvSpPr>
              <p:nvPr/>
            </p:nvSpPr>
            <p:spPr bwMode="auto">
              <a:xfrm flipH="1" flipV="1">
                <a:off x="4447" y="2062"/>
                <a:ext cx="25" cy="14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57" name="Text Box 87"/>
              <p:cNvSpPr txBox="1">
                <a:spLocks noChangeArrowheads="1"/>
              </p:cNvSpPr>
              <p:nvPr/>
            </p:nvSpPr>
            <p:spPr bwMode="auto">
              <a:xfrm rot="20706285">
                <a:off x="1270" y="2852"/>
                <a:ext cx="308" cy="38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400" dirty="0">
                    <a:latin typeface="Times New Roman" pitchFamily="18" charset="0"/>
                  </a:rPr>
                  <a:t>10</a:t>
                </a:r>
              </a:p>
            </p:txBody>
          </p:sp>
          <p:sp>
            <p:nvSpPr>
              <p:cNvPr id="16458" name="Text Box 88"/>
              <p:cNvSpPr txBox="1">
                <a:spLocks noChangeArrowheads="1"/>
              </p:cNvSpPr>
              <p:nvPr/>
            </p:nvSpPr>
            <p:spPr bwMode="auto">
              <a:xfrm rot="20791630">
                <a:off x="1815" y="2636"/>
                <a:ext cx="308" cy="38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400" dirty="0">
                    <a:latin typeface="Times New Roman" pitchFamily="18" charset="0"/>
                  </a:rPr>
                  <a:t>20</a:t>
                </a:r>
              </a:p>
            </p:txBody>
          </p:sp>
          <p:sp>
            <p:nvSpPr>
              <p:cNvPr id="16459" name="Text Box 89"/>
              <p:cNvSpPr txBox="1">
                <a:spLocks noChangeArrowheads="1"/>
              </p:cNvSpPr>
              <p:nvPr/>
            </p:nvSpPr>
            <p:spPr bwMode="auto">
              <a:xfrm rot="20771192">
                <a:off x="2408" y="2447"/>
                <a:ext cx="308" cy="38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400" dirty="0">
                    <a:latin typeface="Times New Roman" pitchFamily="18" charset="0"/>
                  </a:rPr>
                  <a:t>30</a:t>
                </a:r>
              </a:p>
            </p:txBody>
          </p:sp>
          <p:sp>
            <p:nvSpPr>
              <p:cNvPr id="16460" name="Text Box 90"/>
              <p:cNvSpPr txBox="1">
                <a:spLocks noChangeArrowheads="1"/>
              </p:cNvSpPr>
              <p:nvPr/>
            </p:nvSpPr>
            <p:spPr bwMode="auto">
              <a:xfrm rot="20720000">
                <a:off x="2999" y="2255"/>
                <a:ext cx="308" cy="38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400" dirty="0">
                    <a:latin typeface="Times New Roman" pitchFamily="18" charset="0"/>
                  </a:rPr>
                  <a:t>40</a:t>
                </a:r>
              </a:p>
            </p:txBody>
          </p:sp>
          <p:sp>
            <p:nvSpPr>
              <p:cNvPr id="16461" name="Text Box 91"/>
              <p:cNvSpPr txBox="1">
                <a:spLocks noChangeArrowheads="1"/>
              </p:cNvSpPr>
              <p:nvPr/>
            </p:nvSpPr>
            <p:spPr bwMode="auto">
              <a:xfrm rot="20785068">
                <a:off x="3550" y="2059"/>
                <a:ext cx="404" cy="38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400" dirty="0">
                    <a:latin typeface="Times New Roman" pitchFamily="18" charset="0"/>
                  </a:rPr>
                  <a:t>50</a:t>
                </a:r>
              </a:p>
            </p:txBody>
          </p:sp>
          <p:sp>
            <p:nvSpPr>
              <p:cNvPr id="16462" name="Text Box 92"/>
              <p:cNvSpPr txBox="1">
                <a:spLocks noChangeArrowheads="1"/>
              </p:cNvSpPr>
              <p:nvPr/>
            </p:nvSpPr>
            <p:spPr bwMode="auto">
              <a:xfrm rot="20991482">
                <a:off x="4182" y="1851"/>
                <a:ext cx="404" cy="38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400" dirty="0">
                    <a:latin typeface="Times New Roman" pitchFamily="18" charset="0"/>
                  </a:rPr>
                  <a:t>60</a:t>
                </a:r>
              </a:p>
            </p:txBody>
          </p:sp>
          <p:sp>
            <p:nvSpPr>
              <p:cNvPr id="16463" name="Line 93"/>
              <p:cNvSpPr>
                <a:spLocks noChangeShapeType="1"/>
              </p:cNvSpPr>
              <p:nvPr/>
            </p:nvSpPr>
            <p:spPr bwMode="auto">
              <a:xfrm rot="19478548" flipV="1">
                <a:off x="1295" y="3130"/>
                <a:ext cx="20" cy="7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68" name="Line 98"/>
              <p:cNvSpPr>
                <a:spLocks noChangeShapeType="1"/>
              </p:cNvSpPr>
              <p:nvPr/>
            </p:nvSpPr>
            <p:spPr bwMode="auto">
              <a:xfrm rot="19478548" flipV="1">
                <a:off x="4113" y="2212"/>
                <a:ext cx="25" cy="8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69" name="Text Box 99"/>
              <p:cNvSpPr txBox="1">
                <a:spLocks noChangeArrowheads="1"/>
              </p:cNvSpPr>
              <p:nvPr/>
            </p:nvSpPr>
            <p:spPr bwMode="auto">
              <a:xfrm rot="20674108">
                <a:off x="5150" y="1525"/>
                <a:ext cx="361" cy="38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400" b="1" dirty="0">
                    <a:latin typeface="Times New Roman" pitchFamily="18" charset="0"/>
                  </a:rPr>
                  <a:t>cm</a:t>
                </a:r>
              </a:p>
            </p:txBody>
          </p:sp>
        </p:grpSp>
        <p:sp>
          <p:nvSpPr>
            <p:cNvPr id="107" name="Line 85"/>
            <p:cNvSpPr>
              <a:spLocks noChangeShapeType="1"/>
            </p:cNvSpPr>
            <p:nvPr/>
          </p:nvSpPr>
          <p:spPr bwMode="auto">
            <a:xfrm flipH="1" flipV="1">
              <a:off x="2533589" y="3741671"/>
              <a:ext cx="40189" cy="17832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" name="Line 85"/>
            <p:cNvSpPr>
              <a:spLocks noChangeShapeType="1"/>
            </p:cNvSpPr>
            <p:nvPr/>
          </p:nvSpPr>
          <p:spPr bwMode="auto">
            <a:xfrm flipH="1" flipV="1">
              <a:off x="3408009" y="3494169"/>
              <a:ext cx="50358" cy="18796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" name="Line 85"/>
            <p:cNvSpPr>
              <a:spLocks noChangeShapeType="1"/>
            </p:cNvSpPr>
            <p:nvPr/>
          </p:nvSpPr>
          <p:spPr bwMode="auto">
            <a:xfrm flipH="1" flipV="1">
              <a:off x="4343382" y="3285955"/>
              <a:ext cx="55659" cy="19736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" name="Line 85"/>
            <p:cNvSpPr>
              <a:spLocks noChangeShapeType="1"/>
            </p:cNvSpPr>
            <p:nvPr/>
          </p:nvSpPr>
          <p:spPr bwMode="auto">
            <a:xfrm flipH="1" flipV="1">
              <a:off x="5275263" y="3065671"/>
              <a:ext cx="58737" cy="17102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" name="Line 98"/>
            <p:cNvSpPr>
              <a:spLocks noChangeShapeType="1"/>
            </p:cNvSpPr>
            <p:nvPr/>
          </p:nvSpPr>
          <p:spPr bwMode="auto">
            <a:xfrm rot="19478548" flipV="1">
              <a:off x="2989994" y="3697654"/>
              <a:ext cx="39687" cy="10095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" name="Line 98"/>
            <p:cNvSpPr>
              <a:spLocks noChangeShapeType="1"/>
            </p:cNvSpPr>
            <p:nvPr/>
          </p:nvSpPr>
          <p:spPr bwMode="auto">
            <a:xfrm rot="19478548" flipV="1">
              <a:off x="3894251" y="3477118"/>
              <a:ext cx="39687" cy="10095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" name="Line 98"/>
            <p:cNvSpPr>
              <a:spLocks noChangeShapeType="1"/>
            </p:cNvSpPr>
            <p:nvPr/>
          </p:nvSpPr>
          <p:spPr bwMode="auto">
            <a:xfrm rot="19478548" flipV="1">
              <a:off x="4820524" y="3265684"/>
              <a:ext cx="39687" cy="10095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" name="Line 98"/>
            <p:cNvSpPr>
              <a:spLocks noChangeShapeType="1"/>
            </p:cNvSpPr>
            <p:nvPr/>
          </p:nvSpPr>
          <p:spPr bwMode="auto">
            <a:xfrm rot="19478548" flipV="1">
              <a:off x="5743421" y="3039101"/>
              <a:ext cx="39687" cy="10095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639763" y="533272"/>
            <a:ext cx="57023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宋体" pitchFamily="2" charset="-122"/>
              </a:rPr>
              <a:t>实验数据：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492251" y="2008377"/>
            <a:ext cx="110331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</a:rPr>
              <a:t>0.6</a:t>
            </a:r>
          </a:p>
        </p:txBody>
      </p:sp>
      <p:grpSp>
        <p:nvGrpSpPr>
          <p:cNvPr id="3" name="Group 4"/>
          <p:cNvGrpSpPr>
            <a:grpSpLocks/>
          </p:cNvGrpSpPr>
          <p:nvPr/>
        </p:nvGrpSpPr>
        <p:grpSpPr bwMode="auto">
          <a:xfrm>
            <a:off x="639764" y="1261321"/>
            <a:ext cx="7704137" cy="3049976"/>
            <a:chOff x="48" y="1296"/>
            <a:chExt cx="5664" cy="1920"/>
          </a:xfrm>
        </p:grpSpPr>
        <p:sp>
          <p:nvSpPr>
            <p:cNvPr id="24" name="Rectangle 5"/>
            <p:cNvSpPr/>
            <p:nvPr/>
          </p:nvSpPr>
          <p:spPr>
            <a:xfrm>
              <a:off x="3984" y="2208"/>
              <a:ext cx="1728" cy="528"/>
            </a:xfrm>
            <a:prstGeom prst="rect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/>
            <a:lstStyle/>
            <a:p>
              <a:pPr fontAlgn="b">
                <a:spcBef>
                  <a:spcPct val="20000"/>
                </a:spcBef>
              </a:pPr>
              <a:r>
                <a:rPr lang="en-US" altLang="zh-CN" sz="2800" b="1" i="1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v</a:t>
              </a:r>
              <a:r>
                <a:rPr lang="en-US" altLang="zh-CN" sz="2800" b="1" baseline="-25000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2</a:t>
              </a:r>
              <a:r>
                <a:rPr lang="en-US" altLang="zh-CN" sz="2800" b="1" i="1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=</a:t>
              </a:r>
            </a:p>
          </p:txBody>
        </p:sp>
        <p:sp>
          <p:nvSpPr>
            <p:cNvPr id="25" name="Rectangle 6"/>
            <p:cNvSpPr/>
            <p:nvPr/>
          </p:nvSpPr>
          <p:spPr>
            <a:xfrm>
              <a:off x="2111" y="2208"/>
              <a:ext cx="1872" cy="528"/>
            </a:xfrm>
            <a:prstGeom prst="rect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/>
            <a:lstStyle/>
            <a:p>
              <a:pPr fontAlgn="b">
                <a:spcBef>
                  <a:spcPct val="20000"/>
                </a:spcBef>
              </a:pPr>
              <a:r>
                <a:rPr lang="en-US" altLang="zh-CN" sz="2800" b="1" i="1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t</a:t>
              </a:r>
              <a:r>
                <a:rPr lang="en-US" altLang="zh-CN" sz="2800" b="1" baseline="-25000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2</a:t>
              </a:r>
              <a:r>
                <a:rPr lang="en-US" altLang="zh-CN" sz="2800" b="1" i="1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=</a:t>
              </a:r>
            </a:p>
          </p:txBody>
        </p:sp>
        <p:sp>
          <p:nvSpPr>
            <p:cNvPr id="26" name="Rectangle 7"/>
            <p:cNvSpPr/>
            <p:nvPr/>
          </p:nvSpPr>
          <p:spPr>
            <a:xfrm>
              <a:off x="48" y="2208"/>
              <a:ext cx="2063" cy="528"/>
            </a:xfrm>
            <a:prstGeom prst="rect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/>
            <a:lstStyle/>
            <a:p>
              <a:pPr fontAlgn="b">
                <a:spcBef>
                  <a:spcPct val="20000"/>
                </a:spcBef>
              </a:pPr>
              <a:r>
                <a:rPr lang="en-US" altLang="zh-CN" sz="2800" b="1" i="1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S</a:t>
              </a:r>
              <a:r>
                <a:rPr lang="en-US" altLang="zh-CN" sz="2800" b="1" baseline="-25000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2</a:t>
              </a:r>
              <a:r>
                <a:rPr lang="en-US" altLang="zh-CN" sz="2800" b="1" i="1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=</a:t>
              </a:r>
            </a:p>
          </p:txBody>
        </p:sp>
        <p:sp>
          <p:nvSpPr>
            <p:cNvPr id="27" name="Rectangle 8"/>
            <p:cNvSpPr/>
            <p:nvPr/>
          </p:nvSpPr>
          <p:spPr>
            <a:xfrm>
              <a:off x="3984" y="2736"/>
              <a:ext cx="1728" cy="480"/>
            </a:xfrm>
            <a:prstGeom prst="rect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/>
            <a:lstStyle/>
            <a:p>
              <a:pPr fontAlgn="b">
                <a:spcBef>
                  <a:spcPct val="20000"/>
                </a:spcBef>
              </a:pPr>
              <a:r>
                <a:rPr lang="en-US" altLang="zh-CN" sz="2800" b="1" i="1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v</a:t>
              </a:r>
              <a:r>
                <a:rPr lang="en-US" altLang="zh-CN" sz="2800" b="1" baseline="-25000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3</a:t>
              </a:r>
              <a:r>
                <a:rPr lang="en-US" altLang="zh-CN" sz="2800" b="1" i="1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=</a:t>
              </a:r>
            </a:p>
          </p:txBody>
        </p:sp>
        <p:sp>
          <p:nvSpPr>
            <p:cNvPr id="28" name="Rectangle 9"/>
            <p:cNvSpPr/>
            <p:nvPr/>
          </p:nvSpPr>
          <p:spPr>
            <a:xfrm>
              <a:off x="2111" y="2736"/>
              <a:ext cx="1872" cy="480"/>
            </a:xfrm>
            <a:prstGeom prst="rect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/>
            <a:lstStyle/>
            <a:p>
              <a:pPr fontAlgn="b">
                <a:spcBef>
                  <a:spcPct val="20000"/>
                </a:spcBef>
              </a:pPr>
              <a:r>
                <a:rPr lang="en-US" altLang="zh-CN" sz="2800" b="1" i="1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t</a:t>
              </a:r>
              <a:r>
                <a:rPr lang="en-US" altLang="zh-CN" sz="2800" b="1" baseline="-25000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3</a:t>
              </a:r>
              <a:r>
                <a:rPr lang="en-US" altLang="zh-CN" sz="2800" b="1" i="1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= t</a:t>
              </a:r>
              <a:r>
                <a:rPr lang="en-US" altLang="zh-CN" sz="2800" b="1" baseline="-25000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1</a:t>
              </a:r>
              <a:r>
                <a:rPr lang="en-US" altLang="zh-CN" sz="2800" b="1" i="1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- t</a:t>
              </a:r>
              <a:r>
                <a:rPr lang="en-US" altLang="zh-CN" sz="2800" b="1" baseline="-25000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2</a:t>
              </a:r>
              <a:r>
                <a:rPr lang="en-US" altLang="zh-CN" sz="2800" b="1" i="1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=</a:t>
              </a:r>
              <a:endParaRPr lang="en-US" altLang="zh-CN" sz="2800" b="1" i="1" baseline="-25000" noProof="1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9" name="Rectangle 10"/>
            <p:cNvSpPr/>
            <p:nvPr/>
          </p:nvSpPr>
          <p:spPr>
            <a:xfrm>
              <a:off x="48" y="2736"/>
              <a:ext cx="2063" cy="480"/>
            </a:xfrm>
            <a:prstGeom prst="rect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/>
            <a:lstStyle/>
            <a:p>
              <a:pPr fontAlgn="b">
                <a:spcBef>
                  <a:spcPct val="20000"/>
                </a:spcBef>
              </a:pPr>
              <a:r>
                <a:rPr lang="en-US" altLang="zh-CN" sz="2800" b="1" i="1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S</a:t>
              </a:r>
              <a:r>
                <a:rPr lang="en-US" altLang="zh-CN" sz="2800" b="1" baseline="-25000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3</a:t>
              </a:r>
              <a:r>
                <a:rPr lang="en-US" altLang="zh-CN" sz="2800" b="1" i="1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=S</a:t>
              </a:r>
              <a:r>
                <a:rPr lang="en-US" altLang="zh-CN" sz="2800" b="1" baseline="-25000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1</a:t>
              </a:r>
              <a:r>
                <a:rPr lang="en-US" altLang="zh-CN" sz="2800" b="1" i="1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-S</a:t>
              </a:r>
              <a:r>
                <a:rPr lang="en-US" altLang="zh-CN" sz="2800" b="1" baseline="-25000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2</a:t>
              </a:r>
              <a:r>
                <a:rPr lang="en-US" altLang="zh-CN" sz="2800" b="1" i="1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=</a:t>
              </a:r>
            </a:p>
          </p:txBody>
        </p:sp>
        <p:sp>
          <p:nvSpPr>
            <p:cNvPr id="30" name="Rectangle 11"/>
            <p:cNvSpPr/>
            <p:nvPr/>
          </p:nvSpPr>
          <p:spPr>
            <a:xfrm>
              <a:off x="3984" y="1734"/>
              <a:ext cx="1728" cy="474"/>
            </a:xfrm>
            <a:prstGeom prst="rect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/>
            <a:lstStyle/>
            <a:p>
              <a:pPr fontAlgn="b">
                <a:spcBef>
                  <a:spcPct val="20000"/>
                </a:spcBef>
              </a:pPr>
              <a:r>
                <a:rPr lang="en-US" altLang="zh-CN" sz="2800" b="1" i="1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v</a:t>
              </a:r>
              <a:r>
                <a:rPr lang="en-US" altLang="zh-CN" sz="2800" b="1" baseline="-25000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1</a:t>
              </a:r>
              <a:r>
                <a:rPr lang="en-US" altLang="zh-CN" sz="2800" b="1" i="1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=</a:t>
              </a:r>
            </a:p>
          </p:txBody>
        </p:sp>
        <p:sp>
          <p:nvSpPr>
            <p:cNvPr id="31" name="Rectangle 12"/>
            <p:cNvSpPr/>
            <p:nvPr/>
          </p:nvSpPr>
          <p:spPr>
            <a:xfrm>
              <a:off x="2111" y="1734"/>
              <a:ext cx="1872" cy="474"/>
            </a:xfrm>
            <a:prstGeom prst="rect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/>
            <a:lstStyle/>
            <a:p>
              <a:pPr fontAlgn="b">
                <a:spcBef>
                  <a:spcPct val="20000"/>
                </a:spcBef>
              </a:pPr>
              <a:r>
                <a:rPr lang="en-US" altLang="zh-CN" sz="2800" b="1" i="1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t</a:t>
              </a:r>
              <a:r>
                <a:rPr lang="en-US" altLang="zh-CN" sz="2800" b="1" baseline="-25000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1</a:t>
              </a:r>
              <a:r>
                <a:rPr lang="en-US" altLang="zh-CN" sz="2800" b="1" i="1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=</a:t>
              </a:r>
            </a:p>
          </p:txBody>
        </p:sp>
        <p:sp>
          <p:nvSpPr>
            <p:cNvPr id="32" name="Rectangle 13"/>
            <p:cNvSpPr/>
            <p:nvPr/>
          </p:nvSpPr>
          <p:spPr>
            <a:xfrm>
              <a:off x="48" y="1734"/>
              <a:ext cx="2063" cy="474"/>
            </a:xfrm>
            <a:prstGeom prst="rect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/>
            <a:lstStyle/>
            <a:p>
              <a:pPr fontAlgn="b">
                <a:spcBef>
                  <a:spcPct val="20000"/>
                </a:spcBef>
              </a:pPr>
              <a:r>
                <a:rPr lang="en-US" altLang="zh-CN" sz="2800" b="1" i="1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S</a:t>
              </a:r>
              <a:r>
                <a:rPr lang="en-US" altLang="zh-CN" sz="2800" b="1" baseline="-25000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1</a:t>
              </a:r>
              <a:r>
                <a:rPr lang="en-US" altLang="zh-CN" sz="2800" b="1" i="1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=</a:t>
              </a:r>
            </a:p>
          </p:txBody>
        </p:sp>
        <p:sp>
          <p:nvSpPr>
            <p:cNvPr id="33" name="Rectangle 14"/>
            <p:cNvSpPr/>
            <p:nvPr/>
          </p:nvSpPr>
          <p:spPr>
            <a:xfrm>
              <a:off x="3984" y="1296"/>
              <a:ext cx="1728" cy="438"/>
            </a:xfrm>
            <a:prstGeom prst="rect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ctr">
                <a:spcBef>
                  <a:spcPct val="20000"/>
                </a:spcBef>
              </a:pPr>
              <a:r>
                <a:rPr lang="zh-CN" altLang="en-US" sz="2800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平均速度</a:t>
              </a:r>
              <a:r>
                <a:rPr lang="en-US" altLang="zh-CN" sz="2800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(m/s)</a:t>
              </a:r>
            </a:p>
          </p:txBody>
        </p:sp>
        <p:sp>
          <p:nvSpPr>
            <p:cNvPr id="34" name="Rectangle 15"/>
            <p:cNvSpPr/>
            <p:nvPr/>
          </p:nvSpPr>
          <p:spPr>
            <a:xfrm>
              <a:off x="2111" y="1296"/>
              <a:ext cx="1872" cy="438"/>
            </a:xfrm>
            <a:prstGeom prst="rect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ctr">
                <a:spcBef>
                  <a:spcPct val="20000"/>
                </a:spcBef>
              </a:pPr>
              <a:r>
                <a:rPr lang="zh-CN" altLang="en-US" sz="2800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运动时间</a:t>
              </a:r>
              <a:r>
                <a:rPr lang="en-US" altLang="zh-CN" sz="2800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(s)</a:t>
              </a:r>
            </a:p>
          </p:txBody>
        </p:sp>
        <p:sp>
          <p:nvSpPr>
            <p:cNvPr id="35" name="Rectangle 16"/>
            <p:cNvSpPr/>
            <p:nvPr/>
          </p:nvSpPr>
          <p:spPr>
            <a:xfrm>
              <a:off x="48" y="1296"/>
              <a:ext cx="2063" cy="438"/>
            </a:xfrm>
            <a:prstGeom prst="rect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ctr">
                <a:spcBef>
                  <a:spcPct val="20000"/>
                </a:spcBef>
              </a:pPr>
              <a:r>
                <a:rPr lang="en-US" altLang="zh-CN" sz="2800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  </a:t>
              </a:r>
              <a:r>
                <a:rPr lang="zh-CN" altLang="en-US" sz="2800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路 程</a:t>
              </a:r>
              <a:r>
                <a:rPr lang="en-US" altLang="zh-CN" sz="2800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(m)</a:t>
              </a:r>
            </a:p>
          </p:txBody>
        </p:sp>
        <p:sp>
          <p:nvSpPr>
            <p:cNvPr id="36" name="Line 17"/>
            <p:cNvSpPr/>
            <p:nvPr/>
          </p:nvSpPr>
          <p:spPr>
            <a:xfrm>
              <a:off x="48" y="1296"/>
              <a:ext cx="5664" cy="0"/>
            </a:xfrm>
            <a:prstGeom prst="line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  <p:sp>
          <p:nvSpPr>
            <p:cNvPr id="37" name="Line 19"/>
            <p:cNvSpPr/>
            <p:nvPr/>
          </p:nvSpPr>
          <p:spPr>
            <a:xfrm>
              <a:off x="48" y="2208"/>
              <a:ext cx="5664" cy="0"/>
            </a:xfrm>
            <a:prstGeom prst="line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  <p:sp>
          <p:nvSpPr>
            <p:cNvPr id="38" name="Line 20"/>
            <p:cNvSpPr/>
            <p:nvPr/>
          </p:nvSpPr>
          <p:spPr>
            <a:xfrm>
              <a:off x="48" y="3216"/>
              <a:ext cx="5664" cy="0"/>
            </a:xfrm>
            <a:prstGeom prst="line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  <p:sp>
          <p:nvSpPr>
            <p:cNvPr id="39" name="Line 21"/>
            <p:cNvSpPr/>
            <p:nvPr/>
          </p:nvSpPr>
          <p:spPr>
            <a:xfrm>
              <a:off x="48" y="1296"/>
              <a:ext cx="0" cy="1920"/>
            </a:xfrm>
            <a:prstGeom prst="line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  <p:sp>
          <p:nvSpPr>
            <p:cNvPr id="40" name="Line 22"/>
            <p:cNvSpPr/>
            <p:nvPr/>
          </p:nvSpPr>
          <p:spPr>
            <a:xfrm>
              <a:off x="2111" y="1296"/>
              <a:ext cx="0" cy="1920"/>
            </a:xfrm>
            <a:prstGeom prst="line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  <p:sp>
          <p:nvSpPr>
            <p:cNvPr id="41" name="Line 23"/>
            <p:cNvSpPr/>
            <p:nvPr/>
          </p:nvSpPr>
          <p:spPr>
            <a:xfrm>
              <a:off x="3984" y="1296"/>
              <a:ext cx="0" cy="1920"/>
            </a:xfrm>
            <a:prstGeom prst="line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  <p:sp>
          <p:nvSpPr>
            <p:cNvPr id="42" name="Line 24"/>
            <p:cNvSpPr/>
            <p:nvPr/>
          </p:nvSpPr>
          <p:spPr>
            <a:xfrm>
              <a:off x="5712" y="1296"/>
              <a:ext cx="0" cy="1920"/>
            </a:xfrm>
            <a:prstGeom prst="line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  <p:sp>
          <p:nvSpPr>
            <p:cNvPr id="43" name="Line 25"/>
            <p:cNvSpPr/>
            <p:nvPr/>
          </p:nvSpPr>
          <p:spPr>
            <a:xfrm>
              <a:off x="48" y="2736"/>
              <a:ext cx="5664" cy="0"/>
            </a:xfrm>
            <a:prstGeom prst="line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ows 启动时奏幻想空间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1143000" y="3249507"/>
            <a:ext cx="7315200" cy="1197187"/>
            <a:chOff x="720" y="2256"/>
            <a:chExt cx="4608" cy="1008"/>
          </a:xfrm>
        </p:grpSpPr>
        <p:sp>
          <p:nvSpPr>
            <p:cNvPr id="18434" name="Line 3"/>
            <p:cNvSpPr>
              <a:spLocks noChangeShapeType="1"/>
            </p:cNvSpPr>
            <p:nvPr/>
          </p:nvSpPr>
          <p:spPr bwMode="auto">
            <a:xfrm>
              <a:off x="720" y="3072"/>
              <a:ext cx="460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35" name="Line 4"/>
            <p:cNvSpPr>
              <a:spLocks noChangeShapeType="1"/>
            </p:cNvSpPr>
            <p:nvPr/>
          </p:nvSpPr>
          <p:spPr bwMode="auto">
            <a:xfrm flipV="1">
              <a:off x="1104" y="2256"/>
              <a:ext cx="3888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36" name="Rectangle 5" descr="栎木"/>
            <p:cNvSpPr>
              <a:spLocks noChangeArrowheads="1"/>
            </p:cNvSpPr>
            <p:nvPr/>
          </p:nvSpPr>
          <p:spPr bwMode="auto">
            <a:xfrm>
              <a:off x="4608" y="2352"/>
              <a:ext cx="528" cy="720"/>
            </a:xfrm>
            <a:prstGeom prst="rect">
              <a:avLst/>
            </a:prstGeom>
            <a:blipFill dpi="0" rotWithShape="0">
              <a:blip r:embed="rId2" cstate="print"/>
              <a:srcRect/>
              <a:tile tx="0" ty="0" sx="100000" sy="100000" flip="none" algn="tl"/>
            </a:blipFill>
            <a:ln w="317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37" name="Line 6"/>
            <p:cNvSpPr>
              <a:spLocks noChangeShapeType="1"/>
            </p:cNvSpPr>
            <p:nvPr/>
          </p:nvSpPr>
          <p:spPr bwMode="auto">
            <a:xfrm flipV="1">
              <a:off x="76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38" name="Line 7"/>
            <p:cNvSpPr>
              <a:spLocks noChangeShapeType="1"/>
            </p:cNvSpPr>
            <p:nvPr/>
          </p:nvSpPr>
          <p:spPr bwMode="auto">
            <a:xfrm flipV="1">
              <a:off x="86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39" name="Line 8"/>
            <p:cNvSpPr>
              <a:spLocks noChangeShapeType="1"/>
            </p:cNvSpPr>
            <p:nvPr/>
          </p:nvSpPr>
          <p:spPr bwMode="auto">
            <a:xfrm flipV="1">
              <a:off x="96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0" name="Line 9"/>
            <p:cNvSpPr>
              <a:spLocks noChangeShapeType="1"/>
            </p:cNvSpPr>
            <p:nvPr/>
          </p:nvSpPr>
          <p:spPr bwMode="auto">
            <a:xfrm flipV="1">
              <a:off x="105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1" name="Line 10"/>
            <p:cNvSpPr>
              <a:spLocks noChangeShapeType="1"/>
            </p:cNvSpPr>
            <p:nvPr/>
          </p:nvSpPr>
          <p:spPr bwMode="auto">
            <a:xfrm flipV="1">
              <a:off x="115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2" name="Line 11"/>
            <p:cNvSpPr>
              <a:spLocks noChangeShapeType="1"/>
            </p:cNvSpPr>
            <p:nvPr/>
          </p:nvSpPr>
          <p:spPr bwMode="auto">
            <a:xfrm flipV="1">
              <a:off x="124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3" name="Line 12"/>
            <p:cNvSpPr>
              <a:spLocks noChangeShapeType="1"/>
            </p:cNvSpPr>
            <p:nvPr/>
          </p:nvSpPr>
          <p:spPr bwMode="auto">
            <a:xfrm flipV="1">
              <a:off x="134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4" name="Line 13"/>
            <p:cNvSpPr>
              <a:spLocks noChangeShapeType="1"/>
            </p:cNvSpPr>
            <p:nvPr/>
          </p:nvSpPr>
          <p:spPr bwMode="auto">
            <a:xfrm flipV="1">
              <a:off x="144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5" name="Line 14"/>
            <p:cNvSpPr>
              <a:spLocks noChangeShapeType="1"/>
            </p:cNvSpPr>
            <p:nvPr/>
          </p:nvSpPr>
          <p:spPr bwMode="auto">
            <a:xfrm flipV="1">
              <a:off x="153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6" name="Line 15"/>
            <p:cNvSpPr>
              <a:spLocks noChangeShapeType="1"/>
            </p:cNvSpPr>
            <p:nvPr/>
          </p:nvSpPr>
          <p:spPr bwMode="auto">
            <a:xfrm flipV="1">
              <a:off x="163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7" name="Line 16"/>
            <p:cNvSpPr>
              <a:spLocks noChangeShapeType="1"/>
            </p:cNvSpPr>
            <p:nvPr/>
          </p:nvSpPr>
          <p:spPr bwMode="auto">
            <a:xfrm flipV="1">
              <a:off x="172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8" name="Line 17"/>
            <p:cNvSpPr>
              <a:spLocks noChangeShapeType="1"/>
            </p:cNvSpPr>
            <p:nvPr/>
          </p:nvSpPr>
          <p:spPr bwMode="auto">
            <a:xfrm flipV="1">
              <a:off x="182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9" name="Line 18"/>
            <p:cNvSpPr>
              <a:spLocks noChangeShapeType="1"/>
            </p:cNvSpPr>
            <p:nvPr/>
          </p:nvSpPr>
          <p:spPr bwMode="auto">
            <a:xfrm flipV="1">
              <a:off x="192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0" name="Line 19"/>
            <p:cNvSpPr>
              <a:spLocks noChangeShapeType="1"/>
            </p:cNvSpPr>
            <p:nvPr/>
          </p:nvSpPr>
          <p:spPr bwMode="auto">
            <a:xfrm flipV="1">
              <a:off x="201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1" name="Line 20"/>
            <p:cNvSpPr>
              <a:spLocks noChangeShapeType="1"/>
            </p:cNvSpPr>
            <p:nvPr/>
          </p:nvSpPr>
          <p:spPr bwMode="auto">
            <a:xfrm flipV="1">
              <a:off x="211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2" name="Line 21"/>
            <p:cNvSpPr>
              <a:spLocks noChangeShapeType="1"/>
            </p:cNvSpPr>
            <p:nvPr/>
          </p:nvSpPr>
          <p:spPr bwMode="auto">
            <a:xfrm flipV="1">
              <a:off x="220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3" name="Line 22"/>
            <p:cNvSpPr>
              <a:spLocks noChangeShapeType="1"/>
            </p:cNvSpPr>
            <p:nvPr/>
          </p:nvSpPr>
          <p:spPr bwMode="auto">
            <a:xfrm flipV="1">
              <a:off x="230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4" name="Line 23"/>
            <p:cNvSpPr>
              <a:spLocks noChangeShapeType="1"/>
            </p:cNvSpPr>
            <p:nvPr/>
          </p:nvSpPr>
          <p:spPr bwMode="auto">
            <a:xfrm flipV="1">
              <a:off x="240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5" name="Line 24"/>
            <p:cNvSpPr>
              <a:spLocks noChangeShapeType="1"/>
            </p:cNvSpPr>
            <p:nvPr/>
          </p:nvSpPr>
          <p:spPr bwMode="auto">
            <a:xfrm flipV="1">
              <a:off x="249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6" name="Line 25"/>
            <p:cNvSpPr>
              <a:spLocks noChangeShapeType="1"/>
            </p:cNvSpPr>
            <p:nvPr/>
          </p:nvSpPr>
          <p:spPr bwMode="auto">
            <a:xfrm flipV="1">
              <a:off x="259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7" name="Line 26"/>
            <p:cNvSpPr>
              <a:spLocks noChangeShapeType="1"/>
            </p:cNvSpPr>
            <p:nvPr/>
          </p:nvSpPr>
          <p:spPr bwMode="auto">
            <a:xfrm flipV="1">
              <a:off x="268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8" name="Line 27"/>
            <p:cNvSpPr>
              <a:spLocks noChangeShapeType="1"/>
            </p:cNvSpPr>
            <p:nvPr/>
          </p:nvSpPr>
          <p:spPr bwMode="auto">
            <a:xfrm flipV="1">
              <a:off x="278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9" name="Line 28"/>
            <p:cNvSpPr>
              <a:spLocks noChangeShapeType="1"/>
            </p:cNvSpPr>
            <p:nvPr/>
          </p:nvSpPr>
          <p:spPr bwMode="auto">
            <a:xfrm flipV="1">
              <a:off x="288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0" name="Line 29"/>
            <p:cNvSpPr>
              <a:spLocks noChangeShapeType="1"/>
            </p:cNvSpPr>
            <p:nvPr/>
          </p:nvSpPr>
          <p:spPr bwMode="auto">
            <a:xfrm flipV="1">
              <a:off x="297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1" name="Line 30"/>
            <p:cNvSpPr>
              <a:spLocks noChangeShapeType="1"/>
            </p:cNvSpPr>
            <p:nvPr/>
          </p:nvSpPr>
          <p:spPr bwMode="auto">
            <a:xfrm flipV="1">
              <a:off x="307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2" name="Line 31"/>
            <p:cNvSpPr>
              <a:spLocks noChangeShapeType="1"/>
            </p:cNvSpPr>
            <p:nvPr/>
          </p:nvSpPr>
          <p:spPr bwMode="auto">
            <a:xfrm flipV="1">
              <a:off x="316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3" name="Line 32"/>
            <p:cNvSpPr>
              <a:spLocks noChangeShapeType="1"/>
            </p:cNvSpPr>
            <p:nvPr/>
          </p:nvSpPr>
          <p:spPr bwMode="auto">
            <a:xfrm flipV="1">
              <a:off x="326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4" name="Line 33"/>
            <p:cNvSpPr>
              <a:spLocks noChangeShapeType="1"/>
            </p:cNvSpPr>
            <p:nvPr/>
          </p:nvSpPr>
          <p:spPr bwMode="auto">
            <a:xfrm flipV="1">
              <a:off x="336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5" name="Line 34"/>
            <p:cNvSpPr>
              <a:spLocks noChangeShapeType="1"/>
            </p:cNvSpPr>
            <p:nvPr/>
          </p:nvSpPr>
          <p:spPr bwMode="auto">
            <a:xfrm flipV="1">
              <a:off x="345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6" name="Line 35"/>
            <p:cNvSpPr>
              <a:spLocks noChangeShapeType="1"/>
            </p:cNvSpPr>
            <p:nvPr/>
          </p:nvSpPr>
          <p:spPr bwMode="auto">
            <a:xfrm flipV="1">
              <a:off x="355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7" name="Line 36"/>
            <p:cNvSpPr>
              <a:spLocks noChangeShapeType="1"/>
            </p:cNvSpPr>
            <p:nvPr/>
          </p:nvSpPr>
          <p:spPr bwMode="auto">
            <a:xfrm flipV="1">
              <a:off x="364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8" name="Line 37"/>
            <p:cNvSpPr>
              <a:spLocks noChangeShapeType="1"/>
            </p:cNvSpPr>
            <p:nvPr/>
          </p:nvSpPr>
          <p:spPr bwMode="auto">
            <a:xfrm flipV="1">
              <a:off x="374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9" name="Line 38"/>
            <p:cNvSpPr>
              <a:spLocks noChangeShapeType="1"/>
            </p:cNvSpPr>
            <p:nvPr/>
          </p:nvSpPr>
          <p:spPr bwMode="auto">
            <a:xfrm flipV="1">
              <a:off x="384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0" name="Line 39"/>
            <p:cNvSpPr>
              <a:spLocks noChangeShapeType="1"/>
            </p:cNvSpPr>
            <p:nvPr/>
          </p:nvSpPr>
          <p:spPr bwMode="auto">
            <a:xfrm flipV="1">
              <a:off x="393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1" name="Line 40"/>
            <p:cNvSpPr>
              <a:spLocks noChangeShapeType="1"/>
            </p:cNvSpPr>
            <p:nvPr/>
          </p:nvSpPr>
          <p:spPr bwMode="auto">
            <a:xfrm flipV="1">
              <a:off x="403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2" name="Line 41"/>
            <p:cNvSpPr>
              <a:spLocks noChangeShapeType="1"/>
            </p:cNvSpPr>
            <p:nvPr/>
          </p:nvSpPr>
          <p:spPr bwMode="auto">
            <a:xfrm flipV="1">
              <a:off x="412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3" name="Line 42"/>
            <p:cNvSpPr>
              <a:spLocks noChangeShapeType="1"/>
            </p:cNvSpPr>
            <p:nvPr/>
          </p:nvSpPr>
          <p:spPr bwMode="auto">
            <a:xfrm flipV="1">
              <a:off x="422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4" name="Line 43"/>
            <p:cNvSpPr>
              <a:spLocks noChangeShapeType="1"/>
            </p:cNvSpPr>
            <p:nvPr/>
          </p:nvSpPr>
          <p:spPr bwMode="auto">
            <a:xfrm flipV="1">
              <a:off x="432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5" name="Line 44"/>
            <p:cNvSpPr>
              <a:spLocks noChangeShapeType="1"/>
            </p:cNvSpPr>
            <p:nvPr/>
          </p:nvSpPr>
          <p:spPr bwMode="auto">
            <a:xfrm flipV="1">
              <a:off x="441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6" name="Line 45"/>
            <p:cNvSpPr>
              <a:spLocks noChangeShapeType="1"/>
            </p:cNvSpPr>
            <p:nvPr/>
          </p:nvSpPr>
          <p:spPr bwMode="auto">
            <a:xfrm flipV="1">
              <a:off x="451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7" name="Line 46"/>
            <p:cNvSpPr>
              <a:spLocks noChangeShapeType="1"/>
            </p:cNvSpPr>
            <p:nvPr/>
          </p:nvSpPr>
          <p:spPr bwMode="auto">
            <a:xfrm flipV="1">
              <a:off x="460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8" name="Line 47"/>
            <p:cNvSpPr>
              <a:spLocks noChangeShapeType="1"/>
            </p:cNvSpPr>
            <p:nvPr/>
          </p:nvSpPr>
          <p:spPr bwMode="auto">
            <a:xfrm flipV="1">
              <a:off x="470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9" name="Line 48"/>
            <p:cNvSpPr>
              <a:spLocks noChangeShapeType="1"/>
            </p:cNvSpPr>
            <p:nvPr/>
          </p:nvSpPr>
          <p:spPr bwMode="auto">
            <a:xfrm flipV="1">
              <a:off x="480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80" name="Line 49"/>
            <p:cNvSpPr>
              <a:spLocks noChangeShapeType="1"/>
            </p:cNvSpPr>
            <p:nvPr/>
          </p:nvSpPr>
          <p:spPr bwMode="auto">
            <a:xfrm flipV="1">
              <a:off x="489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81" name="Line 50"/>
            <p:cNvSpPr>
              <a:spLocks noChangeShapeType="1"/>
            </p:cNvSpPr>
            <p:nvPr/>
          </p:nvSpPr>
          <p:spPr bwMode="auto">
            <a:xfrm flipV="1">
              <a:off x="499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" name="Group 51"/>
          <p:cNvGrpSpPr>
            <a:grpSpLocks/>
          </p:cNvGrpSpPr>
          <p:nvPr/>
        </p:nvGrpSpPr>
        <p:grpSpPr bwMode="auto">
          <a:xfrm rot="21070034">
            <a:off x="7010401" y="2783934"/>
            <a:ext cx="1006475" cy="522581"/>
            <a:chOff x="1872" y="672"/>
            <a:chExt cx="1296" cy="768"/>
          </a:xfrm>
        </p:grpSpPr>
        <p:sp>
          <p:nvSpPr>
            <p:cNvPr id="18483" name="Rectangle 52" descr="深色木质"/>
            <p:cNvSpPr>
              <a:spLocks noChangeArrowheads="1"/>
            </p:cNvSpPr>
            <p:nvPr/>
          </p:nvSpPr>
          <p:spPr bwMode="auto">
            <a:xfrm>
              <a:off x="1872" y="672"/>
              <a:ext cx="1296" cy="528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84" name="Oval 53"/>
            <p:cNvSpPr>
              <a:spLocks noChangeArrowheads="1"/>
            </p:cNvSpPr>
            <p:nvPr/>
          </p:nvSpPr>
          <p:spPr bwMode="auto">
            <a:xfrm>
              <a:off x="2016" y="1200"/>
              <a:ext cx="240" cy="24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85" name="Oval 54"/>
            <p:cNvSpPr>
              <a:spLocks noChangeArrowheads="1"/>
            </p:cNvSpPr>
            <p:nvPr/>
          </p:nvSpPr>
          <p:spPr bwMode="auto">
            <a:xfrm>
              <a:off x="2832" y="1200"/>
              <a:ext cx="240" cy="24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5" name="Group 55"/>
          <p:cNvGrpSpPr>
            <a:grpSpLocks/>
          </p:cNvGrpSpPr>
          <p:nvPr/>
        </p:nvGrpSpPr>
        <p:grpSpPr bwMode="auto">
          <a:xfrm rot="21040049">
            <a:off x="1729506" y="3603362"/>
            <a:ext cx="1006475" cy="522581"/>
            <a:chOff x="1872" y="672"/>
            <a:chExt cx="1296" cy="768"/>
          </a:xfrm>
        </p:grpSpPr>
        <p:sp>
          <p:nvSpPr>
            <p:cNvPr id="18487" name="Rectangle 56" descr="深色木质"/>
            <p:cNvSpPr>
              <a:spLocks noChangeArrowheads="1"/>
            </p:cNvSpPr>
            <p:nvPr/>
          </p:nvSpPr>
          <p:spPr bwMode="auto">
            <a:xfrm>
              <a:off x="1872" y="672"/>
              <a:ext cx="1296" cy="528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prstDash val="dash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88" name="Oval 57"/>
            <p:cNvSpPr>
              <a:spLocks noChangeArrowheads="1"/>
            </p:cNvSpPr>
            <p:nvPr/>
          </p:nvSpPr>
          <p:spPr bwMode="auto">
            <a:xfrm>
              <a:off x="2016" y="1200"/>
              <a:ext cx="240" cy="240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89" name="Oval 58"/>
            <p:cNvSpPr>
              <a:spLocks noChangeArrowheads="1"/>
            </p:cNvSpPr>
            <p:nvPr/>
          </p:nvSpPr>
          <p:spPr bwMode="auto">
            <a:xfrm>
              <a:off x="2832" y="1200"/>
              <a:ext cx="240" cy="240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8490" name="Line 59"/>
          <p:cNvSpPr>
            <a:spLocks noChangeShapeType="1"/>
          </p:cNvSpPr>
          <p:nvPr/>
        </p:nvSpPr>
        <p:spPr bwMode="auto">
          <a:xfrm flipH="1" flipV="1">
            <a:off x="1615218" y="3464041"/>
            <a:ext cx="137382" cy="72611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91" name="Text Box 60"/>
          <p:cNvSpPr txBox="1">
            <a:spLocks noChangeArrowheads="1"/>
          </p:cNvSpPr>
          <p:nvPr/>
        </p:nvSpPr>
        <p:spPr bwMode="auto">
          <a:xfrm>
            <a:off x="898525" y="2862321"/>
            <a:ext cx="11079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>
                <a:latin typeface="宋体" pitchFamily="2" charset="-122"/>
              </a:rPr>
              <a:t>金属片</a:t>
            </a:r>
          </a:p>
        </p:txBody>
      </p:sp>
      <p:grpSp>
        <p:nvGrpSpPr>
          <p:cNvPr id="6" name="Group 61"/>
          <p:cNvGrpSpPr>
            <a:grpSpLocks/>
          </p:cNvGrpSpPr>
          <p:nvPr/>
        </p:nvGrpSpPr>
        <p:grpSpPr bwMode="auto">
          <a:xfrm>
            <a:off x="5701822" y="660319"/>
            <a:ext cx="1524000" cy="1140178"/>
            <a:chOff x="1440" y="336"/>
            <a:chExt cx="960" cy="960"/>
          </a:xfrm>
        </p:grpSpPr>
        <p:sp>
          <p:nvSpPr>
            <p:cNvPr id="19466" name="Oval 62"/>
            <p:cNvSpPr/>
            <p:nvPr/>
          </p:nvSpPr>
          <p:spPr>
            <a:xfrm>
              <a:off x="1440" y="336"/>
              <a:ext cx="960" cy="960"/>
            </a:xfrm>
            <a:prstGeom prst="ellips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zh-CN" altLang="en-US" noProof="1"/>
            </a:p>
          </p:txBody>
        </p:sp>
        <p:sp>
          <p:nvSpPr>
            <p:cNvPr id="19467" name="Line 63"/>
            <p:cNvSpPr/>
            <p:nvPr/>
          </p:nvSpPr>
          <p:spPr>
            <a:xfrm>
              <a:off x="1920" y="336"/>
              <a:ext cx="0" cy="192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  <p:sp>
          <p:nvSpPr>
            <p:cNvPr id="19468" name="Line 64"/>
            <p:cNvSpPr/>
            <p:nvPr/>
          </p:nvSpPr>
          <p:spPr>
            <a:xfrm>
              <a:off x="1920" y="1104"/>
              <a:ext cx="0" cy="192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  <p:sp>
          <p:nvSpPr>
            <p:cNvPr id="19469" name="Line 65"/>
            <p:cNvSpPr/>
            <p:nvPr/>
          </p:nvSpPr>
          <p:spPr>
            <a:xfrm>
              <a:off x="1440" y="816"/>
              <a:ext cx="192" cy="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  <p:sp>
          <p:nvSpPr>
            <p:cNvPr id="19470" name="Line 66"/>
            <p:cNvSpPr/>
            <p:nvPr/>
          </p:nvSpPr>
          <p:spPr>
            <a:xfrm>
              <a:off x="2208" y="816"/>
              <a:ext cx="192" cy="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  <p:sp>
          <p:nvSpPr>
            <p:cNvPr id="19471" name="Line 67"/>
            <p:cNvSpPr/>
            <p:nvPr/>
          </p:nvSpPr>
          <p:spPr>
            <a:xfrm>
              <a:off x="2064" y="1056"/>
              <a:ext cx="96" cy="192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  <p:sp>
          <p:nvSpPr>
            <p:cNvPr id="19472" name="Line 68"/>
            <p:cNvSpPr/>
            <p:nvPr/>
          </p:nvSpPr>
          <p:spPr>
            <a:xfrm>
              <a:off x="1680" y="384"/>
              <a:ext cx="96" cy="192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  <p:sp>
          <p:nvSpPr>
            <p:cNvPr id="19473" name="Line 69"/>
            <p:cNvSpPr/>
            <p:nvPr/>
          </p:nvSpPr>
          <p:spPr>
            <a:xfrm>
              <a:off x="2160" y="960"/>
              <a:ext cx="192" cy="96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  <p:sp>
          <p:nvSpPr>
            <p:cNvPr id="19474" name="Line 70"/>
            <p:cNvSpPr/>
            <p:nvPr/>
          </p:nvSpPr>
          <p:spPr>
            <a:xfrm>
              <a:off x="1488" y="576"/>
              <a:ext cx="192" cy="96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  <p:sp>
          <p:nvSpPr>
            <p:cNvPr id="19475" name="Line 71"/>
            <p:cNvSpPr/>
            <p:nvPr/>
          </p:nvSpPr>
          <p:spPr>
            <a:xfrm flipV="1">
              <a:off x="1680" y="1056"/>
              <a:ext cx="96" cy="192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  <p:sp>
          <p:nvSpPr>
            <p:cNvPr id="19476" name="Line 72"/>
            <p:cNvSpPr/>
            <p:nvPr/>
          </p:nvSpPr>
          <p:spPr>
            <a:xfrm flipV="1">
              <a:off x="2064" y="384"/>
              <a:ext cx="96" cy="192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  <p:sp>
          <p:nvSpPr>
            <p:cNvPr id="19477" name="Line 73"/>
            <p:cNvSpPr/>
            <p:nvPr/>
          </p:nvSpPr>
          <p:spPr>
            <a:xfrm flipV="1">
              <a:off x="1488" y="960"/>
              <a:ext cx="192" cy="96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  <p:sp>
          <p:nvSpPr>
            <p:cNvPr id="19478" name="Line 74"/>
            <p:cNvSpPr/>
            <p:nvPr/>
          </p:nvSpPr>
          <p:spPr>
            <a:xfrm flipV="1">
              <a:off x="2160" y="576"/>
              <a:ext cx="192" cy="96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</p:grpSp>
      <p:sp>
        <p:nvSpPr>
          <p:cNvPr id="15436" name="Text Box 76"/>
          <p:cNvSpPr txBox="1">
            <a:spLocks noChangeArrowheads="1"/>
          </p:cNvSpPr>
          <p:nvPr/>
        </p:nvSpPr>
        <p:spPr bwMode="auto">
          <a:xfrm>
            <a:off x="339175" y="1013564"/>
            <a:ext cx="5181600" cy="540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宋体" pitchFamily="2" charset="-122"/>
              </a:rPr>
              <a:t>实验时注意观察停表的示数。</a:t>
            </a:r>
          </a:p>
        </p:txBody>
      </p:sp>
      <p:grpSp>
        <p:nvGrpSpPr>
          <p:cNvPr id="7" name="组合 2"/>
          <p:cNvGrpSpPr>
            <a:grpSpLocks/>
          </p:cNvGrpSpPr>
          <p:nvPr/>
        </p:nvGrpSpPr>
        <p:grpSpPr bwMode="auto">
          <a:xfrm>
            <a:off x="6463822" y="888355"/>
            <a:ext cx="0" cy="684107"/>
            <a:chOff x="11760" y="1320"/>
            <a:chExt cx="0" cy="1440"/>
          </a:xfrm>
        </p:grpSpPr>
        <p:sp>
          <p:nvSpPr>
            <p:cNvPr id="19464" name="Line 75"/>
            <p:cNvSpPr/>
            <p:nvPr/>
          </p:nvSpPr>
          <p:spPr>
            <a:xfrm flipV="1">
              <a:off x="11760" y="1320"/>
              <a:ext cx="0" cy="720"/>
            </a:xfrm>
            <a:prstGeom prst="line">
              <a:avLst/>
            </a:prstGeom>
            <a:ln>
              <a:headEnd type="none" w="med" len="med"/>
              <a:tailEnd type="triangl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sp>
        <p:sp>
          <p:nvSpPr>
            <p:cNvPr id="2" name="Line 75"/>
            <p:cNvSpPr/>
            <p:nvPr/>
          </p:nvSpPr>
          <p:spPr>
            <a:xfrm rot="10800000" flipV="1">
              <a:off x="11760" y="2040"/>
              <a:ext cx="0" cy="720"/>
            </a:xfrm>
            <a:prstGeom prst="line">
              <a:avLst/>
            </a:prstGeom>
            <a:ln>
              <a:noFill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-0.003981 L -0.581528 0.158519 " pathEditMode="relative" rAng="0" ptsTypes="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6480000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36" grpId="0"/>
      <p:bldP spid="15436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639763" y="533272"/>
            <a:ext cx="57023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宋体" pitchFamily="2" charset="-122"/>
              </a:rPr>
              <a:t>实验数据：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4143375" y="2008377"/>
            <a:ext cx="8572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</a:rPr>
              <a:t>4</a:t>
            </a:r>
          </a:p>
        </p:txBody>
      </p:sp>
      <p:grpSp>
        <p:nvGrpSpPr>
          <p:cNvPr id="24" name="Group 4"/>
          <p:cNvGrpSpPr>
            <a:grpSpLocks/>
          </p:cNvGrpSpPr>
          <p:nvPr/>
        </p:nvGrpSpPr>
        <p:grpSpPr bwMode="auto">
          <a:xfrm>
            <a:off x="639764" y="1261321"/>
            <a:ext cx="7704137" cy="3049976"/>
            <a:chOff x="48" y="1296"/>
            <a:chExt cx="5664" cy="1920"/>
          </a:xfrm>
        </p:grpSpPr>
        <p:sp>
          <p:nvSpPr>
            <p:cNvPr id="3" name="Rectangle 5"/>
            <p:cNvSpPr/>
            <p:nvPr/>
          </p:nvSpPr>
          <p:spPr>
            <a:xfrm>
              <a:off x="3984" y="2208"/>
              <a:ext cx="1728" cy="528"/>
            </a:xfrm>
            <a:prstGeom prst="rect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/>
            <a:lstStyle/>
            <a:p>
              <a:pPr fontAlgn="b">
                <a:spcBef>
                  <a:spcPct val="20000"/>
                </a:spcBef>
              </a:pPr>
              <a:r>
                <a:rPr lang="en-US" altLang="zh-CN" sz="2800" b="1" i="1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v</a:t>
              </a:r>
              <a:r>
                <a:rPr lang="en-US" altLang="zh-CN" sz="2800" b="1" baseline="-25000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2</a:t>
              </a:r>
              <a:r>
                <a:rPr lang="en-US" altLang="zh-CN" sz="2800" b="1" i="1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=</a:t>
              </a:r>
            </a:p>
          </p:txBody>
        </p:sp>
        <p:sp>
          <p:nvSpPr>
            <p:cNvPr id="4" name="Rectangle 6"/>
            <p:cNvSpPr/>
            <p:nvPr/>
          </p:nvSpPr>
          <p:spPr>
            <a:xfrm>
              <a:off x="2111" y="2208"/>
              <a:ext cx="1872" cy="528"/>
            </a:xfrm>
            <a:prstGeom prst="rect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/>
            <a:lstStyle/>
            <a:p>
              <a:pPr fontAlgn="b">
                <a:spcBef>
                  <a:spcPct val="20000"/>
                </a:spcBef>
              </a:pPr>
              <a:r>
                <a:rPr lang="en-US" altLang="zh-CN" sz="2800" b="1" i="1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t</a:t>
              </a:r>
              <a:r>
                <a:rPr lang="en-US" altLang="zh-CN" sz="2800" b="1" baseline="-25000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2</a:t>
              </a:r>
              <a:r>
                <a:rPr lang="en-US" altLang="zh-CN" sz="2800" b="1" i="1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=</a:t>
              </a:r>
            </a:p>
          </p:txBody>
        </p:sp>
        <p:sp>
          <p:nvSpPr>
            <p:cNvPr id="5" name="Rectangle 7"/>
            <p:cNvSpPr/>
            <p:nvPr/>
          </p:nvSpPr>
          <p:spPr>
            <a:xfrm>
              <a:off x="48" y="2208"/>
              <a:ext cx="2063" cy="528"/>
            </a:xfrm>
            <a:prstGeom prst="rect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/>
            <a:lstStyle/>
            <a:p>
              <a:pPr fontAlgn="b">
                <a:spcBef>
                  <a:spcPct val="20000"/>
                </a:spcBef>
              </a:pPr>
              <a:r>
                <a:rPr lang="en-US" altLang="zh-CN" sz="2800" b="1" i="1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S</a:t>
              </a:r>
              <a:r>
                <a:rPr lang="en-US" altLang="zh-CN" sz="2800" b="1" baseline="-25000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2</a:t>
              </a:r>
              <a:r>
                <a:rPr lang="en-US" altLang="zh-CN" sz="2800" b="1" i="1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=</a:t>
              </a:r>
            </a:p>
          </p:txBody>
        </p:sp>
        <p:sp>
          <p:nvSpPr>
            <p:cNvPr id="6" name="Rectangle 8"/>
            <p:cNvSpPr/>
            <p:nvPr/>
          </p:nvSpPr>
          <p:spPr>
            <a:xfrm>
              <a:off x="3984" y="2736"/>
              <a:ext cx="1728" cy="480"/>
            </a:xfrm>
            <a:prstGeom prst="rect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/>
            <a:lstStyle/>
            <a:p>
              <a:pPr fontAlgn="b">
                <a:spcBef>
                  <a:spcPct val="20000"/>
                </a:spcBef>
              </a:pPr>
              <a:r>
                <a:rPr lang="en-US" altLang="zh-CN" sz="2800" b="1" i="1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v</a:t>
              </a:r>
              <a:r>
                <a:rPr lang="en-US" altLang="zh-CN" sz="2800" b="1" baseline="-25000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3</a:t>
              </a:r>
              <a:r>
                <a:rPr lang="en-US" altLang="zh-CN" sz="2800" b="1" i="1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=</a:t>
              </a:r>
            </a:p>
          </p:txBody>
        </p:sp>
        <p:sp>
          <p:nvSpPr>
            <p:cNvPr id="7" name="Rectangle 9"/>
            <p:cNvSpPr/>
            <p:nvPr/>
          </p:nvSpPr>
          <p:spPr>
            <a:xfrm>
              <a:off x="2111" y="2736"/>
              <a:ext cx="1872" cy="480"/>
            </a:xfrm>
            <a:prstGeom prst="rect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/>
            <a:lstStyle/>
            <a:p>
              <a:pPr fontAlgn="b">
                <a:spcBef>
                  <a:spcPct val="20000"/>
                </a:spcBef>
              </a:pPr>
              <a:r>
                <a:rPr lang="en-US" altLang="zh-CN" sz="2800" b="1" i="1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t</a:t>
              </a:r>
              <a:r>
                <a:rPr lang="en-US" altLang="zh-CN" sz="2800" b="1" baseline="-25000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3</a:t>
              </a:r>
              <a:r>
                <a:rPr lang="en-US" altLang="zh-CN" sz="2800" b="1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=</a:t>
              </a:r>
              <a:r>
                <a:rPr lang="en-US" altLang="zh-CN" sz="2800" b="1" i="1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 t</a:t>
              </a:r>
              <a:r>
                <a:rPr lang="en-US" altLang="zh-CN" sz="2800" b="1" baseline="-25000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1</a:t>
              </a:r>
              <a:r>
                <a:rPr lang="en-US" altLang="zh-CN" sz="2800" b="1" i="1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- t</a:t>
              </a:r>
              <a:r>
                <a:rPr lang="en-US" altLang="zh-CN" sz="2800" b="1" baseline="-25000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2</a:t>
              </a:r>
              <a:r>
                <a:rPr lang="en-US" altLang="zh-CN" sz="2800" b="1" i="1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=</a:t>
              </a:r>
              <a:endParaRPr lang="en-US" altLang="zh-CN" sz="2800" b="1" i="1" baseline="-25000" noProof="1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8" name="Rectangle 10"/>
            <p:cNvSpPr/>
            <p:nvPr/>
          </p:nvSpPr>
          <p:spPr>
            <a:xfrm>
              <a:off x="48" y="2736"/>
              <a:ext cx="2063" cy="480"/>
            </a:xfrm>
            <a:prstGeom prst="rect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/>
            <a:lstStyle/>
            <a:p>
              <a:pPr fontAlgn="b">
                <a:spcBef>
                  <a:spcPct val="20000"/>
                </a:spcBef>
              </a:pPr>
              <a:r>
                <a:rPr lang="en-US" altLang="zh-CN" sz="2800" b="1" i="1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S</a:t>
              </a:r>
              <a:r>
                <a:rPr lang="en-US" altLang="zh-CN" sz="2800" b="1" baseline="-25000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3</a:t>
              </a:r>
              <a:r>
                <a:rPr lang="en-US" altLang="zh-CN" sz="2800" b="1" i="1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=S</a:t>
              </a:r>
              <a:r>
                <a:rPr lang="en-US" altLang="zh-CN" sz="2800" b="1" baseline="-25000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1</a:t>
              </a:r>
              <a:r>
                <a:rPr lang="en-US" altLang="zh-CN" sz="2800" b="1" i="1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-S</a:t>
              </a:r>
              <a:r>
                <a:rPr lang="en-US" altLang="zh-CN" sz="2800" b="1" baseline="-25000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2</a:t>
              </a:r>
              <a:r>
                <a:rPr lang="en-US" altLang="zh-CN" sz="2800" b="1" i="1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=</a:t>
              </a:r>
            </a:p>
          </p:txBody>
        </p:sp>
        <p:sp>
          <p:nvSpPr>
            <p:cNvPr id="9" name="Rectangle 11"/>
            <p:cNvSpPr/>
            <p:nvPr/>
          </p:nvSpPr>
          <p:spPr>
            <a:xfrm>
              <a:off x="3984" y="1734"/>
              <a:ext cx="1728" cy="474"/>
            </a:xfrm>
            <a:prstGeom prst="rect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/>
            <a:lstStyle/>
            <a:p>
              <a:pPr fontAlgn="b">
                <a:spcBef>
                  <a:spcPct val="20000"/>
                </a:spcBef>
              </a:pPr>
              <a:r>
                <a:rPr lang="en-US" altLang="zh-CN" sz="2800" b="1" i="1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v</a:t>
              </a:r>
              <a:r>
                <a:rPr lang="en-US" altLang="zh-CN" sz="2800" b="1" baseline="-25000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1</a:t>
              </a:r>
              <a:r>
                <a:rPr lang="en-US" altLang="zh-CN" sz="2800" b="1" i="1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=</a:t>
              </a:r>
            </a:p>
          </p:txBody>
        </p:sp>
        <p:sp>
          <p:nvSpPr>
            <p:cNvPr id="10" name="Rectangle 12"/>
            <p:cNvSpPr/>
            <p:nvPr/>
          </p:nvSpPr>
          <p:spPr>
            <a:xfrm>
              <a:off x="2111" y="1734"/>
              <a:ext cx="1872" cy="474"/>
            </a:xfrm>
            <a:prstGeom prst="rect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/>
            <a:lstStyle/>
            <a:p>
              <a:pPr fontAlgn="b">
                <a:spcBef>
                  <a:spcPct val="20000"/>
                </a:spcBef>
              </a:pPr>
              <a:r>
                <a:rPr lang="en-US" altLang="zh-CN" sz="2800" b="1" i="1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t</a:t>
              </a:r>
              <a:r>
                <a:rPr lang="en-US" altLang="zh-CN" sz="2800" b="1" baseline="-25000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1</a:t>
              </a:r>
              <a:r>
                <a:rPr lang="en-US" altLang="zh-CN" sz="2800" b="1" i="1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=</a:t>
              </a:r>
            </a:p>
          </p:txBody>
        </p:sp>
        <p:sp>
          <p:nvSpPr>
            <p:cNvPr id="11" name="Rectangle 13"/>
            <p:cNvSpPr/>
            <p:nvPr/>
          </p:nvSpPr>
          <p:spPr>
            <a:xfrm>
              <a:off x="48" y="1734"/>
              <a:ext cx="2063" cy="474"/>
            </a:xfrm>
            <a:prstGeom prst="rect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/>
            <a:lstStyle/>
            <a:p>
              <a:pPr fontAlgn="b">
                <a:spcBef>
                  <a:spcPct val="20000"/>
                </a:spcBef>
              </a:pPr>
              <a:r>
                <a:rPr lang="en-US" altLang="zh-CN" sz="2800" b="1" i="1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S</a:t>
              </a:r>
              <a:r>
                <a:rPr lang="en-US" altLang="zh-CN" sz="2800" b="1" baseline="-25000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1</a:t>
              </a:r>
              <a:r>
                <a:rPr lang="en-US" altLang="zh-CN" sz="2800" b="1" i="1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=</a:t>
              </a:r>
            </a:p>
          </p:txBody>
        </p:sp>
        <p:sp>
          <p:nvSpPr>
            <p:cNvPr id="12" name="Rectangle 14"/>
            <p:cNvSpPr/>
            <p:nvPr/>
          </p:nvSpPr>
          <p:spPr>
            <a:xfrm>
              <a:off x="3984" y="1296"/>
              <a:ext cx="1728" cy="438"/>
            </a:xfrm>
            <a:prstGeom prst="rect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ctr">
                <a:spcBef>
                  <a:spcPct val="20000"/>
                </a:spcBef>
              </a:pPr>
              <a:r>
                <a:rPr lang="zh-CN" altLang="en-US" sz="2800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平均速度</a:t>
              </a:r>
              <a:r>
                <a:rPr lang="en-US" altLang="zh-CN" sz="2800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(m/s)</a:t>
              </a:r>
            </a:p>
          </p:txBody>
        </p:sp>
        <p:sp>
          <p:nvSpPr>
            <p:cNvPr id="13" name="Rectangle 15"/>
            <p:cNvSpPr/>
            <p:nvPr/>
          </p:nvSpPr>
          <p:spPr>
            <a:xfrm>
              <a:off x="2111" y="1296"/>
              <a:ext cx="1872" cy="438"/>
            </a:xfrm>
            <a:prstGeom prst="rect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ctr">
                <a:spcBef>
                  <a:spcPct val="20000"/>
                </a:spcBef>
              </a:pPr>
              <a:r>
                <a:rPr lang="zh-CN" altLang="en-US" sz="2800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运动时间</a:t>
              </a:r>
              <a:r>
                <a:rPr lang="en-US" altLang="zh-CN" sz="2800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(s)</a:t>
              </a:r>
            </a:p>
          </p:txBody>
        </p:sp>
        <p:sp>
          <p:nvSpPr>
            <p:cNvPr id="14" name="Rectangle 16"/>
            <p:cNvSpPr/>
            <p:nvPr/>
          </p:nvSpPr>
          <p:spPr>
            <a:xfrm>
              <a:off x="48" y="1296"/>
              <a:ext cx="2063" cy="438"/>
            </a:xfrm>
            <a:prstGeom prst="rect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ctr">
                <a:spcBef>
                  <a:spcPct val="20000"/>
                </a:spcBef>
              </a:pPr>
              <a:r>
                <a:rPr lang="en-US" altLang="zh-CN" sz="2800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  </a:t>
              </a:r>
              <a:r>
                <a:rPr lang="zh-CN" altLang="en-US" sz="2800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路 程</a:t>
              </a:r>
              <a:r>
                <a:rPr lang="en-US" altLang="zh-CN" sz="2800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(m)</a:t>
              </a:r>
            </a:p>
          </p:txBody>
        </p:sp>
        <p:sp>
          <p:nvSpPr>
            <p:cNvPr id="15" name="Line 17"/>
            <p:cNvSpPr/>
            <p:nvPr/>
          </p:nvSpPr>
          <p:spPr>
            <a:xfrm>
              <a:off x="48" y="1296"/>
              <a:ext cx="5664" cy="0"/>
            </a:xfrm>
            <a:prstGeom prst="line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  <p:sp>
          <p:nvSpPr>
            <p:cNvPr id="16" name="Line 19"/>
            <p:cNvSpPr/>
            <p:nvPr/>
          </p:nvSpPr>
          <p:spPr>
            <a:xfrm>
              <a:off x="48" y="2208"/>
              <a:ext cx="5664" cy="0"/>
            </a:xfrm>
            <a:prstGeom prst="line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  <p:sp>
          <p:nvSpPr>
            <p:cNvPr id="17" name="Line 20"/>
            <p:cNvSpPr/>
            <p:nvPr/>
          </p:nvSpPr>
          <p:spPr>
            <a:xfrm>
              <a:off x="48" y="3216"/>
              <a:ext cx="5664" cy="0"/>
            </a:xfrm>
            <a:prstGeom prst="line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  <p:sp>
          <p:nvSpPr>
            <p:cNvPr id="18" name="Line 21"/>
            <p:cNvSpPr/>
            <p:nvPr/>
          </p:nvSpPr>
          <p:spPr>
            <a:xfrm>
              <a:off x="48" y="1296"/>
              <a:ext cx="0" cy="1920"/>
            </a:xfrm>
            <a:prstGeom prst="line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  <p:sp>
          <p:nvSpPr>
            <p:cNvPr id="19" name="Line 22"/>
            <p:cNvSpPr/>
            <p:nvPr/>
          </p:nvSpPr>
          <p:spPr>
            <a:xfrm>
              <a:off x="2111" y="1296"/>
              <a:ext cx="0" cy="1920"/>
            </a:xfrm>
            <a:prstGeom prst="line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  <p:sp>
          <p:nvSpPr>
            <p:cNvPr id="20" name="Line 23"/>
            <p:cNvSpPr/>
            <p:nvPr/>
          </p:nvSpPr>
          <p:spPr>
            <a:xfrm>
              <a:off x="3984" y="1296"/>
              <a:ext cx="0" cy="1920"/>
            </a:xfrm>
            <a:prstGeom prst="line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  <p:sp>
          <p:nvSpPr>
            <p:cNvPr id="21" name="Line 24"/>
            <p:cNvSpPr/>
            <p:nvPr/>
          </p:nvSpPr>
          <p:spPr>
            <a:xfrm>
              <a:off x="5712" y="1296"/>
              <a:ext cx="0" cy="1920"/>
            </a:xfrm>
            <a:prstGeom prst="line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  <p:sp>
          <p:nvSpPr>
            <p:cNvPr id="22" name="Line 25"/>
            <p:cNvSpPr/>
            <p:nvPr/>
          </p:nvSpPr>
          <p:spPr>
            <a:xfrm>
              <a:off x="48" y="2736"/>
              <a:ext cx="5664" cy="0"/>
            </a:xfrm>
            <a:prstGeom prst="line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</p:grp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1492251" y="2008377"/>
            <a:ext cx="110331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</a:rPr>
              <a:t>0.6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ows 启动时奏幻想空间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2" grpId="0"/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1170501" y="3530068"/>
            <a:ext cx="7315200" cy="1267260"/>
            <a:chOff x="720" y="2197"/>
            <a:chExt cx="4608" cy="1067"/>
          </a:xfrm>
        </p:grpSpPr>
        <p:sp>
          <p:nvSpPr>
            <p:cNvPr id="20482" name="Line 3"/>
            <p:cNvSpPr>
              <a:spLocks noChangeShapeType="1"/>
            </p:cNvSpPr>
            <p:nvPr/>
          </p:nvSpPr>
          <p:spPr bwMode="auto">
            <a:xfrm>
              <a:off x="720" y="3072"/>
              <a:ext cx="460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83" name="Line 4"/>
            <p:cNvSpPr>
              <a:spLocks noChangeShapeType="1"/>
            </p:cNvSpPr>
            <p:nvPr/>
          </p:nvSpPr>
          <p:spPr bwMode="auto">
            <a:xfrm flipV="1">
              <a:off x="1104" y="2197"/>
              <a:ext cx="3936" cy="8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84" name="Rectangle 5" descr="栎木"/>
            <p:cNvSpPr>
              <a:spLocks noChangeArrowheads="1"/>
            </p:cNvSpPr>
            <p:nvPr/>
          </p:nvSpPr>
          <p:spPr bwMode="auto">
            <a:xfrm>
              <a:off x="4608" y="2352"/>
              <a:ext cx="528" cy="720"/>
            </a:xfrm>
            <a:prstGeom prst="rect">
              <a:avLst/>
            </a:prstGeom>
            <a:blipFill dpi="0" rotWithShape="0">
              <a:blip r:embed="rId4" cstate="print"/>
              <a:srcRect/>
              <a:tile tx="0" ty="0" sx="100000" sy="100000" flip="none" algn="tl"/>
            </a:blipFill>
            <a:ln w="317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485" name="Line 6"/>
            <p:cNvSpPr>
              <a:spLocks noChangeShapeType="1"/>
            </p:cNvSpPr>
            <p:nvPr/>
          </p:nvSpPr>
          <p:spPr bwMode="auto">
            <a:xfrm flipV="1">
              <a:off x="76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86" name="Line 7"/>
            <p:cNvSpPr>
              <a:spLocks noChangeShapeType="1"/>
            </p:cNvSpPr>
            <p:nvPr/>
          </p:nvSpPr>
          <p:spPr bwMode="auto">
            <a:xfrm flipV="1">
              <a:off x="86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87" name="Line 8"/>
            <p:cNvSpPr>
              <a:spLocks noChangeShapeType="1"/>
            </p:cNvSpPr>
            <p:nvPr/>
          </p:nvSpPr>
          <p:spPr bwMode="auto">
            <a:xfrm flipV="1">
              <a:off x="96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88" name="Line 9"/>
            <p:cNvSpPr>
              <a:spLocks noChangeShapeType="1"/>
            </p:cNvSpPr>
            <p:nvPr/>
          </p:nvSpPr>
          <p:spPr bwMode="auto">
            <a:xfrm flipV="1">
              <a:off x="105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89" name="Line 10"/>
            <p:cNvSpPr>
              <a:spLocks noChangeShapeType="1"/>
            </p:cNvSpPr>
            <p:nvPr/>
          </p:nvSpPr>
          <p:spPr bwMode="auto">
            <a:xfrm flipV="1">
              <a:off x="115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0" name="Line 11"/>
            <p:cNvSpPr>
              <a:spLocks noChangeShapeType="1"/>
            </p:cNvSpPr>
            <p:nvPr/>
          </p:nvSpPr>
          <p:spPr bwMode="auto">
            <a:xfrm flipV="1">
              <a:off x="124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1" name="Line 12"/>
            <p:cNvSpPr>
              <a:spLocks noChangeShapeType="1"/>
            </p:cNvSpPr>
            <p:nvPr/>
          </p:nvSpPr>
          <p:spPr bwMode="auto">
            <a:xfrm flipV="1">
              <a:off x="134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2" name="Line 13"/>
            <p:cNvSpPr>
              <a:spLocks noChangeShapeType="1"/>
            </p:cNvSpPr>
            <p:nvPr/>
          </p:nvSpPr>
          <p:spPr bwMode="auto">
            <a:xfrm flipV="1">
              <a:off x="144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3" name="Line 14"/>
            <p:cNvSpPr>
              <a:spLocks noChangeShapeType="1"/>
            </p:cNvSpPr>
            <p:nvPr/>
          </p:nvSpPr>
          <p:spPr bwMode="auto">
            <a:xfrm flipV="1">
              <a:off x="153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4" name="Line 15"/>
            <p:cNvSpPr>
              <a:spLocks noChangeShapeType="1"/>
            </p:cNvSpPr>
            <p:nvPr/>
          </p:nvSpPr>
          <p:spPr bwMode="auto">
            <a:xfrm flipV="1">
              <a:off x="163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5" name="Line 16"/>
            <p:cNvSpPr>
              <a:spLocks noChangeShapeType="1"/>
            </p:cNvSpPr>
            <p:nvPr/>
          </p:nvSpPr>
          <p:spPr bwMode="auto">
            <a:xfrm flipV="1">
              <a:off x="172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6" name="Line 17"/>
            <p:cNvSpPr>
              <a:spLocks noChangeShapeType="1"/>
            </p:cNvSpPr>
            <p:nvPr/>
          </p:nvSpPr>
          <p:spPr bwMode="auto">
            <a:xfrm flipV="1">
              <a:off x="182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7" name="Line 18"/>
            <p:cNvSpPr>
              <a:spLocks noChangeShapeType="1"/>
            </p:cNvSpPr>
            <p:nvPr/>
          </p:nvSpPr>
          <p:spPr bwMode="auto">
            <a:xfrm flipV="1">
              <a:off x="192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8" name="Line 19"/>
            <p:cNvSpPr>
              <a:spLocks noChangeShapeType="1"/>
            </p:cNvSpPr>
            <p:nvPr/>
          </p:nvSpPr>
          <p:spPr bwMode="auto">
            <a:xfrm flipV="1">
              <a:off x="201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9" name="Line 20"/>
            <p:cNvSpPr>
              <a:spLocks noChangeShapeType="1"/>
            </p:cNvSpPr>
            <p:nvPr/>
          </p:nvSpPr>
          <p:spPr bwMode="auto">
            <a:xfrm flipV="1">
              <a:off x="211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0" name="Line 21"/>
            <p:cNvSpPr>
              <a:spLocks noChangeShapeType="1"/>
            </p:cNvSpPr>
            <p:nvPr/>
          </p:nvSpPr>
          <p:spPr bwMode="auto">
            <a:xfrm flipV="1">
              <a:off x="220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1" name="Line 22"/>
            <p:cNvSpPr>
              <a:spLocks noChangeShapeType="1"/>
            </p:cNvSpPr>
            <p:nvPr/>
          </p:nvSpPr>
          <p:spPr bwMode="auto">
            <a:xfrm flipV="1">
              <a:off x="230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2" name="Line 23"/>
            <p:cNvSpPr>
              <a:spLocks noChangeShapeType="1"/>
            </p:cNvSpPr>
            <p:nvPr/>
          </p:nvSpPr>
          <p:spPr bwMode="auto">
            <a:xfrm flipV="1">
              <a:off x="240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3" name="Line 24"/>
            <p:cNvSpPr>
              <a:spLocks noChangeShapeType="1"/>
            </p:cNvSpPr>
            <p:nvPr/>
          </p:nvSpPr>
          <p:spPr bwMode="auto">
            <a:xfrm flipV="1">
              <a:off x="249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4" name="Line 25"/>
            <p:cNvSpPr>
              <a:spLocks noChangeShapeType="1"/>
            </p:cNvSpPr>
            <p:nvPr/>
          </p:nvSpPr>
          <p:spPr bwMode="auto">
            <a:xfrm flipV="1">
              <a:off x="259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5" name="Line 26"/>
            <p:cNvSpPr>
              <a:spLocks noChangeShapeType="1"/>
            </p:cNvSpPr>
            <p:nvPr/>
          </p:nvSpPr>
          <p:spPr bwMode="auto">
            <a:xfrm flipV="1">
              <a:off x="268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6" name="Line 27"/>
            <p:cNvSpPr>
              <a:spLocks noChangeShapeType="1"/>
            </p:cNvSpPr>
            <p:nvPr/>
          </p:nvSpPr>
          <p:spPr bwMode="auto">
            <a:xfrm flipV="1">
              <a:off x="278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7" name="Line 28"/>
            <p:cNvSpPr>
              <a:spLocks noChangeShapeType="1"/>
            </p:cNvSpPr>
            <p:nvPr/>
          </p:nvSpPr>
          <p:spPr bwMode="auto">
            <a:xfrm flipV="1">
              <a:off x="288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8" name="Line 29"/>
            <p:cNvSpPr>
              <a:spLocks noChangeShapeType="1"/>
            </p:cNvSpPr>
            <p:nvPr/>
          </p:nvSpPr>
          <p:spPr bwMode="auto">
            <a:xfrm flipV="1">
              <a:off x="297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9" name="Line 30"/>
            <p:cNvSpPr>
              <a:spLocks noChangeShapeType="1"/>
            </p:cNvSpPr>
            <p:nvPr/>
          </p:nvSpPr>
          <p:spPr bwMode="auto">
            <a:xfrm flipV="1">
              <a:off x="307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0" name="Line 31"/>
            <p:cNvSpPr>
              <a:spLocks noChangeShapeType="1"/>
            </p:cNvSpPr>
            <p:nvPr/>
          </p:nvSpPr>
          <p:spPr bwMode="auto">
            <a:xfrm flipV="1">
              <a:off x="316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1" name="Line 32"/>
            <p:cNvSpPr>
              <a:spLocks noChangeShapeType="1"/>
            </p:cNvSpPr>
            <p:nvPr/>
          </p:nvSpPr>
          <p:spPr bwMode="auto">
            <a:xfrm flipV="1">
              <a:off x="326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2" name="Line 33"/>
            <p:cNvSpPr>
              <a:spLocks noChangeShapeType="1"/>
            </p:cNvSpPr>
            <p:nvPr/>
          </p:nvSpPr>
          <p:spPr bwMode="auto">
            <a:xfrm flipV="1">
              <a:off x="336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3" name="Line 34"/>
            <p:cNvSpPr>
              <a:spLocks noChangeShapeType="1"/>
            </p:cNvSpPr>
            <p:nvPr/>
          </p:nvSpPr>
          <p:spPr bwMode="auto">
            <a:xfrm flipV="1">
              <a:off x="345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4" name="Line 35"/>
            <p:cNvSpPr>
              <a:spLocks noChangeShapeType="1"/>
            </p:cNvSpPr>
            <p:nvPr/>
          </p:nvSpPr>
          <p:spPr bwMode="auto">
            <a:xfrm flipV="1">
              <a:off x="355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5" name="Line 36"/>
            <p:cNvSpPr>
              <a:spLocks noChangeShapeType="1"/>
            </p:cNvSpPr>
            <p:nvPr/>
          </p:nvSpPr>
          <p:spPr bwMode="auto">
            <a:xfrm flipV="1">
              <a:off x="364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6" name="Line 37"/>
            <p:cNvSpPr>
              <a:spLocks noChangeShapeType="1"/>
            </p:cNvSpPr>
            <p:nvPr/>
          </p:nvSpPr>
          <p:spPr bwMode="auto">
            <a:xfrm flipV="1">
              <a:off x="374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7" name="Line 38"/>
            <p:cNvSpPr>
              <a:spLocks noChangeShapeType="1"/>
            </p:cNvSpPr>
            <p:nvPr/>
          </p:nvSpPr>
          <p:spPr bwMode="auto">
            <a:xfrm flipV="1">
              <a:off x="384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8" name="Line 39"/>
            <p:cNvSpPr>
              <a:spLocks noChangeShapeType="1"/>
            </p:cNvSpPr>
            <p:nvPr/>
          </p:nvSpPr>
          <p:spPr bwMode="auto">
            <a:xfrm flipV="1">
              <a:off x="393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9" name="Line 40"/>
            <p:cNvSpPr>
              <a:spLocks noChangeShapeType="1"/>
            </p:cNvSpPr>
            <p:nvPr/>
          </p:nvSpPr>
          <p:spPr bwMode="auto">
            <a:xfrm flipV="1">
              <a:off x="403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0" name="Line 41"/>
            <p:cNvSpPr>
              <a:spLocks noChangeShapeType="1"/>
            </p:cNvSpPr>
            <p:nvPr/>
          </p:nvSpPr>
          <p:spPr bwMode="auto">
            <a:xfrm flipV="1">
              <a:off x="412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1" name="Line 42"/>
            <p:cNvSpPr>
              <a:spLocks noChangeShapeType="1"/>
            </p:cNvSpPr>
            <p:nvPr/>
          </p:nvSpPr>
          <p:spPr bwMode="auto">
            <a:xfrm flipV="1">
              <a:off x="422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2" name="Line 43"/>
            <p:cNvSpPr>
              <a:spLocks noChangeShapeType="1"/>
            </p:cNvSpPr>
            <p:nvPr/>
          </p:nvSpPr>
          <p:spPr bwMode="auto">
            <a:xfrm flipV="1">
              <a:off x="432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3" name="Line 44"/>
            <p:cNvSpPr>
              <a:spLocks noChangeShapeType="1"/>
            </p:cNvSpPr>
            <p:nvPr/>
          </p:nvSpPr>
          <p:spPr bwMode="auto">
            <a:xfrm flipV="1">
              <a:off x="441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4" name="Line 45"/>
            <p:cNvSpPr>
              <a:spLocks noChangeShapeType="1"/>
            </p:cNvSpPr>
            <p:nvPr/>
          </p:nvSpPr>
          <p:spPr bwMode="auto">
            <a:xfrm flipV="1">
              <a:off x="451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5" name="Line 46"/>
            <p:cNvSpPr>
              <a:spLocks noChangeShapeType="1"/>
            </p:cNvSpPr>
            <p:nvPr/>
          </p:nvSpPr>
          <p:spPr bwMode="auto">
            <a:xfrm flipV="1">
              <a:off x="460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6" name="Line 47"/>
            <p:cNvSpPr>
              <a:spLocks noChangeShapeType="1"/>
            </p:cNvSpPr>
            <p:nvPr/>
          </p:nvSpPr>
          <p:spPr bwMode="auto">
            <a:xfrm flipV="1">
              <a:off x="470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7" name="Line 48"/>
            <p:cNvSpPr>
              <a:spLocks noChangeShapeType="1"/>
            </p:cNvSpPr>
            <p:nvPr/>
          </p:nvSpPr>
          <p:spPr bwMode="auto">
            <a:xfrm flipV="1">
              <a:off x="480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8" name="Line 49"/>
            <p:cNvSpPr>
              <a:spLocks noChangeShapeType="1"/>
            </p:cNvSpPr>
            <p:nvPr/>
          </p:nvSpPr>
          <p:spPr bwMode="auto">
            <a:xfrm flipV="1">
              <a:off x="489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9" name="Line 50"/>
            <p:cNvSpPr>
              <a:spLocks noChangeShapeType="1"/>
            </p:cNvSpPr>
            <p:nvPr/>
          </p:nvSpPr>
          <p:spPr bwMode="auto">
            <a:xfrm flipV="1">
              <a:off x="499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" name="Group 51"/>
          <p:cNvGrpSpPr>
            <a:grpSpLocks/>
          </p:cNvGrpSpPr>
          <p:nvPr/>
        </p:nvGrpSpPr>
        <p:grpSpPr bwMode="auto">
          <a:xfrm rot="20990458">
            <a:off x="7085746" y="3082413"/>
            <a:ext cx="1006475" cy="522581"/>
            <a:chOff x="1872" y="672"/>
            <a:chExt cx="1296" cy="768"/>
          </a:xfrm>
        </p:grpSpPr>
        <p:sp>
          <p:nvSpPr>
            <p:cNvPr id="20531" name="Rectangle 52" descr="深色木质"/>
            <p:cNvSpPr>
              <a:spLocks noChangeArrowheads="1"/>
            </p:cNvSpPr>
            <p:nvPr/>
          </p:nvSpPr>
          <p:spPr bwMode="auto">
            <a:xfrm>
              <a:off x="1872" y="672"/>
              <a:ext cx="1296" cy="528"/>
            </a:xfrm>
            <a:prstGeom prst="rect">
              <a:avLst/>
            </a:prstGeom>
            <a:blipFill dpi="0" rotWithShape="0">
              <a:blip r:embed="rId5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532" name="Oval 53"/>
            <p:cNvSpPr>
              <a:spLocks noChangeArrowheads="1"/>
            </p:cNvSpPr>
            <p:nvPr/>
          </p:nvSpPr>
          <p:spPr bwMode="auto">
            <a:xfrm>
              <a:off x="2016" y="1200"/>
              <a:ext cx="240" cy="24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533" name="Oval 54"/>
            <p:cNvSpPr>
              <a:spLocks noChangeArrowheads="1"/>
            </p:cNvSpPr>
            <p:nvPr/>
          </p:nvSpPr>
          <p:spPr bwMode="auto">
            <a:xfrm>
              <a:off x="2832" y="1200"/>
              <a:ext cx="240" cy="24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0534" name="Line 59"/>
          <p:cNvSpPr>
            <a:spLocks noChangeShapeType="1"/>
          </p:cNvSpPr>
          <p:nvPr/>
        </p:nvSpPr>
        <p:spPr bwMode="auto">
          <a:xfrm flipH="1" flipV="1">
            <a:off x="6970797" y="2890217"/>
            <a:ext cx="143303" cy="797246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6" name="组合 3"/>
          <p:cNvGrpSpPr>
            <a:grpSpLocks/>
          </p:cNvGrpSpPr>
          <p:nvPr/>
        </p:nvGrpSpPr>
        <p:grpSpPr bwMode="auto">
          <a:xfrm>
            <a:off x="681552" y="3343149"/>
            <a:ext cx="2036445" cy="1248019"/>
            <a:chOff x="1030" y="6285"/>
            <a:chExt cx="3207" cy="2627"/>
          </a:xfrm>
        </p:grpSpPr>
        <p:grpSp>
          <p:nvGrpSpPr>
            <p:cNvPr id="7" name="Group 55"/>
            <p:cNvGrpSpPr>
              <a:grpSpLocks/>
            </p:cNvGrpSpPr>
            <p:nvPr/>
          </p:nvGrpSpPr>
          <p:grpSpPr bwMode="auto">
            <a:xfrm rot="-863535">
              <a:off x="2652" y="7560"/>
              <a:ext cx="1585" cy="1178"/>
              <a:chOff x="1872" y="672"/>
              <a:chExt cx="1296" cy="822"/>
            </a:xfrm>
          </p:grpSpPr>
          <p:sp>
            <p:nvSpPr>
              <p:cNvPr id="20537" name="Rectangle 56" descr="深色木质"/>
              <p:cNvSpPr>
                <a:spLocks noChangeArrowheads="1"/>
              </p:cNvSpPr>
              <p:nvPr/>
            </p:nvSpPr>
            <p:spPr bwMode="auto">
              <a:xfrm rot="187742">
                <a:off x="1872" y="672"/>
                <a:ext cx="1296" cy="528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  <a:prstDash val="dash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538" name="Oval 57"/>
              <p:cNvSpPr>
                <a:spLocks noChangeArrowheads="1"/>
              </p:cNvSpPr>
              <p:nvPr/>
            </p:nvSpPr>
            <p:spPr bwMode="auto">
              <a:xfrm rot="21495830">
                <a:off x="2016" y="1200"/>
                <a:ext cx="240" cy="240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539" name="Oval 58"/>
              <p:cNvSpPr>
                <a:spLocks noChangeArrowheads="1"/>
              </p:cNvSpPr>
              <p:nvPr/>
            </p:nvSpPr>
            <p:spPr bwMode="auto">
              <a:xfrm rot="21495830">
                <a:off x="2820" y="1254"/>
                <a:ext cx="240" cy="240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20540" name="Line 60"/>
            <p:cNvSpPr>
              <a:spLocks noChangeShapeType="1"/>
            </p:cNvSpPr>
            <p:nvPr/>
          </p:nvSpPr>
          <p:spPr bwMode="auto">
            <a:xfrm flipH="1" flipV="1">
              <a:off x="2394" y="7257"/>
              <a:ext cx="335" cy="165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41" name="Text Box 61"/>
            <p:cNvSpPr txBox="1">
              <a:spLocks noChangeArrowheads="1"/>
            </p:cNvSpPr>
            <p:nvPr/>
          </p:nvSpPr>
          <p:spPr bwMode="auto">
            <a:xfrm>
              <a:off x="1030" y="6285"/>
              <a:ext cx="1745" cy="9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400">
                  <a:latin typeface="宋体" pitchFamily="2" charset="-122"/>
                </a:rPr>
                <a:t>金属片</a:t>
              </a:r>
            </a:p>
          </p:txBody>
        </p:sp>
      </p:grpSp>
      <p:sp>
        <p:nvSpPr>
          <p:cNvPr id="27726" name="Text Box 78"/>
          <p:cNvSpPr txBox="1">
            <a:spLocks noChangeArrowheads="1"/>
          </p:cNvSpPr>
          <p:nvPr/>
        </p:nvSpPr>
        <p:spPr bwMode="auto">
          <a:xfrm>
            <a:off x="402197" y="396336"/>
            <a:ext cx="6239233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Times New Roman" pitchFamily="18" charset="0"/>
              </a:rPr>
              <a:t>将</a:t>
            </a:r>
            <a:r>
              <a:rPr lang="zh-CN" altLang="en-US" sz="2800" dirty="0">
                <a:latin typeface="Times New Roman" pitchFamily="18" charset="0"/>
              </a:rPr>
              <a:t>金属片移至</a:t>
            </a:r>
            <a:r>
              <a:rPr lang="en-US" altLang="zh-CN" sz="2800" i="1" dirty="0">
                <a:latin typeface="Times New Roman" pitchFamily="18" charset="0"/>
              </a:rPr>
              <a:t>S</a:t>
            </a:r>
            <a:r>
              <a:rPr lang="en-US" altLang="zh-CN" sz="2800" baseline="-25000" dirty="0">
                <a:latin typeface="Times New Roman" pitchFamily="18" charset="0"/>
              </a:rPr>
              <a:t>1</a:t>
            </a:r>
            <a:r>
              <a:rPr lang="zh-CN" altLang="en-US" sz="2800" dirty="0">
                <a:latin typeface="Times New Roman" pitchFamily="18" charset="0"/>
              </a:rPr>
              <a:t>的</a:t>
            </a:r>
            <a:r>
              <a:rPr lang="zh-CN" altLang="en-US" sz="2800" dirty="0">
                <a:solidFill>
                  <a:srgbClr val="FF0000"/>
                </a:solidFill>
                <a:latin typeface="Times New Roman" pitchFamily="18" charset="0"/>
              </a:rPr>
              <a:t>中点</a:t>
            </a:r>
            <a:r>
              <a:rPr lang="zh-CN" altLang="en-US" sz="2800" dirty="0">
                <a:latin typeface="Times New Roman" pitchFamily="18" charset="0"/>
              </a:rPr>
              <a:t>，测出小车从斜面顶点滑过斜面上半段路程</a:t>
            </a:r>
            <a:r>
              <a:rPr lang="en-US" altLang="zh-CN" sz="2800" i="1" dirty="0">
                <a:latin typeface="Times New Roman" pitchFamily="18" charset="0"/>
              </a:rPr>
              <a:t>S</a:t>
            </a:r>
            <a:r>
              <a:rPr lang="en-US" altLang="zh-CN" sz="2800" baseline="-25000" dirty="0">
                <a:latin typeface="Times New Roman" pitchFamily="18" charset="0"/>
              </a:rPr>
              <a:t>2</a:t>
            </a:r>
            <a:r>
              <a:rPr lang="zh-CN" altLang="en-US" sz="2800" dirty="0">
                <a:latin typeface="Times New Roman" pitchFamily="18" charset="0"/>
              </a:rPr>
              <a:t>所用的时间</a:t>
            </a:r>
            <a:r>
              <a:rPr lang="en-US" altLang="zh-CN" sz="2800" dirty="0">
                <a:latin typeface="Times New Roman" pitchFamily="18" charset="0"/>
              </a:rPr>
              <a:t>t</a:t>
            </a:r>
            <a:r>
              <a:rPr lang="en-US" altLang="zh-CN" sz="2800" baseline="-25000" dirty="0">
                <a:latin typeface="Times New Roman" pitchFamily="18" charset="0"/>
              </a:rPr>
              <a:t>2</a:t>
            </a:r>
            <a:r>
              <a:rPr lang="en-US" altLang="zh-CN" sz="2800" dirty="0">
                <a:latin typeface="Times New Roman" pitchFamily="18" charset="0"/>
              </a:rPr>
              <a:t>,</a:t>
            </a:r>
            <a:r>
              <a:rPr lang="zh-CN" altLang="en-US" sz="2800" dirty="0">
                <a:latin typeface="Times New Roman" pitchFamily="18" charset="0"/>
              </a:rPr>
              <a:t>算出小车通过上半段路程的平均速度</a:t>
            </a:r>
            <a:r>
              <a:rPr lang="en-US" altLang="zh-CN" sz="2800" i="1" dirty="0">
                <a:latin typeface="Times New Roman" pitchFamily="18" charset="0"/>
              </a:rPr>
              <a:t>v</a:t>
            </a:r>
            <a:r>
              <a:rPr lang="en-US" altLang="zh-CN" sz="2800" baseline="-25000" dirty="0">
                <a:latin typeface="Times New Roman" pitchFamily="18" charset="0"/>
              </a:rPr>
              <a:t>2</a:t>
            </a:r>
            <a:r>
              <a:rPr lang="zh-CN" altLang="en-US" sz="2800" dirty="0">
                <a:latin typeface="Times New Roman" pitchFamily="18" charset="0"/>
              </a:rPr>
              <a:t>。</a:t>
            </a:r>
          </a:p>
        </p:txBody>
      </p:sp>
      <p:grpSp>
        <p:nvGrpSpPr>
          <p:cNvPr id="8" name="Group 61"/>
          <p:cNvGrpSpPr>
            <a:grpSpLocks/>
          </p:cNvGrpSpPr>
          <p:nvPr/>
        </p:nvGrpSpPr>
        <p:grpSpPr bwMode="auto">
          <a:xfrm>
            <a:off x="6705600" y="639694"/>
            <a:ext cx="1524000" cy="1140178"/>
            <a:chOff x="1440" y="336"/>
            <a:chExt cx="960" cy="960"/>
          </a:xfrm>
        </p:grpSpPr>
        <p:sp>
          <p:nvSpPr>
            <p:cNvPr id="19466" name="Oval 62"/>
            <p:cNvSpPr/>
            <p:nvPr/>
          </p:nvSpPr>
          <p:spPr>
            <a:xfrm>
              <a:off x="1440" y="336"/>
              <a:ext cx="960" cy="960"/>
            </a:xfrm>
            <a:prstGeom prst="ellips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zh-CN" altLang="en-US" noProof="1"/>
            </a:p>
          </p:txBody>
        </p:sp>
        <p:sp>
          <p:nvSpPr>
            <p:cNvPr id="19467" name="Line 63"/>
            <p:cNvSpPr/>
            <p:nvPr/>
          </p:nvSpPr>
          <p:spPr>
            <a:xfrm>
              <a:off x="1920" y="336"/>
              <a:ext cx="0" cy="192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  <p:sp>
          <p:nvSpPr>
            <p:cNvPr id="19468" name="Line 64"/>
            <p:cNvSpPr/>
            <p:nvPr/>
          </p:nvSpPr>
          <p:spPr>
            <a:xfrm>
              <a:off x="1920" y="1104"/>
              <a:ext cx="0" cy="192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  <p:sp>
          <p:nvSpPr>
            <p:cNvPr id="19469" name="Line 65"/>
            <p:cNvSpPr/>
            <p:nvPr/>
          </p:nvSpPr>
          <p:spPr>
            <a:xfrm>
              <a:off x="1440" y="816"/>
              <a:ext cx="192" cy="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  <p:sp>
          <p:nvSpPr>
            <p:cNvPr id="19470" name="Line 66"/>
            <p:cNvSpPr/>
            <p:nvPr/>
          </p:nvSpPr>
          <p:spPr>
            <a:xfrm>
              <a:off x="2208" y="816"/>
              <a:ext cx="192" cy="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  <p:sp>
          <p:nvSpPr>
            <p:cNvPr id="19471" name="Line 67"/>
            <p:cNvSpPr/>
            <p:nvPr/>
          </p:nvSpPr>
          <p:spPr>
            <a:xfrm>
              <a:off x="2064" y="1056"/>
              <a:ext cx="96" cy="192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  <p:sp>
          <p:nvSpPr>
            <p:cNvPr id="19472" name="Line 68"/>
            <p:cNvSpPr/>
            <p:nvPr/>
          </p:nvSpPr>
          <p:spPr>
            <a:xfrm>
              <a:off x="1680" y="384"/>
              <a:ext cx="96" cy="192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  <p:sp>
          <p:nvSpPr>
            <p:cNvPr id="19473" name="Line 69"/>
            <p:cNvSpPr/>
            <p:nvPr/>
          </p:nvSpPr>
          <p:spPr>
            <a:xfrm>
              <a:off x="2160" y="960"/>
              <a:ext cx="192" cy="96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  <p:sp>
          <p:nvSpPr>
            <p:cNvPr id="19474" name="Line 70"/>
            <p:cNvSpPr/>
            <p:nvPr/>
          </p:nvSpPr>
          <p:spPr>
            <a:xfrm>
              <a:off x="1488" y="576"/>
              <a:ext cx="192" cy="96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  <p:sp>
          <p:nvSpPr>
            <p:cNvPr id="19475" name="Line 71"/>
            <p:cNvSpPr/>
            <p:nvPr/>
          </p:nvSpPr>
          <p:spPr>
            <a:xfrm flipV="1">
              <a:off x="1680" y="1056"/>
              <a:ext cx="96" cy="192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  <p:sp>
          <p:nvSpPr>
            <p:cNvPr id="19476" name="Line 72"/>
            <p:cNvSpPr/>
            <p:nvPr/>
          </p:nvSpPr>
          <p:spPr>
            <a:xfrm flipV="1">
              <a:off x="2064" y="384"/>
              <a:ext cx="96" cy="192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  <p:sp>
          <p:nvSpPr>
            <p:cNvPr id="19477" name="Line 73"/>
            <p:cNvSpPr/>
            <p:nvPr/>
          </p:nvSpPr>
          <p:spPr>
            <a:xfrm flipV="1">
              <a:off x="1488" y="960"/>
              <a:ext cx="192" cy="96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  <p:sp>
          <p:nvSpPr>
            <p:cNvPr id="19478" name="Line 74"/>
            <p:cNvSpPr/>
            <p:nvPr/>
          </p:nvSpPr>
          <p:spPr>
            <a:xfrm flipV="1">
              <a:off x="2160" y="576"/>
              <a:ext cx="192" cy="96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</p:grpSp>
      <p:grpSp>
        <p:nvGrpSpPr>
          <p:cNvPr id="9" name="组合 2"/>
          <p:cNvGrpSpPr>
            <a:grpSpLocks/>
          </p:cNvGrpSpPr>
          <p:nvPr/>
        </p:nvGrpSpPr>
        <p:grpSpPr bwMode="auto">
          <a:xfrm>
            <a:off x="7467600" y="867730"/>
            <a:ext cx="0" cy="684107"/>
            <a:chOff x="11760" y="1320"/>
            <a:chExt cx="0" cy="1440"/>
          </a:xfrm>
        </p:grpSpPr>
        <p:sp>
          <p:nvSpPr>
            <p:cNvPr id="19464" name="Line 75"/>
            <p:cNvSpPr/>
            <p:nvPr/>
          </p:nvSpPr>
          <p:spPr>
            <a:xfrm flipV="1">
              <a:off x="11760" y="1320"/>
              <a:ext cx="0" cy="720"/>
            </a:xfrm>
            <a:prstGeom prst="line">
              <a:avLst/>
            </a:prstGeom>
            <a:ln>
              <a:headEnd type="none" w="med" len="med"/>
              <a:tailEnd type="triangl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sp>
        <p:sp>
          <p:nvSpPr>
            <p:cNvPr id="2" name="Line 75"/>
            <p:cNvSpPr/>
            <p:nvPr/>
          </p:nvSpPr>
          <p:spPr>
            <a:xfrm rot="10800000" flipV="1">
              <a:off x="11760" y="2040"/>
              <a:ext cx="0" cy="720"/>
            </a:xfrm>
            <a:prstGeom prst="line">
              <a:avLst/>
            </a:prstGeom>
            <a:ln>
              <a:noFill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</p:grpSp>
      <p:grpSp>
        <p:nvGrpSpPr>
          <p:cNvPr id="10" name="组合 11"/>
          <p:cNvGrpSpPr>
            <a:grpSpLocks/>
          </p:cNvGrpSpPr>
          <p:nvPr/>
        </p:nvGrpSpPr>
        <p:grpSpPr bwMode="auto">
          <a:xfrm>
            <a:off x="4200934" y="2560847"/>
            <a:ext cx="4331597" cy="989994"/>
            <a:chOff x="6574" y="4650"/>
            <a:chExt cx="6820" cy="2085"/>
          </a:xfrm>
        </p:grpSpPr>
        <p:cxnSp>
          <p:nvCxnSpPr>
            <p:cNvPr id="5" name="直接箭头连接符 4"/>
            <p:cNvCxnSpPr/>
            <p:nvPr/>
          </p:nvCxnSpPr>
          <p:spPr>
            <a:xfrm flipV="1">
              <a:off x="6602" y="5721"/>
              <a:ext cx="4333" cy="1014"/>
            </a:xfrm>
            <a:prstGeom prst="straightConnector1">
              <a:avLst/>
            </a:prstGeom>
            <a:ln w="12700">
              <a:solidFill>
                <a:srgbClr val="FF0000"/>
              </a:solidFill>
              <a:headEnd type="arrow" w="med" len="med"/>
              <a:tailEnd type="arrow" w="med" len="med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0562" name="Text Box 78"/>
            <p:cNvSpPr txBox="1">
              <a:spLocks noChangeArrowheads="1"/>
            </p:cNvSpPr>
            <p:nvPr/>
          </p:nvSpPr>
          <p:spPr bwMode="auto">
            <a:xfrm rot="20866690">
              <a:off x="6574" y="4650"/>
              <a:ext cx="6820" cy="10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2600">
                  <a:solidFill>
                    <a:srgbClr val="FF0000"/>
                  </a:solidFill>
                  <a:latin typeface="Times New Roman" pitchFamily="18" charset="0"/>
                </a:rPr>
                <a:t>上半段路程：</a:t>
              </a:r>
              <a:r>
                <a:rPr lang="en-US" altLang="zh-CN" sz="2600">
                  <a:solidFill>
                    <a:srgbClr val="FF0000"/>
                  </a:solidFill>
                  <a:latin typeface="Times New Roman" pitchFamily="18" charset="0"/>
                </a:rPr>
                <a:t>0.3m</a:t>
              </a:r>
            </a:p>
          </p:txBody>
        </p:sp>
      </p:grpSp>
      <p:grpSp>
        <p:nvGrpSpPr>
          <p:cNvPr id="11" name="组合 2"/>
          <p:cNvGrpSpPr>
            <a:grpSpLocks/>
          </p:cNvGrpSpPr>
          <p:nvPr/>
        </p:nvGrpSpPr>
        <p:grpSpPr bwMode="auto">
          <a:xfrm>
            <a:off x="2972314" y="2978979"/>
            <a:ext cx="2351748" cy="1170558"/>
            <a:chOff x="798" y="6291"/>
            <a:chExt cx="3703" cy="2463"/>
          </a:xfrm>
        </p:grpSpPr>
        <p:grpSp>
          <p:nvGrpSpPr>
            <p:cNvPr id="12" name="Group 55"/>
            <p:cNvGrpSpPr>
              <a:grpSpLocks/>
            </p:cNvGrpSpPr>
            <p:nvPr/>
          </p:nvGrpSpPr>
          <p:grpSpPr bwMode="auto">
            <a:xfrm rot="-863535">
              <a:off x="2916" y="7480"/>
              <a:ext cx="1585" cy="1202"/>
              <a:chOff x="2096" y="665"/>
              <a:chExt cx="1296" cy="839"/>
            </a:xfrm>
          </p:grpSpPr>
          <p:sp>
            <p:nvSpPr>
              <p:cNvPr id="20566" name="Rectangle 56" descr="深色木质"/>
              <p:cNvSpPr>
                <a:spLocks noChangeArrowheads="1"/>
              </p:cNvSpPr>
              <p:nvPr/>
            </p:nvSpPr>
            <p:spPr bwMode="auto">
              <a:xfrm rot="238057">
                <a:off x="2096" y="665"/>
                <a:ext cx="1296" cy="528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  <a:prstDash val="dash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567" name="Oval 57"/>
              <p:cNvSpPr>
                <a:spLocks noChangeArrowheads="1"/>
              </p:cNvSpPr>
              <p:nvPr/>
            </p:nvSpPr>
            <p:spPr bwMode="auto">
              <a:xfrm>
                <a:off x="2252" y="1210"/>
                <a:ext cx="240" cy="240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568" name="Oval 58"/>
              <p:cNvSpPr>
                <a:spLocks noChangeArrowheads="1"/>
              </p:cNvSpPr>
              <p:nvPr/>
            </p:nvSpPr>
            <p:spPr bwMode="auto">
              <a:xfrm>
                <a:off x="3056" y="1264"/>
                <a:ext cx="240" cy="240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20569" name="Line 60"/>
            <p:cNvSpPr>
              <a:spLocks noChangeShapeType="1"/>
            </p:cNvSpPr>
            <p:nvPr/>
          </p:nvSpPr>
          <p:spPr bwMode="auto">
            <a:xfrm flipH="1" flipV="1">
              <a:off x="2705" y="7139"/>
              <a:ext cx="236" cy="161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70" name="Text Box 61"/>
            <p:cNvSpPr txBox="1">
              <a:spLocks noChangeArrowheads="1"/>
            </p:cNvSpPr>
            <p:nvPr/>
          </p:nvSpPr>
          <p:spPr bwMode="auto">
            <a:xfrm>
              <a:off x="798" y="6291"/>
              <a:ext cx="1745" cy="9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400">
                  <a:latin typeface="宋体" pitchFamily="2" charset="-122"/>
                </a:rPr>
                <a:t>金属片</a:t>
              </a: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77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93 L 0.267708 -0.073426 " pathEditMode="relative" rAng="0" ptsTypes="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72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1143000" y="3155680"/>
            <a:ext cx="7315200" cy="1291014"/>
            <a:chOff x="720" y="2177"/>
            <a:chExt cx="4608" cy="1087"/>
          </a:xfrm>
        </p:grpSpPr>
        <p:sp>
          <p:nvSpPr>
            <p:cNvPr id="21506" name="Line 3"/>
            <p:cNvSpPr>
              <a:spLocks noChangeShapeType="1"/>
            </p:cNvSpPr>
            <p:nvPr/>
          </p:nvSpPr>
          <p:spPr bwMode="auto">
            <a:xfrm>
              <a:off x="720" y="3072"/>
              <a:ext cx="460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07" name="Line 4"/>
            <p:cNvSpPr>
              <a:spLocks noChangeShapeType="1"/>
            </p:cNvSpPr>
            <p:nvPr/>
          </p:nvSpPr>
          <p:spPr bwMode="auto">
            <a:xfrm flipV="1">
              <a:off x="1104" y="2177"/>
              <a:ext cx="4224" cy="89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08" name="Rectangle 5" descr="栎木"/>
            <p:cNvSpPr>
              <a:spLocks noChangeArrowheads="1"/>
            </p:cNvSpPr>
            <p:nvPr/>
          </p:nvSpPr>
          <p:spPr bwMode="auto">
            <a:xfrm>
              <a:off x="4608" y="2352"/>
              <a:ext cx="528" cy="720"/>
            </a:xfrm>
            <a:prstGeom prst="rect">
              <a:avLst/>
            </a:prstGeom>
            <a:blipFill dpi="0" rotWithShape="0">
              <a:blip r:embed="rId2" cstate="print"/>
              <a:srcRect/>
              <a:tile tx="0" ty="0" sx="100000" sy="100000" flip="none" algn="tl"/>
            </a:blipFill>
            <a:ln w="317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509" name="Line 6"/>
            <p:cNvSpPr>
              <a:spLocks noChangeShapeType="1"/>
            </p:cNvSpPr>
            <p:nvPr/>
          </p:nvSpPr>
          <p:spPr bwMode="auto">
            <a:xfrm flipV="1">
              <a:off x="76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0" name="Line 7"/>
            <p:cNvSpPr>
              <a:spLocks noChangeShapeType="1"/>
            </p:cNvSpPr>
            <p:nvPr/>
          </p:nvSpPr>
          <p:spPr bwMode="auto">
            <a:xfrm flipV="1">
              <a:off x="86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1" name="Line 8"/>
            <p:cNvSpPr>
              <a:spLocks noChangeShapeType="1"/>
            </p:cNvSpPr>
            <p:nvPr/>
          </p:nvSpPr>
          <p:spPr bwMode="auto">
            <a:xfrm flipV="1">
              <a:off x="96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2" name="Line 9"/>
            <p:cNvSpPr>
              <a:spLocks noChangeShapeType="1"/>
            </p:cNvSpPr>
            <p:nvPr/>
          </p:nvSpPr>
          <p:spPr bwMode="auto">
            <a:xfrm flipV="1">
              <a:off x="105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3" name="Line 10"/>
            <p:cNvSpPr>
              <a:spLocks noChangeShapeType="1"/>
            </p:cNvSpPr>
            <p:nvPr/>
          </p:nvSpPr>
          <p:spPr bwMode="auto">
            <a:xfrm flipV="1">
              <a:off x="115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4" name="Line 11"/>
            <p:cNvSpPr>
              <a:spLocks noChangeShapeType="1"/>
            </p:cNvSpPr>
            <p:nvPr/>
          </p:nvSpPr>
          <p:spPr bwMode="auto">
            <a:xfrm flipV="1">
              <a:off x="124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5" name="Line 12"/>
            <p:cNvSpPr>
              <a:spLocks noChangeShapeType="1"/>
            </p:cNvSpPr>
            <p:nvPr/>
          </p:nvSpPr>
          <p:spPr bwMode="auto">
            <a:xfrm flipV="1">
              <a:off x="134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6" name="Line 13"/>
            <p:cNvSpPr>
              <a:spLocks noChangeShapeType="1"/>
            </p:cNvSpPr>
            <p:nvPr/>
          </p:nvSpPr>
          <p:spPr bwMode="auto">
            <a:xfrm flipV="1">
              <a:off x="144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7" name="Line 14"/>
            <p:cNvSpPr>
              <a:spLocks noChangeShapeType="1"/>
            </p:cNvSpPr>
            <p:nvPr/>
          </p:nvSpPr>
          <p:spPr bwMode="auto">
            <a:xfrm flipV="1">
              <a:off x="153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8" name="Line 15"/>
            <p:cNvSpPr>
              <a:spLocks noChangeShapeType="1"/>
            </p:cNvSpPr>
            <p:nvPr/>
          </p:nvSpPr>
          <p:spPr bwMode="auto">
            <a:xfrm flipV="1">
              <a:off x="163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9" name="Line 16"/>
            <p:cNvSpPr>
              <a:spLocks noChangeShapeType="1"/>
            </p:cNvSpPr>
            <p:nvPr/>
          </p:nvSpPr>
          <p:spPr bwMode="auto">
            <a:xfrm flipV="1">
              <a:off x="172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0" name="Line 17"/>
            <p:cNvSpPr>
              <a:spLocks noChangeShapeType="1"/>
            </p:cNvSpPr>
            <p:nvPr/>
          </p:nvSpPr>
          <p:spPr bwMode="auto">
            <a:xfrm flipV="1">
              <a:off x="182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1" name="Line 18"/>
            <p:cNvSpPr>
              <a:spLocks noChangeShapeType="1"/>
            </p:cNvSpPr>
            <p:nvPr/>
          </p:nvSpPr>
          <p:spPr bwMode="auto">
            <a:xfrm flipV="1">
              <a:off x="192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2" name="Line 19"/>
            <p:cNvSpPr>
              <a:spLocks noChangeShapeType="1"/>
            </p:cNvSpPr>
            <p:nvPr/>
          </p:nvSpPr>
          <p:spPr bwMode="auto">
            <a:xfrm flipV="1">
              <a:off x="201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3" name="Line 20"/>
            <p:cNvSpPr>
              <a:spLocks noChangeShapeType="1"/>
            </p:cNvSpPr>
            <p:nvPr/>
          </p:nvSpPr>
          <p:spPr bwMode="auto">
            <a:xfrm flipV="1">
              <a:off x="211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4" name="Line 21"/>
            <p:cNvSpPr>
              <a:spLocks noChangeShapeType="1"/>
            </p:cNvSpPr>
            <p:nvPr/>
          </p:nvSpPr>
          <p:spPr bwMode="auto">
            <a:xfrm flipV="1">
              <a:off x="220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5" name="Line 22"/>
            <p:cNvSpPr>
              <a:spLocks noChangeShapeType="1"/>
            </p:cNvSpPr>
            <p:nvPr/>
          </p:nvSpPr>
          <p:spPr bwMode="auto">
            <a:xfrm flipV="1">
              <a:off x="230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6" name="Line 23"/>
            <p:cNvSpPr>
              <a:spLocks noChangeShapeType="1"/>
            </p:cNvSpPr>
            <p:nvPr/>
          </p:nvSpPr>
          <p:spPr bwMode="auto">
            <a:xfrm flipV="1">
              <a:off x="240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7" name="Line 24"/>
            <p:cNvSpPr>
              <a:spLocks noChangeShapeType="1"/>
            </p:cNvSpPr>
            <p:nvPr/>
          </p:nvSpPr>
          <p:spPr bwMode="auto">
            <a:xfrm flipV="1">
              <a:off x="249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8" name="Line 25"/>
            <p:cNvSpPr>
              <a:spLocks noChangeShapeType="1"/>
            </p:cNvSpPr>
            <p:nvPr/>
          </p:nvSpPr>
          <p:spPr bwMode="auto">
            <a:xfrm flipV="1">
              <a:off x="259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9" name="Line 26"/>
            <p:cNvSpPr>
              <a:spLocks noChangeShapeType="1"/>
            </p:cNvSpPr>
            <p:nvPr/>
          </p:nvSpPr>
          <p:spPr bwMode="auto">
            <a:xfrm flipV="1">
              <a:off x="268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0" name="Line 27"/>
            <p:cNvSpPr>
              <a:spLocks noChangeShapeType="1"/>
            </p:cNvSpPr>
            <p:nvPr/>
          </p:nvSpPr>
          <p:spPr bwMode="auto">
            <a:xfrm flipV="1">
              <a:off x="278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1" name="Line 28"/>
            <p:cNvSpPr>
              <a:spLocks noChangeShapeType="1"/>
            </p:cNvSpPr>
            <p:nvPr/>
          </p:nvSpPr>
          <p:spPr bwMode="auto">
            <a:xfrm flipV="1">
              <a:off x="288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2" name="Line 29"/>
            <p:cNvSpPr>
              <a:spLocks noChangeShapeType="1"/>
            </p:cNvSpPr>
            <p:nvPr/>
          </p:nvSpPr>
          <p:spPr bwMode="auto">
            <a:xfrm flipV="1">
              <a:off x="297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3" name="Line 30"/>
            <p:cNvSpPr>
              <a:spLocks noChangeShapeType="1"/>
            </p:cNvSpPr>
            <p:nvPr/>
          </p:nvSpPr>
          <p:spPr bwMode="auto">
            <a:xfrm flipV="1">
              <a:off x="307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4" name="Line 31"/>
            <p:cNvSpPr>
              <a:spLocks noChangeShapeType="1"/>
            </p:cNvSpPr>
            <p:nvPr/>
          </p:nvSpPr>
          <p:spPr bwMode="auto">
            <a:xfrm flipV="1">
              <a:off x="316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5" name="Line 32"/>
            <p:cNvSpPr>
              <a:spLocks noChangeShapeType="1"/>
            </p:cNvSpPr>
            <p:nvPr/>
          </p:nvSpPr>
          <p:spPr bwMode="auto">
            <a:xfrm flipV="1">
              <a:off x="326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6" name="Line 33"/>
            <p:cNvSpPr>
              <a:spLocks noChangeShapeType="1"/>
            </p:cNvSpPr>
            <p:nvPr/>
          </p:nvSpPr>
          <p:spPr bwMode="auto">
            <a:xfrm flipV="1">
              <a:off x="336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7" name="Line 34"/>
            <p:cNvSpPr>
              <a:spLocks noChangeShapeType="1"/>
            </p:cNvSpPr>
            <p:nvPr/>
          </p:nvSpPr>
          <p:spPr bwMode="auto">
            <a:xfrm flipV="1">
              <a:off x="345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8" name="Line 35"/>
            <p:cNvSpPr>
              <a:spLocks noChangeShapeType="1"/>
            </p:cNvSpPr>
            <p:nvPr/>
          </p:nvSpPr>
          <p:spPr bwMode="auto">
            <a:xfrm flipV="1">
              <a:off x="355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9" name="Line 36"/>
            <p:cNvSpPr>
              <a:spLocks noChangeShapeType="1"/>
            </p:cNvSpPr>
            <p:nvPr/>
          </p:nvSpPr>
          <p:spPr bwMode="auto">
            <a:xfrm flipV="1">
              <a:off x="364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0" name="Line 37"/>
            <p:cNvSpPr>
              <a:spLocks noChangeShapeType="1"/>
            </p:cNvSpPr>
            <p:nvPr/>
          </p:nvSpPr>
          <p:spPr bwMode="auto">
            <a:xfrm flipV="1">
              <a:off x="374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1" name="Line 38"/>
            <p:cNvSpPr>
              <a:spLocks noChangeShapeType="1"/>
            </p:cNvSpPr>
            <p:nvPr/>
          </p:nvSpPr>
          <p:spPr bwMode="auto">
            <a:xfrm flipV="1">
              <a:off x="384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2" name="Line 39"/>
            <p:cNvSpPr>
              <a:spLocks noChangeShapeType="1"/>
            </p:cNvSpPr>
            <p:nvPr/>
          </p:nvSpPr>
          <p:spPr bwMode="auto">
            <a:xfrm flipV="1">
              <a:off x="393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3" name="Line 40"/>
            <p:cNvSpPr>
              <a:spLocks noChangeShapeType="1"/>
            </p:cNvSpPr>
            <p:nvPr/>
          </p:nvSpPr>
          <p:spPr bwMode="auto">
            <a:xfrm flipV="1">
              <a:off x="403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4" name="Line 41"/>
            <p:cNvSpPr>
              <a:spLocks noChangeShapeType="1"/>
            </p:cNvSpPr>
            <p:nvPr/>
          </p:nvSpPr>
          <p:spPr bwMode="auto">
            <a:xfrm flipV="1">
              <a:off x="412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5" name="Line 42"/>
            <p:cNvSpPr>
              <a:spLocks noChangeShapeType="1"/>
            </p:cNvSpPr>
            <p:nvPr/>
          </p:nvSpPr>
          <p:spPr bwMode="auto">
            <a:xfrm flipV="1">
              <a:off x="422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6" name="Line 43"/>
            <p:cNvSpPr>
              <a:spLocks noChangeShapeType="1"/>
            </p:cNvSpPr>
            <p:nvPr/>
          </p:nvSpPr>
          <p:spPr bwMode="auto">
            <a:xfrm flipV="1">
              <a:off x="432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7" name="Line 44"/>
            <p:cNvSpPr>
              <a:spLocks noChangeShapeType="1"/>
            </p:cNvSpPr>
            <p:nvPr/>
          </p:nvSpPr>
          <p:spPr bwMode="auto">
            <a:xfrm flipV="1">
              <a:off x="441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8" name="Line 45"/>
            <p:cNvSpPr>
              <a:spLocks noChangeShapeType="1"/>
            </p:cNvSpPr>
            <p:nvPr/>
          </p:nvSpPr>
          <p:spPr bwMode="auto">
            <a:xfrm flipV="1">
              <a:off x="451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9" name="Line 46"/>
            <p:cNvSpPr>
              <a:spLocks noChangeShapeType="1"/>
            </p:cNvSpPr>
            <p:nvPr/>
          </p:nvSpPr>
          <p:spPr bwMode="auto">
            <a:xfrm flipV="1">
              <a:off x="460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50" name="Line 47"/>
            <p:cNvSpPr>
              <a:spLocks noChangeShapeType="1"/>
            </p:cNvSpPr>
            <p:nvPr/>
          </p:nvSpPr>
          <p:spPr bwMode="auto">
            <a:xfrm flipV="1">
              <a:off x="470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51" name="Line 48"/>
            <p:cNvSpPr>
              <a:spLocks noChangeShapeType="1"/>
            </p:cNvSpPr>
            <p:nvPr/>
          </p:nvSpPr>
          <p:spPr bwMode="auto">
            <a:xfrm flipV="1">
              <a:off x="480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52" name="Line 49"/>
            <p:cNvSpPr>
              <a:spLocks noChangeShapeType="1"/>
            </p:cNvSpPr>
            <p:nvPr/>
          </p:nvSpPr>
          <p:spPr bwMode="auto">
            <a:xfrm flipV="1">
              <a:off x="489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53" name="Line 50"/>
            <p:cNvSpPr>
              <a:spLocks noChangeShapeType="1"/>
            </p:cNvSpPr>
            <p:nvPr/>
          </p:nvSpPr>
          <p:spPr bwMode="auto">
            <a:xfrm flipV="1">
              <a:off x="499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" name="组合 2"/>
          <p:cNvGrpSpPr>
            <a:grpSpLocks/>
          </p:cNvGrpSpPr>
          <p:nvPr/>
        </p:nvGrpSpPr>
        <p:grpSpPr bwMode="auto">
          <a:xfrm>
            <a:off x="6903293" y="2585592"/>
            <a:ext cx="1128341" cy="792423"/>
            <a:chOff x="10914" y="5412"/>
            <a:chExt cx="1776" cy="1668"/>
          </a:xfrm>
        </p:grpSpPr>
        <p:grpSp>
          <p:nvGrpSpPr>
            <p:cNvPr id="5" name="Group 51"/>
            <p:cNvGrpSpPr>
              <a:grpSpLocks/>
            </p:cNvGrpSpPr>
            <p:nvPr/>
          </p:nvGrpSpPr>
          <p:grpSpPr bwMode="auto">
            <a:xfrm rot="-863535">
              <a:off x="11105" y="5793"/>
              <a:ext cx="1585" cy="1174"/>
              <a:chOff x="1929" y="637"/>
              <a:chExt cx="1296" cy="819"/>
            </a:xfrm>
          </p:grpSpPr>
          <p:sp>
            <p:nvSpPr>
              <p:cNvPr id="21556" name="Rectangle 52" descr="深色木质"/>
              <p:cNvSpPr>
                <a:spLocks noChangeArrowheads="1"/>
              </p:cNvSpPr>
              <p:nvPr/>
            </p:nvSpPr>
            <p:spPr bwMode="auto">
              <a:xfrm rot="221314">
                <a:off x="1929" y="637"/>
                <a:ext cx="1296" cy="528"/>
              </a:xfrm>
              <a:prstGeom prst="rect">
                <a:avLst/>
              </a:prstGeom>
              <a:blipFill dpi="0" rotWithShape="0">
                <a:blip r:embed="rId3" cstate="print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1557" name="Oval 53"/>
              <p:cNvSpPr>
                <a:spLocks noChangeArrowheads="1"/>
              </p:cNvSpPr>
              <p:nvPr/>
            </p:nvSpPr>
            <p:spPr bwMode="auto">
              <a:xfrm>
                <a:off x="2050" y="1156"/>
                <a:ext cx="240" cy="240"/>
              </a:xfrm>
              <a:prstGeom prst="ellipse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chemeClr val="accent1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1558" name="Oval 54"/>
              <p:cNvSpPr>
                <a:spLocks noChangeArrowheads="1"/>
              </p:cNvSpPr>
              <p:nvPr/>
            </p:nvSpPr>
            <p:spPr bwMode="auto">
              <a:xfrm>
                <a:off x="2828" y="1216"/>
                <a:ext cx="240" cy="240"/>
              </a:xfrm>
              <a:prstGeom prst="ellipse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chemeClr val="accent1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21559" name="Line 59"/>
            <p:cNvSpPr>
              <a:spLocks noChangeShapeType="1"/>
            </p:cNvSpPr>
            <p:nvPr/>
          </p:nvSpPr>
          <p:spPr bwMode="auto">
            <a:xfrm flipH="1" flipV="1">
              <a:off x="10914" y="5412"/>
              <a:ext cx="246" cy="166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" name="组合 3"/>
          <p:cNvGrpSpPr>
            <a:grpSpLocks/>
          </p:cNvGrpSpPr>
          <p:nvPr/>
        </p:nvGrpSpPr>
        <p:grpSpPr bwMode="auto">
          <a:xfrm>
            <a:off x="2944813" y="2628345"/>
            <a:ext cx="2224729" cy="1210480"/>
            <a:chOff x="798" y="6291"/>
            <a:chExt cx="3503" cy="2547"/>
          </a:xfrm>
        </p:grpSpPr>
        <p:grpSp>
          <p:nvGrpSpPr>
            <p:cNvPr id="7" name="Group 55"/>
            <p:cNvGrpSpPr>
              <a:grpSpLocks/>
            </p:cNvGrpSpPr>
            <p:nvPr/>
          </p:nvGrpSpPr>
          <p:grpSpPr bwMode="auto">
            <a:xfrm rot="-863535">
              <a:off x="2716" y="7499"/>
              <a:ext cx="1585" cy="1158"/>
              <a:chOff x="1936" y="646"/>
              <a:chExt cx="1296" cy="812"/>
            </a:xfrm>
          </p:grpSpPr>
          <p:sp>
            <p:nvSpPr>
              <p:cNvPr id="21562" name="Rectangle 56" descr="深色木质"/>
              <p:cNvSpPr>
                <a:spLocks noChangeArrowheads="1"/>
              </p:cNvSpPr>
              <p:nvPr/>
            </p:nvSpPr>
            <p:spPr bwMode="auto">
              <a:xfrm rot="246155">
                <a:off x="1936" y="646"/>
                <a:ext cx="1296" cy="528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  <a:prstDash val="dash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1563" name="Oval 57"/>
              <p:cNvSpPr>
                <a:spLocks noChangeArrowheads="1"/>
              </p:cNvSpPr>
              <p:nvPr/>
            </p:nvSpPr>
            <p:spPr bwMode="auto">
              <a:xfrm>
                <a:off x="2022" y="1170"/>
                <a:ext cx="240" cy="240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1564" name="Oval 58"/>
              <p:cNvSpPr>
                <a:spLocks noChangeArrowheads="1"/>
              </p:cNvSpPr>
              <p:nvPr/>
            </p:nvSpPr>
            <p:spPr bwMode="auto">
              <a:xfrm>
                <a:off x="2776" y="1218"/>
                <a:ext cx="240" cy="240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21565" name="Line 60"/>
            <p:cNvSpPr>
              <a:spLocks noChangeShapeType="1"/>
            </p:cNvSpPr>
            <p:nvPr/>
          </p:nvSpPr>
          <p:spPr bwMode="auto">
            <a:xfrm flipH="1" flipV="1">
              <a:off x="2498" y="7052"/>
              <a:ext cx="262" cy="178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66" name="Text Box 61"/>
            <p:cNvSpPr txBox="1">
              <a:spLocks noChangeArrowheads="1"/>
            </p:cNvSpPr>
            <p:nvPr/>
          </p:nvSpPr>
          <p:spPr bwMode="auto">
            <a:xfrm>
              <a:off x="798" y="6291"/>
              <a:ext cx="1745" cy="9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400">
                  <a:latin typeface="宋体" pitchFamily="2" charset="-122"/>
                </a:rPr>
                <a:t>金属片</a:t>
              </a:r>
            </a:p>
          </p:txBody>
        </p:sp>
      </p:grpSp>
      <p:grpSp>
        <p:nvGrpSpPr>
          <p:cNvPr id="8" name="Group 61"/>
          <p:cNvGrpSpPr>
            <a:grpSpLocks/>
          </p:cNvGrpSpPr>
          <p:nvPr/>
        </p:nvGrpSpPr>
        <p:grpSpPr bwMode="auto">
          <a:xfrm>
            <a:off x="5928704" y="632819"/>
            <a:ext cx="1524000" cy="1140178"/>
            <a:chOff x="1440" y="336"/>
            <a:chExt cx="960" cy="960"/>
          </a:xfrm>
        </p:grpSpPr>
        <p:sp>
          <p:nvSpPr>
            <p:cNvPr id="19466" name="Oval 62"/>
            <p:cNvSpPr/>
            <p:nvPr/>
          </p:nvSpPr>
          <p:spPr>
            <a:xfrm>
              <a:off x="1440" y="336"/>
              <a:ext cx="960" cy="960"/>
            </a:xfrm>
            <a:prstGeom prst="ellips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zh-CN" altLang="en-US" noProof="1"/>
            </a:p>
          </p:txBody>
        </p:sp>
        <p:sp>
          <p:nvSpPr>
            <p:cNvPr id="19467" name="Line 63"/>
            <p:cNvSpPr/>
            <p:nvPr/>
          </p:nvSpPr>
          <p:spPr>
            <a:xfrm>
              <a:off x="1920" y="336"/>
              <a:ext cx="0" cy="192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  <p:sp>
          <p:nvSpPr>
            <p:cNvPr id="19468" name="Line 64"/>
            <p:cNvSpPr/>
            <p:nvPr/>
          </p:nvSpPr>
          <p:spPr>
            <a:xfrm>
              <a:off x="1920" y="1104"/>
              <a:ext cx="0" cy="192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  <p:sp>
          <p:nvSpPr>
            <p:cNvPr id="19469" name="Line 65"/>
            <p:cNvSpPr/>
            <p:nvPr/>
          </p:nvSpPr>
          <p:spPr>
            <a:xfrm>
              <a:off x="1440" y="816"/>
              <a:ext cx="192" cy="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  <p:sp>
          <p:nvSpPr>
            <p:cNvPr id="19470" name="Line 66"/>
            <p:cNvSpPr/>
            <p:nvPr/>
          </p:nvSpPr>
          <p:spPr>
            <a:xfrm>
              <a:off x="2208" y="816"/>
              <a:ext cx="192" cy="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  <p:sp>
          <p:nvSpPr>
            <p:cNvPr id="19471" name="Line 67"/>
            <p:cNvSpPr/>
            <p:nvPr/>
          </p:nvSpPr>
          <p:spPr>
            <a:xfrm>
              <a:off x="2064" y="1056"/>
              <a:ext cx="96" cy="192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  <p:sp>
          <p:nvSpPr>
            <p:cNvPr id="19472" name="Line 68"/>
            <p:cNvSpPr/>
            <p:nvPr/>
          </p:nvSpPr>
          <p:spPr>
            <a:xfrm>
              <a:off x="1680" y="384"/>
              <a:ext cx="96" cy="192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  <p:sp>
          <p:nvSpPr>
            <p:cNvPr id="19473" name="Line 69"/>
            <p:cNvSpPr/>
            <p:nvPr/>
          </p:nvSpPr>
          <p:spPr>
            <a:xfrm>
              <a:off x="2160" y="960"/>
              <a:ext cx="192" cy="96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  <p:sp>
          <p:nvSpPr>
            <p:cNvPr id="19474" name="Line 70"/>
            <p:cNvSpPr/>
            <p:nvPr/>
          </p:nvSpPr>
          <p:spPr>
            <a:xfrm>
              <a:off x="1488" y="576"/>
              <a:ext cx="192" cy="96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  <p:sp>
          <p:nvSpPr>
            <p:cNvPr id="19475" name="Line 71"/>
            <p:cNvSpPr/>
            <p:nvPr/>
          </p:nvSpPr>
          <p:spPr>
            <a:xfrm flipV="1">
              <a:off x="1680" y="1056"/>
              <a:ext cx="96" cy="192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  <p:sp>
          <p:nvSpPr>
            <p:cNvPr id="19476" name="Line 72"/>
            <p:cNvSpPr/>
            <p:nvPr/>
          </p:nvSpPr>
          <p:spPr>
            <a:xfrm flipV="1">
              <a:off x="2064" y="384"/>
              <a:ext cx="96" cy="192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  <p:sp>
          <p:nvSpPr>
            <p:cNvPr id="19477" name="Line 73"/>
            <p:cNvSpPr/>
            <p:nvPr/>
          </p:nvSpPr>
          <p:spPr>
            <a:xfrm flipV="1">
              <a:off x="1488" y="960"/>
              <a:ext cx="192" cy="96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  <p:sp>
          <p:nvSpPr>
            <p:cNvPr id="19478" name="Line 74"/>
            <p:cNvSpPr/>
            <p:nvPr/>
          </p:nvSpPr>
          <p:spPr>
            <a:xfrm flipV="1">
              <a:off x="2160" y="576"/>
              <a:ext cx="192" cy="96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</p:grpSp>
      <p:grpSp>
        <p:nvGrpSpPr>
          <p:cNvPr id="9" name="组合 2"/>
          <p:cNvGrpSpPr>
            <a:grpSpLocks/>
          </p:cNvGrpSpPr>
          <p:nvPr/>
        </p:nvGrpSpPr>
        <p:grpSpPr bwMode="auto">
          <a:xfrm>
            <a:off x="6690704" y="860855"/>
            <a:ext cx="0" cy="684107"/>
            <a:chOff x="11760" y="1320"/>
            <a:chExt cx="0" cy="1440"/>
          </a:xfrm>
        </p:grpSpPr>
        <p:sp>
          <p:nvSpPr>
            <p:cNvPr id="19464" name="Line 75"/>
            <p:cNvSpPr/>
            <p:nvPr/>
          </p:nvSpPr>
          <p:spPr>
            <a:xfrm flipV="1">
              <a:off x="11760" y="1320"/>
              <a:ext cx="0" cy="720"/>
            </a:xfrm>
            <a:prstGeom prst="line">
              <a:avLst/>
            </a:prstGeom>
            <a:ln>
              <a:headEnd type="none" w="med" len="med"/>
              <a:tailEnd type="triangl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sp>
        <p:sp>
          <p:nvSpPr>
            <p:cNvPr id="2" name="Line 75"/>
            <p:cNvSpPr/>
            <p:nvPr/>
          </p:nvSpPr>
          <p:spPr>
            <a:xfrm rot="10800000" flipV="1">
              <a:off x="11760" y="2040"/>
              <a:ext cx="0" cy="720"/>
            </a:xfrm>
            <a:prstGeom prst="line">
              <a:avLst/>
            </a:prstGeom>
            <a:ln>
              <a:noFill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</p:grpSp>
      <p:sp>
        <p:nvSpPr>
          <p:cNvPr id="15436" name="Text Box 76"/>
          <p:cNvSpPr txBox="1">
            <a:spLocks noChangeArrowheads="1"/>
          </p:cNvSpPr>
          <p:nvPr/>
        </p:nvSpPr>
        <p:spPr bwMode="auto">
          <a:xfrm>
            <a:off x="490430" y="992939"/>
            <a:ext cx="67056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宋体" pitchFamily="2" charset="-122"/>
              </a:rPr>
              <a:t>实验时注意观察停表的示数。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317014 0.090278 " pathEditMode="relative" rAng="0" ptsTypes="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3000000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36" grpId="0"/>
      <p:bldP spid="15436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392363" y="3598687"/>
            <a:ext cx="8001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</a:rPr>
              <a:t>0.3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5000625" y="3598687"/>
            <a:ext cx="8001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</a:rPr>
              <a:t>1.5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6842125" y="3605813"/>
            <a:ext cx="13017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</a:rPr>
              <a:t>0.2</a:t>
            </a:r>
          </a:p>
        </p:txBody>
      </p:sp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639763" y="533272"/>
            <a:ext cx="57023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宋体" pitchFamily="2" charset="-122"/>
              </a:rPr>
              <a:t>实验数据：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592263" y="2783935"/>
            <a:ext cx="8001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</a:rPr>
              <a:t>0.3</a:t>
            </a: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4225925" y="2783935"/>
            <a:ext cx="8001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</a:rPr>
              <a:t>2.5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6842126" y="2783935"/>
            <a:ext cx="10763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</a:rPr>
              <a:t>0.12</a:t>
            </a: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6842126" y="2047570"/>
            <a:ext cx="10763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</a:rPr>
              <a:t>0.15</a:t>
            </a:r>
          </a:p>
        </p:txBody>
      </p:sp>
      <p:grpSp>
        <p:nvGrpSpPr>
          <p:cNvPr id="27" name="Group 4"/>
          <p:cNvGrpSpPr>
            <a:grpSpLocks/>
          </p:cNvGrpSpPr>
          <p:nvPr/>
        </p:nvGrpSpPr>
        <p:grpSpPr bwMode="auto">
          <a:xfrm>
            <a:off x="639764" y="1261321"/>
            <a:ext cx="7704137" cy="3049976"/>
            <a:chOff x="48" y="1296"/>
            <a:chExt cx="5664" cy="1920"/>
          </a:xfrm>
        </p:grpSpPr>
        <p:sp>
          <p:nvSpPr>
            <p:cNvPr id="8" name="Rectangle 5"/>
            <p:cNvSpPr/>
            <p:nvPr/>
          </p:nvSpPr>
          <p:spPr>
            <a:xfrm>
              <a:off x="3984" y="2208"/>
              <a:ext cx="1728" cy="528"/>
            </a:xfrm>
            <a:prstGeom prst="rect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/>
            <a:lstStyle/>
            <a:p>
              <a:pPr fontAlgn="b">
                <a:spcBef>
                  <a:spcPct val="20000"/>
                </a:spcBef>
              </a:pPr>
              <a:r>
                <a:rPr lang="en-US" altLang="zh-CN" sz="2800" b="1" i="1" noProof="1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v</a:t>
              </a:r>
              <a:r>
                <a:rPr lang="en-US" altLang="zh-CN" sz="2800" b="1" baseline="-25000" noProof="1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2</a:t>
              </a:r>
              <a:r>
                <a:rPr lang="en-US" altLang="zh-CN" sz="2800" b="1" noProof="1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=</a:t>
              </a:r>
            </a:p>
          </p:txBody>
        </p:sp>
        <p:sp>
          <p:nvSpPr>
            <p:cNvPr id="10" name="Rectangle 6"/>
            <p:cNvSpPr/>
            <p:nvPr/>
          </p:nvSpPr>
          <p:spPr>
            <a:xfrm>
              <a:off x="2111" y="2208"/>
              <a:ext cx="1872" cy="528"/>
            </a:xfrm>
            <a:prstGeom prst="rect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/>
            <a:lstStyle/>
            <a:p>
              <a:pPr fontAlgn="b">
                <a:spcBef>
                  <a:spcPct val="20000"/>
                </a:spcBef>
              </a:pPr>
              <a:r>
                <a:rPr lang="en-US" altLang="zh-CN" sz="2800" b="1" i="1" noProof="1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t</a:t>
              </a:r>
              <a:r>
                <a:rPr lang="en-US" altLang="zh-CN" sz="2800" b="1" baseline="-25000" noProof="1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2</a:t>
              </a:r>
              <a:r>
                <a:rPr lang="en-US" altLang="zh-CN" sz="2800" b="1" i="1" noProof="1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=</a:t>
              </a:r>
            </a:p>
          </p:txBody>
        </p:sp>
        <p:sp>
          <p:nvSpPr>
            <p:cNvPr id="11" name="Rectangle 7"/>
            <p:cNvSpPr/>
            <p:nvPr/>
          </p:nvSpPr>
          <p:spPr>
            <a:xfrm>
              <a:off x="48" y="2208"/>
              <a:ext cx="2063" cy="528"/>
            </a:xfrm>
            <a:prstGeom prst="rect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/>
            <a:lstStyle/>
            <a:p>
              <a:pPr fontAlgn="b">
                <a:spcBef>
                  <a:spcPct val="20000"/>
                </a:spcBef>
              </a:pPr>
              <a:r>
                <a:rPr lang="en-US" altLang="zh-CN" sz="2800" b="1" i="1" noProof="1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S</a:t>
              </a:r>
              <a:r>
                <a:rPr lang="en-US" altLang="zh-CN" sz="2800" b="1" baseline="-25000" noProof="1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2</a:t>
              </a:r>
              <a:r>
                <a:rPr lang="en-US" altLang="zh-CN" sz="2800" b="1" i="1" noProof="1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=</a:t>
              </a:r>
            </a:p>
          </p:txBody>
        </p:sp>
        <p:sp>
          <p:nvSpPr>
            <p:cNvPr id="12" name="Rectangle 8"/>
            <p:cNvSpPr/>
            <p:nvPr/>
          </p:nvSpPr>
          <p:spPr>
            <a:xfrm>
              <a:off x="3984" y="2736"/>
              <a:ext cx="1728" cy="480"/>
            </a:xfrm>
            <a:prstGeom prst="rect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/>
            <a:lstStyle/>
            <a:p>
              <a:pPr fontAlgn="b">
                <a:spcBef>
                  <a:spcPct val="20000"/>
                </a:spcBef>
              </a:pPr>
              <a:r>
                <a:rPr lang="en-US" altLang="zh-CN" sz="2800" b="1" i="1" noProof="1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v</a:t>
              </a:r>
              <a:r>
                <a:rPr lang="en-US" altLang="zh-CN" sz="2800" b="1" baseline="-25000" noProof="1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3</a:t>
              </a:r>
              <a:r>
                <a:rPr lang="en-US" altLang="zh-CN" sz="2800" b="1" i="1" noProof="1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=</a:t>
              </a:r>
            </a:p>
          </p:txBody>
        </p:sp>
        <p:sp>
          <p:nvSpPr>
            <p:cNvPr id="13" name="Rectangle 9"/>
            <p:cNvSpPr/>
            <p:nvPr/>
          </p:nvSpPr>
          <p:spPr>
            <a:xfrm>
              <a:off x="2111" y="2736"/>
              <a:ext cx="1872" cy="480"/>
            </a:xfrm>
            <a:prstGeom prst="rect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/>
            <a:lstStyle/>
            <a:p>
              <a:pPr fontAlgn="b">
                <a:spcBef>
                  <a:spcPct val="20000"/>
                </a:spcBef>
              </a:pPr>
              <a:r>
                <a:rPr lang="en-US" altLang="zh-CN" sz="2800" b="1" i="1" noProof="1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t</a:t>
              </a:r>
              <a:r>
                <a:rPr lang="en-US" altLang="zh-CN" sz="2800" b="1" baseline="-25000" noProof="1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3</a:t>
              </a:r>
              <a:r>
                <a:rPr lang="en-US" altLang="zh-CN" sz="2800" b="1" i="1" noProof="1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= t</a:t>
              </a:r>
              <a:r>
                <a:rPr lang="en-US" altLang="zh-CN" sz="2800" b="1" baseline="-25000" noProof="1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1</a:t>
              </a:r>
              <a:r>
                <a:rPr lang="en-US" altLang="zh-CN" sz="2800" b="1" i="1" noProof="1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- t</a:t>
              </a:r>
              <a:r>
                <a:rPr lang="en-US" altLang="zh-CN" sz="2800" b="1" baseline="-25000" noProof="1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2</a:t>
              </a:r>
              <a:r>
                <a:rPr lang="en-US" altLang="zh-CN" sz="2800" b="1" noProof="1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=</a:t>
              </a:r>
              <a:endParaRPr lang="en-US" altLang="zh-CN" sz="2800" b="1" baseline="-25000" noProof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14" name="Rectangle 10"/>
            <p:cNvSpPr/>
            <p:nvPr/>
          </p:nvSpPr>
          <p:spPr>
            <a:xfrm>
              <a:off x="48" y="2736"/>
              <a:ext cx="2063" cy="480"/>
            </a:xfrm>
            <a:prstGeom prst="rect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/>
            <a:lstStyle/>
            <a:p>
              <a:pPr fontAlgn="b">
                <a:spcBef>
                  <a:spcPct val="20000"/>
                </a:spcBef>
              </a:pPr>
              <a:r>
                <a:rPr lang="en-US" altLang="zh-CN" sz="2800" b="1" i="1" noProof="1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S</a:t>
              </a:r>
              <a:r>
                <a:rPr lang="en-US" altLang="zh-CN" sz="2800" b="1" baseline="-25000" noProof="1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3</a:t>
              </a:r>
              <a:r>
                <a:rPr lang="en-US" altLang="zh-CN" sz="2800" b="1" i="1" noProof="1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=S</a:t>
              </a:r>
              <a:r>
                <a:rPr lang="en-US" altLang="zh-CN" sz="2800" b="1" baseline="-25000" noProof="1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1</a:t>
              </a:r>
              <a:r>
                <a:rPr lang="en-US" altLang="zh-CN" sz="2800" b="1" noProof="1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-</a:t>
              </a:r>
              <a:r>
                <a:rPr lang="en-US" altLang="zh-CN" sz="2800" b="1" i="1" noProof="1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S</a:t>
              </a:r>
              <a:r>
                <a:rPr lang="en-US" altLang="zh-CN" sz="2800" b="1" baseline="-25000" noProof="1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2</a:t>
              </a:r>
              <a:r>
                <a:rPr lang="en-US" altLang="zh-CN" sz="2800" b="1" i="1" noProof="1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=</a:t>
              </a:r>
            </a:p>
          </p:txBody>
        </p:sp>
        <p:sp>
          <p:nvSpPr>
            <p:cNvPr id="15" name="Rectangle 11"/>
            <p:cNvSpPr/>
            <p:nvPr/>
          </p:nvSpPr>
          <p:spPr>
            <a:xfrm>
              <a:off x="3984" y="1734"/>
              <a:ext cx="1728" cy="474"/>
            </a:xfrm>
            <a:prstGeom prst="rect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/>
            <a:lstStyle/>
            <a:p>
              <a:pPr fontAlgn="b">
                <a:spcBef>
                  <a:spcPct val="20000"/>
                </a:spcBef>
              </a:pPr>
              <a:r>
                <a:rPr lang="en-US" altLang="zh-CN" sz="2800" b="1" i="1" noProof="1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v</a:t>
              </a:r>
              <a:r>
                <a:rPr lang="en-US" altLang="zh-CN" sz="2800" b="1" baseline="-25000" noProof="1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1</a:t>
              </a:r>
              <a:r>
                <a:rPr lang="en-US" altLang="zh-CN" sz="2800" b="1" noProof="1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=</a:t>
              </a:r>
            </a:p>
          </p:txBody>
        </p:sp>
        <p:sp>
          <p:nvSpPr>
            <p:cNvPr id="16" name="Rectangle 12"/>
            <p:cNvSpPr/>
            <p:nvPr/>
          </p:nvSpPr>
          <p:spPr>
            <a:xfrm>
              <a:off x="2111" y="1734"/>
              <a:ext cx="1872" cy="474"/>
            </a:xfrm>
            <a:prstGeom prst="rect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/>
            <a:lstStyle/>
            <a:p>
              <a:pPr fontAlgn="b">
                <a:spcBef>
                  <a:spcPct val="20000"/>
                </a:spcBef>
              </a:pPr>
              <a:r>
                <a:rPr lang="en-US" altLang="zh-CN" sz="2800" b="1" i="1" noProof="1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t</a:t>
              </a:r>
              <a:r>
                <a:rPr lang="en-US" altLang="zh-CN" sz="2800" b="1" baseline="-25000" noProof="1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1</a:t>
              </a:r>
              <a:r>
                <a:rPr lang="en-US" altLang="zh-CN" sz="2800" b="1" i="1" noProof="1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=</a:t>
              </a:r>
            </a:p>
          </p:txBody>
        </p:sp>
        <p:sp>
          <p:nvSpPr>
            <p:cNvPr id="17" name="Rectangle 13"/>
            <p:cNvSpPr/>
            <p:nvPr/>
          </p:nvSpPr>
          <p:spPr>
            <a:xfrm>
              <a:off x="48" y="1734"/>
              <a:ext cx="2063" cy="474"/>
            </a:xfrm>
            <a:prstGeom prst="rect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/>
            <a:lstStyle/>
            <a:p>
              <a:pPr fontAlgn="b">
                <a:spcBef>
                  <a:spcPct val="20000"/>
                </a:spcBef>
              </a:pPr>
              <a:r>
                <a:rPr lang="en-US" altLang="zh-CN" sz="2800" b="1" i="1" noProof="1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S</a:t>
              </a:r>
              <a:r>
                <a:rPr lang="en-US" altLang="zh-CN" sz="2800" b="1" baseline="-25000" noProof="1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1</a:t>
              </a:r>
              <a:r>
                <a:rPr lang="en-US" altLang="zh-CN" sz="2800" b="1" i="1" noProof="1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=</a:t>
              </a:r>
            </a:p>
          </p:txBody>
        </p:sp>
        <p:sp>
          <p:nvSpPr>
            <p:cNvPr id="18" name="Rectangle 14"/>
            <p:cNvSpPr/>
            <p:nvPr/>
          </p:nvSpPr>
          <p:spPr>
            <a:xfrm>
              <a:off x="3984" y="1296"/>
              <a:ext cx="1728" cy="438"/>
            </a:xfrm>
            <a:prstGeom prst="rect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ctr">
                <a:spcBef>
                  <a:spcPct val="20000"/>
                </a:spcBef>
              </a:pPr>
              <a:r>
                <a:rPr lang="zh-CN" altLang="en-US" sz="2800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平均速度</a:t>
              </a:r>
              <a:r>
                <a:rPr lang="en-US" altLang="zh-CN" sz="2800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(m/s)</a:t>
              </a:r>
            </a:p>
          </p:txBody>
        </p:sp>
        <p:sp>
          <p:nvSpPr>
            <p:cNvPr id="19" name="Rectangle 15"/>
            <p:cNvSpPr/>
            <p:nvPr/>
          </p:nvSpPr>
          <p:spPr>
            <a:xfrm>
              <a:off x="2111" y="1296"/>
              <a:ext cx="1872" cy="438"/>
            </a:xfrm>
            <a:prstGeom prst="rect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ctr">
                <a:spcBef>
                  <a:spcPct val="20000"/>
                </a:spcBef>
              </a:pPr>
              <a:r>
                <a:rPr lang="zh-CN" altLang="en-US" sz="2800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运动时间</a:t>
              </a:r>
              <a:r>
                <a:rPr lang="en-US" altLang="zh-CN" sz="2800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(s)</a:t>
              </a:r>
            </a:p>
          </p:txBody>
        </p:sp>
        <p:sp>
          <p:nvSpPr>
            <p:cNvPr id="20" name="Rectangle 16"/>
            <p:cNvSpPr/>
            <p:nvPr/>
          </p:nvSpPr>
          <p:spPr>
            <a:xfrm>
              <a:off x="48" y="1296"/>
              <a:ext cx="2063" cy="438"/>
            </a:xfrm>
            <a:prstGeom prst="rect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ctr">
                <a:spcBef>
                  <a:spcPct val="20000"/>
                </a:spcBef>
              </a:pPr>
              <a:r>
                <a:rPr lang="en-US" altLang="zh-CN" sz="2800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  </a:t>
              </a:r>
              <a:r>
                <a:rPr lang="zh-CN" altLang="en-US" sz="2800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路 程</a:t>
              </a:r>
              <a:r>
                <a:rPr lang="en-US" altLang="zh-CN" sz="2800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(m)</a:t>
              </a:r>
            </a:p>
          </p:txBody>
        </p:sp>
        <p:sp>
          <p:nvSpPr>
            <p:cNvPr id="21" name="Line 17"/>
            <p:cNvSpPr/>
            <p:nvPr/>
          </p:nvSpPr>
          <p:spPr>
            <a:xfrm>
              <a:off x="48" y="1296"/>
              <a:ext cx="5664" cy="0"/>
            </a:xfrm>
            <a:prstGeom prst="line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  <p:sp>
          <p:nvSpPr>
            <p:cNvPr id="22" name="Line 19"/>
            <p:cNvSpPr/>
            <p:nvPr/>
          </p:nvSpPr>
          <p:spPr>
            <a:xfrm>
              <a:off x="48" y="2208"/>
              <a:ext cx="5664" cy="0"/>
            </a:xfrm>
            <a:prstGeom prst="line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  <p:sp>
          <p:nvSpPr>
            <p:cNvPr id="23" name="Line 20"/>
            <p:cNvSpPr/>
            <p:nvPr/>
          </p:nvSpPr>
          <p:spPr>
            <a:xfrm>
              <a:off x="48" y="3216"/>
              <a:ext cx="5664" cy="0"/>
            </a:xfrm>
            <a:prstGeom prst="line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  <p:sp>
          <p:nvSpPr>
            <p:cNvPr id="24" name="Line 21"/>
            <p:cNvSpPr/>
            <p:nvPr/>
          </p:nvSpPr>
          <p:spPr>
            <a:xfrm>
              <a:off x="48" y="1296"/>
              <a:ext cx="0" cy="1920"/>
            </a:xfrm>
            <a:prstGeom prst="line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  <p:sp>
          <p:nvSpPr>
            <p:cNvPr id="14361" name="Line 22"/>
            <p:cNvSpPr/>
            <p:nvPr/>
          </p:nvSpPr>
          <p:spPr>
            <a:xfrm>
              <a:off x="2111" y="1296"/>
              <a:ext cx="0" cy="1920"/>
            </a:xfrm>
            <a:prstGeom prst="line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  <p:sp>
          <p:nvSpPr>
            <p:cNvPr id="14362" name="Line 23"/>
            <p:cNvSpPr/>
            <p:nvPr/>
          </p:nvSpPr>
          <p:spPr>
            <a:xfrm>
              <a:off x="3984" y="1296"/>
              <a:ext cx="0" cy="1920"/>
            </a:xfrm>
            <a:prstGeom prst="line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  <p:sp>
          <p:nvSpPr>
            <p:cNvPr id="25" name="Line 24"/>
            <p:cNvSpPr/>
            <p:nvPr/>
          </p:nvSpPr>
          <p:spPr>
            <a:xfrm>
              <a:off x="5712" y="1296"/>
              <a:ext cx="0" cy="1920"/>
            </a:xfrm>
            <a:prstGeom prst="line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  <p:sp>
          <p:nvSpPr>
            <p:cNvPr id="26" name="Line 25"/>
            <p:cNvSpPr/>
            <p:nvPr/>
          </p:nvSpPr>
          <p:spPr>
            <a:xfrm>
              <a:off x="48" y="2736"/>
              <a:ext cx="5664" cy="0"/>
            </a:xfrm>
            <a:prstGeom prst="line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</p:grpSp>
      <p:sp>
        <p:nvSpPr>
          <p:cNvPr id="22559" name="文本框 26"/>
          <p:cNvSpPr txBox="1">
            <a:spLocks noChangeArrowheads="1"/>
          </p:cNvSpPr>
          <p:nvPr/>
        </p:nvSpPr>
        <p:spPr bwMode="auto">
          <a:xfrm>
            <a:off x="1492251" y="2008377"/>
            <a:ext cx="110331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</a:rPr>
              <a:t>0.6</a:t>
            </a:r>
          </a:p>
        </p:txBody>
      </p:sp>
      <p:sp>
        <p:nvSpPr>
          <p:cNvPr id="22560" name="文本框 27"/>
          <p:cNvSpPr txBox="1">
            <a:spLocks noChangeArrowheads="1"/>
          </p:cNvSpPr>
          <p:nvPr/>
        </p:nvSpPr>
        <p:spPr bwMode="auto">
          <a:xfrm>
            <a:off x="4143375" y="2008377"/>
            <a:ext cx="8572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</a:rPr>
              <a:t>4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ows 启动时奏幻想空间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14338" grpId="0"/>
      <p:bldP spid="5" grpId="0"/>
      <p:bldP spid="6" grpId="0"/>
      <p:bldP spid="7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文本框 4"/>
          <p:cNvSpPr txBox="1">
            <a:spLocks noChangeArrowheads="1"/>
          </p:cNvSpPr>
          <p:nvPr/>
        </p:nvSpPr>
        <p:spPr bwMode="auto">
          <a:xfrm>
            <a:off x="644525" y="1431161"/>
            <a:ext cx="785495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latin typeface="宋体" pitchFamily="2" charset="-122"/>
              </a:rPr>
              <a:t>小车沿斜面下滑的速度越来越大</a:t>
            </a:r>
            <a:r>
              <a:rPr lang="en-US" altLang="zh-CN" sz="2800">
                <a:latin typeface="宋体" pitchFamily="2" charset="-122"/>
              </a:rPr>
              <a:t>,</a:t>
            </a:r>
            <a:r>
              <a:rPr lang="zh-CN" altLang="en-US" sz="2800">
                <a:latin typeface="宋体" pitchFamily="2" charset="-122"/>
              </a:rPr>
              <a:t>说明小车沿斜面下滑运动速度越来越快，小车做</a:t>
            </a:r>
            <a:r>
              <a:rPr lang="zh-CN" altLang="en-US" sz="2800">
                <a:solidFill>
                  <a:srgbClr val="FF0000"/>
                </a:solidFill>
                <a:latin typeface="宋体" pitchFamily="2" charset="-122"/>
              </a:rPr>
              <a:t>变速直线运动</a:t>
            </a:r>
            <a:r>
              <a:rPr lang="zh-CN" altLang="en-US" sz="2800">
                <a:latin typeface="宋体" pitchFamily="2" charset="-122"/>
              </a:rPr>
              <a:t>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51210" y="670104"/>
            <a:ext cx="2206625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 noProof="1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6.</a:t>
            </a:r>
            <a:r>
              <a:rPr lang="zh-CN" altLang="en-US" sz="2800" b="1" noProof="1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实验结论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83042" y="425393"/>
            <a:ext cx="2740025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 noProof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宋体" panose="02010600030101010101" pitchFamily="2" charset="-122"/>
              </a:rPr>
              <a:t>7.</a:t>
            </a:r>
            <a:r>
              <a:rPr lang="zh-CN" altLang="en-US" sz="2800" b="1" noProof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宋体" panose="02010600030101010101" pitchFamily="2" charset="-122"/>
              </a:rPr>
              <a:t>交流与评估</a:t>
            </a:r>
          </a:p>
        </p:txBody>
      </p:sp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800101" y="855134"/>
            <a:ext cx="7542213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为什么斜面的坡度不能太小也不能太大？ </a:t>
            </a:r>
          </a:p>
          <a:p>
            <a:pPr>
              <a:lnSpc>
                <a:spcPct val="150000"/>
              </a:lnSpc>
            </a:pPr>
            <a:endParaRPr lang="zh-CN" altLang="en-US" sz="2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014413" y="1402456"/>
            <a:ext cx="753586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斜面的坡度过小，小车达不到底部；斜面的坡度过大，记录时间不准确，导致实验误差大。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835026" y="3352836"/>
            <a:ext cx="5186363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实验中什么环节容易出现误差？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835025" y="2862322"/>
            <a:ext cx="534193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便于测量时间和让小车停止运动。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936625" y="3799957"/>
            <a:ext cx="761365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时间记录与小车开始下滑可能不同步会存在误差；小车撞击金属片时，停止计时可能会存在误差。</a:t>
            </a: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835025" y="2372995"/>
            <a:ext cx="5080000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金属片的作用是什么？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 bldLvl="0" animBg="1"/>
      <p:bldP spid="3" grpId="0"/>
      <p:bldP spid="4" grpId="0" bldLvl="0" animBg="1"/>
      <p:bldP spid="7" grpId="0" bldLvl="0" animBg="1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141294" y="2069148"/>
            <a:ext cx="622300" cy="2308324"/>
          </a:xfrm>
          <a:prstGeom prst="rect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400"/>
              <a:t>测量平均速度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752607" y="1186699"/>
            <a:ext cx="892175" cy="461665"/>
          </a:xfrm>
          <a:prstGeom prst="rect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/>
              <a:t>原理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752607" y="2317375"/>
            <a:ext cx="892175" cy="461665"/>
          </a:xfrm>
          <a:prstGeom prst="rect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/>
              <a:t>方法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752606" y="3246145"/>
            <a:ext cx="4718050" cy="830997"/>
          </a:xfrm>
          <a:prstGeom prst="rect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/>
              <a:t>器材：斜面、小车、刻度尺、停表、金属片</a:t>
            </a: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752606" y="4154724"/>
            <a:ext cx="1422400" cy="461665"/>
          </a:xfrm>
          <a:prstGeom prst="rect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/>
              <a:t>注意事项</a:t>
            </a: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4276606" y="2069149"/>
            <a:ext cx="2386013" cy="461665"/>
          </a:xfrm>
          <a:prstGeom prst="rect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/>
              <a:t>测路程：刻度尺</a:t>
            </a: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4276607" y="2610733"/>
            <a:ext cx="2378075" cy="461665"/>
          </a:xfrm>
          <a:prstGeom prst="rect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/>
              <a:t>测时间：停表</a:t>
            </a:r>
          </a:p>
        </p:txBody>
      </p:sp>
      <p:graphicFrame>
        <p:nvGraphicFramePr>
          <p:cNvPr id="27661" name="对象 6"/>
          <p:cNvGraphicFramePr>
            <a:graphicFrameLocks/>
          </p:cNvGraphicFramePr>
          <p:nvPr/>
        </p:nvGraphicFramePr>
        <p:xfrm>
          <a:off x="4009907" y="1029925"/>
          <a:ext cx="1033463" cy="654414"/>
        </p:xfrm>
        <a:graphic>
          <a:graphicData uri="http://schemas.openxmlformats.org/presentationml/2006/ole">
            <p:oleObj spid="_x0000_s3079" r:id="rId3" imgW="368140" imgH="393529" progId="">
              <p:embed/>
            </p:oleObj>
          </a:graphicData>
        </a:graphic>
      </p:graphicFrame>
      <p:sp>
        <p:nvSpPr>
          <p:cNvPr id="10" name="矩形 9"/>
          <p:cNvSpPr/>
          <p:nvPr/>
        </p:nvSpPr>
        <p:spPr>
          <a:xfrm>
            <a:off x="4009907" y="1029925"/>
            <a:ext cx="1152525" cy="700734"/>
          </a:xfrm>
          <a:prstGeom prst="rect">
            <a:avLst/>
          </a:prstGeom>
          <a:noFill/>
          <a:ln w="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1" name="左大括号 10"/>
          <p:cNvSpPr/>
          <p:nvPr/>
        </p:nvSpPr>
        <p:spPr>
          <a:xfrm>
            <a:off x="1984257" y="1442051"/>
            <a:ext cx="417513" cy="2963275"/>
          </a:xfrm>
          <a:prstGeom prst="leftBrac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2" name="左大括号 11"/>
          <p:cNvSpPr/>
          <p:nvPr/>
        </p:nvSpPr>
        <p:spPr>
          <a:xfrm>
            <a:off x="3854332" y="2114281"/>
            <a:ext cx="320675" cy="748242"/>
          </a:xfrm>
          <a:prstGeom prst="leftBrace">
            <a:avLst>
              <a:gd name="adj1" fmla="val 8333"/>
              <a:gd name="adj2" fmla="val 52243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4" name="Shape 108"/>
          <p:cNvSpPr/>
          <p:nvPr/>
        </p:nvSpPr>
        <p:spPr>
          <a:xfrm>
            <a:off x="99925" y="100704"/>
            <a:ext cx="546343" cy="559314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15" name="Shape 112"/>
          <p:cNvSpPr/>
          <p:nvPr/>
        </p:nvSpPr>
        <p:spPr>
          <a:xfrm>
            <a:off x="116877" y="137503"/>
            <a:ext cx="591267" cy="523220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3</a:t>
            </a:r>
            <a:endParaRPr kumimoji="0" sz="2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16" name="文本框 1"/>
          <p:cNvSpPr txBox="1"/>
          <p:nvPr/>
        </p:nvSpPr>
        <p:spPr>
          <a:xfrm>
            <a:off x="867204" y="155567"/>
            <a:ext cx="1118253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课堂小结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819242" y="570438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7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bldLvl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287" y="3288116"/>
            <a:ext cx="8281988" cy="1691025"/>
          </a:xfrm>
          <a:noFill/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（1）游乐园“激流勇进”项目的小艇下滑时做什么运动？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（2）怎样表示运动小艇的快慢？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（3）小车沿斜面下滑的速度变化情况是怎样的？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（4）怎样测量小艇的平均速度呢？</a:t>
            </a:r>
          </a:p>
          <a:p>
            <a:pPr eaLnBrk="1" hangingPunct="1">
              <a:lnSpc>
                <a:spcPct val="80000"/>
              </a:lnSpc>
            </a:pPr>
            <a:endParaRPr lang="zh-CN" altLang="en-US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Shape 108"/>
          <p:cNvSpPr/>
          <p:nvPr/>
        </p:nvSpPr>
        <p:spPr>
          <a:xfrm>
            <a:off x="271805" y="86954"/>
            <a:ext cx="608220" cy="51118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5" name="Shape 112"/>
          <p:cNvSpPr/>
          <p:nvPr/>
        </p:nvSpPr>
        <p:spPr>
          <a:xfrm>
            <a:off x="174115" y="86817"/>
            <a:ext cx="809896" cy="523220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1</a:t>
            </a:r>
            <a:endParaRPr kumimoji="0" sz="2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6" name="文本框 1"/>
          <p:cNvSpPr txBox="1"/>
          <p:nvPr/>
        </p:nvSpPr>
        <p:spPr>
          <a:xfrm>
            <a:off x="1149087" y="128067"/>
            <a:ext cx="1118253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课堂导入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018621" y="536062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4098" name="Picture 2" descr="https://timgsa.baidu.com/timg?image&amp;quality=80&amp;size=b9999_10000&amp;sec=1564139886012&amp;di=ebe66e4855f4176a9600941a40833094&amp;imgtype=0&amp;src=http%3A%2F%2Fpic4.40017.cn%2Fscenery%2Fdestination%2F2016%2F08%2F16%2F11%2F4ThmX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752518"/>
            <a:ext cx="4117975" cy="2445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timgsa.baidu.com/timg?image&amp;quality=80&amp;size=b9999_10000&amp;sec=1564139950229&amp;di=8d9ca544dc6b2f55427ffc716b31690d&amp;imgtype=0&amp;src=http%3A%2F%2Fn2-q.mafengwo.net%2Fs11%2FM00%2FB8%2FC4%2FwKgBEFsEvrCAKlGvAAKjO687hks60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80025" y="750770"/>
            <a:ext cx="3439272" cy="2446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108"/>
          <p:cNvSpPr/>
          <p:nvPr/>
        </p:nvSpPr>
        <p:spPr>
          <a:xfrm>
            <a:off x="99925" y="100704"/>
            <a:ext cx="546343" cy="559314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8" name="Shape 112"/>
          <p:cNvSpPr/>
          <p:nvPr/>
        </p:nvSpPr>
        <p:spPr>
          <a:xfrm>
            <a:off x="89377" y="137503"/>
            <a:ext cx="576140" cy="523219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4</a:t>
            </a:r>
            <a:endParaRPr kumimoji="0" sz="2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9" name="文本框 1"/>
          <p:cNvSpPr txBox="1"/>
          <p:nvPr/>
        </p:nvSpPr>
        <p:spPr>
          <a:xfrm>
            <a:off x="867204" y="155567"/>
            <a:ext cx="1118253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</a:t>
            </a:r>
            <a:r>
              <a:rPr lang="zh-CN" altLang="en-US" sz="20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练习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819242" y="570438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1" name="矩形 10"/>
          <p:cNvSpPr/>
          <p:nvPr/>
        </p:nvSpPr>
        <p:spPr>
          <a:xfrm>
            <a:off x="323134" y="1854143"/>
            <a:ext cx="8587110" cy="29361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1.“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龟兔赛跑”新传：龟兔同时从同一地点沿同一条道路向同一目标前进，兔子半途睡了一觉，醒来时发现龟离目标很近了，撒腿就跑，结果龟兔同时到达终点，下列说法错误的是（　　）</a:t>
            </a:r>
          </a:p>
          <a:p>
            <a:pPr>
              <a:lnSpc>
                <a:spcPct val="11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．在这段时间内，龟兔的平均速度相等</a:t>
            </a:r>
          </a:p>
          <a:p>
            <a:pPr>
              <a:lnSpc>
                <a:spcPct val="11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．在这段路程内，龟兔的平均速度相等 </a:t>
            </a:r>
          </a:p>
          <a:p>
            <a:pPr>
              <a:lnSpc>
                <a:spcPct val="11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．在兔子睡觉前一段时间内，龟兔的平均速度不相等 </a:t>
            </a:r>
          </a:p>
          <a:p>
            <a:pPr>
              <a:lnSpc>
                <a:spcPct val="11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．无论如何，兔子的平均速度大于龟的平均速度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47499" y="2565400"/>
            <a:ext cx="433137" cy="579967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noProof="1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400" noProof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" name="矩形: 圆角 3">
            <a:extLst>
              <a:ext uri="{FF2B5EF4-FFF2-40B4-BE49-F238E27FC236}">
                <a16:creationId xmlns="" xmlns:a16="http://schemas.microsoft.com/office/drawing/2014/main" id="{F2126010-1323-4D13-97AC-AE7C7BC291CF}"/>
              </a:ext>
            </a:extLst>
          </p:cNvPr>
          <p:cNvSpPr/>
          <p:nvPr/>
        </p:nvSpPr>
        <p:spPr>
          <a:xfrm>
            <a:off x="533598" y="1346491"/>
            <a:ext cx="1293222" cy="408620"/>
          </a:xfrm>
          <a:prstGeom prst="roundRect">
            <a:avLst/>
          </a:prstGeom>
          <a:solidFill>
            <a:srgbClr val="92D05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典型例题 </a:t>
            </a: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1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2040204020203" charset="-122"/>
              <a:ea typeface="微软雅黑" panose="020B0502040204020203" charset="-122"/>
              <a:cs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14" name="文本框 6">
            <a:extLst>
              <a:ext uri="{FF2B5EF4-FFF2-40B4-BE49-F238E27FC236}">
                <a16:creationId xmlns="" xmlns:a16="http://schemas.microsoft.com/office/drawing/2014/main" id="{1F2C7743-AB90-45EC-B95E-A25E02C94235}"/>
              </a:ext>
            </a:extLst>
          </p:cNvPr>
          <p:cNvSpPr txBox="1"/>
          <p:nvPr/>
        </p:nvSpPr>
        <p:spPr>
          <a:xfrm>
            <a:off x="621005" y="802709"/>
            <a:ext cx="5035992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考点一</a:t>
            </a:r>
            <a:r>
              <a:rPr kumimoji="0" lang="zh-CN" altLang="en-US" sz="240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：</a:t>
            </a:r>
            <a:r>
              <a:rPr lang="zh-CN" altLang="en-US" sz="2400" noProof="1" smtClean="0">
                <a:latin typeface="微软雅黑" pitchFamily="34" charset="-122"/>
                <a:ea typeface="微软雅黑" pitchFamily="34" charset="-122"/>
              </a:rPr>
              <a:t>变速运动中平均速度的理解</a:t>
            </a:r>
            <a:endParaRPr kumimoji="0" lang="zh-CN" altLang="en-US" sz="240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ext Box 2"/>
          <p:cNvSpPr txBox="1">
            <a:spLocks noChangeArrowheads="1"/>
          </p:cNvSpPr>
          <p:nvPr/>
        </p:nvSpPr>
        <p:spPr bwMode="auto">
          <a:xfrm>
            <a:off x="413229" y="1337082"/>
            <a:ext cx="8499475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面关于平均速度与瞬时速度的说法中不正确的是（　　）</a:t>
            </a:r>
          </a:p>
          <a:p>
            <a:pPr>
              <a:lnSpc>
                <a:spcPct val="13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．平均速度是反映物体位置变化的物理量</a:t>
            </a:r>
          </a:p>
          <a:p>
            <a:pPr>
              <a:lnSpc>
                <a:spcPct val="13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．平均速度只能大体上反映物体运动的快慢程度 </a:t>
            </a:r>
          </a:p>
          <a:p>
            <a:pPr>
              <a:lnSpc>
                <a:spcPct val="13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．瞬时速度可以精确反映物体在某一时刻运动的快慢程度 </a:t>
            </a:r>
          </a:p>
          <a:p>
            <a:pPr>
              <a:lnSpc>
                <a:spcPct val="13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．瞬时速度可以精确反映物体在某一位置运动的快慢程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度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: 圆角 6">
            <a:extLst>
              <a:ext uri="{FF2B5EF4-FFF2-40B4-BE49-F238E27FC236}">
                <a16:creationId xmlns="" xmlns:a16="http://schemas.microsoft.com/office/drawing/2014/main" id="{00617E96-A574-4D62-B030-536A4A9D852C}"/>
              </a:ext>
            </a:extLst>
          </p:cNvPr>
          <p:cNvSpPr/>
          <p:nvPr/>
        </p:nvSpPr>
        <p:spPr>
          <a:xfrm>
            <a:off x="600542" y="589280"/>
            <a:ext cx="1482639" cy="408620"/>
          </a:xfrm>
          <a:prstGeom prst="roundRect">
            <a:avLst/>
          </a:prstGeom>
          <a:solidFill>
            <a:srgbClr val="92D05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拓展</a:t>
            </a: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训练  </a:t>
            </a:r>
            <a:r>
              <a:rPr kumimoji="0" lang="en-US" altLang="zh-CN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1</a:t>
            </a: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 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2040204020203" charset="-122"/>
              <a:ea typeface="微软雅黑" panose="020B0502040204020203" charset="-122"/>
              <a:cs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637131" y="1271708"/>
            <a:ext cx="357510" cy="579967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noProof="1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400" noProof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ext Box 2"/>
          <p:cNvSpPr txBox="1">
            <a:spLocks noChangeArrowheads="1"/>
          </p:cNvSpPr>
          <p:nvPr/>
        </p:nvSpPr>
        <p:spPr bwMode="auto">
          <a:xfrm>
            <a:off x="407450" y="1591464"/>
            <a:ext cx="8502793" cy="3453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辆汽车从甲地驶往乙地，共用了一个小时时间，前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分钟内的平均速度是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30km/h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，后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分钟内的速度是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60Km/h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，则该汽车在这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小时内的平均速度是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）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35km/h          B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40km/h          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45km/h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50km/h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: 圆角 3">
            <a:extLst>
              <a:ext uri="{FF2B5EF4-FFF2-40B4-BE49-F238E27FC236}">
                <a16:creationId xmlns="" xmlns:a16="http://schemas.microsoft.com/office/drawing/2014/main" id="{F2126010-1323-4D13-97AC-AE7C7BC291CF}"/>
              </a:ext>
            </a:extLst>
          </p:cNvPr>
          <p:cNvSpPr/>
          <p:nvPr/>
        </p:nvSpPr>
        <p:spPr>
          <a:xfrm>
            <a:off x="609226" y="1112735"/>
            <a:ext cx="1293222" cy="408620"/>
          </a:xfrm>
          <a:prstGeom prst="roundRect">
            <a:avLst/>
          </a:prstGeom>
          <a:solidFill>
            <a:srgbClr val="92D05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典型例题 </a:t>
            </a:r>
            <a:r>
              <a:rPr lang="en-US" altLang="zh-CN" dirty="0" smtClean="0">
                <a:solidFill>
                  <a:srgbClr val="000000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2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2040204020203" charset="-122"/>
              <a:ea typeface="微软雅黑" panose="020B0502040204020203" charset="-122"/>
              <a:cs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4" name="文本框 6">
            <a:extLst>
              <a:ext uri="{FF2B5EF4-FFF2-40B4-BE49-F238E27FC236}">
                <a16:creationId xmlns="" xmlns:a16="http://schemas.microsoft.com/office/drawing/2014/main" id="{1F2C7743-AB90-45EC-B95E-A25E02C94235}"/>
              </a:ext>
            </a:extLst>
          </p:cNvPr>
          <p:cNvSpPr txBox="1"/>
          <p:nvPr/>
        </p:nvSpPr>
        <p:spPr>
          <a:xfrm>
            <a:off x="559128" y="403948"/>
            <a:ext cx="347787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考</a:t>
            </a:r>
            <a:r>
              <a:rPr kumimoji="0" lang="zh-CN" altLang="en-US" sz="240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点二：平均速度的计算</a:t>
            </a:r>
            <a:endParaRPr kumimoji="0" lang="zh-CN" altLang="en-US" sz="240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33069" y="3249453"/>
            <a:ext cx="385010" cy="579967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noProof="1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400" noProof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ext Box 2"/>
          <p:cNvSpPr txBox="1">
            <a:spLocks noChangeArrowheads="1"/>
          </p:cNvSpPr>
          <p:nvPr/>
        </p:nvSpPr>
        <p:spPr bwMode="auto">
          <a:xfrm>
            <a:off x="441827" y="1199579"/>
            <a:ext cx="8461542" cy="289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个物体作直线运动，全程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50m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，通过前一半路程用了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4s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，通过后一半路程用了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6s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，则该物体在全程中的平均速度为（　　）</a:t>
            </a:r>
          </a:p>
          <a:p>
            <a:pPr>
              <a:lnSpc>
                <a:spcPct val="13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10m/s       B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4.17m/s        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6.25m/s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5m/s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: 圆角 6">
            <a:extLst>
              <a:ext uri="{FF2B5EF4-FFF2-40B4-BE49-F238E27FC236}">
                <a16:creationId xmlns="" xmlns:a16="http://schemas.microsoft.com/office/drawing/2014/main" id="{00617E96-A574-4D62-B030-536A4A9D852C}"/>
              </a:ext>
            </a:extLst>
          </p:cNvPr>
          <p:cNvSpPr/>
          <p:nvPr/>
        </p:nvSpPr>
        <p:spPr>
          <a:xfrm>
            <a:off x="600542" y="589280"/>
            <a:ext cx="1482639" cy="408620"/>
          </a:xfrm>
          <a:prstGeom prst="roundRect">
            <a:avLst/>
          </a:prstGeom>
          <a:solidFill>
            <a:srgbClr val="92D05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拓展</a:t>
            </a: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训练  </a:t>
            </a:r>
            <a:r>
              <a:rPr lang="en-US" altLang="zh-CN" dirty="0" smtClean="0">
                <a:solidFill>
                  <a:srgbClr val="000000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2</a:t>
            </a: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 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2040204020203" charset="-122"/>
              <a:ea typeface="微软雅黑" panose="020B0502040204020203" charset="-122"/>
              <a:cs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10146" y="2356145"/>
            <a:ext cx="570640" cy="579967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noProof="1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400" noProof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42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542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542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3">
            <a:extLst>
              <a:ext uri="{FF2B5EF4-FFF2-40B4-BE49-F238E27FC236}">
                <a16:creationId xmlns="" xmlns:a16="http://schemas.microsoft.com/office/drawing/2014/main" id="{F2126010-1323-4D13-97AC-AE7C7BC291CF}"/>
              </a:ext>
            </a:extLst>
          </p:cNvPr>
          <p:cNvSpPr/>
          <p:nvPr/>
        </p:nvSpPr>
        <p:spPr>
          <a:xfrm>
            <a:off x="609226" y="1112735"/>
            <a:ext cx="1293222" cy="408620"/>
          </a:xfrm>
          <a:prstGeom prst="roundRect">
            <a:avLst/>
          </a:prstGeom>
          <a:solidFill>
            <a:srgbClr val="92D05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典型例题 </a:t>
            </a:r>
            <a:r>
              <a:rPr lang="en-US" altLang="zh-CN" dirty="0" smtClean="0">
                <a:solidFill>
                  <a:srgbClr val="000000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3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2040204020203" charset="-122"/>
              <a:ea typeface="微软雅黑" panose="020B0502040204020203" charset="-122"/>
              <a:cs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4" name="文本框 6">
            <a:extLst>
              <a:ext uri="{FF2B5EF4-FFF2-40B4-BE49-F238E27FC236}">
                <a16:creationId xmlns="" xmlns:a16="http://schemas.microsoft.com/office/drawing/2014/main" id="{1F2C7743-AB90-45EC-B95E-A25E02C94235}"/>
              </a:ext>
            </a:extLst>
          </p:cNvPr>
          <p:cNvSpPr txBox="1"/>
          <p:nvPr/>
        </p:nvSpPr>
        <p:spPr>
          <a:xfrm>
            <a:off x="559128" y="403948"/>
            <a:ext cx="347787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考</a:t>
            </a:r>
            <a:r>
              <a:rPr kumimoji="0" lang="zh-CN" altLang="en-US" sz="240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点三：平均速度的测量</a:t>
            </a:r>
            <a:endParaRPr kumimoji="0" lang="zh-CN" altLang="en-US" sz="240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441731" y="1675558"/>
            <a:ext cx="8382000" cy="1532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在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如图所示的斜面上测量小车运动的平均速度。 让小车从斜面的</a:t>
            </a:r>
            <a:r>
              <a:rPr lang="en-US" altLang="zh-CN" sz="2400" i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A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点由静止开始下滑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分别测出小车到达</a:t>
            </a:r>
            <a:r>
              <a:rPr lang="en-US" altLang="zh-CN" sz="2400" i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B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点和</a:t>
            </a:r>
            <a:r>
              <a:rPr lang="en-US" altLang="zh-CN" sz="2400" i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C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点的时间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即可测出不同阶段的平均速度。</a:t>
            </a:r>
          </a:p>
        </p:txBody>
      </p:sp>
      <p:pic>
        <p:nvPicPr>
          <p:cNvPr id="8" name="Picture 20" descr="C:\Users\Administrator\Desktop\八上物理（人教）四清 教师用书２０１５邹梨花√\A45.TIF"/>
          <p:cNvPicPr>
            <a:picLocks noChangeAspect="1" noChangeArrowheads="1"/>
          </p:cNvPicPr>
          <p:nvPr/>
        </p:nvPicPr>
        <p:blipFill>
          <a:blip r:embed="rId2" r:link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76569" y="3389469"/>
            <a:ext cx="5509375" cy="128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378135" y="798822"/>
            <a:ext cx="8577943" cy="3933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indent="266700" algn="just">
              <a:lnSpc>
                <a:spcPct val="13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(1)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图中</a:t>
            </a:r>
            <a:r>
              <a:rPr lang="en-US" altLang="zh-CN" sz="2400" i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AB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段的路程</a:t>
            </a:r>
            <a:r>
              <a:rPr lang="en-US" altLang="zh-CN" sz="2400" i="1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s</a:t>
            </a:r>
            <a:r>
              <a:rPr lang="en-US" altLang="zh-CN" sz="2400" i="1" baseline="-300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AB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＝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______cm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，如果测得时间</a:t>
            </a:r>
            <a:r>
              <a:rPr lang="en-US" altLang="zh-CN" sz="2400" i="1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t</a:t>
            </a:r>
            <a:r>
              <a:rPr lang="en-US" altLang="zh-CN" sz="2400" i="1" baseline="-300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AB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＝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1.6 s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则</a:t>
            </a:r>
            <a:r>
              <a:rPr lang="en-US" altLang="zh-CN" sz="2400" i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AB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段的平均速度</a:t>
            </a:r>
            <a:r>
              <a:rPr lang="en-US" altLang="zh-CN" sz="2400" i="1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v</a:t>
            </a:r>
            <a:r>
              <a:rPr lang="en-US" altLang="zh-CN" sz="2400" i="1" baseline="-300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AB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＝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_______cm/s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。</a:t>
            </a:r>
          </a:p>
          <a:p>
            <a:pPr indent="266700" algn="just">
              <a:lnSpc>
                <a:spcPct val="13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(2)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在测量小车到达</a:t>
            </a:r>
            <a:r>
              <a:rPr lang="en-US" altLang="zh-CN" sz="2400" i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B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点的时间时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如果小车过了</a:t>
            </a:r>
            <a:r>
              <a:rPr lang="en-US" altLang="zh-CN" sz="2400" i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B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点才停止计时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测得</a:t>
            </a:r>
            <a:r>
              <a:rPr lang="en-US" altLang="zh-CN" sz="2400" i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AB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段的平均速度</a:t>
            </a:r>
            <a:r>
              <a:rPr lang="en-US" altLang="zh-CN" sz="2400" i="1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v</a:t>
            </a:r>
            <a:r>
              <a:rPr lang="en-US" altLang="zh-CN" sz="2400" i="1" baseline="-300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AB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会偏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_______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。</a:t>
            </a:r>
          </a:p>
          <a:p>
            <a:pPr indent="266700" algn="just">
              <a:lnSpc>
                <a:spcPct val="13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(3)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为了测量小车运动过程中下半程的平均速度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某同学让小车从</a:t>
            </a:r>
            <a:r>
              <a:rPr lang="en-US" altLang="zh-CN" sz="2400" i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B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点由静止释放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测出小车到达</a:t>
            </a:r>
            <a:r>
              <a:rPr lang="en-US" altLang="zh-CN" sz="2400" i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C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点的时间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从而计算出小车运动过程中下半程的平均速度。他的做法正确吗？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_______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理由是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______________________________________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。</a:t>
            </a:r>
          </a:p>
        </p:txBody>
      </p:sp>
      <p:sp>
        <p:nvSpPr>
          <p:cNvPr id="77841" name="Rectangle 17"/>
          <p:cNvSpPr>
            <a:spLocks noChangeArrowheads="1"/>
          </p:cNvSpPr>
          <p:nvPr/>
        </p:nvSpPr>
        <p:spPr bwMode="auto">
          <a:xfrm>
            <a:off x="4048232" y="1359204"/>
            <a:ext cx="49244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25</a:t>
            </a:r>
          </a:p>
        </p:txBody>
      </p:sp>
      <p:sp>
        <p:nvSpPr>
          <p:cNvPr id="77842" name="Rectangle 18"/>
          <p:cNvSpPr>
            <a:spLocks noChangeArrowheads="1"/>
          </p:cNvSpPr>
          <p:nvPr/>
        </p:nvSpPr>
        <p:spPr bwMode="auto">
          <a:xfrm>
            <a:off x="5218093" y="2274746"/>
            <a:ext cx="49244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小</a:t>
            </a:r>
            <a:endParaRPr lang="zh-CN" altLang="en-US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7843" name="Rectangle 19"/>
          <p:cNvSpPr>
            <a:spLocks noChangeArrowheads="1"/>
          </p:cNvSpPr>
          <p:nvPr/>
        </p:nvSpPr>
        <p:spPr bwMode="auto">
          <a:xfrm>
            <a:off x="7507132" y="3726706"/>
            <a:ext cx="11079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不正确</a:t>
            </a:r>
            <a:endParaRPr lang="zh-CN" altLang="en-US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7844" name="Rectangle 20"/>
          <p:cNvSpPr>
            <a:spLocks noChangeArrowheads="1"/>
          </p:cNvSpPr>
          <p:nvPr/>
        </p:nvSpPr>
        <p:spPr bwMode="auto">
          <a:xfrm>
            <a:off x="1420368" y="4203853"/>
            <a:ext cx="541686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这样测得小车下半程的平均速度会偏小</a:t>
            </a:r>
          </a:p>
        </p:txBody>
      </p:sp>
      <p:sp>
        <p:nvSpPr>
          <p:cNvPr id="77845" name="Rectangle 21"/>
          <p:cNvSpPr>
            <a:spLocks noChangeArrowheads="1"/>
          </p:cNvSpPr>
          <p:nvPr/>
        </p:nvSpPr>
        <p:spPr bwMode="auto">
          <a:xfrm>
            <a:off x="4289442" y="881551"/>
            <a:ext cx="49244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40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7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7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78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78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7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7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7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7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7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7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41" grpId="0"/>
      <p:bldP spid="77842" grpId="0"/>
      <p:bldP spid="77843" grpId="0"/>
      <p:bldP spid="77844" grpId="0"/>
      <p:bldP spid="7784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3"/>
          <p:cNvSpPr>
            <a:spLocks noChangeArrowheads="1"/>
          </p:cNvSpPr>
          <p:nvPr/>
        </p:nvSpPr>
        <p:spPr bwMode="auto">
          <a:xfrm>
            <a:off x="490038" y="1253973"/>
            <a:ext cx="8424353" cy="1532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如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图所示为两个小球运动过程的频闪照片，闪光时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间间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隔为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1 s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，图上数字为闪光时刻编号，请按提示描述这两个小球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的运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动，图中每一个小格的长度为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0.2 m.</a:t>
            </a:r>
          </a:p>
        </p:txBody>
      </p:sp>
      <p:pic>
        <p:nvPicPr>
          <p:cNvPr id="73731" name="Picture 4" descr="C:\Users\lenovo\Desktop\转WORD\DF026.TIF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1445289" y="2907804"/>
            <a:ext cx="6253421" cy="16575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矩形: 圆角 6">
            <a:extLst>
              <a:ext uri="{FF2B5EF4-FFF2-40B4-BE49-F238E27FC236}">
                <a16:creationId xmlns="" xmlns:a16="http://schemas.microsoft.com/office/drawing/2014/main" id="{00617E96-A574-4D62-B030-536A4A9D852C}"/>
              </a:ext>
            </a:extLst>
          </p:cNvPr>
          <p:cNvSpPr/>
          <p:nvPr/>
        </p:nvSpPr>
        <p:spPr>
          <a:xfrm>
            <a:off x="600542" y="589280"/>
            <a:ext cx="1482639" cy="408620"/>
          </a:xfrm>
          <a:prstGeom prst="roundRect">
            <a:avLst/>
          </a:prstGeom>
          <a:solidFill>
            <a:srgbClr val="92D05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拓展</a:t>
            </a: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训练  </a:t>
            </a:r>
            <a:r>
              <a:rPr lang="en-US" altLang="zh-CN" dirty="0" smtClean="0">
                <a:solidFill>
                  <a:srgbClr val="000000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3</a:t>
            </a: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 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2040204020203" charset="-122"/>
              <a:ea typeface="微软雅黑" panose="020B0502040204020203" charset="-122"/>
              <a:cs typeface="微软雅黑" panose="020B0502040204020203" charset="-122"/>
              <a:sym typeface="微软雅黑" panose="020B0502040204020203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2" name="Rectangle 6"/>
          <p:cNvSpPr>
            <a:spLocks noChangeArrowheads="1"/>
          </p:cNvSpPr>
          <p:nvPr/>
        </p:nvSpPr>
        <p:spPr bwMode="auto">
          <a:xfrm>
            <a:off x="320464" y="1168429"/>
            <a:ext cx="8503072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(1)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小球</a:t>
            </a:r>
            <a:r>
              <a:rPr lang="en-US" altLang="zh-CN" sz="2400" i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B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在编号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3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至编号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7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这段时间间隔内的平均速度</a:t>
            </a:r>
            <a:r>
              <a:rPr lang="en-US" altLang="zh-CN" sz="2400" i="1" dirty="0" err="1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v</a:t>
            </a:r>
            <a:r>
              <a:rPr lang="en-US" altLang="zh-CN" sz="2400" i="1" baseline="-30000" dirty="0" err="1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B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___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m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/s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；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(2)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小球</a:t>
            </a:r>
            <a:r>
              <a:rPr lang="en-US" altLang="zh-CN" sz="2400" i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A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在编号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至编号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3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这段时间间隔内的平均速度</a:t>
            </a:r>
            <a:r>
              <a:rPr lang="en-US" altLang="zh-CN" sz="2400" i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v</a:t>
            </a:r>
            <a:r>
              <a:rPr lang="en-US" altLang="zh-CN" sz="2400" baseline="-30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1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___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m/s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；</a:t>
            </a:r>
          </a:p>
          <a:p>
            <a:pPr>
              <a:lnSpc>
                <a:spcPct val="13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小球</a:t>
            </a:r>
            <a:r>
              <a:rPr lang="en-US" altLang="zh-CN" sz="2400" i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A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在编号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5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至编号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7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这段时间间隔内的平均速度</a:t>
            </a:r>
            <a:r>
              <a:rPr lang="en-US" altLang="zh-CN" sz="2400" i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v</a:t>
            </a:r>
            <a:r>
              <a:rPr lang="en-US" altLang="zh-CN" sz="2400" baseline="-30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2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_____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m/s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；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(3)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小球</a:t>
            </a:r>
            <a:r>
              <a:rPr lang="en-US" altLang="zh-CN" sz="2400" i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A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在编号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至编号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7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这段时间间隔内的速度逐渐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_____(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填“变大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”或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“变小”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).</a:t>
            </a:r>
          </a:p>
        </p:txBody>
      </p:sp>
      <p:sp>
        <p:nvSpPr>
          <p:cNvPr id="11272" name="Rectangle 8"/>
          <p:cNvSpPr>
            <a:spLocks noChangeArrowheads="1"/>
          </p:cNvSpPr>
          <p:nvPr/>
        </p:nvSpPr>
        <p:spPr bwMode="auto">
          <a:xfrm>
            <a:off x="7699148" y="1228933"/>
            <a:ext cx="57579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0.8</a:t>
            </a:r>
            <a:r>
              <a:rPr lang="en-US" altLang="zh-CN" sz="2000" b="1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11274" name="Rectangle 10"/>
          <p:cNvSpPr>
            <a:spLocks noChangeArrowheads="1"/>
          </p:cNvSpPr>
          <p:nvPr/>
        </p:nvSpPr>
        <p:spPr bwMode="auto">
          <a:xfrm>
            <a:off x="7703339" y="1715064"/>
            <a:ext cx="57579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0.5</a:t>
            </a:r>
            <a:r>
              <a:rPr lang="en-US" altLang="zh-CN" sz="2000" b="1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11276" name="Rectangle 12"/>
          <p:cNvSpPr>
            <a:spLocks noChangeArrowheads="1"/>
          </p:cNvSpPr>
          <p:nvPr/>
        </p:nvSpPr>
        <p:spPr bwMode="auto">
          <a:xfrm>
            <a:off x="7407539" y="2156549"/>
            <a:ext cx="57579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1.3</a:t>
            </a:r>
            <a:r>
              <a:rPr lang="en-US" altLang="zh-CN" sz="2000" b="1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11278" name="Rectangle 14"/>
          <p:cNvSpPr>
            <a:spLocks noChangeArrowheads="1"/>
          </p:cNvSpPr>
          <p:nvPr/>
        </p:nvSpPr>
        <p:spPr bwMode="auto">
          <a:xfrm>
            <a:off x="7470918" y="2635803"/>
            <a:ext cx="77136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变大</a:t>
            </a:r>
            <a:r>
              <a:rPr lang="zh-CN" altLang="en-US" sz="2000" b="1" dirty="0">
                <a:solidFill>
                  <a:srgbClr val="FF0000"/>
                </a:solidFill>
              </a:rPr>
              <a:t>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2" grpId="0"/>
      <p:bldP spid="11274" grpId="0"/>
      <p:bldP spid="11276" grpId="0"/>
      <p:bldP spid="1127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文本框 101"/>
          <p:cNvSpPr txBox="1">
            <a:spLocks noChangeArrowheads="1"/>
          </p:cNvSpPr>
          <p:nvPr/>
        </p:nvSpPr>
        <p:spPr bwMode="auto">
          <a:xfrm>
            <a:off x="409575" y="1118800"/>
            <a:ext cx="866775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52400">
              <a:lnSpc>
                <a:spcPct val="150000"/>
              </a:lnSpc>
            </a:pPr>
            <a:r>
              <a:rPr lang="en-US" altLang="zh-CN" sz="2800">
                <a:latin typeface="宋体" pitchFamily="2" charset="-122"/>
              </a:rPr>
              <a:t>                 </a:t>
            </a:r>
            <a:r>
              <a:rPr lang="zh-CN" altLang="en-US" sz="2800" b="1">
                <a:latin typeface="宋体" pitchFamily="2" charset="-122"/>
              </a:rPr>
              <a:t>学习目标 </a:t>
            </a:r>
          </a:p>
          <a:p>
            <a:pPr indent="152400">
              <a:lnSpc>
                <a:spcPct val="150000"/>
              </a:lnSpc>
            </a:pPr>
            <a:r>
              <a:rPr lang="en-US" altLang="zh-CN" sz="2800">
                <a:latin typeface="宋体" pitchFamily="2" charset="-122"/>
              </a:rPr>
              <a:t>1.</a:t>
            </a:r>
            <a:r>
              <a:rPr lang="zh-CN" altLang="en-US" sz="2800">
                <a:latin typeface="宋体" pitchFamily="2" charset="-122"/>
              </a:rPr>
              <a:t>学会使用刻度尺和停表正确测量路程和时间，并求出平均速度。</a:t>
            </a:r>
            <a:r>
              <a:rPr lang="zh-CN" altLang="en-US" sz="2800">
                <a:solidFill>
                  <a:srgbClr val="FF0000"/>
                </a:solidFill>
                <a:latin typeface="宋体" pitchFamily="2" charset="-122"/>
              </a:rPr>
              <a:t>（重点）</a:t>
            </a:r>
          </a:p>
          <a:p>
            <a:pPr indent="152400">
              <a:lnSpc>
                <a:spcPct val="150000"/>
              </a:lnSpc>
            </a:pPr>
            <a:r>
              <a:rPr lang="en-US" altLang="zh-CN" sz="2800">
                <a:latin typeface="宋体" pitchFamily="2" charset="-122"/>
              </a:rPr>
              <a:t>2.</a:t>
            </a:r>
            <a:r>
              <a:rPr lang="zh-CN" altLang="en-US" sz="2800">
                <a:latin typeface="宋体" pitchFamily="2" charset="-122"/>
              </a:rPr>
              <a:t>会分析实验数据，加深对平均速度的理解。</a:t>
            </a:r>
            <a:r>
              <a:rPr lang="zh-CN" altLang="en-US" sz="2800">
                <a:solidFill>
                  <a:srgbClr val="FF0000"/>
                </a:solidFill>
                <a:latin typeface="宋体" pitchFamily="2" charset="-122"/>
              </a:rPr>
              <a:t>（难点）</a:t>
            </a:r>
          </a:p>
        </p:txBody>
      </p:sp>
      <p:sp>
        <p:nvSpPr>
          <p:cNvPr id="7" name="Shape 108"/>
          <p:cNvSpPr/>
          <p:nvPr/>
        </p:nvSpPr>
        <p:spPr>
          <a:xfrm>
            <a:off x="381170" y="323045"/>
            <a:ext cx="263526" cy="27305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/>
          </a:p>
        </p:txBody>
      </p:sp>
      <p:sp>
        <p:nvSpPr>
          <p:cNvPr id="8" name="Shape 112"/>
          <p:cNvSpPr/>
          <p:nvPr/>
        </p:nvSpPr>
        <p:spPr>
          <a:xfrm>
            <a:off x="390231" y="352255"/>
            <a:ext cx="245403" cy="243841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000" dirty="0" smtClean="0">
                <a:solidFill>
                  <a:srgbClr val="FFFFFF"/>
                </a:solidFill>
              </a:rPr>
              <a:t>0</a:t>
            </a:r>
            <a:r>
              <a:rPr lang="en-US" altLang="zh-CN" sz="1000" dirty="0" smtClean="0">
                <a:solidFill>
                  <a:srgbClr val="FFFFFF"/>
                </a:solidFill>
              </a:rPr>
              <a:t>2</a:t>
            </a:r>
            <a:endParaRPr sz="1000" dirty="0">
              <a:solidFill>
                <a:srgbClr val="FFFFFF"/>
              </a:solidFill>
            </a:endParaRPr>
          </a:p>
        </p:txBody>
      </p:sp>
      <p:sp>
        <p:nvSpPr>
          <p:cNvPr id="9" name="Shape 120"/>
          <p:cNvSpPr/>
          <p:nvPr/>
        </p:nvSpPr>
        <p:spPr>
          <a:xfrm>
            <a:off x="715634" y="316668"/>
            <a:ext cx="923330" cy="276999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b="0">
                <a:solidFill>
                  <a:srgbClr val="000000"/>
                </a:solidFill>
              </a:defRPr>
            </a:pPr>
            <a:r>
              <a:rPr lang="zh-CN" altLang="en-US" b="1" dirty="0" smtClean="0">
                <a:solidFill>
                  <a:srgbClr val="007E27"/>
                </a:solidFill>
              </a:rPr>
              <a:t>学习目标</a:t>
            </a:r>
            <a:endParaRPr b="1" dirty="0">
              <a:solidFill>
                <a:srgbClr val="007E27"/>
              </a:solidFill>
            </a:endParaRP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4944" y="923534"/>
            <a:ext cx="5080000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 noProof="1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1.</a:t>
            </a:r>
            <a:r>
              <a:rPr lang="zh-CN" altLang="en-US" sz="2800" b="1" noProof="1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实验目的、原理和实验器材</a:t>
            </a:r>
          </a:p>
        </p:txBody>
      </p:sp>
      <p:sp>
        <p:nvSpPr>
          <p:cNvPr id="10249" name="文本框 101"/>
          <p:cNvSpPr txBox="1">
            <a:spLocks noChangeArrowheads="1"/>
          </p:cNvSpPr>
          <p:nvPr/>
        </p:nvSpPr>
        <p:spPr bwMode="auto">
          <a:xfrm>
            <a:off x="949325" y="1549930"/>
            <a:ext cx="772795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762000" indent="-762000">
              <a:lnSpc>
                <a:spcPct val="150000"/>
              </a:lnSpc>
            </a:pPr>
            <a:r>
              <a:rPr lang="zh-CN" altLang="en-US" sz="2800">
                <a:latin typeface="宋体" pitchFamily="2" charset="-122"/>
              </a:rPr>
              <a:t>实验目的：用刻度尺和停表测小车的平均速度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949325" y="2292233"/>
            <a:ext cx="324485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762000" indent="-762000">
              <a:lnSpc>
                <a:spcPct val="150000"/>
              </a:lnSpc>
            </a:pPr>
            <a:r>
              <a:rPr lang="zh-CN" altLang="en-US" sz="2800">
                <a:latin typeface="宋体" pitchFamily="2" charset="-122"/>
              </a:rPr>
              <a:t>实验原理：</a:t>
            </a:r>
            <a:endParaRPr lang="en-US" altLang="zh-CN" sz="2800" i="1">
              <a:latin typeface="宋体" pitchFamily="2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949326" y="3042850"/>
            <a:ext cx="7173913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762000" indent="-762000">
              <a:lnSpc>
                <a:spcPct val="150000"/>
              </a:lnSpc>
            </a:pPr>
            <a:r>
              <a:rPr lang="zh-CN" altLang="en-US" sz="2800" dirty="0">
                <a:latin typeface="宋体" pitchFamily="2" charset="-122"/>
              </a:rPr>
              <a:t>需要测量的物理量是路程和时间。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949325" y="3775652"/>
            <a:ext cx="708025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762000" indent="-762000">
              <a:lnSpc>
                <a:spcPct val="150000"/>
              </a:lnSpc>
            </a:pPr>
            <a:r>
              <a:rPr lang="zh-CN" altLang="en-US" sz="2800">
                <a:latin typeface="宋体" pitchFamily="2" charset="-122"/>
              </a:rPr>
              <a:t>器材：斜面、小车、刻度尺、停表、金属片</a:t>
            </a:r>
          </a:p>
        </p:txBody>
      </p:sp>
      <p:graphicFrame>
        <p:nvGraphicFramePr>
          <p:cNvPr id="27661" name="对象 6"/>
          <p:cNvGraphicFramePr>
            <a:graphicFrameLocks/>
          </p:cNvGraphicFramePr>
          <p:nvPr/>
        </p:nvGraphicFramePr>
        <p:xfrm>
          <a:off x="2709864" y="2292233"/>
          <a:ext cx="1031875" cy="654415"/>
        </p:xfrm>
        <a:graphic>
          <a:graphicData uri="http://schemas.openxmlformats.org/presentationml/2006/ole">
            <p:oleObj spid="_x0000_s1031" r:id="rId3" imgW="368140" imgH="393529" progId="">
              <p:embed/>
            </p:oleObj>
          </a:graphicData>
        </a:graphic>
      </p:graphicFrame>
      <p:sp>
        <p:nvSpPr>
          <p:cNvPr id="15" name="Shape 108"/>
          <p:cNvSpPr/>
          <p:nvPr/>
        </p:nvSpPr>
        <p:spPr>
          <a:xfrm>
            <a:off x="161803" y="86953"/>
            <a:ext cx="601344" cy="552439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16" name="Shape 112"/>
          <p:cNvSpPr/>
          <p:nvPr/>
        </p:nvSpPr>
        <p:spPr>
          <a:xfrm>
            <a:off x="146616" y="107442"/>
            <a:ext cx="623405" cy="46166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2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17" name="文本框 1"/>
          <p:cNvSpPr txBox="1"/>
          <p:nvPr/>
        </p:nvSpPr>
        <p:spPr>
          <a:xfrm>
            <a:off x="942833" y="134942"/>
            <a:ext cx="1118253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课堂活动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819242" y="570438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7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249" grpId="0"/>
      <p:bldP spid="3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130300" y="2681793"/>
            <a:ext cx="7315200" cy="1197187"/>
            <a:chOff x="720" y="2256"/>
            <a:chExt cx="4608" cy="1008"/>
          </a:xfrm>
        </p:grpSpPr>
        <p:sp>
          <p:nvSpPr>
            <p:cNvPr id="11266" name="Line 3"/>
            <p:cNvSpPr>
              <a:spLocks noChangeShapeType="1"/>
            </p:cNvSpPr>
            <p:nvPr/>
          </p:nvSpPr>
          <p:spPr bwMode="auto">
            <a:xfrm>
              <a:off x="720" y="3072"/>
              <a:ext cx="460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67" name="Line 4"/>
            <p:cNvSpPr>
              <a:spLocks noChangeShapeType="1"/>
            </p:cNvSpPr>
            <p:nvPr/>
          </p:nvSpPr>
          <p:spPr bwMode="auto">
            <a:xfrm flipV="1">
              <a:off x="1104" y="2256"/>
              <a:ext cx="3888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68" name="Rectangle 5" descr="栎木"/>
            <p:cNvSpPr>
              <a:spLocks noChangeArrowheads="1"/>
            </p:cNvSpPr>
            <p:nvPr/>
          </p:nvSpPr>
          <p:spPr bwMode="auto">
            <a:xfrm>
              <a:off x="4608" y="2352"/>
              <a:ext cx="528" cy="720"/>
            </a:xfrm>
            <a:prstGeom prst="rect">
              <a:avLst/>
            </a:prstGeom>
            <a:blipFill dpi="0" rotWithShape="0">
              <a:blip r:embed="rId4" cstate="print"/>
              <a:srcRect/>
              <a:tile tx="0" ty="0" sx="100000" sy="100000" flip="none" algn="tl"/>
            </a:blipFill>
            <a:ln w="317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269" name="Line 6"/>
            <p:cNvSpPr>
              <a:spLocks noChangeShapeType="1"/>
            </p:cNvSpPr>
            <p:nvPr/>
          </p:nvSpPr>
          <p:spPr bwMode="auto">
            <a:xfrm flipV="1">
              <a:off x="76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70" name="Line 7"/>
            <p:cNvSpPr>
              <a:spLocks noChangeShapeType="1"/>
            </p:cNvSpPr>
            <p:nvPr/>
          </p:nvSpPr>
          <p:spPr bwMode="auto">
            <a:xfrm flipV="1">
              <a:off x="86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71" name="Line 8"/>
            <p:cNvSpPr>
              <a:spLocks noChangeShapeType="1"/>
            </p:cNvSpPr>
            <p:nvPr/>
          </p:nvSpPr>
          <p:spPr bwMode="auto">
            <a:xfrm flipV="1">
              <a:off x="96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72" name="Line 9"/>
            <p:cNvSpPr>
              <a:spLocks noChangeShapeType="1"/>
            </p:cNvSpPr>
            <p:nvPr/>
          </p:nvSpPr>
          <p:spPr bwMode="auto">
            <a:xfrm flipV="1">
              <a:off x="105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73" name="Line 10"/>
            <p:cNvSpPr>
              <a:spLocks noChangeShapeType="1"/>
            </p:cNvSpPr>
            <p:nvPr/>
          </p:nvSpPr>
          <p:spPr bwMode="auto">
            <a:xfrm flipV="1">
              <a:off x="115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74" name="Line 11"/>
            <p:cNvSpPr>
              <a:spLocks noChangeShapeType="1"/>
            </p:cNvSpPr>
            <p:nvPr/>
          </p:nvSpPr>
          <p:spPr bwMode="auto">
            <a:xfrm flipV="1">
              <a:off x="124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75" name="Line 12"/>
            <p:cNvSpPr>
              <a:spLocks noChangeShapeType="1"/>
            </p:cNvSpPr>
            <p:nvPr/>
          </p:nvSpPr>
          <p:spPr bwMode="auto">
            <a:xfrm flipV="1">
              <a:off x="134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76" name="Line 13"/>
            <p:cNvSpPr>
              <a:spLocks noChangeShapeType="1"/>
            </p:cNvSpPr>
            <p:nvPr/>
          </p:nvSpPr>
          <p:spPr bwMode="auto">
            <a:xfrm flipV="1">
              <a:off x="144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77" name="Line 14"/>
            <p:cNvSpPr>
              <a:spLocks noChangeShapeType="1"/>
            </p:cNvSpPr>
            <p:nvPr/>
          </p:nvSpPr>
          <p:spPr bwMode="auto">
            <a:xfrm flipV="1">
              <a:off x="153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78" name="Line 15"/>
            <p:cNvSpPr>
              <a:spLocks noChangeShapeType="1"/>
            </p:cNvSpPr>
            <p:nvPr/>
          </p:nvSpPr>
          <p:spPr bwMode="auto">
            <a:xfrm flipV="1">
              <a:off x="163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79" name="Line 16"/>
            <p:cNvSpPr>
              <a:spLocks noChangeShapeType="1"/>
            </p:cNvSpPr>
            <p:nvPr/>
          </p:nvSpPr>
          <p:spPr bwMode="auto">
            <a:xfrm flipV="1">
              <a:off x="172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0" name="Line 17"/>
            <p:cNvSpPr>
              <a:spLocks noChangeShapeType="1"/>
            </p:cNvSpPr>
            <p:nvPr/>
          </p:nvSpPr>
          <p:spPr bwMode="auto">
            <a:xfrm flipV="1">
              <a:off x="182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1" name="Line 18"/>
            <p:cNvSpPr>
              <a:spLocks noChangeShapeType="1"/>
            </p:cNvSpPr>
            <p:nvPr/>
          </p:nvSpPr>
          <p:spPr bwMode="auto">
            <a:xfrm flipV="1">
              <a:off x="192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2" name="Line 19"/>
            <p:cNvSpPr>
              <a:spLocks noChangeShapeType="1"/>
            </p:cNvSpPr>
            <p:nvPr/>
          </p:nvSpPr>
          <p:spPr bwMode="auto">
            <a:xfrm flipV="1">
              <a:off x="201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3" name="Line 20"/>
            <p:cNvSpPr>
              <a:spLocks noChangeShapeType="1"/>
            </p:cNvSpPr>
            <p:nvPr/>
          </p:nvSpPr>
          <p:spPr bwMode="auto">
            <a:xfrm flipV="1">
              <a:off x="211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4" name="Line 21"/>
            <p:cNvSpPr>
              <a:spLocks noChangeShapeType="1"/>
            </p:cNvSpPr>
            <p:nvPr/>
          </p:nvSpPr>
          <p:spPr bwMode="auto">
            <a:xfrm flipV="1">
              <a:off x="220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5" name="Line 22"/>
            <p:cNvSpPr>
              <a:spLocks noChangeShapeType="1"/>
            </p:cNvSpPr>
            <p:nvPr/>
          </p:nvSpPr>
          <p:spPr bwMode="auto">
            <a:xfrm flipV="1">
              <a:off x="230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6" name="Line 23"/>
            <p:cNvSpPr>
              <a:spLocks noChangeShapeType="1"/>
            </p:cNvSpPr>
            <p:nvPr/>
          </p:nvSpPr>
          <p:spPr bwMode="auto">
            <a:xfrm flipV="1">
              <a:off x="240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7" name="Line 24"/>
            <p:cNvSpPr>
              <a:spLocks noChangeShapeType="1"/>
            </p:cNvSpPr>
            <p:nvPr/>
          </p:nvSpPr>
          <p:spPr bwMode="auto">
            <a:xfrm flipV="1">
              <a:off x="249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8" name="Line 25"/>
            <p:cNvSpPr>
              <a:spLocks noChangeShapeType="1"/>
            </p:cNvSpPr>
            <p:nvPr/>
          </p:nvSpPr>
          <p:spPr bwMode="auto">
            <a:xfrm flipV="1">
              <a:off x="259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9" name="Line 26"/>
            <p:cNvSpPr>
              <a:spLocks noChangeShapeType="1"/>
            </p:cNvSpPr>
            <p:nvPr/>
          </p:nvSpPr>
          <p:spPr bwMode="auto">
            <a:xfrm flipV="1">
              <a:off x="268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90" name="Line 27"/>
            <p:cNvSpPr>
              <a:spLocks noChangeShapeType="1"/>
            </p:cNvSpPr>
            <p:nvPr/>
          </p:nvSpPr>
          <p:spPr bwMode="auto">
            <a:xfrm flipV="1">
              <a:off x="278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91" name="Line 28"/>
            <p:cNvSpPr>
              <a:spLocks noChangeShapeType="1"/>
            </p:cNvSpPr>
            <p:nvPr/>
          </p:nvSpPr>
          <p:spPr bwMode="auto">
            <a:xfrm flipV="1">
              <a:off x="288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92" name="Line 29"/>
            <p:cNvSpPr>
              <a:spLocks noChangeShapeType="1"/>
            </p:cNvSpPr>
            <p:nvPr/>
          </p:nvSpPr>
          <p:spPr bwMode="auto">
            <a:xfrm flipV="1">
              <a:off x="297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93" name="Line 30"/>
            <p:cNvSpPr>
              <a:spLocks noChangeShapeType="1"/>
            </p:cNvSpPr>
            <p:nvPr/>
          </p:nvSpPr>
          <p:spPr bwMode="auto">
            <a:xfrm flipV="1">
              <a:off x="307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94" name="Line 31"/>
            <p:cNvSpPr>
              <a:spLocks noChangeShapeType="1"/>
            </p:cNvSpPr>
            <p:nvPr/>
          </p:nvSpPr>
          <p:spPr bwMode="auto">
            <a:xfrm flipV="1">
              <a:off x="316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95" name="Line 32"/>
            <p:cNvSpPr>
              <a:spLocks noChangeShapeType="1"/>
            </p:cNvSpPr>
            <p:nvPr/>
          </p:nvSpPr>
          <p:spPr bwMode="auto">
            <a:xfrm flipV="1">
              <a:off x="326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96" name="Line 33"/>
            <p:cNvSpPr>
              <a:spLocks noChangeShapeType="1"/>
            </p:cNvSpPr>
            <p:nvPr/>
          </p:nvSpPr>
          <p:spPr bwMode="auto">
            <a:xfrm flipV="1">
              <a:off x="336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97" name="Line 34"/>
            <p:cNvSpPr>
              <a:spLocks noChangeShapeType="1"/>
            </p:cNvSpPr>
            <p:nvPr/>
          </p:nvSpPr>
          <p:spPr bwMode="auto">
            <a:xfrm flipV="1">
              <a:off x="345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98" name="Line 35"/>
            <p:cNvSpPr>
              <a:spLocks noChangeShapeType="1"/>
            </p:cNvSpPr>
            <p:nvPr/>
          </p:nvSpPr>
          <p:spPr bwMode="auto">
            <a:xfrm flipV="1">
              <a:off x="355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99" name="Line 36"/>
            <p:cNvSpPr>
              <a:spLocks noChangeShapeType="1"/>
            </p:cNvSpPr>
            <p:nvPr/>
          </p:nvSpPr>
          <p:spPr bwMode="auto">
            <a:xfrm flipV="1">
              <a:off x="364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0" name="Line 37"/>
            <p:cNvSpPr>
              <a:spLocks noChangeShapeType="1"/>
            </p:cNvSpPr>
            <p:nvPr/>
          </p:nvSpPr>
          <p:spPr bwMode="auto">
            <a:xfrm flipV="1">
              <a:off x="374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1" name="Line 38"/>
            <p:cNvSpPr>
              <a:spLocks noChangeShapeType="1"/>
            </p:cNvSpPr>
            <p:nvPr/>
          </p:nvSpPr>
          <p:spPr bwMode="auto">
            <a:xfrm flipV="1">
              <a:off x="384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2" name="Line 39"/>
            <p:cNvSpPr>
              <a:spLocks noChangeShapeType="1"/>
            </p:cNvSpPr>
            <p:nvPr/>
          </p:nvSpPr>
          <p:spPr bwMode="auto">
            <a:xfrm flipV="1">
              <a:off x="393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3" name="Line 40"/>
            <p:cNvSpPr>
              <a:spLocks noChangeShapeType="1"/>
            </p:cNvSpPr>
            <p:nvPr/>
          </p:nvSpPr>
          <p:spPr bwMode="auto">
            <a:xfrm flipV="1">
              <a:off x="403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4" name="Line 41"/>
            <p:cNvSpPr>
              <a:spLocks noChangeShapeType="1"/>
            </p:cNvSpPr>
            <p:nvPr/>
          </p:nvSpPr>
          <p:spPr bwMode="auto">
            <a:xfrm flipV="1">
              <a:off x="412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5" name="Line 42"/>
            <p:cNvSpPr>
              <a:spLocks noChangeShapeType="1"/>
            </p:cNvSpPr>
            <p:nvPr/>
          </p:nvSpPr>
          <p:spPr bwMode="auto">
            <a:xfrm flipV="1">
              <a:off x="422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6" name="Line 43"/>
            <p:cNvSpPr>
              <a:spLocks noChangeShapeType="1"/>
            </p:cNvSpPr>
            <p:nvPr/>
          </p:nvSpPr>
          <p:spPr bwMode="auto">
            <a:xfrm flipV="1">
              <a:off x="432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7" name="Line 44"/>
            <p:cNvSpPr>
              <a:spLocks noChangeShapeType="1"/>
            </p:cNvSpPr>
            <p:nvPr/>
          </p:nvSpPr>
          <p:spPr bwMode="auto">
            <a:xfrm flipV="1">
              <a:off x="441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8" name="Line 45"/>
            <p:cNvSpPr>
              <a:spLocks noChangeShapeType="1"/>
            </p:cNvSpPr>
            <p:nvPr/>
          </p:nvSpPr>
          <p:spPr bwMode="auto">
            <a:xfrm flipV="1">
              <a:off x="451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9" name="Line 46"/>
            <p:cNvSpPr>
              <a:spLocks noChangeShapeType="1"/>
            </p:cNvSpPr>
            <p:nvPr/>
          </p:nvSpPr>
          <p:spPr bwMode="auto">
            <a:xfrm flipV="1">
              <a:off x="460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10" name="Line 47"/>
            <p:cNvSpPr>
              <a:spLocks noChangeShapeType="1"/>
            </p:cNvSpPr>
            <p:nvPr/>
          </p:nvSpPr>
          <p:spPr bwMode="auto">
            <a:xfrm flipV="1">
              <a:off x="470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11" name="Line 48"/>
            <p:cNvSpPr>
              <a:spLocks noChangeShapeType="1"/>
            </p:cNvSpPr>
            <p:nvPr/>
          </p:nvSpPr>
          <p:spPr bwMode="auto">
            <a:xfrm flipV="1">
              <a:off x="480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12" name="Line 49"/>
            <p:cNvSpPr>
              <a:spLocks noChangeShapeType="1"/>
            </p:cNvSpPr>
            <p:nvPr/>
          </p:nvSpPr>
          <p:spPr bwMode="auto">
            <a:xfrm flipV="1">
              <a:off x="489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13" name="Line 50"/>
            <p:cNvSpPr>
              <a:spLocks noChangeShapeType="1"/>
            </p:cNvSpPr>
            <p:nvPr/>
          </p:nvSpPr>
          <p:spPr bwMode="auto">
            <a:xfrm flipV="1">
              <a:off x="499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" name="Group 51"/>
          <p:cNvGrpSpPr>
            <a:grpSpLocks/>
          </p:cNvGrpSpPr>
          <p:nvPr/>
        </p:nvGrpSpPr>
        <p:grpSpPr bwMode="auto">
          <a:xfrm rot="-863535">
            <a:off x="6988176" y="2216221"/>
            <a:ext cx="1006475" cy="522581"/>
            <a:chOff x="1872" y="672"/>
            <a:chExt cx="1296" cy="768"/>
          </a:xfrm>
        </p:grpSpPr>
        <p:sp>
          <p:nvSpPr>
            <p:cNvPr id="11315" name="Rectangle 52" descr="深色木质"/>
            <p:cNvSpPr>
              <a:spLocks noChangeArrowheads="1"/>
            </p:cNvSpPr>
            <p:nvPr/>
          </p:nvSpPr>
          <p:spPr bwMode="auto">
            <a:xfrm>
              <a:off x="1872" y="672"/>
              <a:ext cx="1296" cy="528"/>
            </a:xfrm>
            <a:prstGeom prst="rect">
              <a:avLst/>
            </a:prstGeom>
            <a:blipFill dpi="0" rotWithShape="0">
              <a:blip r:embed="rId5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16" name="Oval 53"/>
            <p:cNvSpPr>
              <a:spLocks noChangeArrowheads="1"/>
            </p:cNvSpPr>
            <p:nvPr/>
          </p:nvSpPr>
          <p:spPr bwMode="auto">
            <a:xfrm>
              <a:off x="2016" y="1200"/>
              <a:ext cx="240" cy="24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17" name="Oval 54"/>
            <p:cNvSpPr>
              <a:spLocks noChangeArrowheads="1"/>
            </p:cNvSpPr>
            <p:nvPr/>
          </p:nvSpPr>
          <p:spPr bwMode="auto">
            <a:xfrm>
              <a:off x="2832" y="1200"/>
              <a:ext cx="240" cy="24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" name="Group 55"/>
          <p:cNvGrpSpPr>
            <a:grpSpLocks/>
          </p:cNvGrpSpPr>
          <p:nvPr/>
        </p:nvGrpSpPr>
        <p:grpSpPr bwMode="auto">
          <a:xfrm rot="-863535">
            <a:off x="1654176" y="3023847"/>
            <a:ext cx="1006475" cy="522581"/>
            <a:chOff x="1872" y="672"/>
            <a:chExt cx="1296" cy="768"/>
          </a:xfrm>
        </p:grpSpPr>
        <p:sp>
          <p:nvSpPr>
            <p:cNvPr id="11319" name="Rectangle 56" descr="深色木质"/>
            <p:cNvSpPr>
              <a:spLocks noChangeArrowheads="1"/>
            </p:cNvSpPr>
            <p:nvPr/>
          </p:nvSpPr>
          <p:spPr bwMode="auto">
            <a:xfrm>
              <a:off x="1872" y="672"/>
              <a:ext cx="1296" cy="528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prstDash val="dash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20" name="Oval 57"/>
            <p:cNvSpPr>
              <a:spLocks noChangeArrowheads="1"/>
            </p:cNvSpPr>
            <p:nvPr/>
          </p:nvSpPr>
          <p:spPr bwMode="auto">
            <a:xfrm>
              <a:off x="2016" y="1200"/>
              <a:ext cx="240" cy="240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21" name="Oval 58"/>
            <p:cNvSpPr>
              <a:spLocks noChangeArrowheads="1"/>
            </p:cNvSpPr>
            <p:nvPr/>
          </p:nvSpPr>
          <p:spPr bwMode="auto">
            <a:xfrm>
              <a:off x="2832" y="1200"/>
              <a:ext cx="240" cy="240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5179" name="Line 59"/>
          <p:cNvSpPr>
            <a:spLocks noChangeShapeType="1"/>
          </p:cNvSpPr>
          <p:nvPr/>
        </p:nvSpPr>
        <p:spPr bwMode="auto">
          <a:xfrm flipH="1" flipV="1">
            <a:off x="6759575" y="1997687"/>
            <a:ext cx="304800" cy="798124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80" name="Line 60"/>
          <p:cNvSpPr>
            <a:spLocks noChangeShapeType="1"/>
          </p:cNvSpPr>
          <p:nvPr/>
        </p:nvSpPr>
        <p:spPr bwMode="auto">
          <a:xfrm flipH="1" flipV="1">
            <a:off x="1425575" y="2795811"/>
            <a:ext cx="304800" cy="798124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81" name="Line 61"/>
          <p:cNvSpPr>
            <a:spLocks noChangeShapeType="1"/>
          </p:cNvSpPr>
          <p:nvPr/>
        </p:nvSpPr>
        <p:spPr bwMode="auto">
          <a:xfrm rot="240000" flipH="1" flipV="1">
            <a:off x="4254500" y="2690107"/>
            <a:ext cx="228600" cy="51308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82" name="Line 62"/>
          <p:cNvSpPr/>
          <p:nvPr/>
        </p:nvSpPr>
        <p:spPr>
          <a:xfrm rot="180000" flipV="1">
            <a:off x="4346575" y="2345679"/>
            <a:ext cx="2527300" cy="547522"/>
          </a:xfrm>
          <a:prstGeom prst="line">
            <a:avLst/>
          </a:prstGeom>
          <a:ln w="12700">
            <a:solidFill>
              <a:srgbClr val="3366FF"/>
            </a:solidFill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sp>
      <p:sp>
        <p:nvSpPr>
          <p:cNvPr id="5183" name="Line 63"/>
          <p:cNvSpPr>
            <a:spLocks noChangeShapeType="1"/>
          </p:cNvSpPr>
          <p:nvPr/>
        </p:nvSpPr>
        <p:spPr bwMode="auto">
          <a:xfrm flipV="1">
            <a:off x="1525588" y="2027379"/>
            <a:ext cx="5256212" cy="915705"/>
          </a:xfrm>
          <a:prstGeom prst="line">
            <a:avLst/>
          </a:prstGeom>
          <a:noFill/>
          <a:ln w="12700">
            <a:solidFill>
              <a:srgbClr val="FF3300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84" name="Text Box 64"/>
          <p:cNvSpPr txBox="1">
            <a:spLocks noChangeArrowheads="1"/>
          </p:cNvSpPr>
          <p:nvPr/>
        </p:nvSpPr>
        <p:spPr bwMode="auto">
          <a:xfrm>
            <a:off x="3757613" y="1973933"/>
            <a:ext cx="48442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i="1">
                <a:solidFill>
                  <a:srgbClr val="FF3300"/>
                </a:solidFill>
                <a:latin typeface="Times New Roman" pitchFamily="18" charset="0"/>
              </a:rPr>
              <a:t>S</a:t>
            </a:r>
            <a:r>
              <a:rPr lang="en-US" altLang="zh-CN" sz="2800" baseline="-25000">
                <a:solidFill>
                  <a:srgbClr val="FF3300"/>
                </a:solidFill>
                <a:latin typeface="Times New Roman" pitchFamily="18" charset="0"/>
              </a:rPr>
              <a:t>1</a:t>
            </a:r>
          </a:p>
        </p:txBody>
      </p:sp>
      <p:sp>
        <p:nvSpPr>
          <p:cNvPr id="5185" name="Text Box 65"/>
          <p:cNvSpPr txBox="1">
            <a:spLocks noChangeArrowheads="1"/>
          </p:cNvSpPr>
          <p:nvPr/>
        </p:nvSpPr>
        <p:spPr bwMode="auto">
          <a:xfrm>
            <a:off x="5341938" y="2251852"/>
            <a:ext cx="48442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i="1">
                <a:solidFill>
                  <a:srgbClr val="0000FF"/>
                </a:solidFill>
                <a:latin typeface="Times New Roman" pitchFamily="18" charset="0"/>
              </a:rPr>
              <a:t>S</a:t>
            </a:r>
            <a:r>
              <a:rPr lang="en-US" altLang="zh-CN" sz="2800" baseline="-25000">
                <a:solidFill>
                  <a:srgbClr val="0000FF"/>
                </a:solidFill>
                <a:latin typeface="Times New Roman" pitchFamily="18" charset="0"/>
              </a:rPr>
              <a:t>2</a:t>
            </a:r>
          </a:p>
        </p:txBody>
      </p:sp>
      <p:sp>
        <p:nvSpPr>
          <p:cNvPr id="5186" name="Text Box 66"/>
          <p:cNvSpPr txBox="1">
            <a:spLocks noChangeArrowheads="1"/>
          </p:cNvSpPr>
          <p:nvPr/>
        </p:nvSpPr>
        <p:spPr bwMode="auto">
          <a:xfrm>
            <a:off x="661988" y="2296983"/>
            <a:ext cx="16573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dirty="0">
                <a:latin typeface="宋体" pitchFamily="2" charset="-122"/>
              </a:rPr>
              <a:t>金属片</a:t>
            </a:r>
          </a:p>
        </p:txBody>
      </p:sp>
      <p:sp>
        <p:nvSpPr>
          <p:cNvPr id="5188" name="Line 68"/>
          <p:cNvSpPr>
            <a:spLocks noChangeShapeType="1"/>
          </p:cNvSpPr>
          <p:nvPr/>
        </p:nvSpPr>
        <p:spPr bwMode="auto">
          <a:xfrm flipV="1">
            <a:off x="1587501" y="2836192"/>
            <a:ext cx="2746375" cy="508329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89" name="Text Box 69"/>
          <p:cNvSpPr txBox="1">
            <a:spLocks noChangeArrowheads="1"/>
          </p:cNvSpPr>
          <p:nvPr/>
        </p:nvSpPr>
        <p:spPr bwMode="auto">
          <a:xfrm>
            <a:off x="2806700" y="2566588"/>
            <a:ext cx="53498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i="1">
                <a:solidFill>
                  <a:schemeClr val="accent2"/>
                </a:solidFill>
                <a:latin typeface="Times New Roman" pitchFamily="18" charset="0"/>
              </a:rPr>
              <a:t>s</a:t>
            </a:r>
            <a:r>
              <a:rPr lang="en-US" altLang="zh-CN" sz="3600" baseline="-25000">
                <a:solidFill>
                  <a:schemeClr val="accent2"/>
                </a:solidFill>
                <a:latin typeface="Times New Roman" pitchFamily="18" charset="0"/>
              </a:rPr>
              <a:t>3</a:t>
            </a:r>
          </a:p>
        </p:txBody>
      </p:sp>
      <p:sp>
        <p:nvSpPr>
          <p:cNvPr id="5190" name="Text Box 70"/>
          <p:cNvSpPr txBox="1">
            <a:spLocks noChangeArrowheads="1"/>
          </p:cNvSpPr>
          <p:nvPr/>
        </p:nvSpPr>
        <p:spPr bwMode="auto">
          <a:xfrm>
            <a:off x="3036889" y="2889639"/>
            <a:ext cx="53498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i="1">
                <a:solidFill>
                  <a:schemeClr val="accent2"/>
                </a:solidFill>
                <a:latin typeface="Times New Roman" pitchFamily="18" charset="0"/>
              </a:rPr>
              <a:t>t</a:t>
            </a:r>
            <a:r>
              <a:rPr lang="en-US" altLang="zh-CN" sz="3600" baseline="-25000">
                <a:solidFill>
                  <a:schemeClr val="accent2"/>
                </a:solidFill>
                <a:latin typeface="Times New Roman" pitchFamily="18" charset="0"/>
              </a:rPr>
              <a:t>3</a:t>
            </a:r>
          </a:p>
        </p:txBody>
      </p:sp>
      <p:sp>
        <p:nvSpPr>
          <p:cNvPr id="5191" name="Text Box 71"/>
          <p:cNvSpPr txBox="1">
            <a:spLocks noChangeArrowheads="1"/>
          </p:cNvSpPr>
          <p:nvPr/>
        </p:nvSpPr>
        <p:spPr bwMode="auto">
          <a:xfrm>
            <a:off x="5341939" y="2566588"/>
            <a:ext cx="53498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i="1">
                <a:solidFill>
                  <a:srgbClr val="0000FF"/>
                </a:solidFill>
                <a:latin typeface="Times New Roman" pitchFamily="18" charset="0"/>
              </a:rPr>
              <a:t>t</a:t>
            </a:r>
            <a:r>
              <a:rPr lang="en-US" altLang="zh-CN" sz="3600" baseline="-25000">
                <a:solidFill>
                  <a:srgbClr val="0000FF"/>
                </a:solidFill>
                <a:latin typeface="Times New Roman" pitchFamily="18" charset="0"/>
              </a:rPr>
              <a:t>2</a:t>
            </a:r>
          </a:p>
        </p:txBody>
      </p:sp>
      <p:sp>
        <p:nvSpPr>
          <p:cNvPr id="5192" name="Text Box 72"/>
          <p:cNvSpPr txBox="1">
            <a:spLocks noChangeArrowheads="1"/>
          </p:cNvSpPr>
          <p:nvPr/>
        </p:nvSpPr>
        <p:spPr bwMode="auto">
          <a:xfrm>
            <a:off x="3686175" y="2351617"/>
            <a:ext cx="53498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i="1">
                <a:solidFill>
                  <a:srgbClr val="FF3300"/>
                </a:solidFill>
                <a:latin typeface="Times New Roman" pitchFamily="18" charset="0"/>
              </a:rPr>
              <a:t>t</a:t>
            </a:r>
            <a:r>
              <a:rPr lang="en-US" altLang="zh-CN" sz="3600" baseline="-25000">
                <a:solidFill>
                  <a:srgbClr val="FF3300"/>
                </a:solidFill>
                <a:latin typeface="Times New Roman" pitchFamily="18" charset="0"/>
              </a:rPr>
              <a:t>1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41300" y="686482"/>
            <a:ext cx="5080000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 noProof="1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2.</a:t>
            </a:r>
            <a:r>
              <a:rPr lang="zh-CN" altLang="en-US" sz="2800" b="1" noProof="1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实验设计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5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5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5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5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6" dur="500"/>
                                        <p:tgtEl>
                                          <p:spTgt spid="5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5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6" dur="500"/>
                                        <p:tgtEl>
                                          <p:spTgt spid="5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1" dur="500"/>
                                        <p:tgtEl>
                                          <p:spTgt spid="5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6" dur="500"/>
                                        <p:tgtEl>
                                          <p:spTgt spid="5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5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6" dur="500"/>
                                        <p:tgtEl>
                                          <p:spTgt spid="518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5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5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79" grpId="0" animBg="1"/>
      <p:bldP spid="5180" grpId="0" animBg="1"/>
      <p:bldP spid="5181" grpId="0" animBg="1"/>
      <p:bldP spid="5183" grpId="0" animBg="1"/>
      <p:bldP spid="5184" grpId="0"/>
      <p:bldP spid="5185" grpId="0" bldLvl="0" animBg="1"/>
      <p:bldP spid="5186" grpId="0"/>
      <p:bldP spid="5188" grpId="0" animBg="1"/>
      <p:bldP spid="5189" grpId="0"/>
      <p:bldP spid="5190" grpId="0"/>
      <p:bldP spid="5191" grpId="0"/>
      <p:bldP spid="519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534989" y="1095046"/>
            <a:ext cx="7705725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rgbClr val="0000FF"/>
                </a:solidFill>
                <a:latin typeface="Times New Roman" pitchFamily="18" charset="0"/>
              </a:rPr>
              <a:t>  </a:t>
            </a:r>
            <a:r>
              <a:rPr lang="en-US" altLang="zh-CN" sz="2800">
                <a:latin typeface="Times New Roman" pitchFamily="18" charset="0"/>
              </a:rPr>
              <a:t>1.</a:t>
            </a:r>
            <a:r>
              <a:rPr lang="zh-CN" altLang="en-US" sz="2800">
                <a:latin typeface="Times New Roman" pitchFamily="18" charset="0"/>
              </a:rPr>
              <a:t>使斜面保持一定的坡度，把小车放在斜面顶</a:t>
            </a: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Times New Roman" pitchFamily="18" charset="0"/>
              </a:rPr>
              <a:t>     端，金属片放在斜面的底端，测出小车将通</a:t>
            </a: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Times New Roman" pitchFamily="18" charset="0"/>
              </a:rPr>
              <a:t>     过的路程</a:t>
            </a:r>
            <a:r>
              <a:rPr lang="en-US" altLang="zh-CN" sz="2800" b="1" i="1">
                <a:solidFill>
                  <a:srgbClr val="FF0000"/>
                </a:solidFill>
                <a:latin typeface="Times New Roman" pitchFamily="18" charset="0"/>
              </a:rPr>
              <a:t>S</a:t>
            </a:r>
            <a:r>
              <a:rPr lang="en-US" altLang="zh-CN" sz="2800" b="1" baseline="-25000">
                <a:solidFill>
                  <a:srgbClr val="FF0000"/>
                </a:solidFill>
                <a:latin typeface="Times New Roman" pitchFamily="18" charset="0"/>
              </a:rPr>
              <a:t>1</a:t>
            </a:r>
            <a:r>
              <a:rPr lang="zh-CN" altLang="en-US" sz="2800">
                <a:latin typeface="Times New Roman" pitchFamily="18" charset="0"/>
              </a:rPr>
              <a:t>。</a:t>
            </a:r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672564" y="2999240"/>
            <a:ext cx="7458075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39688">
              <a:lnSpc>
                <a:spcPct val="150000"/>
              </a:lnSpc>
            </a:pPr>
            <a:r>
              <a:rPr lang="en-US" altLang="zh-CN" sz="2800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zh-CN" sz="2800" dirty="0">
                <a:latin typeface="Times New Roman" pitchFamily="18" charset="0"/>
              </a:rPr>
              <a:t>2.</a:t>
            </a:r>
            <a:r>
              <a:rPr lang="zh-CN" altLang="en-US" sz="2800" dirty="0">
                <a:latin typeface="Times New Roman" pitchFamily="18" charset="0"/>
              </a:rPr>
              <a:t>测量出小车从斜面顶端滑下到撞击金属片的</a:t>
            </a:r>
          </a:p>
          <a:p>
            <a:pPr indent="39688">
              <a:lnSpc>
                <a:spcPct val="150000"/>
              </a:lnSpc>
            </a:pPr>
            <a:r>
              <a:rPr lang="zh-CN" altLang="en-US" sz="2800" dirty="0">
                <a:latin typeface="Times New Roman" pitchFamily="18" charset="0"/>
              </a:rPr>
              <a:t>    时间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itchFamily="18" charset="0"/>
              </a:rPr>
              <a:t>t</a:t>
            </a:r>
            <a:r>
              <a:rPr lang="en-US" altLang="zh-CN" sz="2800" b="1" baseline="-25000" dirty="0">
                <a:solidFill>
                  <a:srgbClr val="FF0000"/>
                </a:solidFill>
                <a:latin typeface="Times New Roman" pitchFamily="18" charset="0"/>
              </a:rPr>
              <a:t>1</a:t>
            </a:r>
            <a:r>
              <a:rPr lang="zh-CN" altLang="en-US" sz="2800" dirty="0">
                <a:latin typeface="Times New Roman" pitchFamily="18" charset="0"/>
              </a:rPr>
              <a:t>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25425" y="629474"/>
            <a:ext cx="5080000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 noProof="1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3.</a:t>
            </a:r>
            <a:r>
              <a:rPr lang="zh-CN" altLang="en-US" sz="2800" b="1" noProof="1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实验步骤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100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100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00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614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文本框 4103"/>
          <p:cNvSpPr txBox="1">
            <a:spLocks noChangeArrowheads="1"/>
          </p:cNvSpPr>
          <p:nvPr/>
        </p:nvSpPr>
        <p:spPr bwMode="auto">
          <a:xfrm>
            <a:off x="106363" y="33255"/>
            <a:ext cx="1295400" cy="4026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</a:p>
        </p:txBody>
      </p:sp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753993" y="833755"/>
            <a:ext cx="8074025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Times New Roman" pitchFamily="18" charset="0"/>
              </a:rPr>
              <a:t>3</a:t>
            </a:r>
            <a:r>
              <a:rPr lang="en-US" altLang="zh-CN" sz="2800" dirty="0">
                <a:latin typeface="Times New Roman" pitchFamily="18" charset="0"/>
              </a:rPr>
              <a:t>.</a:t>
            </a:r>
            <a:r>
              <a:rPr lang="zh-CN" altLang="en-US" sz="2800" dirty="0">
                <a:latin typeface="Times New Roman" pitchFamily="18" charset="0"/>
              </a:rPr>
              <a:t>根据测得的</a:t>
            </a:r>
            <a:r>
              <a:rPr lang="en-US" altLang="zh-CN" sz="2800" i="1" dirty="0">
                <a:latin typeface="Times New Roman" pitchFamily="18" charset="0"/>
              </a:rPr>
              <a:t>S</a:t>
            </a:r>
            <a:r>
              <a:rPr lang="en-US" altLang="zh-CN" sz="2800" baseline="-25000" dirty="0">
                <a:latin typeface="Times New Roman" pitchFamily="18" charset="0"/>
              </a:rPr>
              <a:t>1</a:t>
            </a:r>
            <a:r>
              <a:rPr lang="zh-CN" altLang="en-US" sz="2800" dirty="0">
                <a:latin typeface="Times New Roman" pitchFamily="18" charset="0"/>
              </a:rPr>
              <a:t>和</a:t>
            </a:r>
            <a:r>
              <a:rPr lang="en-US" altLang="zh-CN" sz="2800" i="1" dirty="0">
                <a:latin typeface="Times New Roman" pitchFamily="18" charset="0"/>
              </a:rPr>
              <a:t>t</a:t>
            </a:r>
            <a:r>
              <a:rPr lang="en-US" altLang="zh-CN" sz="2800" baseline="-25000" dirty="0">
                <a:latin typeface="Times New Roman" pitchFamily="18" charset="0"/>
              </a:rPr>
              <a:t>1</a:t>
            </a:r>
            <a:r>
              <a:rPr lang="zh-CN" altLang="en-US" sz="2800" dirty="0">
                <a:latin typeface="Times New Roman" pitchFamily="18" charset="0"/>
              </a:rPr>
              <a:t>算出小车通过斜面全程的平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Times New Roman" pitchFamily="18" charset="0"/>
              </a:rPr>
              <a:t>均</a:t>
            </a:r>
            <a:r>
              <a:rPr lang="zh-CN" altLang="en-US" sz="2800" dirty="0">
                <a:latin typeface="Times New Roman" pitchFamily="18" charset="0"/>
              </a:rPr>
              <a:t>速度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itchFamily="18" charset="0"/>
              </a:rPr>
              <a:t>v</a:t>
            </a:r>
            <a:r>
              <a:rPr lang="en-US" altLang="zh-CN" sz="2800" b="1" baseline="-25000" dirty="0">
                <a:solidFill>
                  <a:srgbClr val="FF0000"/>
                </a:solidFill>
                <a:latin typeface="Times New Roman" pitchFamily="18" charset="0"/>
              </a:rPr>
              <a:t>1</a:t>
            </a:r>
            <a:r>
              <a:rPr lang="zh-CN" altLang="en-US" sz="2800" dirty="0">
                <a:latin typeface="Times New Roman" pitchFamily="18" charset="0"/>
              </a:rPr>
              <a:t>。</a:t>
            </a:r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728197" y="2202656"/>
            <a:ext cx="8072044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zh-CN" sz="2800" dirty="0">
                <a:latin typeface="Times New Roman" pitchFamily="18" charset="0"/>
              </a:rPr>
              <a:t>4.</a:t>
            </a:r>
            <a:r>
              <a:rPr lang="zh-CN" altLang="en-US" sz="2800" dirty="0">
                <a:latin typeface="Times New Roman" pitchFamily="18" charset="0"/>
              </a:rPr>
              <a:t>将金属片移至</a:t>
            </a:r>
            <a:r>
              <a:rPr lang="en-US" altLang="zh-CN" sz="2800" i="1" dirty="0">
                <a:latin typeface="Times New Roman" pitchFamily="18" charset="0"/>
              </a:rPr>
              <a:t>S</a:t>
            </a:r>
            <a:r>
              <a:rPr lang="en-US" altLang="zh-CN" sz="2800" baseline="-25000" dirty="0">
                <a:latin typeface="Times New Roman" pitchFamily="18" charset="0"/>
              </a:rPr>
              <a:t>1</a:t>
            </a:r>
            <a:r>
              <a:rPr lang="zh-CN" altLang="en-US" sz="2800" dirty="0">
                <a:latin typeface="Times New Roman" pitchFamily="18" charset="0"/>
              </a:rPr>
              <a:t>的中点，测出小车从斜面</a:t>
            </a:r>
            <a:r>
              <a:rPr lang="zh-CN" altLang="en-US" sz="2800" dirty="0" smtClean="0">
                <a:latin typeface="Times New Roman" pitchFamily="18" charset="0"/>
              </a:rPr>
              <a:t>顶点</a:t>
            </a:r>
            <a:r>
              <a:rPr lang="zh-CN" altLang="en-US" sz="2800" dirty="0">
                <a:latin typeface="Times New Roman" pitchFamily="18" charset="0"/>
              </a:rPr>
              <a:t>滑过斜面上半段路程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itchFamily="18" charset="0"/>
              </a:rPr>
              <a:t>S</a:t>
            </a:r>
            <a:r>
              <a:rPr lang="en-US" altLang="zh-CN" sz="2800" b="1" baseline="-25000" dirty="0">
                <a:solidFill>
                  <a:srgbClr val="FF0000"/>
                </a:solidFill>
                <a:latin typeface="Times New Roman" pitchFamily="18" charset="0"/>
              </a:rPr>
              <a:t>2</a:t>
            </a:r>
            <a:r>
              <a:rPr lang="zh-CN" altLang="en-US" sz="2800" dirty="0">
                <a:latin typeface="Times New Roman" pitchFamily="18" charset="0"/>
              </a:rPr>
              <a:t>所用的时间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Times New Roman" pitchFamily="18" charset="0"/>
              </a:rPr>
              <a:t>t</a:t>
            </a:r>
            <a:r>
              <a:rPr lang="en-US" altLang="zh-CN" sz="2800" b="1" baseline="-25000" dirty="0" smtClean="0">
                <a:solidFill>
                  <a:srgbClr val="FF0000"/>
                </a:solidFill>
                <a:latin typeface="Times New Roman" pitchFamily="18" charset="0"/>
              </a:rPr>
              <a:t>2</a:t>
            </a:r>
            <a:r>
              <a:rPr lang="zh-CN" altLang="en-US" sz="2800" dirty="0" smtClean="0">
                <a:latin typeface="Times New Roman" pitchFamily="18" charset="0"/>
              </a:rPr>
              <a:t>，算出小</a:t>
            </a:r>
            <a:r>
              <a:rPr lang="zh-CN" altLang="en-US" sz="2800" dirty="0">
                <a:latin typeface="Times New Roman" pitchFamily="18" charset="0"/>
              </a:rPr>
              <a:t>车通过上半段路程的平均速度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itchFamily="18" charset="0"/>
              </a:rPr>
              <a:t>v</a:t>
            </a:r>
            <a:r>
              <a:rPr lang="en-US" altLang="zh-CN" sz="2800" b="1" baseline="-25000" dirty="0">
                <a:solidFill>
                  <a:srgbClr val="FF0000"/>
                </a:solidFill>
                <a:latin typeface="Times New Roman" pitchFamily="18" charset="0"/>
              </a:rPr>
              <a:t>2</a:t>
            </a:r>
            <a:r>
              <a:rPr lang="zh-CN" altLang="en-US" sz="2800" dirty="0" smtClean="0">
                <a:latin typeface="Times New Roman" pitchFamily="18" charset="0"/>
              </a:rPr>
              <a:t>。</a:t>
            </a:r>
            <a:endParaRPr lang="zh-CN" altLang="en-US" sz="2800" dirty="0">
              <a:latin typeface="Times New Roman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100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100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00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614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1143000" y="3204375"/>
            <a:ext cx="7315200" cy="1242319"/>
            <a:chOff x="720" y="2218"/>
            <a:chExt cx="4608" cy="1046"/>
          </a:xfrm>
        </p:grpSpPr>
        <p:sp>
          <p:nvSpPr>
            <p:cNvPr id="14338" name="Line 3"/>
            <p:cNvSpPr>
              <a:spLocks noChangeShapeType="1"/>
            </p:cNvSpPr>
            <p:nvPr/>
          </p:nvSpPr>
          <p:spPr bwMode="auto">
            <a:xfrm>
              <a:off x="720" y="3072"/>
              <a:ext cx="460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39" name="Line 4"/>
            <p:cNvSpPr>
              <a:spLocks noChangeShapeType="1"/>
            </p:cNvSpPr>
            <p:nvPr/>
          </p:nvSpPr>
          <p:spPr bwMode="auto">
            <a:xfrm flipV="1">
              <a:off x="1104" y="2218"/>
              <a:ext cx="4093" cy="85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0" name="Rectangle 5" descr="栎木"/>
            <p:cNvSpPr>
              <a:spLocks noChangeArrowheads="1"/>
            </p:cNvSpPr>
            <p:nvPr/>
          </p:nvSpPr>
          <p:spPr bwMode="auto">
            <a:xfrm>
              <a:off x="4608" y="2352"/>
              <a:ext cx="528" cy="720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317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41" name="Line 6"/>
            <p:cNvSpPr>
              <a:spLocks noChangeShapeType="1"/>
            </p:cNvSpPr>
            <p:nvPr/>
          </p:nvSpPr>
          <p:spPr bwMode="auto">
            <a:xfrm flipV="1">
              <a:off x="76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2" name="Line 7"/>
            <p:cNvSpPr>
              <a:spLocks noChangeShapeType="1"/>
            </p:cNvSpPr>
            <p:nvPr/>
          </p:nvSpPr>
          <p:spPr bwMode="auto">
            <a:xfrm flipV="1">
              <a:off x="86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3" name="Line 8"/>
            <p:cNvSpPr>
              <a:spLocks noChangeShapeType="1"/>
            </p:cNvSpPr>
            <p:nvPr/>
          </p:nvSpPr>
          <p:spPr bwMode="auto">
            <a:xfrm flipV="1">
              <a:off x="96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4" name="Line 9"/>
            <p:cNvSpPr>
              <a:spLocks noChangeShapeType="1"/>
            </p:cNvSpPr>
            <p:nvPr/>
          </p:nvSpPr>
          <p:spPr bwMode="auto">
            <a:xfrm flipV="1">
              <a:off x="105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5" name="Line 10"/>
            <p:cNvSpPr>
              <a:spLocks noChangeShapeType="1"/>
            </p:cNvSpPr>
            <p:nvPr/>
          </p:nvSpPr>
          <p:spPr bwMode="auto">
            <a:xfrm flipV="1">
              <a:off x="115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6" name="Line 11"/>
            <p:cNvSpPr>
              <a:spLocks noChangeShapeType="1"/>
            </p:cNvSpPr>
            <p:nvPr/>
          </p:nvSpPr>
          <p:spPr bwMode="auto">
            <a:xfrm flipV="1">
              <a:off x="124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7" name="Line 12"/>
            <p:cNvSpPr>
              <a:spLocks noChangeShapeType="1"/>
            </p:cNvSpPr>
            <p:nvPr/>
          </p:nvSpPr>
          <p:spPr bwMode="auto">
            <a:xfrm flipV="1">
              <a:off x="134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8" name="Line 13"/>
            <p:cNvSpPr>
              <a:spLocks noChangeShapeType="1"/>
            </p:cNvSpPr>
            <p:nvPr/>
          </p:nvSpPr>
          <p:spPr bwMode="auto">
            <a:xfrm flipV="1">
              <a:off x="144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9" name="Line 14"/>
            <p:cNvSpPr>
              <a:spLocks noChangeShapeType="1"/>
            </p:cNvSpPr>
            <p:nvPr/>
          </p:nvSpPr>
          <p:spPr bwMode="auto">
            <a:xfrm flipV="1">
              <a:off x="153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0" name="Line 15"/>
            <p:cNvSpPr>
              <a:spLocks noChangeShapeType="1"/>
            </p:cNvSpPr>
            <p:nvPr/>
          </p:nvSpPr>
          <p:spPr bwMode="auto">
            <a:xfrm flipV="1">
              <a:off x="163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1" name="Line 16"/>
            <p:cNvSpPr>
              <a:spLocks noChangeShapeType="1"/>
            </p:cNvSpPr>
            <p:nvPr/>
          </p:nvSpPr>
          <p:spPr bwMode="auto">
            <a:xfrm flipV="1">
              <a:off x="172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2" name="Line 17"/>
            <p:cNvSpPr>
              <a:spLocks noChangeShapeType="1"/>
            </p:cNvSpPr>
            <p:nvPr/>
          </p:nvSpPr>
          <p:spPr bwMode="auto">
            <a:xfrm flipV="1">
              <a:off x="182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3" name="Line 18"/>
            <p:cNvSpPr>
              <a:spLocks noChangeShapeType="1"/>
            </p:cNvSpPr>
            <p:nvPr/>
          </p:nvSpPr>
          <p:spPr bwMode="auto">
            <a:xfrm flipV="1">
              <a:off x="192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4" name="Line 19"/>
            <p:cNvSpPr>
              <a:spLocks noChangeShapeType="1"/>
            </p:cNvSpPr>
            <p:nvPr/>
          </p:nvSpPr>
          <p:spPr bwMode="auto">
            <a:xfrm flipV="1">
              <a:off x="201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5" name="Line 20"/>
            <p:cNvSpPr>
              <a:spLocks noChangeShapeType="1"/>
            </p:cNvSpPr>
            <p:nvPr/>
          </p:nvSpPr>
          <p:spPr bwMode="auto">
            <a:xfrm flipV="1">
              <a:off x="211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6" name="Line 21"/>
            <p:cNvSpPr>
              <a:spLocks noChangeShapeType="1"/>
            </p:cNvSpPr>
            <p:nvPr/>
          </p:nvSpPr>
          <p:spPr bwMode="auto">
            <a:xfrm flipV="1">
              <a:off x="220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7" name="Line 22"/>
            <p:cNvSpPr>
              <a:spLocks noChangeShapeType="1"/>
            </p:cNvSpPr>
            <p:nvPr/>
          </p:nvSpPr>
          <p:spPr bwMode="auto">
            <a:xfrm flipV="1">
              <a:off x="230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8" name="Line 23"/>
            <p:cNvSpPr>
              <a:spLocks noChangeShapeType="1"/>
            </p:cNvSpPr>
            <p:nvPr/>
          </p:nvSpPr>
          <p:spPr bwMode="auto">
            <a:xfrm flipV="1">
              <a:off x="240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9" name="Line 24"/>
            <p:cNvSpPr>
              <a:spLocks noChangeShapeType="1"/>
            </p:cNvSpPr>
            <p:nvPr/>
          </p:nvSpPr>
          <p:spPr bwMode="auto">
            <a:xfrm flipV="1">
              <a:off x="249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0" name="Line 25"/>
            <p:cNvSpPr>
              <a:spLocks noChangeShapeType="1"/>
            </p:cNvSpPr>
            <p:nvPr/>
          </p:nvSpPr>
          <p:spPr bwMode="auto">
            <a:xfrm flipV="1">
              <a:off x="259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1" name="Line 26"/>
            <p:cNvSpPr>
              <a:spLocks noChangeShapeType="1"/>
            </p:cNvSpPr>
            <p:nvPr/>
          </p:nvSpPr>
          <p:spPr bwMode="auto">
            <a:xfrm flipV="1">
              <a:off x="268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2" name="Line 27"/>
            <p:cNvSpPr>
              <a:spLocks noChangeShapeType="1"/>
            </p:cNvSpPr>
            <p:nvPr/>
          </p:nvSpPr>
          <p:spPr bwMode="auto">
            <a:xfrm flipV="1">
              <a:off x="278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3" name="Line 28"/>
            <p:cNvSpPr>
              <a:spLocks noChangeShapeType="1"/>
            </p:cNvSpPr>
            <p:nvPr/>
          </p:nvSpPr>
          <p:spPr bwMode="auto">
            <a:xfrm flipV="1">
              <a:off x="288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4" name="Line 29"/>
            <p:cNvSpPr>
              <a:spLocks noChangeShapeType="1"/>
            </p:cNvSpPr>
            <p:nvPr/>
          </p:nvSpPr>
          <p:spPr bwMode="auto">
            <a:xfrm flipV="1">
              <a:off x="297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5" name="Line 30"/>
            <p:cNvSpPr>
              <a:spLocks noChangeShapeType="1"/>
            </p:cNvSpPr>
            <p:nvPr/>
          </p:nvSpPr>
          <p:spPr bwMode="auto">
            <a:xfrm flipV="1">
              <a:off x="307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6" name="Line 31"/>
            <p:cNvSpPr>
              <a:spLocks noChangeShapeType="1"/>
            </p:cNvSpPr>
            <p:nvPr/>
          </p:nvSpPr>
          <p:spPr bwMode="auto">
            <a:xfrm flipV="1">
              <a:off x="316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7" name="Line 32"/>
            <p:cNvSpPr>
              <a:spLocks noChangeShapeType="1"/>
            </p:cNvSpPr>
            <p:nvPr/>
          </p:nvSpPr>
          <p:spPr bwMode="auto">
            <a:xfrm flipV="1">
              <a:off x="326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8" name="Line 33"/>
            <p:cNvSpPr>
              <a:spLocks noChangeShapeType="1"/>
            </p:cNvSpPr>
            <p:nvPr/>
          </p:nvSpPr>
          <p:spPr bwMode="auto">
            <a:xfrm flipV="1">
              <a:off x="336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9" name="Line 34"/>
            <p:cNvSpPr>
              <a:spLocks noChangeShapeType="1"/>
            </p:cNvSpPr>
            <p:nvPr/>
          </p:nvSpPr>
          <p:spPr bwMode="auto">
            <a:xfrm flipV="1">
              <a:off x="345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0" name="Line 35"/>
            <p:cNvSpPr>
              <a:spLocks noChangeShapeType="1"/>
            </p:cNvSpPr>
            <p:nvPr/>
          </p:nvSpPr>
          <p:spPr bwMode="auto">
            <a:xfrm flipV="1">
              <a:off x="355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1" name="Line 36"/>
            <p:cNvSpPr>
              <a:spLocks noChangeShapeType="1"/>
            </p:cNvSpPr>
            <p:nvPr/>
          </p:nvSpPr>
          <p:spPr bwMode="auto">
            <a:xfrm flipV="1">
              <a:off x="364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2" name="Line 37"/>
            <p:cNvSpPr>
              <a:spLocks noChangeShapeType="1"/>
            </p:cNvSpPr>
            <p:nvPr/>
          </p:nvSpPr>
          <p:spPr bwMode="auto">
            <a:xfrm flipV="1">
              <a:off x="374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3" name="Line 38"/>
            <p:cNvSpPr>
              <a:spLocks noChangeShapeType="1"/>
            </p:cNvSpPr>
            <p:nvPr/>
          </p:nvSpPr>
          <p:spPr bwMode="auto">
            <a:xfrm flipV="1">
              <a:off x="384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4" name="Line 39"/>
            <p:cNvSpPr>
              <a:spLocks noChangeShapeType="1"/>
            </p:cNvSpPr>
            <p:nvPr/>
          </p:nvSpPr>
          <p:spPr bwMode="auto">
            <a:xfrm flipV="1">
              <a:off x="393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5" name="Line 40"/>
            <p:cNvSpPr>
              <a:spLocks noChangeShapeType="1"/>
            </p:cNvSpPr>
            <p:nvPr/>
          </p:nvSpPr>
          <p:spPr bwMode="auto">
            <a:xfrm flipV="1">
              <a:off x="403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6" name="Line 41"/>
            <p:cNvSpPr>
              <a:spLocks noChangeShapeType="1"/>
            </p:cNvSpPr>
            <p:nvPr/>
          </p:nvSpPr>
          <p:spPr bwMode="auto">
            <a:xfrm flipV="1">
              <a:off x="412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7" name="Line 42"/>
            <p:cNvSpPr>
              <a:spLocks noChangeShapeType="1"/>
            </p:cNvSpPr>
            <p:nvPr/>
          </p:nvSpPr>
          <p:spPr bwMode="auto">
            <a:xfrm flipV="1">
              <a:off x="422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8" name="Line 43"/>
            <p:cNvSpPr>
              <a:spLocks noChangeShapeType="1"/>
            </p:cNvSpPr>
            <p:nvPr/>
          </p:nvSpPr>
          <p:spPr bwMode="auto">
            <a:xfrm flipV="1">
              <a:off x="432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9" name="Line 44"/>
            <p:cNvSpPr>
              <a:spLocks noChangeShapeType="1"/>
            </p:cNvSpPr>
            <p:nvPr/>
          </p:nvSpPr>
          <p:spPr bwMode="auto">
            <a:xfrm flipV="1">
              <a:off x="441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0" name="Line 45"/>
            <p:cNvSpPr>
              <a:spLocks noChangeShapeType="1"/>
            </p:cNvSpPr>
            <p:nvPr/>
          </p:nvSpPr>
          <p:spPr bwMode="auto">
            <a:xfrm flipV="1">
              <a:off x="451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1" name="Line 46"/>
            <p:cNvSpPr>
              <a:spLocks noChangeShapeType="1"/>
            </p:cNvSpPr>
            <p:nvPr/>
          </p:nvSpPr>
          <p:spPr bwMode="auto">
            <a:xfrm flipV="1">
              <a:off x="4608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2" name="Line 47"/>
            <p:cNvSpPr>
              <a:spLocks noChangeShapeType="1"/>
            </p:cNvSpPr>
            <p:nvPr/>
          </p:nvSpPr>
          <p:spPr bwMode="auto">
            <a:xfrm flipV="1">
              <a:off x="4704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3" name="Line 48"/>
            <p:cNvSpPr>
              <a:spLocks noChangeShapeType="1"/>
            </p:cNvSpPr>
            <p:nvPr/>
          </p:nvSpPr>
          <p:spPr bwMode="auto">
            <a:xfrm flipV="1">
              <a:off x="4800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4" name="Line 49"/>
            <p:cNvSpPr>
              <a:spLocks noChangeShapeType="1"/>
            </p:cNvSpPr>
            <p:nvPr/>
          </p:nvSpPr>
          <p:spPr bwMode="auto">
            <a:xfrm flipV="1">
              <a:off x="4896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5" name="Line 50"/>
            <p:cNvSpPr>
              <a:spLocks noChangeShapeType="1"/>
            </p:cNvSpPr>
            <p:nvPr/>
          </p:nvSpPr>
          <p:spPr bwMode="auto">
            <a:xfrm flipV="1">
              <a:off x="4992" y="3072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" name="Group 51"/>
          <p:cNvGrpSpPr>
            <a:grpSpLocks/>
          </p:cNvGrpSpPr>
          <p:nvPr/>
        </p:nvGrpSpPr>
        <p:grpSpPr bwMode="auto">
          <a:xfrm rot="20973610">
            <a:off x="7045732" y="2775781"/>
            <a:ext cx="1006475" cy="536190"/>
            <a:chOff x="1872" y="672"/>
            <a:chExt cx="1296" cy="788"/>
          </a:xfrm>
        </p:grpSpPr>
        <p:sp>
          <p:nvSpPr>
            <p:cNvPr id="14387" name="Rectangle 52" descr="深色木质"/>
            <p:cNvSpPr>
              <a:spLocks noChangeArrowheads="1"/>
            </p:cNvSpPr>
            <p:nvPr/>
          </p:nvSpPr>
          <p:spPr bwMode="auto">
            <a:xfrm>
              <a:off x="1872" y="672"/>
              <a:ext cx="1296" cy="528"/>
            </a:xfrm>
            <a:prstGeom prst="rect">
              <a:avLst/>
            </a:prstGeom>
            <a:blipFill dpi="0" rotWithShape="0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88" name="Oval 53"/>
            <p:cNvSpPr>
              <a:spLocks noChangeArrowheads="1"/>
            </p:cNvSpPr>
            <p:nvPr/>
          </p:nvSpPr>
          <p:spPr bwMode="auto">
            <a:xfrm>
              <a:off x="2016" y="1200"/>
              <a:ext cx="240" cy="24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89" name="Oval 54"/>
            <p:cNvSpPr>
              <a:spLocks noChangeArrowheads="1"/>
            </p:cNvSpPr>
            <p:nvPr/>
          </p:nvSpPr>
          <p:spPr bwMode="auto">
            <a:xfrm>
              <a:off x="2832" y="1200"/>
              <a:ext cx="275" cy="26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5" name="Group 55"/>
          <p:cNvGrpSpPr>
            <a:grpSpLocks/>
          </p:cNvGrpSpPr>
          <p:nvPr/>
        </p:nvGrpSpPr>
        <p:grpSpPr bwMode="auto">
          <a:xfrm rot="21017453">
            <a:off x="1812926" y="3591560"/>
            <a:ext cx="1006475" cy="522581"/>
            <a:chOff x="1872" y="672"/>
            <a:chExt cx="1296" cy="768"/>
          </a:xfrm>
        </p:grpSpPr>
        <p:sp>
          <p:nvSpPr>
            <p:cNvPr id="14391" name="Rectangle 56" descr="深色木质"/>
            <p:cNvSpPr>
              <a:spLocks noChangeArrowheads="1"/>
            </p:cNvSpPr>
            <p:nvPr/>
          </p:nvSpPr>
          <p:spPr bwMode="auto">
            <a:xfrm>
              <a:off x="1872" y="672"/>
              <a:ext cx="1296" cy="528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prstDash val="dash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92" name="Oval 57"/>
            <p:cNvSpPr>
              <a:spLocks noChangeArrowheads="1"/>
            </p:cNvSpPr>
            <p:nvPr/>
          </p:nvSpPr>
          <p:spPr bwMode="auto">
            <a:xfrm>
              <a:off x="2016" y="1200"/>
              <a:ext cx="240" cy="240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93" name="Oval 58"/>
            <p:cNvSpPr>
              <a:spLocks noChangeArrowheads="1"/>
            </p:cNvSpPr>
            <p:nvPr/>
          </p:nvSpPr>
          <p:spPr bwMode="auto">
            <a:xfrm>
              <a:off x="2832" y="1200"/>
              <a:ext cx="240" cy="240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4394" name="Line 59"/>
          <p:cNvSpPr>
            <a:spLocks noChangeShapeType="1"/>
          </p:cNvSpPr>
          <p:nvPr/>
        </p:nvSpPr>
        <p:spPr bwMode="auto">
          <a:xfrm flipH="1" flipV="1">
            <a:off x="6921406" y="2583012"/>
            <a:ext cx="151843" cy="80053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95" name="Line 60"/>
          <p:cNvSpPr>
            <a:spLocks noChangeShapeType="1"/>
          </p:cNvSpPr>
          <p:nvPr/>
        </p:nvSpPr>
        <p:spPr bwMode="auto">
          <a:xfrm flipH="1" flipV="1">
            <a:off x="4381251" y="2973041"/>
            <a:ext cx="154850" cy="80289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96" name="Text Box 61"/>
          <p:cNvSpPr txBox="1">
            <a:spLocks noChangeArrowheads="1"/>
          </p:cNvSpPr>
          <p:nvPr/>
        </p:nvSpPr>
        <p:spPr bwMode="auto">
          <a:xfrm>
            <a:off x="577851" y="2964462"/>
            <a:ext cx="11079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>
                <a:latin typeface="Times New Roman" pitchFamily="18" charset="0"/>
                <a:ea typeface="方正姚体" pitchFamily="2" charset="-122"/>
              </a:rPr>
              <a:t>金属片</a:t>
            </a:r>
          </a:p>
        </p:txBody>
      </p:sp>
      <p:sp>
        <p:nvSpPr>
          <p:cNvPr id="14397" name="Line 62"/>
          <p:cNvSpPr>
            <a:spLocks noChangeShapeType="1"/>
          </p:cNvSpPr>
          <p:nvPr/>
        </p:nvSpPr>
        <p:spPr bwMode="auto">
          <a:xfrm flipH="1" flipV="1">
            <a:off x="1698880" y="3465665"/>
            <a:ext cx="139377" cy="766339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55" name="Line 63"/>
          <p:cNvSpPr>
            <a:spLocks noChangeShapeType="1"/>
          </p:cNvSpPr>
          <p:nvPr/>
        </p:nvSpPr>
        <p:spPr bwMode="auto">
          <a:xfrm flipV="1">
            <a:off x="1739214" y="3068392"/>
            <a:ext cx="2632410" cy="512850"/>
          </a:xfrm>
          <a:prstGeom prst="line">
            <a:avLst/>
          </a:prstGeom>
          <a:noFill/>
          <a:ln w="12700">
            <a:solidFill>
              <a:srgbClr val="0000FF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56" name="Text Box 64"/>
          <p:cNvSpPr txBox="1">
            <a:spLocks noChangeArrowheads="1"/>
          </p:cNvSpPr>
          <p:nvPr/>
        </p:nvSpPr>
        <p:spPr bwMode="auto">
          <a:xfrm>
            <a:off x="2574925" y="2736427"/>
            <a:ext cx="53893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000" i="1">
                <a:solidFill>
                  <a:srgbClr val="0000FF"/>
                </a:solidFill>
                <a:latin typeface="Times New Roman" pitchFamily="18" charset="0"/>
              </a:rPr>
              <a:t>s</a:t>
            </a:r>
            <a:r>
              <a:rPr lang="en-US" altLang="zh-CN" sz="3600" baseline="-25000">
                <a:solidFill>
                  <a:srgbClr val="0000FF"/>
                </a:solidFill>
                <a:latin typeface="Times New Roman" pitchFamily="18" charset="0"/>
              </a:rPr>
              <a:t>3</a:t>
            </a:r>
          </a:p>
        </p:txBody>
      </p:sp>
      <p:sp>
        <p:nvSpPr>
          <p:cNvPr id="8257" name="Line 65"/>
          <p:cNvSpPr>
            <a:spLocks noChangeShapeType="1"/>
          </p:cNvSpPr>
          <p:nvPr/>
        </p:nvSpPr>
        <p:spPr bwMode="auto">
          <a:xfrm flipV="1">
            <a:off x="1842148" y="3021471"/>
            <a:ext cx="5105400" cy="96440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58" name="Text Box 66"/>
          <p:cNvSpPr txBox="1">
            <a:spLocks noChangeArrowheads="1"/>
          </p:cNvSpPr>
          <p:nvPr/>
        </p:nvSpPr>
        <p:spPr bwMode="auto">
          <a:xfrm>
            <a:off x="3717925" y="3021471"/>
            <a:ext cx="53893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000" i="1" dirty="0">
                <a:solidFill>
                  <a:srgbClr val="FF0000"/>
                </a:solidFill>
                <a:latin typeface="Times New Roman" pitchFamily="18" charset="0"/>
              </a:rPr>
              <a:t>s</a:t>
            </a:r>
            <a:r>
              <a:rPr lang="en-US" altLang="zh-CN" sz="3600" baseline="-25000" dirty="0">
                <a:solidFill>
                  <a:srgbClr val="FF0000"/>
                </a:solidFill>
                <a:latin typeface="Times New Roman" pitchFamily="18" charset="0"/>
              </a:rPr>
              <a:t>1</a:t>
            </a:r>
          </a:p>
        </p:txBody>
      </p:sp>
      <p:sp>
        <p:nvSpPr>
          <p:cNvPr id="8259" name="Line 67"/>
          <p:cNvSpPr>
            <a:spLocks noChangeShapeType="1"/>
          </p:cNvSpPr>
          <p:nvPr/>
        </p:nvSpPr>
        <p:spPr bwMode="auto">
          <a:xfrm flipV="1">
            <a:off x="4434618" y="2736426"/>
            <a:ext cx="2486788" cy="437068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60" name="Text Box 68"/>
          <p:cNvSpPr txBox="1">
            <a:spLocks noChangeArrowheads="1"/>
          </p:cNvSpPr>
          <p:nvPr/>
        </p:nvSpPr>
        <p:spPr bwMode="auto">
          <a:xfrm>
            <a:off x="5105400" y="2280356"/>
            <a:ext cx="53893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000" i="1">
                <a:solidFill>
                  <a:schemeClr val="accent2"/>
                </a:solidFill>
                <a:latin typeface="Times New Roman" pitchFamily="18" charset="0"/>
              </a:rPr>
              <a:t>s</a:t>
            </a:r>
            <a:r>
              <a:rPr lang="en-US" altLang="zh-CN" sz="3600" baseline="-25000">
                <a:solidFill>
                  <a:schemeClr val="accent2"/>
                </a:solidFill>
                <a:latin typeface="Times New Roman" pitchFamily="18" charset="0"/>
              </a:rPr>
              <a:t>2</a:t>
            </a:r>
          </a:p>
        </p:txBody>
      </p:sp>
      <p:sp>
        <p:nvSpPr>
          <p:cNvPr id="8262" name="Text Box 70"/>
          <p:cNvSpPr txBox="1">
            <a:spLocks noChangeArrowheads="1"/>
          </p:cNvSpPr>
          <p:nvPr/>
        </p:nvSpPr>
        <p:spPr bwMode="auto">
          <a:xfrm>
            <a:off x="3886200" y="3465666"/>
            <a:ext cx="49885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000" i="1">
                <a:solidFill>
                  <a:srgbClr val="FF0000"/>
                </a:solidFill>
                <a:latin typeface="Times New Roman" pitchFamily="18" charset="0"/>
              </a:rPr>
              <a:t>t</a:t>
            </a:r>
            <a:r>
              <a:rPr lang="en-US" altLang="zh-CN" sz="4000" baseline="-25000">
                <a:solidFill>
                  <a:srgbClr val="FF0000"/>
                </a:solidFill>
                <a:latin typeface="Times New Roman" pitchFamily="18" charset="0"/>
              </a:rPr>
              <a:t>1</a:t>
            </a:r>
            <a:endParaRPr lang="en-US" altLang="zh-CN" sz="40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8263" name="Text Box 71"/>
          <p:cNvSpPr txBox="1">
            <a:spLocks noChangeArrowheads="1"/>
          </p:cNvSpPr>
          <p:nvPr/>
        </p:nvSpPr>
        <p:spPr bwMode="auto">
          <a:xfrm>
            <a:off x="5318125" y="2736427"/>
            <a:ext cx="49885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000" i="1">
                <a:solidFill>
                  <a:schemeClr val="accent2"/>
                </a:solidFill>
                <a:latin typeface="Times New Roman" pitchFamily="18" charset="0"/>
              </a:rPr>
              <a:t>t</a:t>
            </a:r>
            <a:r>
              <a:rPr lang="en-US" altLang="zh-CN" sz="4000" baseline="-25000">
                <a:solidFill>
                  <a:schemeClr val="accent2"/>
                </a:solidFill>
                <a:latin typeface="Times New Roman" pitchFamily="18" charset="0"/>
              </a:rPr>
              <a:t>2</a:t>
            </a:r>
            <a:endParaRPr lang="en-US" altLang="zh-CN" sz="2400">
              <a:solidFill>
                <a:schemeClr val="accent2"/>
              </a:solidFill>
              <a:latin typeface="Times New Roman" pitchFamily="18" charset="0"/>
            </a:endParaRPr>
          </a:p>
        </p:txBody>
      </p:sp>
      <p:sp>
        <p:nvSpPr>
          <p:cNvPr id="8264" name="Text Box 72"/>
          <p:cNvSpPr txBox="1">
            <a:spLocks noChangeArrowheads="1"/>
          </p:cNvSpPr>
          <p:nvPr/>
        </p:nvSpPr>
        <p:spPr bwMode="auto">
          <a:xfrm>
            <a:off x="2703513" y="3180621"/>
            <a:ext cx="49885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000" i="1">
                <a:solidFill>
                  <a:srgbClr val="0000FF"/>
                </a:solidFill>
                <a:latin typeface="Times New Roman" pitchFamily="18" charset="0"/>
              </a:rPr>
              <a:t>t</a:t>
            </a:r>
            <a:r>
              <a:rPr lang="en-US" altLang="zh-CN" sz="4000" i="1" baseline="-25000">
                <a:solidFill>
                  <a:srgbClr val="0000FF"/>
                </a:solidFill>
                <a:latin typeface="Times New Roman" pitchFamily="18" charset="0"/>
              </a:rPr>
              <a:t>3</a:t>
            </a:r>
          </a:p>
        </p:txBody>
      </p:sp>
      <p:sp>
        <p:nvSpPr>
          <p:cNvPr id="8265" name="Text Box 73"/>
          <p:cNvSpPr txBox="1">
            <a:spLocks noChangeArrowheads="1"/>
          </p:cNvSpPr>
          <p:nvPr/>
        </p:nvSpPr>
        <p:spPr bwMode="auto">
          <a:xfrm>
            <a:off x="2627313" y="2080825"/>
            <a:ext cx="97334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000" i="1">
                <a:solidFill>
                  <a:srgbClr val="0000FF"/>
                </a:solidFill>
                <a:latin typeface="Times New Roman" pitchFamily="18" charset="0"/>
              </a:rPr>
              <a:t>t</a:t>
            </a:r>
            <a:r>
              <a:rPr lang="en-US" altLang="zh-CN" sz="4000" baseline="-25000">
                <a:solidFill>
                  <a:srgbClr val="0000FF"/>
                </a:solidFill>
                <a:latin typeface="Times New Roman" pitchFamily="18" charset="0"/>
              </a:rPr>
              <a:t>3</a:t>
            </a:r>
            <a:r>
              <a:rPr lang="en-US" altLang="zh-CN" sz="4000" i="1">
                <a:solidFill>
                  <a:srgbClr val="0000FF"/>
                </a:solidFill>
                <a:latin typeface="Times New Roman" pitchFamily="18" charset="0"/>
              </a:rPr>
              <a:t>=</a:t>
            </a:r>
            <a:r>
              <a:rPr lang="en-US" altLang="zh-CN" sz="4000" i="1">
                <a:solidFill>
                  <a:schemeClr val="tx2"/>
                </a:solidFill>
                <a:latin typeface="Times New Roman" pitchFamily="18" charset="0"/>
              </a:rPr>
              <a:t> </a:t>
            </a:r>
            <a:endParaRPr lang="en-US" altLang="zh-CN" sz="4000" i="1" baseline="-2500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14410" name="Text Box 75"/>
          <p:cNvSpPr txBox="1">
            <a:spLocks noChangeArrowheads="1"/>
          </p:cNvSpPr>
          <p:nvPr/>
        </p:nvSpPr>
        <p:spPr bwMode="auto">
          <a:xfrm>
            <a:off x="684214" y="598593"/>
            <a:ext cx="7881937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itchFamily="18" charset="0"/>
              </a:rPr>
              <a:t>根据以上的实验数据，你能否计算出小车通过下半段路程</a:t>
            </a:r>
            <a:r>
              <a:rPr lang="en-US" altLang="zh-CN" sz="2800" i="1" dirty="0">
                <a:solidFill>
                  <a:srgbClr val="FF0000"/>
                </a:solidFill>
                <a:latin typeface="Times New Roman" pitchFamily="18" charset="0"/>
              </a:rPr>
              <a:t>S</a:t>
            </a:r>
            <a:r>
              <a:rPr lang="en-US" altLang="zh-CN" sz="2800" baseline="-25000" dirty="0">
                <a:solidFill>
                  <a:srgbClr val="FF0000"/>
                </a:solidFill>
                <a:latin typeface="Times New Roman" pitchFamily="18" charset="0"/>
              </a:rPr>
              <a:t>3</a:t>
            </a:r>
            <a:r>
              <a:rPr lang="zh-CN" altLang="en-US" sz="2800" dirty="0">
                <a:latin typeface="Times New Roman" pitchFamily="18" charset="0"/>
              </a:rPr>
              <a:t>的平均速度</a:t>
            </a:r>
            <a:r>
              <a:rPr lang="en-US" altLang="zh-CN" sz="2800" i="1" dirty="0">
                <a:solidFill>
                  <a:srgbClr val="FF0000"/>
                </a:solidFill>
                <a:latin typeface="Times New Roman" pitchFamily="18" charset="0"/>
              </a:rPr>
              <a:t>v</a:t>
            </a:r>
            <a:r>
              <a:rPr lang="en-US" altLang="zh-CN" sz="2800" baseline="-25000" dirty="0">
                <a:solidFill>
                  <a:srgbClr val="FF0000"/>
                </a:solidFill>
                <a:latin typeface="Times New Roman" pitchFamily="18" charset="0"/>
              </a:rPr>
              <a:t>3</a:t>
            </a:r>
            <a:r>
              <a:rPr lang="zh-CN" altLang="en-US" sz="2800" dirty="0">
                <a:latin typeface="Times New Roman" pitchFamily="18" charset="0"/>
              </a:rPr>
              <a:t>呢？</a:t>
            </a:r>
          </a:p>
        </p:txBody>
      </p:sp>
      <p:sp>
        <p:nvSpPr>
          <p:cNvPr id="8269" name="Text Box 77"/>
          <p:cNvSpPr txBox="1">
            <a:spLocks noChangeArrowheads="1"/>
          </p:cNvSpPr>
          <p:nvPr/>
        </p:nvSpPr>
        <p:spPr bwMode="auto">
          <a:xfrm>
            <a:off x="1476376" y="2080825"/>
            <a:ext cx="109998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000" i="1" dirty="0">
                <a:solidFill>
                  <a:srgbClr val="FF0000"/>
                </a:solidFill>
                <a:latin typeface="Times New Roman" pitchFamily="18" charset="0"/>
              </a:rPr>
              <a:t>s</a:t>
            </a:r>
            <a:r>
              <a:rPr lang="en-US" altLang="zh-CN" sz="4000" baseline="-25000" dirty="0">
                <a:solidFill>
                  <a:srgbClr val="FF0000"/>
                </a:solidFill>
                <a:latin typeface="Times New Roman" pitchFamily="18" charset="0"/>
              </a:rPr>
              <a:t>1</a:t>
            </a:r>
            <a:r>
              <a:rPr lang="en-US" altLang="zh-CN" sz="4000" i="1" dirty="0">
                <a:solidFill>
                  <a:srgbClr val="FF0000"/>
                </a:solidFill>
                <a:latin typeface="Times New Roman" pitchFamily="18" charset="0"/>
              </a:rPr>
              <a:t>-</a:t>
            </a:r>
            <a:r>
              <a:rPr lang="en-US" altLang="zh-CN" sz="4000" i="1" dirty="0">
                <a:solidFill>
                  <a:srgbClr val="FF0000"/>
                </a:solidFill>
                <a:latin typeface="Times New Roman" pitchFamily="18" charset="0"/>
                <a:ea typeface="MS PGothic" pitchFamily="34" charset="-128"/>
              </a:rPr>
              <a:t>s</a:t>
            </a:r>
            <a:r>
              <a:rPr lang="en-US" altLang="zh-CN" sz="4000" baseline="-25000" dirty="0">
                <a:solidFill>
                  <a:srgbClr val="FF3300"/>
                </a:solidFill>
                <a:latin typeface="Times New Roman" pitchFamily="18" charset="0"/>
              </a:rPr>
              <a:t>2</a:t>
            </a:r>
          </a:p>
        </p:txBody>
      </p:sp>
      <p:sp>
        <p:nvSpPr>
          <p:cNvPr id="8270" name="Text Box 78"/>
          <p:cNvSpPr txBox="1">
            <a:spLocks noChangeArrowheads="1"/>
          </p:cNvSpPr>
          <p:nvPr/>
        </p:nvSpPr>
        <p:spPr bwMode="auto">
          <a:xfrm>
            <a:off x="3348038" y="2080825"/>
            <a:ext cx="98456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000" i="1">
                <a:solidFill>
                  <a:srgbClr val="FF0000"/>
                </a:solidFill>
                <a:latin typeface="Times New Roman" pitchFamily="18" charset="0"/>
              </a:rPr>
              <a:t>t</a:t>
            </a:r>
            <a:r>
              <a:rPr lang="en-US" altLang="zh-CN" sz="4000" baseline="-25000">
                <a:solidFill>
                  <a:srgbClr val="FF0000"/>
                </a:solidFill>
                <a:latin typeface="Times New Roman" pitchFamily="18" charset="0"/>
              </a:rPr>
              <a:t>1</a:t>
            </a:r>
            <a:r>
              <a:rPr lang="en-US" altLang="zh-CN" sz="4000" i="1">
                <a:solidFill>
                  <a:srgbClr val="FF0000"/>
                </a:solidFill>
                <a:latin typeface="Times New Roman" pitchFamily="18" charset="0"/>
              </a:rPr>
              <a:t>-</a:t>
            </a:r>
            <a:r>
              <a:rPr lang="en-US" altLang="zh-CN" sz="4000" i="1">
                <a:solidFill>
                  <a:srgbClr val="FF0000"/>
                </a:solidFill>
                <a:latin typeface="Times New Roman" pitchFamily="18" charset="0"/>
                <a:ea typeface="MS PGothic" pitchFamily="34" charset="-128"/>
              </a:rPr>
              <a:t>t</a:t>
            </a:r>
            <a:r>
              <a:rPr lang="en-US" altLang="zh-CN" sz="4000" baseline="-25000">
                <a:solidFill>
                  <a:srgbClr val="FF3300"/>
                </a:solidFill>
                <a:latin typeface="Times New Roman" pitchFamily="18" charset="0"/>
              </a:rPr>
              <a:t>2</a:t>
            </a:r>
          </a:p>
        </p:txBody>
      </p:sp>
      <p:sp>
        <p:nvSpPr>
          <p:cNvPr id="2" name="Text Box 77"/>
          <p:cNvSpPr txBox="1">
            <a:spLocks noChangeArrowheads="1"/>
          </p:cNvSpPr>
          <p:nvPr/>
        </p:nvSpPr>
        <p:spPr bwMode="auto">
          <a:xfrm>
            <a:off x="760413" y="2040443"/>
            <a:ext cx="78739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000" i="1">
                <a:solidFill>
                  <a:srgbClr val="0000FF"/>
                </a:solidFill>
                <a:latin typeface="Times New Roman" pitchFamily="18" charset="0"/>
              </a:rPr>
              <a:t>s</a:t>
            </a:r>
            <a:r>
              <a:rPr lang="en-US" altLang="zh-CN" sz="4000" baseline="-25000">
                <a:solidFill>
                  <a:srgbClr val="0000FF"/>
                </a:solidFill>
                <a:latin typeface="Times New Roman" pitchFamily="18" charset="0"/>
              </a:rPr>
              <a:t>3</a:t>
            </a:r>
            <a:r>
              <a:rPr lang="en-US" altLang="zh-CN" sz="4000" i="1" baseline="-25000">
                <a:solidFill>
                  <a:srgbClr val="0000FF"/>
                </a:solidFill>
                <a:latin typeface="Times New Roman" pitchFamily="18" charset="0"/>
              </a:rPr>
              <a:t>=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"/>
                                        <p:tgtEl>
                                          <p:spTgt spid="144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"/>
                                        <p:tgtEl>
                                          <p:spTgt spid="144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"/>
                                        <p:tgtEl>
                                          <p:spTgt spid="144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825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826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825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8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8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4" dur="500"/>
                                        <p:tgtEl>
                                          <p:spTgt spid="82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8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8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8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8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8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55" grpId="0" animBg="1"/>
      <p:bldP spid="8256" grpId="0"/>
      <p:bldP spid="8257" grpId="0" animBg="1"/>
      <p:bldP spid="8258" grpId="0"/>
      <p:bldP spid="8259" grpId="0" animBg="1"/>
      <p:bldP spid="8260" grpId="0"/>
      <p:bldP spid="8262" grpId="0"/>
      <p:bldP spid="8263" grpId="0"/>
      <p:bldP spid="8264" grpId="0"/>
      <p:bldP spid="8265" grpId="0"/>
      <p:bldP spid="14410" grpId="0"/>
      <p:bldP spid="8269" grpId="0"/>
      <p:bldP spid="8270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639764" y="1261321"/>
            <a:ext cx="7704137" cy="3049976"/>
            <a:chOff x="48" y="1296"/>
            <a:chExt cx="5664" cy="1920"/>
          </a:xfrm>
        </p:grpSpPr>
        <p:sp>
          <p:nvSpPr>
            <p:cNvPr id="14344" name="Rectangle 5"/>
            <p:cNvSpPr/>
            <p:nvPr/>
          </p:nvSpPr>
          <p:spPr>
            <a:xfrm>
              <a:off x="3984" y="2208"/>
              <a:ext cx="1728" cy="528"/>
            </a:xfrm>
            <a:prstGeom prst="rect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/>
            <a:lstStyle/>
            <a:p>
              <a:pPr fontAlgn="b">
                <a:spcBef>
                  <a:spcPct val="20000"/>
                </a:spcBef>
              </a:pPr>
              <a:r>
                <a:rPr lang="en-US" altLang="zh-CN" sz="2800" b="1" i="1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v</a:t>
              </a:r>
              <a:r>
                <a:rPr lang="en-US" altLang="zh-CN" sz="2800" b="1" baseline="-25000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2</a:t>
              </a:r>
              <a:r>
                <a:rPr lang="en-US" altLang="zh-CN" sz="2800" b="1" i="1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=</a:t>
              </a:r>
            </a:p>
          </p:txBody>
        </p:sp>
        <p:sp>
          <p:nvSpPr>
            <p:cNvPr id="14345" name="Rectangle 6"/>
            <p:cNvSpPr/>
            <p:nvPr/>
          </p:nvSpPr>
          <p:spPr>
            <a:xfrm>
              <a:off x="2111" y="2208"/>
              <a:ext cx="1872" cy="528"/>
            </a:xfrm>
            <a:prstGeom prst="rect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/>
            <a:lstStyle/>
            <a:p>
              <a:pPr fontAlgn="b">
                <a:spcBef>
                  <a:spcPct val="20000"/>
                </a:spcBef>
              </a:pPr>
              <a:r>
                <a:rPr lang="en-US" altLang="zh-CN" sz="2800" b="1" i="1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t</a:t>
              </a:r>
              <a:r>
                <a:rPr lang="en-US" altLang="zh-CN" sz="2800" b="1" baseline="-25000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2</a:t>
              </a:r>
              <a:r>
                <a:rPr lang="en-US" altLang="zh-CN" sz="2800" b="1" i="1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=</a:t>
              </a:r>
            </a:p>
          </p:txBody>
        </p:sp>
        <p:sp>
          <p:nvSpPr>
            <p:cNvPr id="14346" name="Rectangle 7"/>
            <p:cNvSpPr/>
            <p:nvPr/>
          </p:nvSpPr>
          <p:spPr>
            <a:xfrm>
              <a:off x="48" y="2208"/>
              <a:ext cx="2063" cy="528"/>
            </a:xfrm>
            <a:prstGeom prst="rect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/>
            <a:lstStyle/>
            <a:p>
              <a:pPr fontAlgn="b">
                <a:spcBef>
                  <a:spcPct val="20000"/>
                </a:spcBef>
              </a:pPr>
              <a:r>
                <a:rPr lang="en-US" altLang="zh-CN" sz="2800" b="1" i="1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S</a:t>
              </a:r>
              <a:r>
                <a:rPr lang="en-US" altLang="zh-CN" sz="2800" b="1" baseline="-25000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2</a:t>
              </a:r>
              <a:r>
                <a:rPr lang="en-US" altLang="zh-CN" sz="2800" b="1" i="1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=</a:t>
              </a:r>
            </a:p>
          </p:txBody>
        </p:sp>
        <p:sp>
          <p:nvSpPr>
            <p:cNvPr id="14347" name="Rectangle 8"/>
            <p:cNvSpPr/>
            <p:nvPr/>
          </p:nvSpPr>
          <p:spPr>
            <a:xfrm>
              <a:off x="3984" y="2736"/>
              <a:ext cx="1728" cy="480"/>
            </a:xfrm>
            <a:prstGeom prst="rect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/>
            <a:lstStyle/>
            <a:p>
              <a:pPr fontAlgn="b">
                <a:spcBef>
                  <a:spcPct val="20000"/>
                </a:spcBef>
              </a:pPr>
              <a:r>
                <a:rPr lang="en-US" altLang="zh-CN" sz="2800" b="1" i="1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v</a:t>
              </a:r>
              <a:r>
                <a:rPr lang="en-US" altLang="zh-CN" sz="2800" b="1" baseline="-25000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3</a:t>
              </a:r>
              <a:r>
                <a:rPr lang="en-US" altLang="zh-CN" sz="2800" b="1" i="1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=</a:t>
              </a:r>
            </a:p>
          </p:txBody>
        </p:sp>
        <p:sp>
          <p:nvSpPr>
            <p:cNvPr id="14348" name="Rectangle 9"/>
            <p:cNvSpPr/>
            <p:nvPr/>
          </p:nvSpPr>
          <p:spPr>
            <a:xfrm>
              <a:off x="2111" y="2736"/>
              <a:ext cx="1872" cy="480"/>
            </a:xfrm>
            <a:prstGeom prst="rect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/>
            <a:lstStyle/>
            <a:p>
              <a:pPr fontAlgn="b">
                <a:spcBef>
                  <a:spcPct val="20000"/>
                </a:spcBef>
              </a:pPr>
              <a:r>
                <a:rPr lang="en-US" altLang="zh-CN" sz="2800" b="1" i="1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t</a:t>
              </a:r>
              <a:r>
                <a:rPr lang="en-US" altLang="zh-CN" sz="2800" b="1" baseline="-25000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3</a:t>
              </a:r>
              <a:r>
                <a:rPr lang="en-US" altLang="zh-CN" sz="2800" b="1" i="1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= t</a:t>
              </a:r>
              <a:r>
                <a:rPr lang="en-US" altLang="zh-CN" sz="2800" b="1" baseline="-25000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1</a:t>
              </a:r>
              <a:r>
                <a:rPr lang="en-US" altLang="zh-CN" sz="2800" b="1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- </a:t>
              </a:r>
              <a:r>
                <a:rPr lang="en-US" altLang="zh-CN" sz="2800" b="1" i="1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t</a:t>
              </a:r>
              <a:r>
                <a:rPr lang="en-US" altLang="zh-CN" sz="2800" b="1" baseline="-25000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2</a:t>
              </a:r>
              <a:r>
                <a:rPr lang="en-US" altLang="zh-CN" sz="2800" b="1" i="1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=</a:t>
              </a:r>
              <a:endParaRPr lang="en-US" altLang="zh-CN" sz="2800" b="1" i="1" baseline="-25000" noProof="1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4349" name="Rectangle 10"/>
            <p:cNvSpPr/>
            <p:nvPr/>
          </p:nvSpPr>
          <p:spPr>
            <a:xfrm>
              <a:off x="48" y="2736"/>
              <a:ext cx="2063" cy="480"/>
            </a:xfrm>
            <a:prstGeom prst="rect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/>
            <a:lstStyle/>
            <a:p>
              <a:pPr fontAlgn="b">
                <a:spcBef>
                  <a:spcPct val="20000"/>
                </a:spcBef>
              </a:pPr>
              <a:r>
                <a:rPr lang="en-US" altLang="zh-CN" sz="2800" b="1" i="1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S</a:t>
              </a:r>
              <a:r>
                <a:rPr lang="en-US" altLang="zh-CN" sz="2800" b="1" baseline="-25000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3</a:t>
              </a:r>
              <a:r>
                <a:rPr lang="en-US" altLang="zh-CN" sz="2800" b="1" i="1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=S</a:t>
              </a:r>
              <a:r>
                <a:rPr lang="en-US" altLang="zh-CN" sz="2800" b="1" baseline="-25000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1</a:t>
              </a:r>
              <a:r>
                <a:rPr lang="en-US" altLang="zh-CN" sz="2800" b="1" i="1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-S</a:t>
              </a:r>
              <a:r>
                <a:rPr lang="en-US" altLang="zh-CN" sz="2800" b="1" baseline="-25000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2</a:t>
              </a:r>
              <a:r>
                <a:rPr lang="en-US" altLang="zh-CN" sz="2800" b="1" i="1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=</a:t>
              </a:r>
            </a:p>
          </p:txBody>
        </p:sp>
        <p:sp>
          <p:nvSpPr>
            <p:cNvPr id="14350" name="Rectangle 11"/>
            <p:cNvSpPr/>
            <p:nvPr/>
          </p:nvSpPr>
          <p:spPr>
            <a:xfrm>
              <a:off x="3984" y="1734"/>
              <a:ext cx="1728" cy="474"/>
            </a:xfrm>
            <a:prstGeom prst="rect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/>
            <a:lstStyle/>
            <a:p>
              <a:pPr fontAlgn="b">
                <a:spcBef>
                  <a:spcPct val="20000"/>
                </a:spcBef>
              </a:pPr>
              <a:r>
                <a:rPr lang="en-US" altLang="zh-CN" sz="2800" b="1" i="1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v</a:t>
              </a:r>
              <a:r>
                <a:rPr lang="en-US" altLang="zh-CN" sz="2800" b="1" baseline="-25000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1</a:t>
              </a:r>
              <a:r>
                <a:rPr lang="en-US" altLang="zh-CN" sz="2800" b="1" i="1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=</a:t>
              </a:r>
            </a:p>
          </p:txBody>
        </p:sp>
        <p:sp>
          <p:nvSpPr>
            <p:cNvPr id="14351" name="Rectangle 12"/>
            <p:cNvSpPr/>
            <p:nvPr/>
          </p:nvSpPr>
          <p:spPr>
            <a:xfrm>
              <a:off x="2111" y="1734"/>
              <a:ext cx="1872" cy="474"/>
            </a:xfrm>
            <a:prstGeom prst="rect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/>
            <a:lstStyle/>
            <a:p>
              <a:pPr fontAlgn="b">
                <a:spcBef>
                  <a:spcPct val="20000"/>
                </a:spcBef>
              </a:pPr>
              <a:r>
                <a:rPr lang="en-US" altLang="zh-CN" sz="2800" b="1" i="1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t</a:t>
              </a:r>
              <a:r>
                <a:rPr lang="en-US" altLang="zh-CN" sz="2800" b="1" baseline="-25000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1</a:t>
              </a:r>
              <a:r>
                <a:rPr lang="en-US" altLang="zh-CN" sz="2800" b="1" i="1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=</a:t>
              </a:r>
            </a:p>
          </p:txBody>
        </p:sp>
        <p:sp>
          <p:nvSpPr>
            <p:cNvPr id="14352" name="Rectangle 13"/>
            <p:cNvSpPr/>
            <p:nvPr/>
          </p:nvSpPr>
          <p:spPr>
            <a:xfrm>
              <a:off x="48" y="1734"/>
              <a:ext cx="2063" cy="474"/>
            </a:xfrm>
            <a:prstGeom prst="rect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/>
            <a:lstStyle/>
            <a:p>
              <a:pPr fontAlgn="b">
                <a:spcBef>
                  <a:spcPct val="20000"/>
                </a:spcBef>
              </a:pPr>
              <a:r>
                <a:rPr lang="en-US" altLang="zh-CN" sz="2800" b="1" i="1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S</a:t>
              </a:r>
              <a:r>
                <a:rPr lang="en-US" altLang="zh-CN" sz="2800" b="1" baseline="-25000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1</a:t>
              </a:r>
              <a:r>
                <a:rPr lang="en-US" altLang="zh-CN" sz="2800" b="1" i="1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=</a:t>
              </a:r>
            </a:p>
          </p:txBody>
        </p:sp>
        <p:sp>
          <p:nvSpPr>
            <p:cNvPr id="14353" name="Rectangle 14"/>
            <p:cNvSpPr/>
            <p:nvPr/>
          </p:nvSpPr>
          <p:spPr>
            <a:xfrm>
              <a:off x="3984" y="1296"/>
              <a:ext cx="1728" cy="438"/>
            </a:xfrm>
            <a:prstGeom prst="rect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ctr">
                <a:spcBef>
                  <a:spcPct val="20000"/>
                </a:spcBef>
              </a:pPr>
              <a:r>
                <a:rPr lang="zh-CN" altLang="en-US" sz="2800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平均速度</a:t>
              </a:r>
              <a:r>
                <a:rPr lang="en-US" altLang="zh-CN" sz="2800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(m/s)</a:t>
              </a:r>
            </a:p>
          </p:txBody>
        </p:sp>
        <p:sp>
          <p:nvSpPr>
            <p:cNvPr id="14354" name="Rectangle 15"/>
            <p:cNvSpPr/>
            <p:nvPr/>
          </p:nvSpPr>
          <p:spPr>
            <a:xfrm>
              <a:off x="2111" y="1296"/>
              <a:ext cx="1872" cy="438"/>
            </a:xfrm>
            <a:prstGeom prst="rect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ctr">
                <a:spcBef>
                  <a:spcPct val="20000"/>
                </a:spcBef>
              </a:pPr>
              <a:r>
                <a:rPr lang="zh-CN" altLang="en-US" sz="2800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运动时间</a:t>
              </a:r>
              <a:r>
                <a:rPr lang="en-US" altLang="zh-CN" sz="2800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(s)</a:t>
              </a:r>
            </a:p>
          </p:txBody>
        </p:sp>
        <p:sp>
          <p:nvSpPr>
            <p:cNvPr id="14355" name="Rectangle 16"/>
            <p:cNvSpPr/>
            <p:nvPr/>
          </p:nvSpPr>
          <p:spPr>
            <a:xfrm>
              <a:off x="48" y="1296"/>
              <a:ext cx="2063" cy="438"/>
            </a:xfrm>
            <a:prstGeom prst="rect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ctr">
                <a:spcBef>
                  <a:spcPct val="20000"/>
                </a:spcBef>
              </a:pPr>
              <a:r>
                <a:rPr lang="en-US" altLang="zh-CN" sz="2800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  </a:t>
              </a:r>
              <a:r>
                <a:rPr lang="zh-CN" altLang="en-US" sz="2800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路 程</a:t>
              </a:r>
              <a:r>
                <a:rPr lang="en-US" altLang="zh-CN" sz="2800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(m)</a:t>
              </a:r>
            </a:p>
          </p:txBody>
        </p:sp>
        <p:sp>
          <p:nvSpPr>
            <p:cNvPr id="14356" name="Line 17"/>
            <p:cNvSpPr/>
            <p:nvPr/>
          </p:nvSpPr>
          <p:spPr>
            <a:xfrm>
              <a:off x="48" y="1296"/>
              <a:ext cx="5664" cy="0"/>
            </a:xfrm>
            <a:prstGeom prst="line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  <p:sp>
          <p:nvSpPr>
            <p:cNvPr id="14358" name="Line 19"/>
            <p:cNvSpPr/>
            <p:nvPr/>
          </p:nvSpPr>
          <p:spPr>
            <a:xfrm>
              <a:off x="48" y="2208"/>
              <a:ext cx="5664" cy="0"/>
            </a:xfrm>
            <a:prstGeom prst="line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  <p:sp>
          <p:nvSpPr>
            <p:cNvPr id="14359" name="Line 20"/>
            <p:cNvSpPr/>
            <p:nvPr/>
          </p:nvSpPr>
          <p:spPr>
            <a:xfrm>
              <a:off x="48" y="3216"/>
              <a:ext cx="5664" cy="0"/>
            </a:xfrm>
            <a:prstGeom prst="line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  <p:sp>
          <p:nvSpPr>
            <p:cNvPr id="14360" name="Line 21"/>
            <p:cNvSpPr/>
            <p:nvPr/>
          </p:nvSpPr>
          <p:spPr>
            <a:xfrm>
              <a:off x="48" y="1296"/>
              <a:ext cx="0" cy="1920"/>
            </a:xfrm>
            <a:prstGeom prst="line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  <p:sp>
          <p:nvSpPr>
            <p:cNvPr id="14361" name="Line 22"/>
            <p:cNvSpPr/>
            <p:nvPr/>
          </p:nvSpPr>
          <p:spPr>
            <a:xfrm>
              <a:off x="2111" y="1296"/>
              <a:ext cx="0" cy="1920"/>
            </a:xfrm>
            <a:prstGeom prst="line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  <p:sp>
          <p:nvSpPr>
            <p:cNvPr id="14362" name="Line 23"/>
            <p:cNvSpPr/>
            <p:nvPr/>
          </p:nvSpPr>
          <p:spPr>
            <a:xfrm>
              <a:off x="3984" y="1296"/>
              <a:ext cx="0" cy="1920"/>
            </a:xfrm>
            <a:prstGeom prst="line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  <p:sp>
          <p:nvSpPr>
            <p:cNvPr id="14363" name="Line 24"/>
            <p:cNvSpPr/>
            <p:nvPr/>
          </p:nvSpPr>
          <p:spPr>
            <a:xfrm>
              <a:off x="5712" y="1296"/>
              <a:ext cx="0" cy="1920"/>
            </a:xfrm>
            <a:prstGeom prst="line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  <p:sp>
          <p:nvSpPr>
            <p:cNvPr id="14364" name="Line 25"/>
            <p:cNvSpPr/>
            <p:nvPr/>
          </p:nvSpPr>
          <p:spPr>
            <a:xfrm>
              <a:off x="48" y="2736"/>
              <a:ext cx="5664" cy="0"/>
            </a:xfrm>
            <a:prstGeom prst="line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</p:grpSp>
      <p:sp>
        <p:nvSpPr>
          <p:cNvPr id="5" name="文本框 4"/>
          <p:cNvSpPr txBox="1"/>
          <p:nvPr/>
        </p:nvSpPr>
        <p:spPr>
          <a:xfrm>
            <a:off x="168275" y="624723"/>
            <a:ext cx="2425700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 noProof="1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4.</a:t>
            </a:r>
            <a:r>
              <a:rPr lang="zh-CN" altLang="en-US" sz="2800" b="1" noProof="1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设计表格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2F2F2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2040204020203" charset="-122"/>
            <a:ea typeface="微软雅黑" panose="020B0502040204020203" charset="-122"/>
            <a:cs typeface="微软雅黑" panose="020B0502040204020203" charset="-122"/>
            <a:sym typeface="微软雅黑" panose="020B0502040204020203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9050">
          <a:noFill/>
        </a:ln>
      </a:spPr>
      <a:bodyPr/>
      <a:lstStyle>
        <a:defPPr>
          <a:lnSpc>
            <a:spcPct val="150000"/>
          </a:lnSpc>
          <a:defRPr sz="2400" noProof="1">
            <a:latin typeface="Times New Roman" panose="02020603050405020304" pitchFamily="18" charset="0"/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2040204020203" charset="-122"/>
            <a:ea typeface="微软雅黑" panose="020B0502040204020203" charset="-122"/>
            <a:cs typeface="微软雅黑" panose="020B0502040204020203" charset="-122"/>
            <a:sym typeface="微软雅黑" panose="020B0502040204020203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706020202030204"/>
            <a:ea typeface="Arial" panose="020B0706020202030204"/>
            <a:cs typeface="Arial" panose="020B0706020202030204"/>
            <a:sym typeface="Arial" panose="020B070602020203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420</TotalTime>
  <Words>1280</Words>
  <Application>Microsoft Office PowerPoint</Application>
  <PresentationFormat>自定义</PresentationFormat>
  <Paragraphs>204</Paragraphs>
  <Slides>27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Default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zxxk</dc:creator>
  <cp:lastModifiedBy>User</cp:lastModifiedBy>
  <cp:revision>67</cp:revision>
  <dcterms:created xsi:type="dcterms:W3CDTF">2019-04-02T02:49:40Z</dcterms:created>
  <dcterms:modified xsi:type="dcterms:W3CDTF">2019-11-23T02:59:11Z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2052-2.5.0.931</vt:lpwstr>
  </property>
</Properties>
</file>