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oleObject"/>
  <Default Extension="bin" ContentType="application/vnd.openxmlformats-officedocument.oleObject"/>
  <Default Extension="wmf" ContentType="image/x-wmf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sldIdLst>
    <p:sldId id="409" r:id="rId2"/>
    <p:sldId id="410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  <p:sldId id="423" r:id="rId16"/>
    <p:sldId id="424" r:id="rId17"/>
    <p:sldId id="430" r:id="rId18"/>
    <p:sldId id="431" r:id="rId19"/>
    <p:sldId id="425" r:id="rId20"/>
    <p:sldId id="426" r:id="rId21"/>
    <p:sldId id="427" r:id="rId22"/>
    <p:sldId id="428" r:id="rId23"/>
    <p:sldId id="429" r:id="rId24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" Type="http://schemas.openxmlformats.org/officeDocument/2006/relationships/slide" Target="slides/slide1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tags" Target="tags/tag91.xml" /><Relationship Id="rId26" Type="http://schemas.openxmlformats.org/officeDocument/2006/relationships/presProps" Target="presProps.xml" /><Relationship Id="rId27" Type="http://schemas.openxmlformats.org/officeDocument/2006/relationships/viewProps" Target="viewProps.xml" /><Relationship Id="rId28" Type="http://schemas.openxmlformats.org/officeDocument/2006/relationships/theme" Target="theme/theme1.xml" /><Relationship Id="rId29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Relationship Id="rId2" Type="http://schemas.openxmlformats.org/officeDocument/2006/relationships/image" Target="../media/image5.wmf" /><Relationship Id="rId3" Type="http://schemas.openxmlformats.org/officeDocument/2006/relationships/image" Target="../media/image6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emf" /><Relationship Id="rId2" Type="http://schemas.openxmlformats.org/officeDocument/2006/relationships/image" Target="../media/image8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9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0.wmf" /><Relationship Id="rId2" Type="http://schemas.openxmlformats.org/officeDocument/2006/relationships/image" Target="../media/image11.wmf" /><Relationship Id="rId3" Type="http://schemas.openxmlformats.org/officeDocument/2006/relationships/image" Target="../media/image12.w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3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4.emf" /></Relationships>
</file>

<file path=ppt/drawings/_rels/vmlDrawing7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5.wmf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ags" Target="../tags/tag57.xml" /><Relationship Id="rId13" Type="http://schemas.openxmlformats.org/officeDocument/2006/relationships/tags" Target="../tags/tag58.xml" /><Relationship Id="rId14" Type="http://schemas.openxmlformats.org/officeDocument/2006/relationships/tags" Target="../tags/tag59.xml" /><Relationship Id="rId15" Type="http://schemas.openxmlformats.org/officeDocument/2006/relationships/tags" Target="../tags/tag60.xml" /><Relationship Id="rId16" Type="http://schemas.openxmlformats.org/officeDocument/2006/relationships/tags" Target="../tags/tag61.xml" /><Relationship Id="rId17" Type="http://schemas.openxmlformats.org/officeDocument/2006/relationships/image" Target="../media/image1.jpeg" /><Relationship Id="rId18" Type="http://schemas.openxmlformats.org/officeDocument/2006/relationships/tags" Target="../tags/tag62.xml" /><Relationship Id="rId19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63.xml" /><Relationship Id="rId3" Type="http://schemas.openxmlformats.org/officeDocument/2006/relationships/tags" Target="../tags/tag64.xml" /><Relationship Id="rId4" Type="http://schemas.openxmlformats.org/officeDocument/2006/relationships/tags" Target="../tags/tag6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4.docx" TargetMode="Internal" /><Relationship Id="rId3" Type="http://schemas.openxmlformats.org/officeDocument/2006/relationships/image" Target="../media/image13.emf" /><Relationship Id="rId4" Type="http://schemas.openxmlformats.org/officeDocument/2006/relationships/tags" Target="../tags/tag76.xml" /><Relationship Id="rId5" Type="http://schemas.openxmlformats.org/officeDocument/2006/relationships/vmlDrawing" Target="../drawings/vmlDrawing5.v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5.docx" TargetMode="Internal" /><Relationship Id="rId3" Type="http://schemas.openxmlformats.org/officeDocument/2006/relationships/image" Target="../media/image14.emf" /><Relationship Id="rId4" Type="http://schemas.openxmlformats.org/officeDocument/2006/relationships/tags" Target="../tags/tag77.xml" /><Relationship Id="rId5" Type="http://schemas.openxmlformats.org/officeDocument/2006/relationships/vmlDrawing" Target="../drawings/vmlDrawing6.v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8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7.bin" TargetMode="Internal" /><Relationship Id="rId3" Type="http://schemas.openxmlformats.org/officeDocument/2006/relationships/image" Target="../media/image15.wmf" /><Relationship Id="rId4" Type="http://schemas.openxmlformats.org/officeDocument/2006/relationships/tags" Target="../tags/tag79.xml" /><Relationship Id="rId5" Type="http://schemas.openxmlformats.org/officeDocument/2006/relationships/vmlDrawing" Target="../drawings/vmlDrawing7.v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80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81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6.jpeg" /><Relationship Id="rId3" Type="http://schemas.openxmlformats.org/officeDocument/2006/relationships/image" Target="../media/image17.jpeg" /><Relationship Id="rId4" Type="http://schemas.openxmlformats.org/officeDocument/2006/relationships/tags" Target="../tags/tag8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8.jpeg" /><Relationship Id="rId3" Type="http://schemas.openxmlformats.org/officeDocument/2006/relationships/tags" Target="../tags/tag83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84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10" Type="http://schemas.openxmlformats.org/officeDocument/2006/relationships/tags" Target="../tags/tag85.xml" /><Relationship Id="rId2" Type="http://schemas.openxmlformats.org/officeDocument/2006/relationships/image" Target="file:///C:\Documents%20and%20Settings\Administrator\&#26700;&#38754;\W&#27827;&#21271;&#29289;&#29702;&#38754;&#23545;&#38754;\EP386.TIF" TargetMode="External" /><Relationship Id="rId3" Type="http://schemas.openxmlformats.org/officeDocument/2006/relationships/image" Target="../media/image19.png" /><Relationship Id="rId4" Type="http://schemas.openxmlformats.org/officeDocument/2006/relationships/image" Target="file:///C:\Documents%20and%20Settings\Administrator\&#26700;&#38754;\W&#27827;&#21271;&#29289;&#29702;&#38754;&#23545;&#38754;\EP387.TIF" TargetMode="External" /><Relationship Id="rId5" Type="http://schemas.openxmlformats.org/officeDocument/2006/relationships/image" Target="../media/image20.png" /><Relationship Id="rId6" Type="http://schemas.openxmlformats.org/officeDocument/2006/relationships/image" Target="file:///C:\Documents%20and%20Settings\Administrator\&#26700;&#38754;\W&#27827;&#21271;&#29289;&#29702;&#38754;&#23545;&#38754;\EP388.TIF" TargetMode="External" /><Relationship Id="rId7" Type="http://schemas.openxmlformats.org/officeDocument/2006/relationships/image" Target="../media/image21.png" /><Relationship Id="rId8" Type="http://schemas.openxmlformats.org/officeDocument/2006/relationships/image" Target="file:///C:\Documents%20and%20Settings\Administrator\&#26700;&#38754;\W&#27827;&#21271;&#29289;&#29702;&#38754;&#23545;&#38754;\EP389.TIF" TargetMode="External" /><Relationship Id="rId9" Type="http://schemas.openxmlformats.org/officeDocument/2006/relationships/image" Target="../media/image2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66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86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file:///C:\Documents%20and%20Settings\Administrator\&#26700;&#38754;\W&#27827;&#21271;&#29289;&#29702;&#38754;&#23545;&#38754;\EP390.TIF" TargetMode="External" /><Relationship Id="rId3" Type="http://schemas.openxmlformats.org/officeDocument/2006/relationships/image" Target="../media/image23.png" /><Relationship Id="rId4" Type="http://schemas.openxmlformats.org/officeDocument/2006/relationships/tags" Target="../tags/tag87.xml" /><Relationship Id="rId5" Type="http://schemas.openxmlformats.org/officeDocument/2006/relationships/tags" Target="../tags/tag88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4.png" /><Relationship Id="rId3" Type="http://schemas.openxmlformats.org/officeDocument/2006/relationships/tags" Target="../tags/tag89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5.png" /><Relationship Id="rId3" Type="http://schemas.openxmlformats.org/officeDocument/2006/relationships/tags" Target="../tags/tag90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file:///C:\Documents%20and%20Settings\Administrator\&#26700;&#38754;\W&#27827;&#21271;&#29289;&#29702;&#38754;&#23545;&#38754;\EP536A.TIF" TargetMode="External" /><Relationship Id="rId3" Type="http://schemas.openxmlformats.org/officeDocument/2006/relationships/image" Target="../media/image2.png" /><Relationship Id="rId4" Type="http://schemas.openxmlformats.org/officeDocument/2006/relationships/image" Target="file:///C:\Documents%20and%20Settings\Administrator\&#26700;&#38754;\W&#27827;&#21271;&#29289;&#29702;&#38754;&#23545;&#38754;\EP536.tif" TargetMode="External" /><Relationship Id="rId5" Type="http://schemas.openxmlformats.org/officeDocument/2006/relationships/image" Target="../media/image3.png" /><Relationship Id="rId6" Type="http://schemas.openxmlformats.org/officeDocument/2006/relationships/tags" Target="../tags/tag67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4.wmf" /><Relationship Id="rId4" Type="http://schemas.openxmlformats.org/officeDocument/2006/relationships/oleObject" Target="../embeddings/oleObject2.bin" TargetMode="Internal" /><Relationship Id="rId5" Type="http://schemas.openxmlformats.org/officeDocument/2006/relationships/image" Target="../media/image5.wmf" /><Relationship Id="rId6" Type="http://schemas.openxmlformats.org/officeDocument/2006/relationships/oleObject" Target="../embeddings/oleObject3.bin" TargetMode="Internal" /><Relationship Id="rId7" Type="http://schemas.openxmlformats.org/officeDocument/2006/relationships/image" Target="../media/image6.wmf" /><Relationship Id="rId8" Type="http://schemas.openxmlformats.org/officeDocument/2006/relationships/tags" Target="../tags/tag68.xml" /><Relationship Id="rId9" Type="http://schemas.openxmlformats.org/officeDocument/2006/relationships/vmlDrawing" Target="../drawings/vmlDrawing1.v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1.docx" TargetMode="Internal" /><Relationship Id="rId3" Type="http://schemas.openxmlformats.org/officeDocument/2006/relationships/image" Target="../media/image7.emf" /><Relationship Id="rId4" Type="http://schemas.openxmlformats.org/officeDocument/2006/relationships/oleObject" Target="../embeddings/Document2.docx" TargetMode="Internal" /><Relationship Id="rId5" Type="http://schemas.openxmlformats.org/officeDocument/2006/relationships/image" Target="../media/image8.emf" /><Relationship Id="rId6" Type="http://schemas.openxmlformats.org/officeDocument/2006/relationships/tags" Target="../tags/tag69.xml" /><Relationship Id="rId7" Type="http://schemas.openxmlformats.org/officeDocument/2006/relationships/vmlDrawing" Target="../drawings/vmlDrawing2.v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3.docx" TargetMode="Internal" /><Relationship Id="rId3" Type="http://schemas.openxmlformats.org/officeDocument/2006/relationships/image" Target="../media/image9.emf" /><Relationship Id="rId4" Type="http://schemas.openxmlformats.org/officeDocument/2006/relationships/tags" Target="../tags/tag70.xml" /><Relationship Id="rId5" Type="http://schemas.openxmlformats.org/officeDocument/2006/relationships/vmlDrawing" Target="../drawings/vmlDrawing3.v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4.bin" TargetMode="Internal" /><Relationship Id="rId3" Type="http://schemas.openxmlformats.org/officeDocument/2006/relationships/image" Target="../media/image10.wmf" /><Relationship Id="rId4" Type="http://schemas.openxmlformats.org/officeDocument/2006/relationships/oleObject" Target="../embeddings/oleObject5.bin" TargetMode="Internal" /><Relationship Id="rId5" Type="http://schemas.openxmlformats.org/officeDocument/2006/relationships/image" Target="../media/image11.wmf" /><Relationship Id="rId6" Type="http://schemas.openxmlformats.org/officeDocument/2006/relationships/oleObject" Target="../embeddings/oleObject6.bin" TargetMode="Internal" /><Relationship Id="rId7" Type="http://schemas.openxmlformats.org/officeDocument/2006/relationships/image" Target="../media/image12.wmf" /><Relationship Id="rId8" Type="http://schemas.openxmlformats.org/officeDocument/2006/relationships/tags" Target="../tags/tag71.xml" /><Relationship Id="rId9" Type="http://schemas.openxmlformats.org/officeDocument/2006/relationships/vmlDrawing" Target="../drawings/vmlDrawing4.v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2.xml" /><Relationship Id="rId3" Type="http://schemas.openxmlformats.org/officeDocument/2006/relationships/tags" Target="../tags/tag73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4.xml" /><Relationship Id="rId3" Type="http://schemas.openxmlformats.org/officeDocument/2006/relationships/tags" Target="../tags/tag75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 sz="5400"/>
              <a:t>第五讲 电功 电功率 焦耳定律</a:t>
            </a:r>
            <a:endParaRPr lang="zh-CN" altLang="zh-CN" sz="54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099425" y="5761355"/>
            <a:ext cx="3519805" cy="753745"/>
          </a:xfrm>
        </p:spPr>
        <p:txBody>
          <a:bodyPr/>
          <a:lstStyle/>
          <a:p>
            <a:r>
              <a:rPr lang="zh-CN" altLang="en-US"/>
              <a:t>一轮系统复习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629920" y="1133475"/>
          <a:ext cx="10931525" cy="60769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7" name="文档" r:id="rId2" imgW="5471160" imgH="2938145" progId="">
                  <p:embed/>
                </p:oleObj>
              </mc:Choice>
              <mc:Fallback>
                <p:oleObj name="文档" r:id="rId2" imgW="5471160" imgH="2938145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29920" y="1133475"/>
                        <a:ext cx="10931525" cy="6076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4"/>
    </p:custData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>
            <a:spLocks noChangeAspect="1"/>
          </p:cNvSpPr>
          <p:nvPr/>
        </p:nvSpPr>
        <p:spPr>
          <a:xfrm>
            <a:off x="495844" y="614758"/>
            <a:ext cx="10943772" cy="1567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练习：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如图所示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电源电压保持不变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是电阻保持不变的灯泡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完全相同。第一次开关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都闭合时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的电功率为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W;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第二次只闭合开关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的电功率为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W,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则下列说法正确的是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endParaRPr lang="en-US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2032000" y="2352918"/>
          <a:ext cx="8128000" cy="174195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8" name="文档" r:id="rId2" imgW="3839210" imgH="822960" progId="">
                  <p:embed/>
                </p:oleObj>
              </mc:Choice>
              <mc:Fallback>
                <p:oleObj name="文档" r:id="rId2" imgW="3839210" imgH="82296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032000" y="2352918"/>
                        <a:ext cx="8128000" cy="17419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>
            <a:spLocks noChangeAspect="1"/>
          </p:cNvSpPr>
          <p:nvPr/>
        </p:nvSpPr>
        <p:spPr>
          <a:xfrm>
            <a:off x="965019" y="4302746"/>
            <a:ext cx="8128000" cy="17145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两灯丝电阻之比为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∶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只闭合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,L</a:t>
            </a:r>
            <a:r>
              <a:rPr lang="en-US" altLang="zh-CN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的功率之比为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∶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前后两次的电压之比为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∶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前后两次电路消耗的总功率之比为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∶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CN" altLang="zh-CN" sz="2200">
              <a:solidFill>
                <a:srgbClr val="000000"/>
              </a:solidFill>
              <a:effectLst/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26935" y="1892300"/>
            <a:ext cx="422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D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>
            <a:spLocks noChangeAspect="1"/>
          </p:cNvSpPr>
          <p:nvPr/>
        </p:nvSpPr>
        <p:spPr>
          <a:xfrm>
            <a:off x="681355" y="1239520"/>
            <a:ext cx="1082865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有两只分别标有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“6 V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W”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“9 V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W”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的小灯泡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不考虑温度对灯丝电阻的影响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下列说法正确的是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 )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正常工作时的电流一样大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串联在一起同时使用时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两灯一样亮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并联在一起同时使用时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两灯消耗的功率一样大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 defTabSz="914400"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与一个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Ω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的电阻串联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接在电源电压为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V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的电路中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,L</a:t>
            </a:r>
            <a:r>
              <a:rPr lang="en-US" altLang="zh-CN" sz="24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也能正常发光</a:t>
            </a:r>
            <a:endParaRPr lang="zh-CN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15560" y="1950085"/>
            <a:ext cx="407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513080" y="1377950"/>
            <a:ext cx="11490960" cy="4742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sz="2400">
                <a:ea typeface="黑体" panose="02010609060101010101" pitchFamily="49" charset="-122"/>
              </a:rPr>
              <a:t>电流的热效应：</a:t>
            </a:r>
            <a:r>
              <a:rPr lang="zh-CN" sz="2400">
                <a:ea typeface="宋体" panose="02010600030101010101" pitchFamily="2" charset="-122"/>
              </a:rPr>
              <a:t>电流通过导体时电能转化为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</a:t>
            </a:r>
            <a:r>
              <a:rPr lang="zh-CN" sz="2400">
                <a:ea typeface="宋体" panose="02010600030101010101" pitchFamily="2" charset="-122"/>
              </a:rPr>
              <a:t>能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这种现象叫做电流的热效应．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zh-CN" sz="2400">
                <a:ea typeface="黑体" panose="02010609060101010101" pitchFamily="49" charset="-122"/>
              </a:rPr>
              <a:t>焦耳定律：</a:t>
            </a:r>
            <a:r>
              <a:rPr lang="zh-CN" sz="2400">
                <a:ea typeface="宋体" panose="02010600030101010101" pitchFamily="2" charset="-122"/>
              </a:rPr>
              <a:t>电流通过导体产生的热量跟电流的二次方成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zh-CN" sz="2400">
                <a:ea typeface="宋体" panose="02010600030101010101" pitchFamily="2" charset="-122"/>
              </a:rPr>
              <a:t>比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跟导体的电阻成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zh-CN" sz="2400">
                <a:ea typeface="宋体" panose="02010600030101010101" pitchFamily="2" charset="-122"/>
              </a:rPr>
              <a:t>比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跟通电时间成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r>
              <a:rPr lang="zh-CN" sz="2400">
                <a:ea typeface="宋体" panose="02010600030101010101" pitchFamily="2" charset="-122"/>
              </a:rPr>
              <a:t>比．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3. </a:t>
            </a:r>
            <a:r>
              <a:rPr lang="zh-CN" sz="2400">
                <a:ea typeface="黑体" panose="02010609060101010101" pitchFamily="49" charset="-122"/>
              </a:rPr>
              <a:t>公式：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____________(</a:t>
            </a:r>
            <a:r>
              <a:rPr lang="zh-CN" sz="2400">
                <a:ea typeface="宋体" panose="02010600030101010101" pitchFamily="2" charset="-122"/>
              </a:rPr>
              <a:t>适用于所有电路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zh-CN" sz="2400">
                <a:ea typeface="宋体" panose="02010600030101010101" pitchFamily="2" charset="-122"/>
              </a:rPr>
              <a:t>
</a:t>
            </a:r>
            <a:endParaRPr lang="zh-CN" sz="2400">
              <a:ea typeface="宋体" panose="02010600030101010101" pitchFamily="2" charset="-122"/>
            </a:endParaRPr>
          </a:p>
          <a:p>
            <a:pPr indent="0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2400">
                <a:ea typeface="宋体" panose="02010600030101010101" pitchFamily="2" charset="-122"/>
              </a:rPr>
              <a:t>推导公式：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sz="2400">
                <a:ea typeface="宋体" panose="02010600030101010101" pitchFamily="2" charset="-122"/>
              </a:rPr>
              <a:t>＝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</a:rPr>
              <a:t>UIt</a:t>
            </a:r>
            <a:r>
              <a:rPr lang="zh-CN" sz="2400">
                <a:ea typeface="宋体" panose="02010600030101010101" pitchFamily="2" charset="-122"/>
              </a:rPr>
              <a:t>＝           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适用于纯电阻电路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 </a:t>
            </a:r>
            <a:r>
              <a:rPr lang="zh-CN" sz="2400">
                <a:ea typeface="黑体" panose="02010609060101010101" pitchFamily="49" charset="-122"/>
              </a:rPr>
              <a:t>单位：</a:t>
            </a:r>
            <a:r>
              <a:rPr lang="zh-CN" sz="2400">
                <a:ea typeface="宋体" panose="02010600030101010101" pitchFamily="2" charset="-122"/>
              </a:rPr>
              <a:t>焦耳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(J)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5. </a:t>
            </a:r>
            <a:r>
              <a:rPr lang="zh-CN" sz="2400">
                <a:ea typeface="黑体" panose="02010609060101010101" pitchFamily="49" charset="-122"/>
              </a:rPr>
              <a:t>电流热效应的利用与防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</a:rPr>
              <a:t>止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sz="2400">
                <a:ea typeface="黑体" panose="02010609060101010101" pitchFamily="49" charset="-122"/>
              </a:rPr>
              <a:t>利用：</a:t>
            </a:r>
            <a:r>
              <a:rPr lang="zh-CN" sz="2400">
                <a:ea typeface="宋体" panose="02010600030101010101" pitchFamily="2" charset="-122"/>
              </a:rPr>
              <a:t>电热水器、电饭锅、电熨斗、电热孵化器等．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sz="2400">
                <a:ea typeface="黑体" panose="02010609060101010101" pitchFamily="49" charset="-122"/>
              </a:rPr>
              <a:t>防止：</a:t>
            </a:r>
            <a:r>
              <a:rPr lang="zh-CN" sz="2400">
                <a:ea typeface="宋体" panose="02010600030101010101" pitchFamily="2" charset="-122"/>
              </a:rPr>
              <a:t>散热窗、散热片、散热孔、电脑的微型风扇等．</a:t>
            </a:r>
            <a:r>
              <a:rPr lang="zh-CN" sz="2400">
                <a:ea typeface="宋体" panose="02010600030101010101" pitchFamily="2" charset="-122"/>
              </a:rPr>
              <a:t>
</a:t>
            </a:r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6840775" y="1491812"/>
            <a:ext cx="5104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内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431261" y="2020712"/>
            <a:ext cx="6209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正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87912" y="2536271"/>
            <a:ext cx="6209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正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4874" y="2536271"/>
            <a:ext cx="6209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正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10818" y="2996598"/>
            <a:ext cx="126923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＝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Rt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68705" y="576580"/>
            <a:ext cx="42735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考点</a:t>
            </a:r>
            <a:r>
              <a:rPr lang="en-US" altLang="zh-CN" sz="3600"/>
              <a:t>4</a:t>
            </a:r>
            <a:r>
              <a:rPr lang="zh-CN" altLang="en-US" sz="3600"/>
              <a:t>、焦耳定律</a:t>
            </a:r>
            <a:endParaRPr lang="zh-CN" altLang="en-US" sz="3600"/>
          </a:p>
        </p:txBody>
      </p:sp>
      <p:graphicFrame>
        <p:nvGraphicFramePr>
          <p:cNvPr id="8" name="对象 7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3550920" y="3456940"/>
          <a:ext cx="565785" cy="74803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9" r:id="rId2" imgW="316865" imgH="419100" progId="Equation.DSMT4">
                  <p:embed/>
                </p:oleObj>
              </mc:Choice>
              <mc:Fallback>
                <p:oleObj r:id="rId2" imgW="316865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50920" y="3456940"/>
                        <a:ext cx="565785" cy="748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>
            <a:spLocks noChangeAspect="1"/>
          </p:cNvSpPr>
          <p:nvPr/>
        </p:nvSpPr>
        <p:spPr>
          <a:xfrm>
            <a:off x="738958" y="523158"/>
            <a:ext cx="10907485" cy="587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甲、乙两只电炉分别标有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“220 V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W”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“220 V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W”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字样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把它们串联在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V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的电路中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在相同时间内产生热量较多的是</a:t>
            </a:r>
            <a:r>
              <a:rPr lang="zh-CN" altLang="zh-CN" sz="28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将它们并联在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 V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的电路中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相同时间内产生热量较多的是</a:t>
            </a:r>
            <a:r>
              <a:rPr lang="zh-CN" altLang="zh-CN" sz="28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均选填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乙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 )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zh-C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endParaRPr lang="en-US" altLang="zh-C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电动机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的线圈电阻为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0.5 Ω,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如图所示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接到电压为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 V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的电路中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其通过电流为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 A,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电动机工作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 min,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电动线圈产生的热量为</a:t>
            </a:r>
            <a:r>
              <a:rPr lang="zh-CN" altLang="zh-CN" sz="28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　      　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电动机消耗的电能为</a:t>
            </a:r>
            <a:r>
              <a:rPr lang="zh-CN" altLang="zh-CN" sz="28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　                  </a:t>
            </a: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 </a:t>
            </a:r>
            <a:endParaRPr lang="en-US" altLang="zh-CN" sz="28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endParaRPr lang="en-US" altLang="zh-CN" sz="28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80245" y="4574540"/>
            <a:ext cx="8597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 J</a:t>
            </a:r>
            <a:endParaRPr lang="en-US" altLang="zh-CN" sz="28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983355" y="5230495"/>
            <a:ext cx="1387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360 J</a:t>
            </a:r>
            <a:endParaRPr lang="en-US" altLang="zh-CN" sz="28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29410" y="2055495"/>
            <a:ext cx="5429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甲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56410" y="2680335"/>
            <a:ext cx="5429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乙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526374" y="1183183"/>
            <a:ext cx="11394523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</a:rPr>
              <a:t>1</a:t>
            </a:r>
            <a:r>
              <a:rPr lang="zh-CN" altLang="en-US" sz="2400">
                <a:latin typeface="Times New Roman" panose="02020603050405020304" pitchFamily="18" charset="0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被加热的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材料选用煤油的原因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利用其比热容较</a:t>
            </a:r>
            <a:r>
              <a:rPr lang="en-US" sz="2400">
                <a:latin typeface="Times New Roman" panose="02020603050405020304" pitchFamily="18" charset="0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可以使实验现象更明显</a:t>
            </a:r>
            <a:r>
              <a:rPr lang="en-US" sz="2400">
                <a:latin typeface="Times New Roman" panose="02020603050405020304" pitchFamily="18" charset="0"/>
              </a:rPr>
              <a:t>)</a:t>
            </a:r>
            <a:r>
              <a:rPr lang="en-US" sz="2400">
                <a:latin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</a:rPr>
              <a:t>、</a:t>
            </a:r>
            <a:r>
              <a:rPr lang="zh-CN" sz="2400">
                <a:ea typeface="宋体" panose="02010600030101010101" pitchFamily="2" charset="-122"/>
              </a:rPr>
              <a:t>转换法的应用</a:t>
            </a:r>
            <a:r>
              <a:rPr lang="en-US" sz="2400">
                <a:latin typeface="Times New Roman" panose="02020603050405020304" pitchFamily="18" charset="0"/>
              </a:rPr>
              <a:t>(1)</a:t>
            </a:r>
            <a:r>
              <a:rPr lang="zh-CN" sz="2400">
                <a:ea typeface="宋体" panose="02010600030101010101" pitchFamily="2" charset="-122"/>
              </a:rPr>
              <a:t>被加热的材料是煤油</a:t>
            </a:r>
            <a:r>
              <a:rPr lang="en-US" sz="2400">
                <a:latin typeface="Times New Roman" panose="02020603050405020304" pitchFamily="18" charset="0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利用</a:t>
            </a:r>
            <a:r>
              <a:rPr lang="en-US" sz="2400">
                <a:latin typeface="Times New Roman" panose="02020603050405020304" pitchFamily="18" charset="0"/>
              </a:rPr>
              <a:t>______________</a:t>
            </a:r>
            <a:r>
              <a:rPr lang="en-US" sz="2400">
                <a:latin typeface="Times New Roman" panose="02020603050405020304" pitchFamily="18" charset="0"/>
                <a:sym typeface="+mn-ea"/>
              </a:rPr>
              <a:t>__</a:t>
            </a:r>
            <a:r>
              <a:rPr lang="en-US" sz="2400">
                <a:latin typeface="Times New Roman" panose="02020603050405020304" pitchFamily="18" charset="0"/>
              </a:rPr>
              <a:t>_</a:t>
            </a:r>
            <a:r>
              <a:rPr lang="en-US" sz="2400">
                <a:latin typeface="Times New Roman" panose="02020603050405020304" pitchFamily="18" charset="0"/>
                <a:sym typeface="+mn-ea"/>
              </a:rPr>
              <a:t>_</a:t>
            </a:r>
            <a:r>
              <a:rPr lang="en-US" sz="2400">
                <a:latin typeface="Times New Roman" panose="02020603050405020304" pitchFamily="18" charset="0"/>
              </a:rPr>
              <a:t>___</a:t>
            </a:r>
            <a:r>
              <a:rPr lang="zh-CN" sz="2400">
                <a:ea typeface="宋体" panose="02010600030101010101" pitchFamily="2" charset="-122"/>
              </a:rPr>
              <a:t>来反映电热丝产生电热的多少</a:t>
            </a:r>
            <a:r>
              <a:rPr lang="en-US" sz="2400">
                <a:latin typeface="Times New Roman" panose="02020603050405020304" pitchFamily="18" charset="0"/>
              </a:rPr>
              <a:t>)</a:t>
            </a:r>
            <a:r>
              <a:rPr lang="en-US" sz="2400">
                <a:latin typeface="Times New Roman" panose="02020603050405020304" pitchFamily="18" charset="0"/>
              </a:rPr>
              <a:t>
</a:t>
            </a:r>
            <a:endParaRPr lang="en-US" sz="2400">
              <a:latin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sym typeface="+mn-ea"/>
              </a:rPr>
              <a:t>(2)</a:t>
            </a:r>
            <a:r>
              <a:rPr lang="zh-CN" sz="2400">
                <a:sym typeface="+mn-ea"/>
              </a:rPr>
              <a:t>被加热的材料是空气</a:t>
            </a:r>
            <a:r>
              <a:rPr lang="en-US" sz="2400">
                <a:latin typeface="Times New Roman" panose="02020603050405020304" pitchFamily="18" charset="0"/>
                <a:sym typeface="+mn-ea"/>
              </a:rPr>
              <a:t>(</a:t>
            </a:r>
            <a:r>
              <a:rPr lang="zh-CN" sz="2400">
                <a:sym typeface="+mn-ea"/>
              </a:rPr>
              <a:t>通过</a:t>
            </a:r>
            <a:r>
              <a:rPr lang="en-US" sz="2400">
                <a:latin typeface="Times New Roman" panose="02020603050405020304" pitchFamily="18" charset="0"/>
                <a:sym typeface="+mn-ea"/>
              </a:rPr>
              <a:t>U</a:t>
            </a:r>
            <a:r>
              <a:rPr lang="zh-CN" sz="2400">
                <a:sym typeface="+mn-ea"/>
              </a:rPr>
              <a:t>形管内液面高度差</a:t>
            </a:r>
            <a:r>
              <a:rPr lang="zh-CN" sz="2400">
                <a:latin typeface="Times New Roman" panose="02020603050405020304" pitchFamily="18" charset="0"/>
                <a:sym typeface="+mn-ea"/>
              </a:rPr>
              <a:t>，</a:t>
            </a:r>
            <a:r>
              <a:rPr lang="zh-CN" sz="2400">
                <a:sym typeface="+mn-ea"/>
              </a:rPr>
              <a:t>来反映电热</a:t>
            </a:r>
            <a:r>
              <a:rPr lang="zh-CN" sz="2400">
                <a:latin typeface="Times New Roman" panose="02020603050405020304" pitchFamily="18" charset="0"/>
                <a:sym typeface="+mn-ea"/>
              </a:rPr>
              <a:t>丝产生电热的多少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400"/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zh-CN" sz="2400">
                <a:ea typeface="宋体" panose="02010600030101010101" pitchFamily="2" charset="-122"/>
                <a:sym typeface="+mn-ea"/>
              </a:rPr>
              <a:t>控制变量法的应用</a:t>
            </a:r>
            <a:endParaRPr lang="zh-CN" sz="2400"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黑体" panose="02010609060101010101" pitchFamily="49" charset="-122"/>
                <a:sym typeface="+mn-ea"/>
              </a:rPr>
              <a:t>实验结论：</a:t>
            </a:r>
            <a:r>
              <a:rPr lang="zh-CN" sz="2400">
                <a:ea typeface="宋体" panose="02010600030101010101" pitchFamily="2" charset="-122"/>
                <a:sym typeface="+mn-ea"/>
              </a:rPr>
              <a:t>在电阻和通电时间相同的情况下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通过电阻的电流越大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产生的热量越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</a:t>
            </a:r>
            <a:r>
              <a:rPr lang="zh-CN" sz="2400">
                <a:ea typeface="宋体" panose="02010600030101010101" pitchFamily="2" charset="-122"/>
                <a:sym typeface="+mn-ea"/>
              </a:rPr>
              <a:t>；在电流和通电时间相同的情况下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电阻越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产生的热量越多；在电阻和通过电阻的电流相同的情况下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通电时间越长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产生的热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量越多．</a:t>
            </a:r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7628097" y="1288408"/>
            <a:ext cx="5308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63257" y="2840816"/>
            <a:ext cx="306546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温度计示数的变化量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28189" y="5151662"/>
            <a:ext cx="63048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多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724453" y="5151662"/>
            <a:ext cx="55112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大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68705" y="576580"/>
            <a:ext cx="73666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实验：探究影响电流热效应的因素</a:t>
            </a:r>
            <a:endParaRPr lang="zh-CN" altLang="en-US" sz="360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191" name="图片 8215" descr="0990400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45" y="907415"/>
            <a:ext cx="3723005" cy="27793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9" name="图片 9253" descr="Z0XQN}J~F[C9A0~RD7`PWY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280" y="800735"/>
            <a:ext cx="3514725" cy="2886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14" name="TextBox 27"/>
          <p:cNvSpPr/>
          <p:nvPr/>
        </p:nvSpPr>
        <p:spPr>
          <a:xfrm>
            <a:off x="763905" y="4291330"/>
            <a:ext cx="4650105" cy="1813719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　在电流相同、通电时间相同的情况下，电阻越大，这个电阻产生的热量越多。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252" name="TextBox 42"/>
          <p:cNvSpPr/>
          <p:nvPr/>
        </p:nvSpPr>
        <p:spPr>
          <a:xfrm>
            <a:off x="6014720" y="4280535"/>
            <a:ext cx="5553075" cy="1824541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　　在电阻相同、通电时间相同的情况下，通过一个电阻的电流越大，这个电阻产生的热量越多。</a:t>
            </a:r>
            <a:endParaRPr lang="zh-CN" altLang="en-US" sz="2800" b="1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/>
      <p:bldP spid="92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"/>
          <p:cNvSpPr txBox="1"/>
          <p:nvPr/>
        </p:nvSpPr>
        <p:spPr>
          <a:xfrm>
            <a:off x="886460" y="603885"/>
            <a:ext cx="10692130" cy="5307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32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练习：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在“探究电流产生的热量与哪些因素有关”的实验中,提供了如图的实验器材,其中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R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&gt;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R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实验一:探究电流产生的热量与电阻的关系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kern="0" spc="37412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 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ts val="3235"/>
              </a:spcBef>
              <a:buNone/>
            </a:pPr>
            <a:endParaRPr lang="zh-CN" altLang="en-US" sz="2400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3235"/>
              </a:spcBef>
              <a:buNone/>
            </a:pPr>
            <a:endParaRPr lang="zh-CN" altLang="en-US" sz="2400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3235"/>
              </a:spcBef>
              <a:buNone/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(1)请按照图中的电路图将对应实物图连接完整;</a:t>
            </a:r>
            <a:endParaRPr lang="zh-CN" altLang="en-US" sz="2400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</p:txBody>
      </p:sp>
      <p:pic>
        <p:nvPicPr>
          <p:cNvPr id="3" name="图片 3" descr="textimage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470" y="2448560"/>
            <a:ext cx="5443220" cy="255460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"/>
          <p:cNvSpPr txBox="1"/>
          <p:nvPr/>
        </p:nvSpPr>
        <p:spPr>
          <a:xfrm>
            <a:off x="494665" y="659130"/>
            <a:ext cx="11023600" cy="5539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139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2)电路中电阻丝的连接方式是为了控制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;电阻丝放出热量的多少,通过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　　　                             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来进行判断;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(3)闭合开关,经过一定时间,用电阻丝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R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加热的煤油温度升高了Δ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,用电阻丝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R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加热的煤油温度升高了Δ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,那么Δ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(选填“大于”“等于”或“小于”)。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实验二:探究电流产生的热量与电流的关系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(4)闭合开关,移动滑动变阻器的滑动触头,使电路中的电流变成实验一中电流的2倍,且通电时间相同。实验发现:用电阻丝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R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(或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R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)加热的煤油,温度升高量Δ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'(或Δ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')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            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(或2Δ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t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)(选填“大于”“等于”或“小于”),该实验说明电流产生的热量与电流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正比例关系。</a:t>
            </a:r>
            <a:endParaRPr lang="zh-CN" altLang="en-US" sz="2400"/>
          </a:p>
          <a:p>
            <a:pPr marL="0" indent="0" eaLnBrk="0" latinLnBrk="1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(5)你认为做这个实验产生误差的主要原因是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　　　　　　　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。</a:t>
            </a:r>
            <a:endParaRPr lang="zh-CN" altLang="en-US" sz="2400"/>
          </a:p>
        </p:txBody>
      </p:sp>
    </p:spTree>
    <p:custDataLst>
      <p:tags r:id="rId2"/>
    </p:custData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634365" y="1738630"/>
            <a:ext cx="10923270" cy="422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(2018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23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小明一家外出旅游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出门时电能表示数为                        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回来时为                          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这期间消耗了</a:t>
            </a:r>
            <a:r>
              <a:rPr lang="en-US" sz="2400">
                <a:latin typeface="Times New Roman" panose="02020603050405020304" pitchFamily="18" charset="0"/>
              </a:rPr>
              <a:t>_____</a:t>
            </a:r>
            <a:r>
              <a:rPr lang="zh-CN" sz="2400">
                <a:ea typeface="宋体" panose="02010600030101010101" pitchFamily="2" charset="-122"/>
              </a:rPr>
              <a:t>度电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这些电能可使标有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sz="2400">
                <a:latin typeface="Times New Roman" panose="02020603050405020304" pitchFamily="18" charset="0"/>
              </a:rPr>
              <a:t>220 V</a:t>
            </a:r>
            <a:r>
              <a:rPr lang="zh-CN" sz="2400">
                <a:ea typeface="宋体" panose="02010600030101010101" pitchFamily="2" charset="-122"/>
              </a:rPr>
              <a:t>　</a:t>
            </a:r>
            <a:r>
              <a:rPr lang="en-US" sz="2400">
                <a:latin typeface="Times New Roman" panose="02020603050405020304" pitchFamily="18" charset="0"/>
              </a:rPr>
              <a:t>25 W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的灯泡正常工作</a:t>
            </a:r>
            <a:r>
              <a:rPr lang="en-US" sz="2400">
                <a:latin typeface="Times New Roman" panose="02020603050405020304" pitchFamily="18" charset="0"/>
              </a:rPr>
              <a:t>________h.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(2017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23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一天小明家中的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IC</a:t>
            </a:r>
            <a:r>
              <a:rPr lang="zh-CN" sz="2400">
                <a:ea typeface="宋体" panose="02010600030101010101" pitchFamily="2" charset="-122"/>
              </a:rPr>
              <a:t>卡电能表上的金额用完了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电能表便切断了电路．小明的父亲将存有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300 </a:t>
            </a:r>
            <a:r>
              <a:rPr lang="zh-CN" sz="2400">
                <a:ea typeface="宋体" panose="02010600030101010101" pitchFamily="2" charset="-122"/>
              </a:rPr>
              <a:t>元的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IC</a:t>
            </a:r>
            <a:r>
              <a:rPr lang="zh-CN" sz="2400">
                <a:ea typeface="宋体" panose="02010600030101010101" pitchFamily="2" charset="-122"/>
              </a:rPr>
              <a:t>卡插入电能表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电路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又接通了，此时电能表的示数为                    ，</a:t>
            </a:r>
            <a:r>
              <a:rPr lang="zh-CN" sz="2400">
                <a:ea typeface="宋体" panose="02010600030101010101" pitchFamily="2" charset="-122"/>
              </a:rPr>
              <a:t>小明家所在地每度电的电费是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0.6</a:t>
            </a:r>
            <a:r>
              <a:rPr lang="zh-CN" sz="2400">
                <a:ea typeface="宋体" panose="02010600030101010101" pitchFamily="2" charset="-122"/>
              </a:rPr>
              <a:t>元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300</a:t>
            </a:r>
            <a:r>
              <a:rPr lang="zh-CN" sz="2400">
                <a:ea typeface="宋体" panose="02010600030101010101" pitchFamily="2" charset="-122"/>
              </a:rPr>
              <a:t>元电费可用电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 kW·h.</a:t>
            </a:r>
            <a:r>
              <a:rPr lang="zh-CN" sz="2400">
                <a:ea typeface="宋体" panose="02010600030101010101" pitchFamily="2" charset="-122"/>
              </a:rPr>
              <a:t>为防止电能表再次切断电路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小明家应在电能表的示数为                    前为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IC</a:t>
            </a:r>
            <a:r>
              <a:rPr lang="zh-CN" sz="2400">
                <a:ea typeface="宋体" panose="02010600030101010101" pitchFamily="2" charset="-122"/>
              </a:rPr>
              <a:t>卡电能表充值．</a:t>
            </a:r>
            <a:r>
              <a:rPr lang="zh-CN" sz="2400">
                <a:ea typeface="宋体" panose="02010600030101010101" pitchFamily="2" charset="-122"/>
              </a:rPr>
              <a:t>
</a:t>
            </a:r>
            <a:endParaRPr lang="zh-CN" altLang="en-US" sz="2400"/>
          </a:p>
        </p:txBody>
      </p:sp>
      <p:sp>
        <p:nvSpPr>
          <p:cNvPr id="10" name="文本框 9"/>
          <p:cNvSpPr txBox="1"/>
          <p:nvPr/>
        </p:nvSpPr>
        <p:spPr>
          <a:xfrm>
            <a:off x="6463680" y="2311477"/>
            <a:ext cx="52128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45552" y="2878479"/>
            <a:ext cx="79938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120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1941830" y="1957705"/>
            <a:ext cx="9615805" cy="3372485"/>
            <a:chOff x="2737" y="3564"/>
            <a:chExt cx="15143" cy="5311"/>
          </a:xfrm>
        </p:grpSpPr>
        <p:pic>
          <p:nvPicPr>
            <p:cNvPr id="8" name="图片 -2147481605" descr="C:\Documents and Settings\Administrator\桌面\W河北物理面对面\EP386.TIF"/>
            <p:cNvPicPr>
              <a:picLocks noChangeAspect="1"/>
            </p:cNvPicPr>
            <p:nvPr/>
          </p:nvPicPr>
          <p:blipFill>
            <a:blip r:embed="rId3" r:link="rId2"/>
            <a:stretch>
              <a:fillRect/>
            </a:stretch>
          </p:blipFill>
          <p:spPr>
            <a:xfrm>
              <a:off x="14338" y="3564"/>
              <a:ext cx="2512" cy="5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" name="图片 -2147481604" descr="C:\Documents and Settings\Administrator\桌面\W河北物理面对面\EP387.TIF"/>
            <p:cNvPicPr>
              <a:picLocks noChangeAspect="1"/>
            </p:cNvPicPr>
            <p:nvPr/>
          </p:nvPicPr>
          <p:blipFill>
            <a:blip r:embed="rId5" r:link="rId4"/>
            <a:stretch>
              <a:fillRect/>
            </a:stretch>
          </p:blipFill>
          <p:spPr>
            <a:xfrm>
              <a:off x="2737" y="4336"/>
              <a:ext cx="2463" cy="51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2" name="图片 -2147481603" descr="C:\Documents and Settings\Administrator\桌面\W河北物理面对面\EP388.TIF"/>
            <p:cNvPicPr>
              <a:picLocks noChangeAspect="1"/>
            </p:cNvPicPr>
            <p:nvPr/>
          </p:nvPicPr>
          <p:blipFill>
            <a:blip r:embed="rId7" r:link="rId6"/>
            <a:stretch>
              <a:fillRect/>
            </a:stretch>
          </p:blipFill>
          <p:spPr>
            <a:xfrm>
              <a:off x="3651" y="7614"/>
              <a:ext cx="2108" cy="43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" name="图片 -2147481602" descr="C:\Documents and Settings\Administrator\桌面\W河北物理面对面\EP389.TIF"/>
            <p:cNvPicPr>
              <a:picLocks noChangeAspect="1"/>
            </p:cNvPicPr>
            <p:nvPr/>
          </p:nvPicPr>
          <p:blipFill>
            <a:blip r:embed="rId9" r:link="rId8"/>
            <a:stretch>
              <a:fillRect/>
            </a:stretch>
          </p:blipFill>
          <p:spPr>
            <a:xfrm>
              <a:off x="15523" y="8387"/>
              <a:ext cx="2357" cy="488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4" name="文本框 13"/>
          <p:cNvSpPr txBox="1"/>
          <p:nvPr/>
        </p:nvSpPr>
        <p:spPr>
          <a:xfrm>
            <a:off x="634298" y="4945175"/>
            <a:ext cx="76065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105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500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982200" y="4945380"/>
            <a:ext cx="16541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1050" b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1  0  1  8  0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91895" y="833120"/>
            <a:ext cx="28352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当堂练习：</a:t>
            </a:r>
            <a:endParaRPr lang="zh-CN" altLang="en-US" sz="3600"/>
          </a:p>
        </p:txBody>
      </p:sp>
    </p:spTree>
    <p:custDataLst>
      <p:tags r:id="rId10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985520" y="1380490"/>
            <a:ext cx="1069721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sz="2400">
                <a:ea typeface="黑体" panose="02010609060101010101" pitchFamily="49" charset="-122"/>
              </a:rPr>
              <a:t>电能（电功）</a:t>
            </a:r>
            <a:endParaRPr lang="zh-CN" sz="2400">
              <a:ea typeface="黑体" panose="02010609060101010101" pitchFamily="49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黑体" panose="02010609060101010101" pitchFamily="49" charset="-122"/>
              </a:rPr>
              <a:t>（</a:t>
            </a:r>
            <a:r>
              <a:rPr lang="en-US" altLang="zh-CN" sz="2400">
                <a:ea typeface="黑体" panose="02010609060101010101" pitchFamily="49" charset="-122"/>
              </a:rPr>
              <a:t>1</a:t>
            </a:r>
            <a:r>
              <a:rPr lang="zh-CN" altLang="en-US" sz="2400">
                <a:ea typeface="黑体" panose="02010609060101010101" pitchFamily="49" charset="-122"/>
              </a:rPr>
              <a:t>）实质：</a:t>
            </a:r>
            <a:r>
              <a:rPr lang="zh-CN" sz="2400">
                <a:ea typeface="宋体" panose="02010600030101010101" pitchFamily="2" charset="-122"/>
                <a:sym typeface="+mn-ea"/>
              </a:rPr>
              <a:t>电流做功的过程就是把</a:t>
            </a:r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电能</a:t>
            </a:r>
            <a:r>
              <a:rPr lang="zh-CN" sz="2400">
                <a:ea typeface="宋体" panose="02010600030101010101" pitchFamily="2" charset="-122"/>
                <a:sym typeface="+mn-ea"/>
              </a:rPr>
              <a:t>转化为</a:t>
            </a:r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其他形式能</a:t>
            </a:r>
            <a:r>
              <a:rPr lang="zh-CN" sz="2400">
                <a:ea typeface="宋体" panose="02010600030101010101" pitchFamily="2" charset="-122"/>
                <a:sym typeface="+mn-ea"/>
              </a:rPr>
              <a:t>的过程</a:t>
            </a:r>
            <a:r>
              <a:rPr lang="zh-CN" sz="2400">
                <a:ea typeface="黑体" panose="02010609060101010101" pitchFamily="49" charset="-122"/>
              </a:rPr>
              <a:t>（</a:t>
            </a:r>
            <a:r>
              <a:rPr lang="en-US" altLang="zh-CN" sz="2400">
                <a:ea typeface="黑体" panose="02010609060101010101" pitchFamily="49" charset="-122"/>
              </a:rPr>
              <a:t>2</a:t>
            </a:r>
            <a:r>
              <a:rPr lang="zh-CN" altLang="en-US" sz="2400">
                <a:ea typeface="黑体" panose="02010609060101010101" pitchFamily="49" charset="-122"/>
              </a:rPr>
              <a:t>）</a:t>
            </a:r>
            <a:r>
              <a:rPr lang="zh-CN" sz="2400">
                <a:ea typeface="黑体" panose="02010609060101010101" pitchFamily="49" charset="-122"/>
              </a:rPr>
              <a:t>国际单位</a:t>
            </a:r>
            <a:r>
              <a:rPr lang="zh-CN" sz="2400">
                <a:ea typeface="宋体" panose="02010600030101010101" pitchFamily="2" charset="-122"/>
              </a:rPr>
              <a:t>：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符号是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zh-CN" sz="2400">
                <a:ea typeface="黑体" panose="02010609060101010101" pitchFamily="49" charset="-122"/>
              </a:rPr>
              <a:t>（</a:t>
            </a:r>
            <a:r>
              <a:rPr lang="en-US" altLang="zh-CN" sz="2400">
                <a:ea typeface="黑体" panose="02010609060101010101" pitchFamily="49" charset="-122"/>
              </a:rPr>
              <a:t>3</a:t>
            </a:r>
            <a:r>
              <a:rPr lang="zh-CN" altLang="en-US" sz="2400">
                <a:ea typeface="黑体" panose="02010609060101010101" pitchFamily="49" charset="-122"/>
              </a:rPr>
              <a:t>）</a:t>
            </a:r>
            <a:r>
              <a:rPr lang="zh-CN" sz="2400">
                <a:ea typeface="黑体" panose="02010609060101010101" pitchFamily="49" charset="-122"/>
              </a:rPr>
              <a:t>常用单位</a:t>
            </a:r>
            <a:r>
              <a:rPr lang="zh-CN" sz="2400">
                <a:ea typeface="宋体" panose="02010600030101010101" pitchFamily="2" charset="-122"/>
              </a:rPr>
              <a:t>：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也叫做</a:t>
            </a:r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</a:rPr>
              <a:t>度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符号是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zh-CN" sz="2400">
                <a:ea typeface="黑体" panose="02010609060101010101" pitchFamily="49" charset="-122"/>
              </a:rPr>
              <a:t>（</a:t>
            </a:r>
            <a:r>
              <a:rPr lang="en-US" altLang="zh-CN" sz="2400">
                <a:ea typeface="黑体" panose="02010609060101010101" pitchFamily="49" charset="-122"/>
              </a:rPr>
              <a:t>4</a:t>
            </a:r>
            <a:r>
              <a:rPr lang="zh-CN" altLang="en-US" sz="2400">
                <a:ea typeface="黑体" panose="02010609060101010101" pitchFamily="49" charset="-122"/>
              </a:rPr>
              <a:t>）</a:t>
            </a:r>
            <a:r>
              <a:rPr lang="zh-CN" sz="2400">
                <a:ea typeface="黑体" panose="02010609060101010101" pitchFamily="49" charset="-122"/>
              </a:rPr>
              <a:t>换算关系</a:t>
            </a:r>
            <a:r>
              <a:rPr lang="zh-CN" sz="2400">
                <a:ea typeface="宋体" panose="02010600030101010101" pitchFamily="2" charset="-122"/>
              </a:rPr>
              <a:t>：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sz="2400">
                <a:ea typeface="宋体" panose="02010600030101010101" pitchFamily="2" charset="-122"/>
              </a:rPr>
              <a:t>度＝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 kW·h</a:t>
            </a:r>
            <a:r>
              <a:rPr lang="zh-CN" sz="2400">
                <a:ea typeface="宋体" panose="02010600030101010101" pitchFamily="2" charset="-122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 J.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</a:rPr>
              <a:t>2. </a:t>
            </a:r>
            <a:r>
              <a:rPr lang="zh-CN" sz="2400">
                <a:ea typeface="黑体" panose="02010609060101010101" pitchFamily="49" charset="-122"/>
              </a:rPr>
              <a:t>电能的测量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sz="2400">
                <a:ea typeface="黑体" panose="02010609060101010101" pitchFamily="49" charset="-122"/>
              </a:rPr>
              <a:t>测量工具：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zh-CN" sz="2400">
                <a:ea typeface="宋体" panose="02010600030101010101" pitchFamily="2" charset="-122"/>
              </a:rPr>
              <a:t>
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3405851" y="2587656"/>
            <a:ext cx="97906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焦耳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09714" y="2587656"/>
            <a:ext cx="46032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J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05851" y="3155922"/>
            <a:ext cx="118986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千瓦时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589445" y="3155922"/>
            <a:ext cx="102922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kW·h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33169" y="3699425"/>
            <a:ext cx="4114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09714" y="3699425"/>
            <a:ext cx="12990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3.6×10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62961" y="4792146"/>
            <a:ext cx="116954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电能表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68705" y="576580"/>
            <a:ext cx="51593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考点</a:t>
            </a:r>
            <a:r>
              <a:rPr lang="en-US" altLang="zh-CN" sz="3600"/>
              <a:t>1</a:t>
            </a:r>
            <a:r>
              <a:rPr lang="zh-CN" altLang="en-US" sz="3600"/>
              <a:t>、电能（电功）</a:t>
            </a:r>
            <a:endParaRPr lang="zh-CN" altLang="en-US" sz="360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620330" y="1588342"/>
            <a:ext cx="10950069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3.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(2016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25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小明家新买了一个电热水器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刚接入电路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家里的空气开关就断开了．他猜想造成空气开关断开的原因是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：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连入电路中的用电器总功率过大；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②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电热水器或插头处短路．</a:t>
            </a:r>
            <a:r>
              <a:rPr lang="zh-CN" sz="2400">
                <a:ea typeface="宋体" panose="02010600030101010101" pitchFamily="2" charset="-122"/>
              </a:rPr>
              <a:t>于是他请电工师傅检修后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将空气开关复位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只让电热水器单独工作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家里标有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2 000 r/(kW·h)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电能表的转盘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3 min</a:t>
            </a:r>
            <a:r>
              <a:rPr lang="zh-CN" sz="2400">
                <a:ea typeface="宋体" panose="02010600030101010101" pitchFamily="2" charset="-122"/>
              </a:rPr>
              <a:t>内转了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100</a:t>
            </a:r>
            <a:r>
              <a:rPr lang="zh-CN" sz="2400">
                <a:ea typeface="宋体" panose="02010600030101010101" pitchFamily="2" charset="-122"/>
              </a:rPr>
              <a:t>转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电热水器的功率为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________W</a:t>
            </a:r>
            <a:r>
              <a:rPr lang="zh-CN" sz="2400">
                <a:ea typeface="宋体" panose="02010600030101010101" pitchFamily="2" charset="-122"/>
              </a:rPr>
              <a:t>．小明猜想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______(</a:t>
            </a:r>
            <a:r>
              <a:rPr lang="zh-CN" sz="2400">
                <a:ea typeface="宋体" panose="02010600030101010101" pitchFamily="2" charset="-122"/>
              </a:rPr>
              <a:t>选填序号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是正确的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>
                <a:ea typeface="宋体" panose="02010600030101010101" pitchFamily="2" charset="-122"/>
              </a:rPr>
              <a:t>已知电热水器接入电路前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小明家正在使用的用电器的总功率约为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3 200 W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空气开关允许通过的最大电流为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40 A)</a:t>
            </a:r>
            <a:r>
              <a:rPr lang="zh-CN" sz="2400">
                <a:ea typeface="宋体" panose="02010600030101010101" pitchFamily="2" charset="-122"/>
              </a:rPr>
              <a:t>．</a:t>
            </a: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7002685" y="3889342"/>
            <a:ext cx="58350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②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72462" y="3889977"/>
            <a:ext cx="101843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1 000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893445" y="532130"/>
            <a:ext cx="1059180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(2014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26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小明购买了一只容积为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1.2 L</a:t>
            </a:r>
            <a:r>
              <a:rPr lang="zh-CN" sz="2400">
                <a:ea typeface="宋体" panose="02010600030101010101" pitchFamily="2" charset="-122"/>
              </a:rPr>
              <a:t>的电热水壶．他往壶中装满了温度为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25  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zh-CN" sz="2400">
                <a:ea typeface="宋体" panose="02010600030101010101" pitchFamily="2" charset="-122"/>
              </a:rPr>
              <a:t>的水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若使壶中的水加热至沸腾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需要吸收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__J</a:t>
            </a:r>
            <a:r>
              <a:rPr lang="zh-CN" sz="2400">
                <a:ea typeface="宋体" panose="02010600030101010101" pitchFamily="2" charset="-122"/>
              </a:rPr>
              <a:t>的热量；小明将电热水壶接到家庭电路中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通电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7 min</a:t>
            </a:r>
            <a:r>
              <a:rPr lang="zh-CN" sz="2400">
                <a:ea typeface="宋体" panose="02010600030101010101" pitchFamily="2" charset="-122"/>
              </a:rPr>
              <a:t>烧开了这壶水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如果在这一过程中它的效率是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90%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电热水壶的实际功率是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________W</a:t>
            </a:r>
            <a:r>
              <a:rPr lang="zh-CN" sz="2400">
                <a:ea typeface="宋体" panose="02010600030101010101" pitchFamily="2" charset="-122"/>
              </a:rPr>
              <a:t>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[</a:t>
            </a:r>
            <a:r>
              <a:rPr lang="zh-CN" sz="2400">
                <a:ea typeface="宋体" panose="02010600030101010101" pitchFamily="2" charset="-122"/>
              </a:rPr>
              <a:t>标准大气压下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zh-CN" sz="2400" baseline="-25000">
                <a:ea typeface="宋体" panose="02010600030101010101" pitchFamily="2" charset="-122"/>
              </a:rPr>
              <a:t>水</a:t>
            </a:r>
            <a:r>
              <a:rPr lang="zh-CN" sz="2400">
                <a:ea typeface="宋体" panose="02010600030101010101" pitchFamily="2" charset="-122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1.0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kg/m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sz="2400" baseline="-25000">
                <a:ea typeface="宋体" panose="02010600030101010101" pitchFamily="2" charset="-122"/>
              </a:rPr>
              <a:t>水</a:t>
            </a:r>
            <a:r>
              <a:rPr lang="zh-CN" sz="2400">
                <a:ea typeface="宋体" panose="02010600030101010101" pitchFamily="2" charset="-122"/>
              </a:rPr>
              <a:t>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4.2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J/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(kg·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℃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)]</a:t>
            </a:r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8809060" y="1181799"/>
            <a:ext cx="155177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3.78×10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14287" y="2242137"/>
            <a:ext cx="98160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1 000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4613" y="3393632"/>
            <a:ext cx="10642761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5.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(2019</a:t>
            </a:r>
            <a:r>
              <a:rPr lang="zh-CN" sz="2400">
                <a:cs typeface="楷体_GB2312" charset="0"/>
              </a:rPr>
              <a:t>贵港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家用电吹风的简化电路如图所示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主要技术参数如下表．则该电吹风正常工作吹热风时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电热丝的阻值是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________Ω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正常工作吹热风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 min</a:t>
            </a:r>
            <a:r>
              <a:rPr lang="zh-CN" sz="2400">
                <a:ea typeface="宋体" panose="02010600030101010101" pitchFamily="2" charset="-122"/>
              </a:rPr>
              <a:t>电热丝产生的热量是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_____J.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6713784" y="4039995"/>
            <a:ext cx="6095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55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56258" y="4577784"/>
            <a:ext cx="14432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2.64×10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endParaRPr lang="en-US" altLang="en-US" sz="2400" b="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5" name="图片 -2147481599" descr="C:\Documents and Settings\Administrator\桌面\W河北物理面对面\EP390.TIF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1471930" y="5038090"/>
            <a:ext cx="2357755" cy="15621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623123" y="4577698"/>
          <a:ext cx="3744595" cy="2058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9830"/>
                <a:gridCol w="2564765"/>
              </a:tblGrid>
              <a:tr h="41275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热风温度</a:t>
                      </a:r>
                      <a:endParaRPr lang="en-US" altLang="en-US" sz="1800" b="0"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50～75 </a:t>
                      </a:r>
                      <a:r>
                        <a:rPr lang="en-US" sz="18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℃</a:t>
                      </a:r>
                      <a:endParaRPr lang="en-US" altLang="en-US" sz="18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279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额定功率</a:t>
                      </a:r>
                      <a:endParaRPr lang="en-US" altLang="en-US" sz="1800" b="0"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热风时：</a:t>
                      </a:r>
                      <a:r>
                        <a:rPr lang="en-US" sz="18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1 000 W</a:t>
                      </a:r>
                      <a:endParaRPr lang="en-US" sz="18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冷风时：</a:t>
                      </a:r>
                      <a:r>
                        <a:rPr lang="en-US" sz="18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120 W</a:t>
                      </a:r>
                      <a:endParaRPr lang="en-US" altLang="en-US" sz="1800" b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额定电压</a:t>
                      </a:r>
                      <a:endParaRPr lang="en-US" altLang="en-US" sz="1800" b="0"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V</a:t>
                      </a:r>
                      <a:endParaRPr lang="en-US" altLang="en-US" sz="18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质量</a:t>
                      </a:r>
                      <a:endParaRPr lang="en-US" altLang="en-US" sz="1800" b="0"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 kg</a:t>
                      </a:r>
                      <a:endParaRPr lang="en-US" altLang="en-US" sz="18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1043863" y="1292341"/>
            <a:ext cx="7703018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如图所示，电源电压保持不变，灯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标有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“6 V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0.6 W”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字样，不考虑温度对灯丝电阻的影响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闭合开关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，当滑动变阻器的滑片</a:t>
            </a:r>
            <a:r>
              <a:rPr 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移到中点时，灯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正常发光，电压表示数为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 V .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电压表的量程为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“0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～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15 V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”．则：</a:t>
            </a:r>
            <a:endParaRPr lang="zh-CN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(1)灯泡正常发光时的电阻为________Ω.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(2)灯泡正常发光时的电流为________A.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-21474812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9751" y="1513925"/>
            <a:ext cx="2405129" cy="2158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文本框 13"/>
          <p:cNvSpPr txBox="1"/>
          <p:nvPr/>
        </p:nvSpPr>
        <p:spPr>
          <a:xfrm>
            <a:off x="5100455" y="4131130"/>
            <a:ext cx="70922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0.1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181727" y="3607310"/>
            <a:ext cx="54731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60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906051" y="1444216"/>
            <a:ext cx="10379899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sz="2400" b="0">
                <a:ea typeface="宋体" panose="02010600030101010101" pitchFamily="2" charset="-122"/>
              </a:rPr>
              <a:t>当滑片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sz="2400" b="0">
                <a:ea typeface="宋体" panose="02010600030101010101" pitchFamily="2" charset="-122"/>
              </a:rPr>
              <a:t>移到最左端时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灯泡消耗的实际功率为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________W.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(4)</a:t>
            </a:r>
            <a:r>
              <a:rPr lang="zh-CN" sz="2400" b="0">
                <a:ea typeface="宋体" panose="02010600030101010101" pitchFamily="2" charset="-122"/>
              </a:rPr>
              <a:t>当滑片</a:t>
            </a:r>
            <a:r>
              <a:rPr lang="en-US" sz="24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sz="2400" b="0">
                <a:ea typeface="宋体" panose="02010600030101010101" pitchFamily="2" charset="-122"/>
              </a:rPr>
              <a:t>移到最左端时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电路消耗的总功率为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W.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(5)</a:t>
            </a:r>
            <a:r>
              <a:rPr lang="zh-CN" sz="2400" b="0">
                <a:ea typeface="宋体" panose="02010600030101010101" pitchFamily="2" charset="-122"/>
              </a:rPr>
              <a:t>滑动变阻器的最大阻值为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________Ω.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(6)</a:t>
            </a:r>
            <a:r>
              <a:rPr lang="zh-CN" sz="2400" b="0">
                <a:ea typeface="宋体" panose="02010600030101010101" pitchFamily="2" charset="-122"/>
              </a:rPr>
              <a:t>在电路安全的条件下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滑动滑动变阻器滑片过程中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电路中电流的变化范围为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___A.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(7)</a:t>
            </a:r>
            <a:r>
              <a:rPr lang="zh-CN" sz="2400" b="0">
                <a:ea typeface="宋体" panose="02010600030101010101" pitchFamily="2" charset="-122"/>
              </a:rPr>
              <a:t>在电路安全的条件下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电压表的示数范围为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________V.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(8)</a:t>
            </a:r>
            <a:r>
              <a:rPr lang="zh-CN" sz="2400" b="0">
                <a:ea typeface="宋体" panose="02010600030101010101" pitchFamily="2" charset="-122"/>
              </a:rPr>
              <a:t>在电路安全的条件下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电路消耗的最大功率为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W.</a:t>
            </a:r>
            <a:r>
              <a:rPr 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  <a:endParaRPr lang="zh-CN" altLang="en-US" sz="2400"/>
          </a:p>
        </p:txBody>
      </p:sp>
      <p:sp>
        <p:nvSpPr>
          <p:cNvPr id="2" name="文本框 1"/>
          <p:cNvSpPr txBox="1"/>
          <p:nvPr/>
        </p:nvSpPr>
        <p:spPr>
          <a:xfrm>
            <a:off x="7736034" y="1539456"/>
            <a:ext cx="102732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0.384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46189" y="2091213"/>
            <a:ext cx="8012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0.64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31216" y="2642971"/>
            <a:ext cx="57398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40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4956" y="3710930"/>
            <a:ext cx="14159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0.08</a:t>
            </a:r>
            <a:r>
              <a:rPr lang="zh-CN" sz="2400" b="0">
                <a:solidFill>
                  <a:srgbClr val="FF0000"/>
                </a:solidFill>
                <a:cs typeface="楷体_GB2312" charset="0"/>
              </a:rPr>
              <a:t>～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0.1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74753" y="4271576"/>
            <a:ext cx="111811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2</a:t>
            </a:r>
            <a:r>
              <a:rPr lang="zh-CN" sz="2400" b="0">
                <a:solidFill>
                  <a:srgbClr val="FF0000"/>
                </a:solidFill>
                <a:cs typeface="楷体_GB2312" charset="0"/>
              </a:rPr>
              <a:t>～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3.2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27780" y="4832223"/>
            <a:ext cx="61969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cs typeface="楷体_GB2312" charset="0"/>
              </a:rPr>
              <a:t>0.8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cs typeface="楷体_GB2312" charset="0"/>
            </a:endParaRPr>
          </a:p>
        </p:txBody>
      </p:sp>
      <p:pic>
        <p:nvPicPr>
          <p:cNvPr id="10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518900" y="11811000"/>
            <a:ext cx="355600" cy="2667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/>
          <p:cNvGrpSpPr/>
          <p:nvPr/>
        </p:nvGrpSpPr>
        <p:grpSpPr>
          <a:xfrm>
            <a:off x="688975" y="675005"/>
            <a:ext cx="11003915" cy="5631180"/>
            <a:chOff x="1085" y="1063"/>
            <a:chExt cx="17329" cy="8868"/>
          </a:xfrm>
        </p:grpSpPr>
        <p:sp>
          <p:nvSpPr>
            <p:cNvPr id="103" name="文本框 102"/>
            <p:cNvSpPr txBox="1"/>
            <p:nvPr/>
          </p:nvSpPr>
          <p:spPr>
            <a:xfrm>
              <a:off x="1085" y="1063"/>
              <a:ext cx="17329" cy="88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indent="0" fontAlgn="auto">
                <a:lnSpc>
                  <a:spcPct val="150000"/>
                </a:lnSpc>
              </a:pPr>
              <a:r>
                <a:rPr lang="en-US" sz="2400">
                  <a:latin typeface="Times New Roman" panose="02020603050405020304" pitchFamily="18" charset="0"/>
                  <a:sym typeface="+mn-ea"/>
                </a:rPr>
                <a:t>(2)</a:t>
              </a:r>
              <a:r>
                <a:rPr lang="zh-CN" sz="2400">
                  <a:ea typeface="黑体" panose="02010609060101010101" pitchFamily="49" charset="-122"/>
                  <a:sym typeface="+mn-ea"/>
                </a:rPr>
                <a:t>电能表中各数值的意义及相关计算</a:t>
              </a:r>
              <a:endParaRPr lang="zh-CN" altLang="en-US" sz="2400"/>
            </a:p>
            <a:p>
              <a:pPr indent="0" fontAlgn="auto">
                <a:lnSpc>
                  <a:spcPct val="150000"/>
                </a:lnSpc>
              </a:pP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．电能表的示数为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________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kW·h.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虚线框内数字为小数部分．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．“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220 V”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表示这个电能表应该在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220 V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的电路中使用．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．“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(20)A”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表示这个电能表的额定电流为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__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
</a:t>
              </a:r>
              <a:endParaRPr lang="zh-CN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indent="0" fontAlgn="auto">
                <a:lnSpc>
                  <a:spcPct val="150000"/>
                </a:lnSpc>
              </a:pP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允许通过的最大电流为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________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“600 revs/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(kW·h)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表示接在这个电能表上的用电器每消耗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____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__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kW·h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的电能，电能表上的转盘转动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______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__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转．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．“</a:t>
              </a:r>
              <a:r>
                <a:rPr 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Hz”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表示这个电能表在频率为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50 Hz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的交流电路中使用．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f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．若小明家电能表示数月初时如上图所示，每度电的价格为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0.5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元，月末的示数为                                ，则本月电费为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____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__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____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元．</a:t>
              </a:r>
              <a:r>
                <a:rPr lang="zh-CN" sz="2400" b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
</a:t>
              </a:r>
              <a:endParaRPr lang="zh-CN" altLang="en-US" sz="24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3" name="图片 -2147481612" descr="C:\Documents and Settings\Administrator\桌面\W河北物理面对面\EP536A.TIF"/>
            <p:cNvPicPr>
              <a:picLocks noChangeAspect="1"/>
            </p:cNvPicPr>
            <p:nvPr/>
          </p:nvPicPr>
          <p:blipFill>
            <a:blip r:embed="rId3" r:link="rId2"/>
            <a:stretch>
              <a:fillRect/>
            </a:stretch>
          </p:blipFill>
          <p:spPr>
            <a:xfrm>
              <a:off x="1889" y="8989"/>
              <a:ext cx="3508" cy="721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" name="文本框 3"/>
          <p:cNvSpPr txBox="1"/>
          <p:nvPr/>
        </p:nvSpPr>
        <p:spPr>
          <a:xfrm>
            <a:off x="3417876" y="1350261"/>
            <a:ext cx="133844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2 017.9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198309" y="3516651"/>
            <a:ext cx="50096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37251" y="2978862"/>
            <a:ext cx="50096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47784" y="2456946"/>
            <a:ext cx="50096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54390" y="4058249"/>
            <a:ext cx="8666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600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23313" y="5716704"/>
            <a:ext cx="105018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222.3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-2147481613" descr="C:\Documents and Settings\Administrator\桌面\W河北物理面对面\EP536.tif"/>
          <p:cNvPicPr>
            <a:picLocks noChangeAspect="1"/>
          </p:cNvPicPr>
          <p:nvPr/>
        </p:nvPicPr>
        <p:blipFill>
          <a:blip r:embed="rId5" r:link="rId4"/>
          <a:stretch>
            <a:fillRect/>
          </a:stretch>
        </p:blipFill>
        <p:spPr>
          <a:xfrm>
            <a:off x="8996045" y="1057275"/>
            <a:ext cx="2155825" cy="216408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762555" y="682178"/>
            <a:ext cx="10864988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影响电流做功的因素：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电功大小与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 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有关．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公式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＝______；</a:t>
            </a:r>
            <a:endParaRPr lang="zh-CN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表示用电器两端电压，单位为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    </a:t>
            </a: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表示通过用电器电流，单位为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表示通电时间，单位为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                   </a:t>
            </a:r>
            <a:r>
              <a:rPr lang="en-US" altLang="zh-CN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表示电功，单位为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__________.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05213" y="842015"/>
            <a:ext cx="241592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用电器两端电压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547501" y="802014"/>
            <a:ext cx="175813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通过的电流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81613" y="1372820"/>
            <a:ext cx="149907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通电时间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93710" y="1922038"/>
            <a:ext cx="69779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UIt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983030" y="3002747"/>
            <a:ext cx="42096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93235" y="3651494"/>
            <a:ext cx="5079471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zh-CN" sz="2400" b="0">
                <a:ea typeface="宋体" panose="02010600030101010101" pitchFamily="2" charset="-122"/>
              </a:rPr>
              <a:t>推导公式：</a:t>
            </a:r>
            <a:endParaRPr lang="zh-CN" altLang="en-US" sz="2400" b="0">
              <a:ea typeface="宋体" panose="02010600030101010101" pitchFamily="2" charset="-122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2464990" y="4327706"/>
            <a:ext cx="6356323" cy="2022261"/>
            <a:chOff x="1216" y="3682"/>
            <a:chExt cx="10010" cy="3185"/>
          </a:xfrm>
        </p:grpSpPr>
        <p:graphicFrame>
          <p:nvGraphicFramePr>
            <p:cNvPr id="3" name="对象 2">
              <a:hlinkClick action="ppaction://ole?verb="/>
            </p:cNvPr>
            <p:cNvGraphicFramePr>
              <a:graphicFrameLocks noChangeAspect="1"/>
            </p:cNvGraphicFramePr>
            <p:nvPr/>
          </p:nvGraphicFramePr>
          <p:xfrm>
            <a:off x="1216" y="3682"/>
            <a:ext cx="1620" cy="1262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38" r:id="rId2" imgW="520700" imgH="405765" progId="Equation.DSMT4">
                    <p:embed/>
                  </p:oleObj>
                </mc:Choice>
                <mc:Fallback>
                  <p:oleObj r:id="rId2" imgW="520700" imgH="405765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216" y="3682"/>
                          <a:ext cx="1620" cy="1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文本框 3"/>
            <p:cNvSpPr txBox="1"/>
            <p:nvPr/>
          </p:nvSpPr>
          <p:spPr>
            <a:xfrm>
              <a:off x="3227" y="3950"/>
              <a:ext cx="7999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indent="0"/>
              <a:r>
                <a:rPr lang="en-US" sz="2400" b="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W</a:t>
              </a:r>
              <a:r>
                <a:rPr lang="zh-CN" sz="2400" b="0">
                  <a:ea typeface="宋体" panose="02010600030101010101" pitchFamily="2" charset="-122"/>
                </a:rPr>
                <a:t>＝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</a:rPr>
                <a:t>________(</a:t>
              </a:r>
              <a:r>
                <a:rPr lang="zh-CN" sz="2400" b="0">
                  <a:ea typeface="宋体" panose="02010600030101010101" pitchFamily="2" charset="-122"/>
                </a:rPr>
                <a:t>纯电阻电路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</a:rPr>
                <a:t>)</a:t>
              </a:r>
              <a:r>
                <a:rPr lang="zh-CN" sz="2400" b="0">
                  <a:ea typeface="宋体" panose="02010600030101010101" pitchFamily="2" charset="-122"/>
                </a:rPr>
                <a:t>；</a:t>
              </a:r>
              <a:endParaRPr lang="zh-CN" altLang="en-US" sz="2400"/>
            </a:p>
          </p:txBody>
        </p:sp>
        <p:graphicFrame>
          <p:nvGraphicFramePr>
            <p:cNvPr id="5" name="对象 4">
              <a:hlinkClick action="ppaction://ole?verb="/>
            </p:cNvPr>
            <p:cNvGraphicFramePr>
              <a:graphicFrameLocks noChangeAspect="1"/>
            </p:cNvGraphicFramePr>
            <p:nvPr/>
          </p:nvGraphicFramePr>
          <p:xfrm>
            <a:off x="1279" y="5172"/>
            <a:ext cx="1483" cy="1695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39" r:id="rId4" imgW="533400" imgH="609600" progId="Equation.DSMT4">
                    <p:embed/>
                  </p:oleObj>
                </mc:Choice>
                <mc:Fallback>
                  <p:oleObj r:id="rId4" imgW="533400" imgH="609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279" y="5172"/>
                          <a:ext cx="1483" cy="169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文本框 5"/>
            <p:cNvSpPr txBox="1"/>
            <p:nvPr/>
          </p:nvSpPr>
          <p:spPr>
            <a:xfrm>
              <a:off x="3514" y="5479"/>
              <a:ext cx="7084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indent="0"/>
              <a:r>
                <a:rPr lang="en-US" sz="2400" b="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W</a:t>
              </a:r>
              <a:r>
                <a:rPr lang="zh-CN" sz="2400" b="0">
                  <a:ea typeface="宋体" panose="02010600030101010101" pitchFamily="2" charset="-122"/>
                </a:rPr>
                <a:t>＝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</a:rPr>
                <a:t>________(</a:t>
              </a:r>
              <a:r>
                <a:rPr lang="zh-CN" sz="2400" b="0">
                  <a:ea typeface="宋体" panose="02010600030101010101" pitchFamily="2" charset="-122"/>
                </a:rPr>
                <a:t>纯电阻电路</a:t>
              </a:r>
              <a:r>
                <a:rPr lang="en-US" sz="2400" b="0">
                  <a:latin typeface="Times New Roman" panose="02020603050405020304" pitchFamily="18" charset="0"/>
                  <a:ea typeface="宋体" panose="02010600030101010101" pitchFamily="2" charset="-122"/>
                </a:rPr>
                <a:t>)</a:t>
              </a:r>
              <a:r>
                <a:rPr lang="zh-CN" sz="2400" b="0">
                  <a:ea typeface="宋体" panose="02010600030101010101" pitchFamily="2" charset="-122"/>
                </a:rPr>
                <a:t>．</a:t>
              </a:r>
              <a:endParaRPr lang="zh-CN" altLang="en-US" sz="2400"/>
            </a:p>
          </p:txBody>
        </p:sp>
        <p:sp>
          <p:nvSpPr>
            <p:cNvPr id="13" name="左大括号 12"/>
            <p:cNvSpPr/>
            <p:nvPr/>
          </p:nvSpPr>
          <p:spPr>
            <a:xfrm flipH="1">
              <a:off x="2915" y="3717"/>
              <a:ext cx="232" cy="1110"/>
            </a:xfrm>
            <a:prstGeom prst="leftBrace">
              <a:avLst/>
            </a:prstGeom>
            <a:ln w="28575">
              <a:solidFill>
                <a:schemeClr val="tx1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4" name="左大括号 13"/>
            <p:cNvSpPr/>
            <p:nvPr/>
          </p:nvSpPr>
          <p:spPr>
            <a:xfrm flipH="1">
              <a:off x="3002" y="5398"/>
              <a:ext cx="232" cy="1110"/>
            </a:xfrm>
            <a:prstGeom prst="leftBrace">
              <a:avLst/>
            </a:prstGeom>
            <a:ln w="28575">
              <a:solidFill>
                <a:schemeClr val="tx1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4539951" y="4387386"/>
            <a:ext cx="75049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b="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Rt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6" name="对象 15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4755216" y="5054679"/>
          <a:ext cx="546043" cy="72192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r:id="rId6" imgW="316865" imgH="419100" progId="Equation.DSMT4">
                  <p:embed/>
                </p:oleObj>
              </mc:Choice>
              <mc:Fallback>
                <p:oleObj r:id="rId6" imgW="316865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55216" y="5054679"/>
                        <a:ext cx="546043" cy="721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535124" y="478709"/>
            <a:ext cx="10896600" cy="1124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练习：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如图是用来测量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的仪表表盘。小明家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月底表盘示数如图甲所示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,4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月底表盘示数如图乙所示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,4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月份他家用电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kW·h,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合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1919605" y="1761741"/>
          <a:ext cx="8128000" cy="192354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2" imgW="3839210" imgH="909955" progId="">
                  <p:embed/>
                </p:oleObj>
              </mc:Choice>
              <mc:Fallback>
                <p:oleObj name="文档" r:id="rId2" imgW="3839210" imgH="909955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919605" y="1761741"/>
                        <a:ext cx="8128000" cy="19235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073515" y="1069340"/>
            <a:ext cx="149669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1.8×10</a:t>
            </a:r>
            <a:r>
              <a:rPr lang="en-US" altLang="zh-CN" sz="24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endParaRPr lang="en-US" altLang="zh-CN" sz="2400" baseline="30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45000" y="648970"/>
            <a:ext cx="973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电功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098030" y="1198880"/>
            <a:ext cx="549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50</a:t>
            </a:r>
            <a:endParaRPr lang="en-US" altLang="zh-CN" sz="2400">
              <a:solidFill>
                <a:srgbClr val="FF0000"/>
              </a:solidFill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1919605" y="3790950"/>
          <a:ext cx="8349615" cy="284035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4" imgW="4029710" imgH="1371600" progId="">
                  <p:embed/>
                </p:oleObj>
              </mc:Choice>
              <mc:Fallback>
                <p:oleObj name="文档" r:id="rId4" imgW="4029710" imgH="13716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919605" y="3790950"/>
                        <a:ext cx="8349615" cy="28403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701494" y="784679"/>
            <a:ext cx="10787742" cy="977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充电宝是一个可充、放电的锂聚合物电池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某充电宝部分相关参数如下表所示。该充电宝完全充满电时储存的电能为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</a:rPr>
              <a:t>J,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输出功率为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</a:rPr>
              <a:t>W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2002517" y="2292953"/>
          <a:ext cx="8128000" cy="1577223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2" imgW="3896995" imgH="757555" progId="">
                  <p:embed/>
                </p:oleObj>
              </mc:Choice>
              <mc:Fallback>
                <p:oleObj name="文档" r:id="rId2" imgW="3896995" imgH="757555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002517" y="2292953"/>
                        <a:ext cx="8128000" cy="15772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>
            <a:spLocks noChangeAspect="1"/>
          </p:cNvSpPr>
          <p:nvPr/>
        </p:nvSpPr>
        <p:spPr>
          <a:xfrm>
            <a:off x="701391" y="3870596"/>
            <a:ext cx="10444219" cy="1863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小明家的电能表上标着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“600 r/(  kW·h  )”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字样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某段时间电能表转了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r,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则可知电路消耗的电能是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kW·h;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细心的小明发现电能表转盘转得快与慢是变化的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电能表转盘转得越快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说明电流通过用电器做功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选填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越快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越慢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43365" y="1180465"/>
            <a:ext cx="6934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5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63895" y="1180465"/>
            <a:ext cx="13887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sym typeface="+mn-ea"/>
              </a:rPr>
              <a:t>3.6×10</a:t>
            </a:r>
            <a:r>
              <a:rPr lang="en-US" altLang="zh-CN" sz="2400" baseline="300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sym typeface="+mn-ea"/>
              </a:rPr>
              <a:t>4</a:t>
            </a:r>
            <a:endParaRPr lang="en-US" altLang="zh-CN" sz="2400" baseline="300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82720" y="4319270"/>
            <a:ext cx="9359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0.03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343900" y="4779645"/>
            <a:ext cx="12522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越快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0" name="组合 19"/>
          <p:cNvGrpSpPr/>
          <p:nvPr/>
        </p:nvGrpSpPr>
        <p:grpSpPr>
          <a:xfrm>
            <a:off x="683260" y="1261110"/>
            <a:ext cx="10825480" cy="5077460"/>
            <a:chOff x="1186" y="2081"/>
            <a:chExt cx="17048" cy="7996"/>
          </a:xfrm>
        </p:grpSpPr>
        <p:sp>
          <p:nvSpPr>
            <p:cNvPr id="9" name="文本框 8"/>
            <p:cNvSpPr txBox="1"/>
            <p:nvPr/>
          </p:nvSpPr>
          <p:spPr>
            <a:xfrm>
              <a:off x="1186" y="2081"/>
              <a:ext cx="17048" cy="79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indent="0" fontAlgn="auto">
                <a:lnSpc>
                  <a:spcPct val="150000"/>
                </a:lnSpc>
              </a:pP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1. </a:t>
              </a:r>
              <a:r>
                <a:rPr lang="zh-CN" sz="2400">
                  <a:ea typeface="黑体" panose="02010609060101010101" pitchFamily="49" charset="-122"/>
                </a:rPr>
                <a:t>物理意义</a:t>
              </a:r>
              <a:r>
                <a:rPr lang="zh-CN" sz="2400">
                  <a:ea typeface="宋体" panose="02010600030101010101" pitchFamily="2" charset="-122"/>
                </a:rPr>
                <a:t>：表示电流做功的快慢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用符号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zh-CN" sz="2400">
                  <a:ea typeface="宋体" panose="02010600030101010101" pitchFamily="2" charset="-122"/>
                </a:rPr>
                <a:t>表示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等于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________</a:t>
              </a:r>
              <a:r>
                <a:rPr lang="zh-CN" sz="2400">
                  <a:ea typeface="宋体" panose="02010600030101010101" pitchFamily="2" charset="-122"/>
                </a:rPr>
                <a:t>与时间之比．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2. </a:t>
              </a:r>
              <a:r>
                <a:rPr lang="zh-CN" sz="2400">
                  <a:ea typeface="黑体" panose="02010609060101010101" pitchFamily="49" charset="-122"/>
                </a:rPr>
                <a:t>单位：</a:t>
              </a:r>
              <a:r>
                <a:rPr lang="zh-CN" sz="2400">
                  <a:ea typeface="宋体" panose="02010600030101010101" pitchFamily="2" charset="-122"/>
                </a:rPr>
                <a:t>国际单位：瓦特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简称瓦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符号是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______</a:t>
              </a:r>
              <a:r>
                <a:rPr lang="zh-CN" sz="2400">
                  <a:ea typeface="宋体" panose="02010600030101010101" pitchFamily="2" charset="-122"/>
                </a:rPr>
                <a:t>；常用单位：千瓦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(kW)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
</a:t>
              </a:r>
              <a:endParaRPr 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  <a:p>
              <a:pPr indent="0" fontAlgn="auto">
                <a:lnSpc>
                  <a:spcPct val="150000"/>
                </a:lnSpc>
              </a:pPr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1 kW</a:t>
              </a:r>
              <a:r>
                <a:rPr lang="zh-CN" sz="2400">
                  <a:ea typeface="宋体" panose="02010600030101010101" pitchFamily="2" charset="-122"/>
                </a:rPr>
                <a:t>＝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________W.</a:t>
              </a:r>
              <a:endParaRPr lang="en-US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  <a:p>
              <a:pPr indent="0" fontAlgn="auto">
                <a:lnSpc>
                  <a:spcPct val="150000"/>
                </a:lnSpc>
              </a:pPr>
              <a:r>
                <a:rPr lang="en-US" sz="2400">
                  <a:latin typeface="Times New Roman" panose="02020603050405020304" pitchFamily="18" charset="0"/>
                  <a:sym typeface="+mn-ea"/>
                </a:rPr>
                <a:t>3. </a:t>
              </a:r>
              <a:r>
                <a:rPr lang="zh-CN" altLang="en-US" sz="240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公式</a:t>
              </a:r>
              <a:r>
                <a:rPr lang="en-US" sz="2400">
                  <a:latin typeface="Times New Roman" panose="02020603050405020304" pitchFamily="18" charset="0"/>
                  <a:cs typeface="仿宋_GB2312" charset="0"/>
                  <a:sym typeface="+mn-ea"/>
                </a:rPr>
                <a:t>(</a:t>
              </a:r>
              <a:r>
                <a:rPr lang="zh-CN" sz="2400">
                  <a:cs typeface="仿宋_GB2312" charset="0"/>
                  <a:sym typeface="+mn-ea"/>
                </a:rPr>
                <a:t>必考</a:t>
              </a:r>
              <a:r>
                <a:rPr lang="en-US" sz="2400">
                  <a:latin typeface="Times New Roman" panose="02020603050405020304" pitchFamily="18" charset="0"/>
                  <a:cs typeface="仿宋_GB2312" charset="0"/>
                  <a:sym typeface="+mn-ea"/>
                </a:rPr>
                <a:t>)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zh-CN" sz="2400">
                  <a:sym typeface="+mn-ea"/>
                </a:rPr>
                <a:t>＝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________</a:t>
              </a:r>
              <a:r>
                <a:rPr lang="zh-CN" altLang="en-US" sz="2400">
                  <a:latin typeface="Times New Roman" panose="02020603050405020304" pitchFamily="18" charset="0"/>
                  <a:sym typeface="+mn-ea"/>
                </a:rPr>
                <a:t>；</a:t>
              </a:r>
              <a:r>
                <a:rPr lang="en-US" altLang="zh-CN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zh-CN" alt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表示功率，单位为</a:t>
              </a:r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______</a:t>
              </a:r>
              <a:r>
                <a:rPr lang="zh-CN" alt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；</a:t>
              </a:r>
              <a:r>
                <a:rPr lang="en-US" altLang="zh-CN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W</a:t>
              </a:r>
              <a:r>
                <a:rPr lang="zh-CN" alt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表示功率，单位为</a:t>
              </a:r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______</a:t>
              </a:r>
              <a:r>
                <a:rPr lang="zh-CN" alt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；</a:t>
              </a:r>
              <a:r>
                <a:rPr lang="en-US" altLang="zh-CN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t</a:t>
              </a:r>
              <a:r>
                <a:rPr lang="zh-CN" alt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表示功率，单位为</a:t>
              </a:r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______</a:t>
              </a:r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
</a:t>
              </a:r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  <a:p>
              <a:pPr indent="0" fontAlgn="auto">
                <a:lnSpc>
                  <a:spcPct val="150000"/>
                </a:lnSpc>
              </a:pPr>
              <a:r>
                <a:rPr lang="en-US" sz="2400">
                  <a:latin typeface="Times New Roman" panose="02020603050405020304" pitchFamily="18" charset="0"/>
                  <a:sym typeface="+mn-ea"/>
                </a:rPr>
                <a:t>4. </a:t>
              </a:r>
              <a:r>
                <a:rPr lang="zh-CN" sz="2400">
                  <a:ea typeface="黑体" panose="02010609060101010101" pitchFamily="49" charset="-122"/>
                  <a:sym typeface="+mn-ea"/>
                </a:rPr>
                <a:t>推导式：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(1)</a:t>
              </a:r>
              <a:r>
                <a:rPr lang="zh-CN" sz="2400">
                  <a:sym typeface="+mn-ea"/>
                </a:rPr>
                <a:t>结合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W</a:t>
              </a:r>
              <a:r>
                <a:rPr lang="zh-CN" sz="2400">
                  <a:sym typeface="+mn-ea"/>
                </a:rPr>
                <a:t>＝</a:t>
              </a:r>
              <a:r>
                <a:rPr lang="en-US" sz="2400" i="1">
                  <a:latin typeface="Times New Roman" panose="02020603050405020304" pitchFamily="18" charset="0"/>
                  <a:sym typeface="+mn-ea"/>
                </a:rPr>
                <a:t>UIt</a:t>
              </a:r>
              <a:r>
                <a:rPr lang="zh-CN" sz="2400">
                  <a:sym typeface="+mn-ea"/>
                </a:rPr>
                <a:t>可得</a:t>
              </a:r>
              <a:r>
                <a:rPr lang="zh-CN" sz="2400">
                  <a:latin typeface="Times New Roman" panose="02020603050405020304" pitchFamily="18" charset="0"/>
                  <a:sym typeface="+mn-ea"/>
                </a:rPr>
                <a:t>，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zh-CN" sz="2400">
                  <a:sym typeface="+mn-ea"/>
                </a:rPr>
                <a:t>＝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______</a:t>
              </a:r>
              <a:r>
                <a:rPr lang="zh-CN" sz="2400">
                  <a:sym typeface="+mn-ea"/>
                </a:rPr>
                <a:t>．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(2)</a:t>
              </a:r>
              <a:r>
                <a:rPr lang="zh-CN" sz="2400">
                  <a:sym typeface="+mn-ea"/>
                </a:rPr>
                <a:t>根据欧姆定律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I</a:t>
              </a:r>
              <a:r>
                <a:rPr lang="zh-CN" sz="2400">
                  <a:sym typeface="+mn-ea"/>
                </a:rPr>
                <a:t>＝       可推导出：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P</a:t>
              </a:r>
              <a:r>
                <a:rPr lang="zh-CN" sz="2400">
                  <a:sym typeface="+mn-ea"/>
                </a:rPr>
                <a:t>＝</a:t>
              </a:r>
              <a:r>
                <a:rPr lang="en-US" sz="2400" i="1">
                  <a:latin typeface="Times New Roman" panose="02020603050405020304" pitchFamily="18" charset="0"/>
                  <a:sym typeface="+mn-ea"/>
                </a:rPr>
                <a:t>I</a:t>
              </a:r>
              <a:r>
                <a:rPr lang="en-US" sz="2400" baseline="300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R</a:t>
              </a:r>
              <a:r>
                <a:rPr lang="zh-CN" sz="2400">
                  <a:sym typeface="+mn-ea"/>
                </a:rPr>
                <a:t>＝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_____</a:t>
              </a:r>
              <a:r>
                <a:rPr lang="zh-CN" sz="2400">
                  <a:sym typeface="+mn-ea"/>
                </a:rPr>
                <a:t>．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(</a:t>
              </a:r>
              <a:r>
                <a:rPr lang="zh-CN" sz="2400">
                  <a:sym typeface="+mn-ea"/>
                </a:rPr>
                <a:t>适用于纯电阻电路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)</a:t>
              </a:r>
              <a:r>
                <a:rPr lang="en-US" sz="2400">
                  <a:latin typeface="Times New Roman" panose="02020603050405020304" pitchFamily="18" charset="0"/>
                  <a:sym typeface="+mn-ea"/>
                </a:rPr>
                <a:t>
</a:t>
              </a:r>
              <a:endParaRPr lang="zh-CN" altLang="en-US" sz="2400"/>
            </a:p>
          </p:txBody>
        </p:sp>
        <p:graphicFrame>
          <p:nvGraphicFramePr>
            <p:cNvPr id="13" name="对象 12">
              <a:hlinkClick action="ppaction://ole?verb="/>
            </p:cNvPr>
            <p:cNvGraphicFramePr>
              <a:graphicFrameLocks noChangeAspect="1"/>
            </p:cNvGraphicFramePr>
            <p:nvPr/>
          </p:nvGraphicFramePr>
          <p:xfrm>
            <a:off x="5447" y="8899"/>
            <a:ext cx="550" cy="1137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44" r:id="rId2" imgW="190500" imgH="393700" progId="Equation.DSMT4">
                    <p:embed/>
                  </p:oleObj>
                </mc:Choice>
                <mc:Fallback>
                  <p:oleObj r:id="rId2" imgW="190500" imgH="3937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447" y="8899"/>
                          <a:ext cx="550" cy="11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文本框 9"/>
          <p:cNvSpPr txBox="1"/>
          <p:nvPr/>
        </p:nvSpPr>
        <p:spPr>
          <a:xfrm>
            <a:off x="8523987" y="1422280"/>
            <a:ext cx="940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电功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880143" y="1967688"/>
            <a:ext cx="56001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900372" y="2520081"/>
            <a:ext cx="92001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1 000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4" name="对象 13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1726565" y="3451225"/>
          <a:ext cx="367665" cy="71310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r:id="rId4" imgW="203200" imgH="393700" progId="Equation.DSMT4">
                  <p:embed/>
                </p:oleObj>
              </mc:Choice>
              <mc:Fallback>
                <p:oleObj r:id="rId4" imgW="2032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26565" y="3451225"/>
                        <a:ext cx="367665" cy="7131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5610873" y="3632366"/>
            <a:ext cx="68064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81114" y="3632366"/>
            <a:ext cx="4304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951748" y="4168885"/>
            <a:ext cx="40127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391793" y="5237464"/>
            <a:ext cx="61842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UI</a:t>
            </a:r>
            <a:endParaRPr lang="en-US" altLang="en-US" sz="2400" b="0" i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9" name="对象 18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6739255" y="5380355"/>
          <a:ext cx="502285" cy="82994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r:id="rId6" imgW="254000" imgH="419100" progId="Equation.DSMT4">
                  <p:embed/>
                </p:oleObj>
              </mc:Choice>
              <mc:Fallback>
                <p:oleObj r:id="rId6" imgW="2540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39255" y="5380355"/>
                        <a:ext cx="502285" cy="829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068705" y="576580"/>
            <a:ext cx="51593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考点</a:t>
            </a:r>
            <a:r>
              <a:rPr lang="en-US" altLang="zh-CN" sz="3600"/>
              <a:t>2</a:t>
            </a:r>
            <a:r>
              <a:rPr lang="zh-CN" altLang="en-US" sz="3600"/>
              <a:t>、电功率</a:t>
            </a:r>
            <a:endParaRPr lang="zh-CN" altLang="en-US" sz="3600"/>
          </a:p>
        </p:txBody>
      </p:sp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77215" y="1782445"/>
          <a:ext cx="10794365" cy="4044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4005"/>
                <a:gridCol w="9230360"/>
              </a:tblGrid>
              <a:tr h="67437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额定电压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用电器正常工作时的电压值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73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额定电流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用电器正常工作时的电流值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37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额定功率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用电器在_____</a:t>
                      </a:r>
                      <a:r>
                        <a:rPr 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___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r>
                        <a:rPr lang="zh-CN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下工作时的电功率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37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实际功率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用电器在_____</a:t>
                      </a:r>
                      <a:r>
                        <a:rPr 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r>
                        <a:rPr lang="zh-CN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下工作时所对应的功率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810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铭牌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节能灯上标有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V　24 W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：这个灯的额定电压为_______V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额定功率为________W.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5458506" y="3225312"/>
            <a:ext cx="155812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额定电压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21349" y="3907246"/>
            <a:ext cx="141907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实际电压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167760" y="4610133"/>
            <a:ext cx="70033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220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428884" y="5212058"/>
            <a:ext cx="59048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24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68705" y="576580"/>
            <a:ext cx="59486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考点</a:t>
            </a:r>
            <a:r>
              <a:rPr lang="en-US" altLang="zh-CN" sz="3600"/>
              <a:t>3</a:t>
            </a:r>
            <a:r>
              <a:rPr lang="zh-CN" altLang="en-US" sz="3600"/>
              <a:t>、额定电压、额定功率</a:t>
            </a:r>
            <a:endParaRPr lang="zh-CN" altLang="en-US" sz="3600"/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00405" y="1844040"/>
          <a:ext cx="10748010" cy="2603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1000"/>
                <a:gridCol w="9097010"/>
              </a:tblGrid>
              <a:tr h="65087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实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时</a:t>
                      </a:r>
                      <a:endParaRPr lang="en-US" altLang="en-US" sz="2400" b="0" i="1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实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额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用电器正常工作(如：灯泡正常发光)</a:t>
                      </a:r>
                      <a:endParaRPr lang="en-US" altLang="en-US" sz="2400" b="0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实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时</a:t>
                      </a:r>
                      <a:endParaRPr lang="en-US" altLang="en-US" sz="2400" b="0" i="1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实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额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用电器不能正常工作(如：灯泡亮度较亮)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有时会损坏用电器</a:t>
                      </a:r>
                      <a:endParaRPr lang="en-US" altLang="en-US" sz="2400" b="0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实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额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时</a:t>
                      </a:r>
                      <a:endParaRPr lang="en-US" altLang="en-US" sz="2400" b="0" i="1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实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额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用电器不能正常工作(如：灯泡亮度较暗)</a:t>
                      </a:r>
                      <a:endParaRPr lang="en-US" altLang="en-US" sz="2400" b="0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4088965" y="2007786"/>
            <a:ext cx="54032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＝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07988" y="2693530"/>
            <a:ext cx="4304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&gt;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840071" y="3869442"/>
            <a:ext cx="40127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5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TABLE_BEAUTIFY" val="smartTable{89095e88-bf7b-4d86-967e-d65ee7d7371c}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UNIT_TABLE_BEAUTIFY" val="smartTable{1a7da30e-ad8d-4aac-b254-13b17d970f5b}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TABLE_BEAUTIFY" val="smartTable{66cdc11e-fb7d-4cca-94a7-8f754602d9d0}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137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微软雅黑</vt:lpstr>
      <vt:lpstr>Wingdings</vt:lpstr>
      <vt:lpstr>Times New Roman</vt:lpstr>
      <vt:lpstr>宋体</vt:lpstr>
      <vt:lpstr>黑体</vt:lpstr>
      <vt:lpstr>NEU-BZ-S92</vt:lpstr>
      <vt:lpstr>仿宋_GB2312</vt:lpstr>
      <vt:lpstr>楷体_GB2312</vt:lpstr>
      <vt:lpstr>Office 主题​​</vt:lpstr>
      <vt:lpstr>第五讲 电功 电功率 焦耳定律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2021-01-22T17:33:49Z</cp:lastPrinted>
  <dcterms:created xsi:type="dcterms:W3CDTF">2021-01-22T17:33:49Z</dcterms:created>
  <dcterms:modified xsi:type="dcterms:W3CDTF">2021-01-22T09:33:50Z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