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3.xml" ContentType="application/vnd.openxmlformats-officedocument.presentationml.notesSlide+xml"/>
  <Override PartName="/ppt/tags/tag5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1"/>
  </p:notesMasterIdLst>
  <p:handoutMasterIdLst>
    <p:handoutMasterId r:id="rId22"/>
  </p:handoutMasterIdLst>
  <p:sldIdLst>
    <p:sldId id="509" r:id="rId3"/>
    <p:sldId id="574" r:id="rId4"/>
    <p:sldId id="300" r:id="rId5"/>
    <p:sldId id="661" r:id="rId6"/>
    <p:sldId id="662" r:id="rId7"/>
    <p:sldId id="663" r:id="rId8"/>
    <p:sldId id="671" r:id="rId9"/>
    <p:sldId id="672" r:id="rId10"/>
    <p:sldId id="673" r:id="rId11"/>
    <p:sldId id="674" r:id="rId12"/>
    <p:sldId id="598" r:id="rId13"/>
    <p:sldId id="675" r:id="rId14"/>
    <p:sldId id="677" r:id="rId15"/>
    <p:sldId id="676" r:id="rId16"/>
    <p:sldId id="678" r:id="rId17"/>
    <p:sldId id="260" r:id="rId18"/>
    <p:sldId id="276" r:id="rId19"/>
    <p:sldId id="503" r:id="rId20"/>
  </p:sldIdLst>
  <p:sldSz cx="12188825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EB8"/>
    <a:srgbClr val="BDD7EE"/>
    <a:srgbClr val="FE970E"/>
    <a:srgbClr val="00A0E9"/>
    <a:srgbClr val="F53009"/>
    <a:srgbClr val="FFBD68"/>
    <a:srgbClr val="00B050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../../Local%20Settings/Temp/&#30452;&#27969;&#30005;&#21160;&#26426;.exe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.png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26" Type="http://schemas.openxmlformats.org/officeDocument/2006/relationships/tags" Target="../tags/tag36.xml"/><Relationship Id="rId39" Type="http://schemas.openxmlformats.org/officeDocument/2006/relationships/tags" Target="../tags/tag49.xml"/><Relationship Id="rId21" Type="http://schemas.openxmlformats.org/officeDocument/2006/relationships/tags" Target="../tags/tag31.xml"/><Relationship Id="rId34" Type="http://schemas.openxmlformats.org/officeDocument/2006/relationships/tags" Target="../tags/tag44.xml"/><Relationship Id="rId42" Type="http://schemas.openxmlformats.org/officeDocument/2006/relationships/slideLayout" Target="../slideLayouts/slideLayout1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0" Type="http://schemas.openxmlformats.org/officeDocument/2006/relationships/tags" Target="../tags/tag30.xml"/><Relationship Id="rId29" Type="http://schemas.openxmlformats.org/officeDocument/2006/relationships/tags" Target="../tags/tag39.xml"/><Relationship Id="rId41" Type="http://schemas.openxmlformats.org/officeDocument/2006/relationships/tags" Target="../tags/tag51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24" Type="http://schemas.openxmlformats.org/officeDocument/2006/relationships/tags" Target="../tags/tag34.xml"/><Relationship Id="rId32" Type="http://schemas.openxmlformats.org/officeDocument/2006/relationships/tags" Target="../tags/tag42.xml"/><Relationship Id="rId37" Type="http://schemas.openxmlformats.org/officeDocument/2006/relationships/tags" Target="../tags/tag47.xml"/><Relationship Id="rId40" Type="http://schemas.openxmlformats.org/officeDocument/2006/relationships/tags" Target="../tags/tag50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23" Type="http://schemas.openxmlformats.org/officeDocument/2006/relationships/tags" Target="../tags/tag33.xml"/><Relationship Id="rId28" Type="http://schemas.openxmlformats.org/officeDocument/2006/relationships/tags" Target="../tags/tag38.xml"/><Relationship Id="rId36" Type="http://schemas.openxmlformats.org/officeDocument/2006/relationships/tags" Target="../tags/tag46.xml"/><Relationship Id="rId10" Type="http://schemas.openxmlformats.org/officeDocument/2006/relationships/tags" Target="../tags/tag20.xml"/><Relationship Id="rId19" Type="http://schemas.openxmlformats.org/officeDocument/2006/relationships/tags" Target="../tags/tag29.xml"/><Relationship Id="rId31" Type="http://schemas.openxmlformats.org/officeDocument/2006/relationships/tags" Target="../tags/tag41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tags" Target="../tags/tag32.xml"/><Relationship Id="rId27" Type="http://schemas.openxmlformats.org/officeDocument/2006/relationships/tags" Target="../tags/tag37.xml"/><Relationship Id="rId30" Type="http://schemas.openxmlformats.org/officeDocument/2006/relationships/tags" Target="../tags/tag40.xml"/><Relationship Id="rId35" Type="http://schemas.openxmlformats.org/officeDocument/2006/relationships/tags" Target="../tags/tag45.xml"/><Relationship Id="rId43" Type="http://schemas.openxmlformats.org/officeDocument/2006/relationships/notesSlide" Target="../notesSlides/notesSlide3.xml"/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5" Type="http://schemas.openxmlformats.org/officeDocument/2006/relationships/tags" Target="../tags/tag35.xml"/><Relationship Id="rId33" Type="http://schemas.openxmlformats.org/officeDocument/2006/relationships/tags" Target="../tags/tag43.xml"/><Relationship Id="rId38" Type="http://schemas.openxmlformats.org/officeDocument/2006/relationships/tags" Target="../tags/tag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024505" y="1516380"/>
            <a:ext cx="6139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20.4  </a:t>
            </a:r>
            <a:r>
              <a:rPr lang="zh-CN" sz="60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电动机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680" y="131033"/>
            <a:ext cx="3612551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第二十章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358" y="1750449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演示：通电线圈在磁场中的扭转</a:t>
            </a:r>
            <a:endParaRPr lang="en-US" altLang="zh-CN" sz="28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1970" y="2308225"/>
          <a:ext cx="10758805" cy="4184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0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5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3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6944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现象</a:t>
                      </a:r>
                      <a:endParaRPr lang="en-US" altLang="zh-CN" sz="3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及</a:t>
                      </a:r>
                      <a:endParaRPr lang="en-US" altLang="zh-CN" sz="3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解释</a:t>
                      </a:r>
                      <a:endParaRPr lang="en-US" altLang="zh-CN" sz="3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CN" sz="3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2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Picture 47" descr="CW3MFAG1O27`3[(WMEUAD@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2542540"/>
            <a:ext cx="1983740" cy="158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6" descr="U_1{3NIS9H~SJY(M}}ARTX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15" y="2471420"/>
            <a:ext cx="2005965" cy="165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7" descr="1$D_O3S]}1R~B}~OX5LJ%)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2450465"/>
            <a:ext cx="1925320" cy="172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6" descr="U_1{3NIS9H~SJY(M}}ARTX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50" y="2324100"/>
            <a:ext cx="2012315" cy="183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615452" y="4701586"/>
            <a:ext cx="2464824" cy="135128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9" rIns="121917" bIns="60959">
            <a:spAutoFit/>
          </a:bodyPr>
          <a:lstStyle>
            <a:defPPr>
              <a:defRPr lang="zh-CN"/>
            </a:defPPr>
            <a:lvl1pPr>
              <a:defRPr sz="2400" b="1">
                <a:latin typeface="+mn-ea"/>
                <a:ea typeface="+mn-ea"/>
                <a:cs typeface="宋体" panose="02010600030101010101" pitchFamily="2" charset="-122"/>
              </a:defRPr>
            </a:lvl1pPr>
          </a:lstStyle>
          <a:p>
            <a:pPr algn="just"/>
            <a:r>
              <a:rPr lang="zh-CN" altLang="en-US" sz="2000" b="0" dirty="0"/>
              <a:t>通电线圈在磁场中两边受力，但方向相反，发生</a:t>
            </a:r>
            <a:r>
              <a:rPr lang="zh-CN" altLang="en-US" sz="2000" b="0" dirty="0">
                <a:solidFill>
                  <a:srgbClr val="FF0000"/>
                </a:solidFill>
              </a:rPr>
              <a:t>顺时针转动</a:t>
            </a:r>
            <a:r>
              <a:rPr lang="zh-CN" altLang="en-US" sz="2000" b="0" dirty="0"/>
              <a:t>。</a:t>
            </a:r>
          </a:p>
        </p:txBody>
      </p:sp>
      <p:sp>
        <p:nvSpPr>
          <p:cNvPr id="6" name="矩形 39"/>
          <p:cNvSpPr>
            <a:spLocks noChangeArrowheads="1"/>
          </p:cNvSpPr>
          <p:nvPr/>
        </p:nvSpPr>
        <p:spPr bwMode="auto">
          <a:xfrm>
            <a:off x="4124391" y="4305054"/>
            <a:ext cx="2499207" cy="196723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just"/>
            <a:r>
              <a:rPr lang="zh-CN" altLang="en-US" sz="2000" dirty="0">
                <a:latin typeface="+mn-ea"/>
                <a:cs typeface="宋体" panose="02010600030101010101" pitchFamily="2" charset="-122"/>
              </a:rPr>
              <a:t>当线圈的平面与磁场垂直时，通电线圈受平衡力作用，达到平衡位置。这时由于</a:t>
            </a:r>
            <a:r>
              <a:rPr lang="zh-CN" altLang="en-US" sz="2000" dirty="0">
                <a:solidFill>
                  <a:srgbClr val="00B0F0"/>
                </a:solidFill>
                <a:latin typeface="+mn-ea"/>
                <a:cs typeface="宋体" panose="02010600030101010101" pitchFamily="2" charset="-122"/>
              </a:rPr>
              <a:t>惯性</a:t>
            </a:r>
            <a:r>
              <a:rPr lang="zh-CN" altLang="en-US" sz="2000" dirty="0">
                <a:latin typeface="+mn-ea"/>
                <a:cs typeface="宋体" panose="02010600030101010101" pitchFamily="2" charset="-122"/>
              </a:rPr>
              <a:t>，线圈还会</a:t>
            </a:r>
            <a:r>
              <a:rPr lang="zh-CN" altLang="en-US" sz="2000" dirty="0">
                <a:solidFill>
                  <a:srgbClr val="FF0000"/>
                </a:solidFill>
                <a:latin typeface="+mn-ea"/>
                <a:cs typeface="宋体" panose="02010600030101010101" pitchFamily="2" charset="-122"/>
              </a:rPr>
              <a:t>继续转动</a:t>
            </a:r>
            <a:r>
              <a:rPr lang="zh-CN" altLang="en-US" sz="2000" dirty="0">
                <a:latin typeface="+mn-ea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20" name="矩形 31"/>
          <p:cNvSpPr>
            <a:spLocks noChangeArrowheads="1"/>
          </p:cNvSpPr>
          <p:nvPr/>
        </p:nvSpPr>
        <p:spPr bwMode="auto">
          <a:xfrm>
            <a:off x="6618318" y="4622289"/>
            <a:ext cx="2394959" cy="135128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just"/>
            <a:r>
              <a:rPr lang="zh-CN" altLang="en-US" sz="2000" dirty="0">
                <a:latin typeface="+mn-ea"/>
                <a:cs typeface="宋体" panose="02010600030101010101" pitchFamily="2" charset="-122"/>
              </a:rPr>
              <a:t>线圈靠惯性越过平衡位置后，磁场力作用的结果使线圈</a:t>
            </a:r>
            <a:r>
              <a:rPr lang="zh-CN" altLang="en-US" sz="2000" dirty="0">
                <a:solidFill>
                  <a:srgbClr val="FF0000"/>
                </a:solidFill>
                <a:latin typeface="+mn-ea"/>
                <a:cs typeface="宋体" panose="02010600030101010101" pitchFamily="2" charset="-122"/>
              </a:rPr>
              <a:t>逆时针旋转</a:t>
            </a:r>
            <a:r>
              <a:rPr lang="zh-CN" altLang="en-US" sz="2000" dirty="0">
                <a:latin typeface="+mn-ea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21" name="矩形 44"/>
          <p:cNvSpPr>
            <a:spLocks noChangeArrowheads="1"/>
          </p:cNvSpPr>
          <p:nvPr/>
        </p:nvSpPr>
        <p:spPr bwMode="auto">
          <a:xfrm>
            <a:off x="8862627" y="4681782"/>
            <a:ext cx="2419747" cy="104394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just"/>
            <a:r>
              <a:rPr lang="zh-CN" altLang="en-US" sz="2000" dirty="0">
                <a:latin typeface="+mn-ea"/>
                <a:cs typeface="宋体" panose="02010600030101010101" pitchFamily="2" charset="-122"/>
              </a:rPr>
              <a:t>通电线圈摆动几次后，最终</a:t>
            </a:r>
            <a:r>
              <a:rPr lang="zh-CN" altLang="en-US" sz="2000" dirty="0">
                <a:solidFill>
                  <a:srgbClr val="FF0000"/>
                </a:solidFill>
                <a:latin typeface="+mn-ea"/>
                <a:cs typeface="宋体" panose="02010600030101010101" pitchFamily="2" charset="-122"/>
              </a:rPr>
              <a:t>静止在平衡位置</a:t>
            </a:r>
            <a:r>
              <a:rPr lang="zh-CN" altLang="en-US" sz="2000" dirty="0">
                <a:latin typeface="+mn-ea"/>
                <a:cs typeface="宋体" panose="02010600030101010101" pitchFamily="2" charset="-122"/>
              </a:rPr>
              <a:t>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288530" y="620395"/>
            <a:ext cx="4304030" cy="2225040"/>
            <a:chOff x="10990" y="323"/>
            <a:chExt cx="6778" cy="3504"/>
          </a:xfrm>
        </p:grpSpPr>
        <p:sp>
          <p:nvSpPr>
            <p:cNvPr id="9" name="椭圆形标注 8"/>
            <p:cNvSpPr/>
            <p:nvPr/>
          </p:nvSpPr>
          <p:spPr>
            <a:xfrm>
              <a:off x="10990" y="323"/>
              <a:ext cx="6778" cy="3505"/>
            </a:xfrm>
            <a:prstGeom prst="wedgeEllipseCallout">
              <a:avLst>
                <a:gd name="adj1" fmla="val -41369"/>
                <a:gd name="adj2" fmla="val 66462"/>
              </a:avLst>
            </a:prstGeom>
            <a:solidFill>
              <a:srgbClr val="036EB8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969" y="764"/>
              <a:ext cx="5355" cy="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sym typeface="+mn-ea"/>
                </a:rPr>
                <a:t>通电线圈可以在磁场里转动过一定角度，但不能持续转动。</a:t>
              </a:r>
              <a:endParaRPr lang="zh-CN" altLang="en-US" sz="2800" b="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739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电动机的基本构造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2232025"/>
            <a:ext cx="5327650" cy="310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lnSpc>
                <a:spcPct val="140000"/>
              </a:lnSpc>
            </a:pPr>
            <a:r>
              <a:rPr lang="zh-CN" altLang="en-US" sz="2800">
                <a:latin typeface="Calibri" panose="020F0502020204030204" pitchFamily="34" charset="0"/>
                <a:sym typeface="+mn-ea"/>
              </a:rPr>
              <a:t>如果在线圈越过平衡位置后，</a:t>
            </a:r>
            <a:r>
              <a:rPr lang="zh-CN" altLang="en-US" sz="2800">
                <a:solidFill>
                  <a:srgbClr val="036EB8"/>
                </a:solidFill>
                <a:latin typeface="Calibri" panose="020F0502020204030204" pitchFamily="34" charset="0"/>
                <a:sym typeface="+mn-ea"/>
              </a:rPr>
              <a:t>后半周停止对线圈供电</a:t>
            </a:r>
            <a:r>
              <a:rPr lang="zh-CN" altLang="en-US" sz="2800">
                <a:latin typeface="Calibri" panose="020F0502020204030204" pitchFamily="34" charset="0"/>
                <a:sym typeface="+mn-ea"/>
              </a:rPr>
              <a:t>，由于惯性，线圈继续转动。转动半周后再继续供电，线圈不就可以持续转下去了吗？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344" name="Picture 18" descr="图片1"/>
          <p:cNvPicPr>
            <a:picLocks noChangeAspect="1"/>
          </p:cNvPicPr>
          <p:nvPr/>
        </p:nvPicPr>
        <p:blipFill>
          <a:blip r:embed="rId2"/>
          <a:srcRect b="8632"/>
          <a:stretch>
            <a:fillRect/>
          </a:stretch>
        </p:blipFill>
        <p:spPr>
          <a:xfrm>
            <a:off x="6558280" y="2064385"/>
            <a:ext cx="4782820" cy="344106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739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电动机的基本构造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6643" name="组合 26642"/>
          <p:cNvGrpSpPr/>
          <p:nvPr/>
        </p:nvGrpSpPr>
        <p:grpSpPr>
          <a:xfrm>
            <a:off x="5888355" y="1918653"/>
            <a:ext cx="5184775" cy="3919537"/>
            <a:chOff x="862" y="822"/>
            <a:chExt cx="4196" cy="3334"/>
          </a:xfrm>
        </p:grpSpPr>
        <p:pic>
          <p:nvPicPr>
            <p:cNvPr id="26638" name="图片 26637" descr="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" y="822"/>
              <a:ext cx="3153" cy="3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39" name="AutoShape 4"/>
            <p:cNvSpPr/>
            <p:nvPr/>
          </p:nvSpPr>
          <p:spPr>
            <a:xfrm>
              <a:off x="1202" y="3567"/>
              <a:ext cx="998" cy="589"/>
            </a:xfrm>
            <a:prstGeom prst="wedgeRectCallout">
              <a:avLst>
                <a:gd name="adj1" fmla="val 92986"/>
                <a:gd name="adj2" fmla="val -127931"/>
              </a:avLst>
            </a:prstGeom>
            <a:noFill/>
            <a:ln w="28575" cap="flat" cmpd="sng">
              <a:solidFill>
                <a:srgbClr val="036EB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b="1">
                  <a:latin typeface="Calibri" panose="020F0502020204030204" pitchFamily="34" charset="0"/>
                </a:rPr>
                <a:t>两个</a:t>
              </a:r>
            </a:p>
            <a:p>
              <a:pPr algn="ctr"/>
              <a:r>
                <a:rPr lang="zh-CN" altLang="en-US" b="1">
                  <a:latin typeface="Calibri" panose="020F0502020204030204" pitchFamily="34" charset="0"/>
                </a:rPr>
                <a:t>铜半环</a:t>
              </a:r>
            </a:p>
          </p:txBody>
        </p:sp>
        <p:sp>
          <p:nvSpPr>
            <p:cNvPr id="26640" name="AutoShape 5"/>
            <p:cNvSpPr/>
            <p:nvPr/>
          </p:nvSpPr>
          <p:spPr>
            <a:xfrm>
              <a:off x="862" y="1842"/>
              <a:ext cx="628" cy="337"/>
            </a:xfrm>
            <a:prstGeom prst="wedgeRectCallout">
              <a:avLst>
                <a:gd name="adj1" fmla="val 164968"/>
                <a:gd name="adj2" fmla="val 167213"/>
              </a:avLst>
            </a:prstGeom>
            <a:noFill/>
            <a:ln w="28575" cap="flat" cmpd="sng">
              <a:solidFill>
                <a:srgbClr val="036EB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zh-CN" altLang="en-US" sz="2200" b="1">
                  <a:latin typeface="Calibri" panose="020F0502020204030204" pitchFamily="34" charset="0"/>
                </a:rPr>
                <a:t>电刷</a:t>
              </a:r>
            </a:p>
          </p:txBody>
        </p:sp>
        <p:sp>
          <p:nvSpPr>
            <p:cNvPr id="26641" name="椭圆 26640"/>
            <p:cNvSpPr/>
            <p:nvPr/>
          </p:nvSpPr>
          <p:spPr>
            <a:xfrm>
              <a:off x="1882" y="2115"/>
              <a:ext cx="1474" cy="1338"/>
            </a:xfrm>
            <a:prstGeom prst="ellipse">
              <a:avLst/>
            </a:prstGeom>
            <a:noFill/>
            <a:ln w="28575" cap="flat" cmpd="sng">
              <a:solidFill>
                <a:srgbClr val="CC0000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42" name="文本框 26641"/>
            <p:cNvSpPr txBox="1"/>
            <p:nvPr/>
          </p:nvSpPr>
          <p:spPr>
            <a:xfrm>
              <a:off x="1066" y="2658"/>
              <a:ext cx="816" cy="3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srgbClr val="CC0000"/>
                  </a:solidFill>
                  <a:latin typeface="Arial" panose="020B0604020202020204" pitchFamily="34" charset="0"/>
                </a:rPr>
                <a:t>换向器</a:t>
              </a:r>
            </a:p>
          </p:txBody>
        </p:sp>
      </p:grpSp>
      <p:sp>
        <p:nvSpPr>
          <p:cNvPr id="26646" name="Text Box 2"/>
          <p:cNvSpPr txBox="1"/>
          <p:nvPr/>
        </p:nvSpPr>
        <p:spPr>
          <a:xfrm>
            <a:off x="882650" y="4848860"/>
            <a:ext cx="413893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>
                <a:latin typeface="Times New Roman" panose="02020603050405020304" charset="0"/>
                <a:ea typeface="华文楷体" panose="02010600040101010101" pitchFamily="2" charset="-122"/>
              </a:rPr>
              <a:t>能量转化：</a:t>
            </a:r>
          </a:p>
          <a:p>
            <a:pPr algn="just">
              <a:lnSpc>
                <a:spcPct val="120000"/>
              </a:lnSpc>
            </a:pPr>
            <a:r>
              <a:rPr lang="en-US" altLang="zh-CN" sz="2800" u="sng">
                <a:latin typeface="Times New Roman" panose="02020603050405020304" charset="0"/>
                <a:ea typeface="华文楷体" panose="02010600040101010101" pitchFamily="2" charset="-122"/>
              </a:rPr>
              <a:t>                 </a:t>
            </a:r>
            <a:r>
              <a:rPr lang="zh-CN" altLang="en-US" sz="2800">
                <a:latin typeface="Times New Roman" panose="02020603050405020304" charset="0"/>
                <a:ea typeface="华文楷体" panose="02010600040101010101" pitchFamily="2" charset="-122"/>
              </a:rPr>
              <a:t>转化为</a:t>
            </a:r>
            <a:r>
              <a:rPr lang="en-US" altLang="zh-CN" sz="2800">
                <a:latin typeface="Times New Roman" panose="02020603050405020304" charset="0"/>
                <a:ea typeface="华文楷体" panose="02010600040101010101" pitchFamily="2" charset="-122"/>
              </a:rPr>
              <a:t>_______</a:t>
            </a:r>
          </a:p>
        </p:txBody>
      </p:sp>
      <p:sp>
        <p:nvSpPr>
          <p:cNvPr id="26647" name="矩形 26646"/>
          <p:cNvSpPr/>
          <p:nvPr/>
        </p:nvSpPr>
        <p:spPr>
          <a:xfrm>
            <a:off x="1266190" y="5416233"/>
            <a:ext cx="894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>
                <a:solidFill>
                  <a:srgbClr val="036EB8"/>
                </a:solidFill>
                <a:latin typeface="Times New Roman" panose="02020603050405020304" charset="0"/>
              </a:rPr>
              <a:t>电能</a:t>
            </a:r>
          </a:p>
        </p:txBody>
      </p:sp>
      <p:sp>
        <p:nvSpPr>
          <p:cNvPr id="26648" name="矩形 26647"/>
          <p:cNvSpPr/>
          <p:nvPr/>
        </p:nvSpPr>
        <p:spPr>
          <a:xfrm>
            <a:off x="3528060" y="5431473"/>
            <a:ext cx="1249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>
                <a:solidFill>
                  <a:srgbClr val="036EB8"/>
                </a:solidFill>
                <a:latin typeface="Times New Roman" panose="02020603050405020304" charset="0"/>
              </a:rPr>
              <a:t>机械能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21565" y="507082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909955" y="3604260"/>
            <a:ext cx="411099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换向器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作用：</a:t>
            </a:r>
            <a:r>
              <a:rPr lang="zh-CN" altLang="en-US" sz="2800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改变电流方向。</a:t>
            </a:r>
            <a:endParaRPr lang="zh-CN" altLang="en-US" sz="2800" dirty="0">
              <a:solidFill>
                <a:srgbClr val="036EB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4900" y="383193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82650" y="1773555"/>
            <a:ext cx="4138930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原理:</a:t>
            </a:r>
          </a:p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</a:t>
            </a:r>
            <a:r>
              <a:rPr lang="zh-CN" altLang="en-US" sz="2800" dirty="0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通电导体在磁场中受力运动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的原理制成。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203552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739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电动机的基本构造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6643" name="组合 26642"/>
          <p:cNvGrpSpPr/>
          <p:nvPr/>
        </p:nvGrpSpPr>
        <p:grpSpPr>
          <a:xfrm>
            <a:off x="6140427" y="1918653"/>
            <a:ext cx="4932703" cy="3526878"/>
            <a:chOff x="1066" y="822"/>
            <a:chExt cx="3992" cy="3000"/>
          </a:xfrm>
        </p:grpSpPr>
        <p:pic>
          <p:nvPicPr>
            <p:cNvPr id="26638" name="图片 26637" descr="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" y="822"/>
              <a:ext cx="3153" cy="3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41" name="椭圆 26640"/>
            <p:cNvSpPr/>
            <p:nvPr/>
          </p:nvSpPr>
          <p:spPr>
            <a:xfrm>
              <a:off x="1882" y="2115"/>
              <a:ext cx="1474" cy="1338"/>
            </a:xfrm>
            <a:prstGeom prst="ellipse">
              <a:avLst/>
            </a:prstGeom>
            <a:noFill/>
            <a:ln w="28575" cap="flat" cmpd="sng">
              <a:solidFill>
                <a:srgbClr val="CC0000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42" name="文本框 26641"/>
            <p:cNvSpPr txBox="1"/>
            <p:nvPr/>
          </p:nvSpPr>
          <p:spPr>
            <a:xfrm>
              <a:off x="1066" y="2658"/>
              <a:ext cx="816" cy="3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srgbClr val="CC0000"/>
                  </a:solidFill>
                  <a:latin typeface="Arial" panose="020B0604020202020204" pitchFamily="34" charset="0"/>
                </a:rPr>
                <a:t>换向器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82650" y="1710055"/>
            <a:ext cx="46774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lnSpc>
                <a:spcPct val="150000"/>
              </a:lnSpc>
            </a:pPr>
            <a:r>
              <a:rPr lang="zh-CN" altLang="en-US" sz="2800" b="1">
                <a:latin typeface="宋体" panose="02010600030101010101" pitchFamily="2" charset="-122"/>
                <a:sym typeface="+mn-ea"/>
              </a:rPr>
              <a:t>电动机由两部分组成：</a:t>
            </a:r>
          </a:p>
          <a:p>
            <a:pPr marL="0" lvl="0" indent="0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能够转动的线圈，也叫</a:t>
            </a:r>
            <a:r>
              <a:rPr lang="zh-CN" altLang="en-US" sz="2800" b="1" dirty="0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转子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  <a:p>
            <a:pPr marL="0" lvl="0" indent="0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固定不动的磁体，也叫</a:t>
            </a:r>
            <a:r>
              <a:rPr lang="zh-CN" altLang="en-US" sz="2800" b="1" dirty="0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定子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203552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645" name="AutoShape 5"/>
          <p:cNvSpPr/>
          <p:nvPr/>
        </p:nvSpPr>
        <p:spPr>
          <a:xfrm rot="-729296">
            <a:off x="10981373" y="2602230"/>
            <a:ext cx="962025" cy="419100"/>
          </a:xfrm>
          <a:prstGeom prst="wedgeRectCallout">
            <a:avLst>
              <a:gd name="adj1" fmla="val -152806"/>
              <a:gd name="adj2" fmla="val 96593"/>
            </a:avLst>
          </a:prstGeom>
          <a:noFill/>
          <a:ln w="28575" cap="flat" cmpd="sng">
            <a:solidFill>
              <a:srgbClr val="0066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Calibri" panose="020F0502020204030204" pitchFamily="34" charset="0"/>
              </a:rPr>
              <a:t>转子</a:t>
            </a:r>
          </a:p>
        </p:txBody>
      </p:sp>
      <p:sp>
        <p:nvSpPr>
          <p:cNvPr id="26644" name="AutoShape 5"/>
          <p:cNvSpPr/>
          <p:nvPr/>
        </p:nvSpPr>
        <p:spPr>
          <a:xfrm>
            <a:off x="6844983" y="1709738"/>
            <a:ext cx="962025" cy="419100"/>
          </a:xfrm>
          <a:prstGeom prst="wedgeRectCallout">
            <a:avLst>
              <a:gd name="adj1" fmla="val 169144"/>
              <a:gd name="adj2" fmla="val 199620"/>
            </a:avLst>
          </a:prstGeom>
          <a:noFill/>
          <a:ln w="28575" cap="flat" cmpd="sng">
            <a:solidFill>
              <a:srgbClr val="0066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Calibri" panose="020F0502020204030204" pitchFamily="34" charset="0"/>
              </a:rPr>
              <a:t>定子</a:t>
            </a:r>
          </a:p>
        </p:txBody>
      </p:sp>
      <p:pic>
        <p:nvPicPr>
          <p:cNvPr id="15363" name="Picture 11" descr="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9539"/>
          <a:stretch>
            <a:fillRect/>
          </a:stretch>
        </p:blipFill>
        <p:spPr>
          <a:xfrm>
            <a:off x="1680210" y="3740150"/>
            <a:ext cx="2715260" cy="252666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0" name="文本框 19"/>
          <p:cNvSpPr txBox="1"/>
          <p:nvPr/>
        </p:nvSpPr>
        <p:spPr>
          <a:xfrm>
            <a:off x="1304925" y="626681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实际的直流电动机的转子</a:t>
            </a: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739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电动机的基本构造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8434" name="Picture 3" descr="电动机１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1520" y="1525270"/>
            <a:ext cx="3124200" cy="22526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8435" name="Picture 4" descr="电动机２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7403" y="1466850"/>
            <a:ext cx="3238500" cy="2311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8436" name="Picture 5" descr="电动机３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7720" y="4191000"/>
            <a:ext cx="3276600" cy="23939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8437" name="Picture 6" descr="电动机４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3280" y="4216400"/>
            <a:ext cx="3200400" cy="23431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8438" name="AutoShape 7"/>
          <p:cNvSpPr/>
          <p:nvPr/>
        </p:nvSpPr>
        <p:spPr>
          <a:xfrm>
            <a:off x="5798820" y="253746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36EB8"/>
          </a:solidFill>
          <a:ln>
            <a:solidFill>
              <a:srgbClr val="BDD7EE"/>
            </a:solidFill>
            <a:miter lim="800000"/>
          </a:ln>
        </p:spPr>
        <p:txBody>
          <a:bodyPr wrap="none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 sz="3600"/>
          </a:p>
        </p:txBody>
      </p:sp>
      <p:sp>
        <p:nvSpPr>
          <p:cNvPr id="18439" name="AutoShape 8"/>
          <p:cNvSpPr/>
          <p:nvPr/>
        </p:nvSpPr>
        <p:spPr>
          <a:xfrm>
            <a:off x="9738995" y="35052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036EB8"/>
          </a:solidFill>
          <a:ln>
            <a:solidFill>
              <a:srgbClr val="BDD7EE"/>
            </a:solidFill>
            <a:miter lim="800000"/>
          </a:ln>
        </p:spPr>
        <p:txBody>
          <a:bodyPr wrap="none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 sz="3600"/>
          </a:p>
        </p:txBody>
      </p:sp>
      <p:sp>
        <p:nvSpPr>
          <p:cNvPr id="18440" name="AutoShape 9"/>
          <p:cNvSpPr/>
          <p:nvPr/>
        </p:nvSpPr>
        <p:spPr>
          <a:xfrm>
            <a:off x="5798820" y="5417185"/>
            <a:ext cx="685165" cy="2794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36EB8"/>
          </a:solidFill>
          <a:ln>
            <a:solidFill>
              <a:srgbClr val="BDD7EE"/>
            </a:solidFill>
            <a:miter lim="800000"/>
          </a:ln>
        </p:spPr>
        <p:txBody>
          <a:bodyPr wrap="none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endParaRPr lang="zh-CN" altLang="zh-CN" sz="2400">
              <a:solidFill>
                <a:schemeClr val="hlink"/>
              </a:solidFill>
              <a:latin typeface="Verdana" panose="020B0604030504040204" pitchFamily="34" charset="0"/>
            </a:endParaRPr>
          </a:p>
        </p:txBody>
      </p:sp>
      <p:sp>
        <p:nvSpPr>
          <p:cNvPr id="18441" name="AutoShape 10"/>
          <p:cNvSpPr/>
          <p:nvPr/>
        </p:nvSpPr>
        <p:spPr>
          <a:xfrm>
            <a:off x="2303145" y="3988435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036EB8"/>
          </a:solidFill>
          <a:ln>
            <a:solidFill>
              <a:srgbClr val="BDD7EE"/>
            </a:solidFill>
            <a:miter lim="800000"/>
          </a:ln>
        </p:spPr>
        <p:txBody>
          <a:bodyPr wrap="none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科学世界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883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扬声器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1962150"/>
            <a:ext cx="5152390" cy="3448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当线圈中通有电流时，线圈受到磁铁的作用而运动；当线圈中的电流反向时，线圈向相反方向运动。由于通过线圈的电流是交变电流它的方向不断变化，线圈就不断地来回振动，带动纸盆也来回振动，于是扬声器就发出了声音。</a:t>
            </a:r>
          </a:p>
        </p:txBody>
      </p:sp>
      <p:pic>
        <p:nvPicPr>
          <p:cNvPr id="70662" name="图片 7066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9705" y="1772285"/>
            <a:ext cx="4663440" cy="3827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1906391" y="4424151"/>
            <a:ext cx="2465509" cy="6467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+mn-ea"/>
              </a:rPr>
              <a:t>电动机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5454650" y="2759710"/>
            <a:ext cx="4721860" cy="5771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与电流方向和磁场方向有关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906270" y="1953895"/>
            <a:ext cx="2763520" cy="1197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+mn-ea"/>
              </a:rPr>
              <a:t>磁场对通电导线的作用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5456555" y="1534795"/>
            <a:ext cx="4751070" cy="5918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磁场对通电导线有力的作用</a:t>
            </a:r>
          </a:p>
        </p:txBody>
      </p:sp>
      <p:cxnSp>
        <p:nvCxnSpPr>
          <p:cNvPr id="110" name="直接连接符 109"/>
          <p:cNvCxnSpPr>
            <a:stCxn id="3" idx="3"/>
            <a:endCxn id="111" idx="1"/>
          </p:cNvCxnSpPr>
          <p:nvPr/>
        </p:nvCxnSpPr>
        <p:spPr>
          <a:xfrm flipV="1">
            <a:off x="4371900" y="4745739"/>
            <a:ext cx="538480" cy="12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圆角矩形 110"/>
          <p:cNvSpPr/>
          <p:nvPr/>
        </p:nvSpPr>
        <p:spPr>
          <a:xfrm>
            <a:off x="4910455" y="4456430"/>
            <a:ext cx="3248660" cy="5784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构造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sym typeface="+mn-ea"/>
              </a:rPr>
              <a:t>及</a:t>
            </a: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工作原理</a:t>
            </a:r>
          </a:p>
        </p:txBody>
      </p:sp>
      <p:sp>
        <p:nvSpPr>
          <p:cNvPr id="11" name="左大括号 10"/>
          <p:cNvSpPr/>
          <p:nvPr/>
        </p:nvSpPr>
        <p:spPr>
          <a:xfrm>
            <a:off x="4852035" y="1762125"/>
            <a:ext cx="450850" cy="1389380"/>
          </a:xfrm>
          <a:prstGeom prst="leftBrace">
            <a:avLst/>
          </a:prstGeom>
          <a:ln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  <p:bldP spid="12" grpId="0" bldLvl="0" animBg="1"/>
      <p:bldP spid="9" grpId="0" bldLvl="0" animBg="1"/>
      <p:bldP spid="1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pic>
        <p:nvPicPr>
          <p:cNvPr id="2457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3430270"/>
            <a:ext cx="2020570" cy="195199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4578" name="Rectangle 1"/>
          <p:cNvSpPr/>
          <p:nvPr/>
        </p:nvSpPr>
        <p:spPr>
          <a:xfrm>
            <a:off x="774065" y="1174750"/>
            <a:ext cx="10781665" cy="152971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266700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如图为实验室常用电流表内部构造图．多匝金属线圈悬置在磁体的两极间，线圈与一根指针相连．当线圈中有电流通过时，它受力转动带动指针偏转，便可显示出电流的大小．这一过程工作原理是</a:t>
            </a:r>
            <a:r>
              <a:rPr lang="en-US" altLang="zh-CN" sz="2400" u="sng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   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</a:p>
        </p:txBody>
      </p:sp>
      <p:pic>
        <p:nvPicPr>
          <p:cNvPr id="24579" name="Picture 3" descr="http://hiphotos.baidu.com/zhidao/pic/item/8435e5dde71190ef206a9668cd1b9d16fcfa60f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05" y="3491230"/>
            <a:ext cx="2301240" cy="189103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940" y="2906395"/>
            <a:ext cx="2353945" cy="25368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6726555" y="2167890"/>
            <a:ext cx="4450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通电导体在磁场中受到力的作用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774065" y="2620010"/>
            <a:ext cx="7190740" cy="2460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 </a:t>
            </a:r>
            <a:r>
              <a:rPr lang="zh-CN" altLang="en-US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改变磁场方向可以改变线圈转动的方向</a:t>
            </a:r>
          </a:p>
          <a:p>
            <a:pPr algn="l">
              <a:lnSpc>
                <a:spcPct val="110000"/>
              </a:lnSpc>
            </a:pPr>
            <a:r>
              <a:rPr lang="en-US" altLang="zh-CN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 </a:t>
            </a:r>
            <a:r>
              <a:rPr lang="zh-CN" altLang="en-US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电动机通电后不转，一定是电路断路</a:t>
            </a:r>
          </a:p>
          <a:p>
            <a:pPr algn="l">
              <a:lnSpc>
                <a:spcPct val="110000"/>
              </a:lnSpc>
            </a:pPr>
            <a:r>
              <a:rPr lang="en-US" altLang="zh-CN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 </a:t>
            </a:r>
            <a:r>
              <a:rPr lang="zh-CN" altLang="en-US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电动机工作过程中，消耗的电能全部转化为机械能</a:t>
            </a:r>
          </a:p>
          <a:p>
            <a:pPr algn="l">
              <a:lnSpc>
                <a:spcPct val="110000"/>
              </a:lnSpc>
            </a:pPr>
            <a:r>
              <a:rPr lang="en-US" altLang="zh-CN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 </a:t>
            </a:r>
            <a:r>
              <a:rPr lang="zh-CN" altLang="en-US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线圈连续转动是靠电磁继电器来实现的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4917" y="2619805"/>
            <a:ext cx="3100464" cy="2365502"/>
          </a:xfrm>
          <a:prstGeom prst="rect">
            <a:avLst/>
          </a:prstGeom>
        </p:spPr>
      </p:pic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774065" y="958850"/>
            <a:ext cx="73780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如图为直流电动机的工作原理图，分析正确的是（</a:t>
            </a:r>
            <a:r>
              <a:rPr lang="en-US" altLang="zh-CN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）</a:t>
            </a:r>
          </a:p>
        </p:txBody>
      </p:sp>
      <p:sp>
        <p:nvSpPr>
          <p:cNvPr id="3" name="TextBox 7"/>
          <p:cNvSpPr txBox="1"/>
          <p:nvPr>
            <p:custDataLst>
              <p:tags r:id="rId4"/>
            </p:custDataLst>
          </p:nvPr>
        </p:nvSpPr>
        <p:spPr>
          <a:xfrm>
            <a:off x="2016084" y="1808653"/>
            <a:ext cx="393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887262" y="3163335"/>
            <a:ext cx="2283889" cy="11850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23083" r="6444" b="19640"/>
          <a:stretch>
            <a:fillRect/>
          </a:stretch>
        </p:blipFill>
        <p:spPr>
          <a:xfrm>
            <a:off x="6083382" y="3167280"/>
            <a:ext cx="2142183" cy="11809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050" y="3163335"/>
            <a:ext cx="1529415" cy="11850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4065" y="1264920"/>
            <a:ext cx="10830560" cy="82382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生活中离不开电动机，但为什么电动机通电后，它就能够转动呢？</a:t>
            </a:r>
          </a:p>
        </p:txBody>
      </p:sp>
      <p:pic>
        <p:nvPicPr>
          <p:cNvPr id="2" name="Picture 2" descr="图片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2701" y="3083779"/>
            <a:ext cx="1740611" cy="11683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右箭头 9"/>
          <p:cNvSpPr/>
          <p:nvPr>
            <p:custDataLst>
              <p:tags r:id="rId6"/>
            </p:custDataLst>
          </p:nvPr>
        </p:nvSpPr>
        <p:spPr>
          <a:xfrm>
            <a:off x="8371332" y="3444661"/>
            <a:ext cx="495977" cy="322074"/>
          </a:xfrm>
          <a:prstGeom prst="rightArrow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 flipH="1">
            <a:off x="2398232" y="3596271"/>
            <a:ext cx="468711" cy="295463"/>
          </a:xfrm>
          <a:prstGeom prst="rightArrow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"/>
          <p:cNvSpPr txBox="1"/>
          <p:nvPr>
            <p:custDataLst>
              <p:tags r:id="rId8"/>
            </p:custDataLst>
          </p:nvPr>
        </p:nvSpPr>
        <p:spPr>
          <a:xfrm>
            <a:off x="2515231" y="4348187"/>
            <a:ext cx="904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水泵</a:t>
            </a:r>
          </a:p>
        </p:txBody>
      </p:sp>
      <p:sp>
        <p:nvSpPr>
          <p:cNvPr id="13" name="文本框 23"/>
          <p:cNvSpPr txBox="1"/>
          <p:nvPr>
            <p:custDataLst>
              <p:tags r:id="rId9"/>
            </p:custDataLst>
          </p:nvPr>
        </p:nvSpPr>
        <p:spPr>
          <a:xfrm>
            <a:off x="7510291" y="4348604"/>
            <a:ext cx="2052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玩具四驱车</a:t>
            </a:r>
            <a:endParaRPr lang="zh-CN" altLang="en-US" sz="2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358" y="1750449"/>
            <a:ext cx="6939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实验探究：通电导线在磁场中受到力的作用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97" name="Group 18"/>
          <p:cNvGrpSpPr/>
          <p:nvPr/>
        </p:nvGrpSpPr>
        <p:grpSpPr>
          <a:xfrm>
            <a:off x="5763895" y="2882900"/>
            <a:ext cx="5360670" cy="2613862"/>
            <a:chOff x="431" y="1638"/>
            <a:chExt cx="4377" cy="2065"/>
          </a:xfrm>
        </p:grpSpPr>
        <p:pic>
          <p:nvPicPr>
            <p:cNvPr id="4098" name="Picture 17" descr="133040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0" y="1638"/>
              <a:ext cx="3788" cy="1931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cxnSp>
          <p:nvCxnSpPr>
            <p:cNvPr id="4099" name="Line 5"/>
            <p:cNvCxnSpPr/>
            <p:nvPr/>
          </p:nvCxnSpPr>
          <p:spPr>
            <a:xfrm flipH="1">
              <a:off x="1837" y="2931"/>
              <a:ext cx="249" cy="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</p:spPr>
        </p:cxnSp>
        <p:sp>
          <p:nvSpPr>
            <p:cNvPr id="4100" name="Text Box 6"/>
            <p:cNvSpPr/>
            <p:nvPr/>
          </p:nvSpPr>
          <p:spPr>
            <a:xfrm>
              <a:off x="1338" y="3339"/>
              <a:ext cx="1655" cy="36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36EB8"/>
                  </a:solidFill>
                  <a:latin typeface="Calibri" panose="020F0502020204030204" pitchFamily="34" charset="0"/>
                </a:rPr>
                <a:t>金属导轨</a:t>
              </a:r>
            </a:p>
          </p:txBody>
        </p:sp>
        <p:sp>
          <p:nvSpPr>
            <p:cNvPr id="4101" name="Text Box 7"/>
            <p:cNvSpPr/>
            <p:nvPr/>
          </p:nvSpPr>
          <p:spPr>
            <a:xfrm>
              <a:off x="431" y="1797"/>
              <a:ext cx="1134" cy="36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36EB8"/>
                  </a:solidFill>
                  <a:latin typeface="Calibri" panose="020F0502020204030204" pitchFamily="34" charset="0"/>
                </a:rPr>
                <a:t>直导体</a:t>
              </a:r>
            </a:p>
          </p:txBody>
        </p:sp>
        <p:cxnSp>
          <p:nvCxnSpPr>
            <p:cNvPr id="4102" name="Line 8"/>
            <p:cNvCxnSpPr/>
            <p:nvPr/>
          </p:nvCxnSpPr>
          <p:spPr>
            <a:xfrm flipH="1" flipV="1">
              <a:off x="1156" y="2092"/>
              <a:ext cx="749" cy="7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</p:spPr>
        </p:cxnSp>
        <p:sp>
          <p:nvSpPr>
            <p:cNvPr id="4103" name="Text Box 13"/>
            <p:cNvSpPr/>
            <p:nvPr/>
          </p:nvSpPr>
          <p:spPr>
            <a:xfrm>
              <a:off x="2812" y="2001"/>
              <a:ext cx="295" cy="41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lang="en-US" altLang="zh-CN" sz="2800" b="1">
                  <a:solidFill>
                    <a:srgbClr val="036EB8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04" name="Text Box 14"/>
            <p:cNvSpPr/>
            <p:nvPr/>
          </p:nvSpPr>
          <p:spPr>
            <a:xfrm>
              <a:off x="2812" y="2137"/>
              <a:ext cx="295" cy="46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en-US" altLang="zh-CN" sz="3200" b="1">
                  <a:solidFill>
                    <a:srgbClr val="036EB8"/>
                  </a:solidFill>
                  <a:latin typeface="Times New Roman" panose="02020603050405020304" charset="0"/>
                </a:rPr>
                <a:t>-</a:t>
              </a:r>
            </a:p>
          </p:txBody>
        </p:sp>
      </p:grpSp>
      <p:sp>
        <p:nvSpPr>
          <p:cNvPr id="4105" name="TextBox 11"/>
          <p:cNvSpPr/>
          <p:nvPr/>
        </p:nvSpPr>
        <p:spPr>
          <a:xfrm>
            <a:off x="901065" y="2889885"/>
            <a:ext cx="4639945" cy="953135"/>
          </a:xfrm>
          <a:prstGeom prst="rect">
            <a:avLst/>
          </a:prstGeom>
          <a:noFill/>
          <a:ln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800"/>
              <a:t>① </a:t>
            </a:r>
            <a:r>
              <a:rPr lang="zh-CN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闭合开关，观察铝制直导体运动。</a:t>
            </a:r>
          </a:p>
        </p:txBody>
      </p:sp>
      <p:sp>
        <p:nvSpPr>
          <p:cNvPr id="4106" name="TextBox 12"/>
          <p:cNvSpPr/>
          <p:nvPr/>
        </p:nvSpPr>
        <p:spPr>
          <a:xfrm>
            <a:off x="927100" y="4356735"/>
            <a:ext cx="4613910" cy="953135"/>
          </a:xfrm>
          <a:prstGeom prst="rect">
            <a:avLst/>
          </a:prstGeom>
          <a:noFill/>
          <a:ln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</a:rPr>
              <a:t> </a:t>
            </a:r>
            <a:r>
              <a:rPr lang="zh-CN" altLang="en-US" sz="2800"/>
              <a:t>②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</a:rPr>
              <a:t>改变电流方向或改变磁场方向。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358" y="1750449"/>
            <a:ext cx="6939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实验探究：通电导线在磁场中受到力的作用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实验20-9通电导线在磁场中受力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1015" y="2593975"/>
            <a:ext cx="5967095" cy="3423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358" y="1750449"/>
            <a:ext cx="6939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实验探究：通电导线在磁场中受到力的作用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48" name="表格 4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86485" y="2322195"/>
          <a:ext cx="9544685" cy="4050030"/>
        </p:xfrm>
        <a:graphic>
          <a:graphicData uri="http://schemas.openxmlformats.org/drawingml/2006/table">
            <a:tbl>
              <a:tblPr firstRow="1" firstCol="1" bandRow="1"/>
              <a:tblGrid>
                <a:gridCol w="1191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0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8185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</a:rPr>
                        <a:t>实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</a:rPr>
                        <a:t>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</a:rPr>
                        <a:t>现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</a:rPr>
                        <a:t>象</a:t>
                      </a: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8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0580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24009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2743835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" name="Rectangle 4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763635" y="4927600"/>
            <a:ext cx="1636395" cy="82994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lIns="24000" rIns="24000">
            <a:spAutoFit/>
          </a:bodyPr>
          <a:lstStyle/>
          <a:p>
            <a:pPr lvl="0" algn="l">
              <a:buClr>
                <a:srgbClr val="954F72"/>
              </a:buClr>
              <a:buSzPct val="85000"/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导线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向左</a:t>
            </a: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运动。</a:t>
            </a:r>
          </a:p>
        </p:txBody>
      </p:sp>
      <p:sp>
        <p:nvSpPr>
          <p:cNvPr id="60" name="Rectangle 4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06595" y="4758690"/>
            <a:ext cx="1933575" cy="119888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lIns="24000" rIns="24000">
            <a:spAutoFit/>
          </a:bodyPr>
          <a:lstStyle/>
          <a:p>
            <a:pPr algn="l">
              <a:buClr>
                <a:schemeClr val="folHlink"/>
              </a:buClr>
              <a:buSzPct val="85000"/>
              <a:buFont typeface="Wingdings 2" panose="05020102010507070707" pitchFamily="18" charset="2"/>
              <a:buNone/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导线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向右</a:t>
            </a: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运动，与原来运动方向相反。</a:t>
            </a:r>
          </a:p>
        </p:txBody>
      </p:sp>
      <p:sp>
        <p:nvSpPr>
          <p:cNvPr id="61" name="Rectangle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46325" y="4927600"/>
            <a:ext cx="1926590" cy="82994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lIns="24000" rIns="24000">
            <a:spAutoFit/>
          </a:bodyPr>
          <a:lstStyle/>
          <a:p>
            <a:pPr algn="l">
              <a:buClr>
                <a:schemeClr val="folHlink"/>
              </a:buClr>
              <a:buSzPct val="85000"/>
              <a:buFont typeface="Wingdings 2" panose="05020102010507070707" pitchFamily="18" charset="2"/>
              <a:buNone/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闭合开关，导线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向左</a:t>
            </a: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运动。</a:t>
            </a:r>
          </a:p>
        </p:txBody>
      </p:sp>
      <p:sp>
        <p:nvSpPr>
          <p:cNvPr id="62" name="Rectangle 4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20180" y="4758690"/>
            <a:ext cx="1893570" cy="116840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lIns="24000" rIns="24000">
            <a:spAutoFit/>
          </a:bodyPr>
          <a:lstStyle/>
          <a:p>
            <a:pPr lvl="0" algn="l">
              <a:lnSpc>
                <a:spcPts val="2800"/>
              </a:lnSpc>
              <a:buClr>
                <a:srgbClr val="954F72"/>
              </a:buClr>
              <a:buSzPct val="85000"/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导线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向右</a:t>
            </a: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运动，与最开始运动方向相反。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2693035" y="2392045"/>
            <a:ext cx="1579880" cy="1978025"/>
            <a:chOff x="3968" y="3767"/>
            <a:chExt cx="2488" cy="3115"/>
          </a:xfrm>
        </p:grpSpPr>
        <p:sp>
          <p:nvSpPr>
            <p:cNvPr id="63" name="Freeform 4"/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 rot="16200000" flipH="1">
              <a:off x="4607" y="4697"/>
              <a:ext cx="644" cy="1917"/>
            </a:xfrm>
            <a:custGeom>
              <a:avLst/>
              <a:gdLst>
                <a:gd name="T0" fmla="*/ 7 w 10000"/>
                <a:gd name="T1" fmla="*/ 163 h 26000"/>
                <a:gd name="T2" fmla="*/ 21 w 10000"/>
                <a:gd name="T3" fmla="*/ 164 h 26000"/>
                <a:gd name="T4" fmla="*/ 35 w 10000"/>
                <a:gd name="T5" fmla="*/ 166 h 26000"/>
                <a:gd name="T6" fmla="*/ 49 w 10000"/>
                <a:gd name="T7" fmla="*/ 170 h 26000"/>
                <a:gd name="T8" fmla="*/ 62 w 10000"/>
                <a:gd name="T9" fmla="*/ 174 h 26000"/>
                <a:gd name="T10" fmla="*/ 76 w 10000"/>
                <a:gd name="T11" fmla="*/ 180 h 26000"/>
                <a:gd name="T12" fmla="*/ 88 w 10000"/>
                <a:gd name="T13" fmla="*/ 187 h 26000"/>
                <a:gd name="T14" fmla="*/ 101 w 10000"/>
                <a:gd name="T15" fmla="*/ 195 h 26000"/>
                <a:gd name="T16" fmla="*/ 113 w 10000"/>
                <a:gd name="T17" fmla="*/ 204 h 26000"/>
                <a:gd name="T18" fmla="*/ 124 w 10000"/>
                <a:gd name="T19" fmla="*/ 214 h 26000"/>
                <a:gd name="T20" fmla="*/ 135 w 10000"/>
                <a:gd name="T21" fmla="*/ 225 h 26000"/>
                <a:gd name="T22" fmla="*/ 145 w 10000"/>
                <a:gd name="T23" fmla="*/ 237 h 26000"/>
                <a:gd name="T24" fmla="*/ 154 w 10000"/>
                <a:gd name="T25" fmla="*/ 250 h 26000"/>
                <a:gd name="T26" fmla="*/ 163 w 10000"/>
                <a:gd name="T27" fmla="*/ 263 h 26000"/>
                <a:gd name="T28" fmla="*/ 171 w 10000"/>
                <a:gd name="T29" fmla="*/ 277 h 26000"/>
                <a:gd name="T30" fmla="*/ 178 w 10000"/>
                <a:gd name="T31" fmla="*/ 292 h 26000"/>
                <a:gd name="T32" fmla="*/ 184 w 10000"/>
                <a:gd name="T33" fmla="*/ 307 h 26000"/>
                <a:gd name="T34" fmla="*/ 189 w 10000"/>
                <a:gd name="T35" fmla="*/ 323 h 26000"/>
                <a:gd name="T36" fmla="*/ 194 w 10000"/>
                <a:gd name="T37" fmla="*/ 339 h 26000"/>
                <a:gd name="T38" fmla="*/ 197 w 10000"/>
                <a:gd name="T39" fmla="*/ 356 h 26000"/>
                <a:gd name="T40" fmla="*/ 200 w 10000"/>
                <a:gd name="T41" fmla="*/ 372 h 26000"/>
                <a:gd name="T42" fmla="*/ 201 w 10000"/>
                <a:gd name="T43" fmla="*/ 389 h 26000"/>
                <a:gd name="T44" fmla="*/ 202 w 10000"/>
                <a:gd name="T45" fmla="*/ 406 h 26000"/>
                <a:gd name="T46" fmla="*/ 336 w 10000"/>
                <a:gd name="T47" fmla="*/ 1056 h 26000"/>
                <a:gd name="T48" fmla="*/ 336 w 10000"/>
                <a:gd name="T49" fmla="*/ 392 h 26000"/>
                <a:gd name="T50" fmla="*/ 334 w 10000"/>
                <a:gd name="T51" fmla="*/ 364 h 26000"/>
                <a:gd name="T52" fmla="*/ 331 w 10000"/>
                <a:gd name="T53" fmla="*/ 336 h 26000"/>
                <a:gd name="T54" fmla="*/ 326 w 10000"/>
                <a:gd name="T55" fmla="*/ 308 h 26000"/>
                <a:gd name="T56" fmla="*/ 320 w 10000"/>
                <a:gd name="T57" fmla="*/ 281 h 26000"/>
                <a:gd name="T58" fmla="*/ 312 w 10000"/>
                <a:gd name="T59" fmla="*/ 254 h 26000"/>
                <a:gd name="T60" fmla="*/ 302 w 10000"/>
                <a:gd name="T61" fmla="*/ 228 h 26000"/>
                <a:gd name="T62" fmla="*/ 291 w 10000"/>
                <a:gd name="T63" fmla="*/ 203 h 26000"/>
                <a:gd name="T64" fmla="*/ 279 w 10000"/>
                <a:gd name="T65" fmla="*/ 179 h 26000"/>
                <a:gd name="T66" fmla="*/ 265 w 10000"/>
                <a:gd name="T67" fmla="*/ 156 h 26000"/>
                <a:gd name="T68" fmla="*/ 250 w 10000"/>
                <a:gd name="T69" fmla="*/ 134 h 26000"/>
                <a:gd name="T70" fmla="*/ 233 w 10000"/>
                <a:gd name="T71" fmla="*/ 114 h 26000"/>
                <a:gd name="T72" fmla="*/ 216 w 10000"/>
                <a:gd name="T73" fmla="*/ 95 h 26000"/>
                <a:gd name="T74" fmla="*/ 198 w 10000"/>
                <a:gd name="T75" fmla="*/ 78 h 26000"/>
                <a:gd name="T76" fmla="*/ 178 w 10000"/>
                <a:gd name="T77" fmla="*/ 62 h 26000"/>
                <a:gd name="T78" fmla="*/ 158 w 10000"/>
                <a:gd name="T79" fmla="*/ 48 h 26000"/>
                <a:gd name="T80" fmla="*/ 137 w 10000"/>
                <a:gd name="T81" fmla="*/ 35 h 26000"/>
                <a:gd name="T82" fmla="*/ 115 w 10000"/>
                <a:gd name="T83" fmla="*/ 24 h 26000"/>
                <a:gd name="T84" fmla="*/ 93 w 10000"/>
                <a:gd name="T85" fmla="*/ 16 h 26000"/>
                <a:gd name="T86" fmla="*/ 70 w 10000"/>
                <a:gd name="T87" fmla="*/ 9 h 26000"/>
                <a:gd name="T88" fmla="*/ 47 w 10000"/>
                <a:gd name="T89" fmla="*/ 4 h 26000"/>
                <a:gd name="T90" fmla="*/ 23 w 10000"/>
                <a:gd name="T91" fmla="*/ 1 h 26000"/>
                <a:gd name="T92" fmla="*/ 0 w 10000"/>
                <a:gd name="T93" fmla="*/ 0 h 26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000"/>
                <a:gd name="T142" fmla="*/ 0 h 26000"/>
                <a:gd name="T143" fmla="*/ 10000 w 10000"/>
                <a:gd name="T144" fmla="*/ 26000 h 26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000" h="26000">
                  <a:moveTo>
                    <a:pt x="0" y="4000"/>
                  </a:moveTo>
                  <a:lnTo>
                    <a:pt x="209" y="4004"/>
                  </a:lnTo>
                  <a:lnTo>
                    <a:pt x="419" y="4015"/>
                  </a:lnTo>
                  <a:lnTo>
                    <a:pt x="627" y="4033"/>
                  </a:lnTo>
                  <a:lnTo>
                    <a:pt x="835" y="4058"/>
                  </a:lnTo>
                  <a:lnTo>
                    <a:pt x="1042" y="4091"/>
                  </a:lnTo>
                  <a:lnTo>
                    <a:pt x="1247" y="4131"/>
                  </a:lnTo>
                  <a:lnTo>
                    <a:pt x="1452" y="4178"/>
                  </a:lnTo>
                  <a:lnTo>
                    <a:pt x="1654" y="4232"/>
                  </a:lnTo>
                  <a:lnTo>
                    <a:pt x="1854" y="4294"/>
                  </a:lnTo>
                  <a:lnTo>
                    <a:pt x="2052" y="4362"/>
                  </a:lnTo>
                  <a:lnTo>
                    <a:pt x="2248" y="4437"/>
                  </a:lnTo>
                  <a:lnTo>
                    <a:pt x="2440" y="4519"/>
                  </a:lnTo>
                  <a:lnTo>
                    <a:pt x="2630" y="4607"/>
                  </a:lnTo>
                  <a:lnTo>
                    <a:pt x="2817" y="4702"/>
                  </a:lnTo>
                  <a:lnTo>
                    <a:pt x="3000" y="4804"/>
                  </a:lnTo>
                  <a:lnTo>
                    <a:pt x="3180" y="4912"/>
                  </a:lnTo>
                  <a:lnTo>
                    <a:pt x="3355" y="5026"/>
                  </a:lnTo>
                  <a:lnTo>
                    <a:pt x="3527" y="5146"/>
                  </a:lnTo>
                  <a:lnTo>
                    <a:pt x="3694" y="5272"/>
                  </a:lnTo>
                  <a:lnTo>
                    <a:pt x="3857" y="5404"/>
                  </a:lnTo>
                  <a:lnTo>
                    <a:pt x="4015" y="5541"/>
                  </a:lnTo>
                  <a:lnTo>
                    <a:pt x="4168" y="5684"/>
                  </a:lnTo>
                  <a:lnTo>
                    <a:pt x="4316" y="5832"/>
                  </a:lnTo>
                  <a:lnTo>
                    <a:pt x="4459" y="5985"/>
                  </a:lnTo>
                  <a:lnTo>
                    <a:pt x="4596" y="6143"/>
                  </a:lnTo>
                  <a:lnTo>
                    <a:pt x="4728" y="6306"/>
                  </a:lnTo>
                  <a:lnTo>
                    <a:pt x="4854" y="6473"/>
                  </a:lnTo>
                  <a:lnTo>
                    <a:pt x="4974" y="6645"/>
                  </a:lnTo>
                  <a:lnTo>
                    <a:pt x="5088" y="6820"/>
                  </a:lnTo>
                  <a:lnTo>
                    <a:pt x="5196" y="7000"/>
                  </a:lnTo>
                  <a:lnTo>
                    <a:pt x="5298" y="7183"/>
                  </a:lnTo>
                  <a:lnTo>
                    <a:pt x="5393" y="7370"/>
                  </a:lnTo>
                  <a:lnTo>
                    <a:pt x="5481" y="7560"/>
                  </a:lnTo>
                  <a:lnTo>
                    <a:pt x="5563" y="7752"/>
                  </a:lnTo>
                  <a:lnTo>
                    <a:pt x="5638" y="7948"/>
                  </a:lnTo>
                  <a:lnTo>
                    <a:pt x="5706" y="8146"/>
                  </a:lnTo>
                  <a:lnTo>
                    <a:pt x="5768" y="8346"/>
                  </a:lnTo>
                  <a:lnTo>
                    <a:pt x="5822" y="8548"/>
                  </a:lnTo>
                  <a:lnTo>
                    <a:pt x="5869" y="8753"/>
                  </a:lnTo>
                  <a:lnTo>
                    <a:pt x="5909" y="8958"/>
                  </a:lnTo>
                  <a:lnTo>
                    <a:pt x="5942" y="9165"/>
                  </a:lnTo>
                  <a:lnTo>
                    <a:pt x="5967" y="9373"/>
                  </a:lnTo>
                  <a:lnTo>
                    <a:pt x="5985" y="9581"/>
                  </a:lnTo>
                  <a:lnTo>
                    <a:pt x="5996" y="9791"/>
                  </a:lnTo>
                  <a:lnTo>
                    <a:pt x="6000" y="10000"/>
                  </a:lnTo>
                  <a:lnTo>
                    <a:pt x="6000" y="26000"/>
                  </a:lnTo>
                  <a:lnTo>
                    <a:pt x="10000" y="26000"/>
                  </a:lnTo>
                  <a:lnTo>
                    <a:pt x="10000" y="10000"/>
                  </a:lnTo>
                  <a:lnTo>
                    <a:pt x="9994" y="9651"/>
                  </a:lnTo>
                  <a:lnTo>
                    <a:pt x="9976" y="9302"/>
                  </a:lnTo>
                  <a:lnTo>
                    <a:pt x="9945" y="8955"/>
                  </a:lnTo>
                  <a:lnTo>
                    <a:pt x="9903" y="8608"/>
                  </a:lnTo>
                  <a:lnTo>
                    <a:pt x="9848" y="8264"/>
                  </a:lnTo>
                  <a:lnTo>
                    <a:pt x="9781" y="7921"/>
                  </a:lnTo>
                  <a:lnTo>
                    <a:pt x="9703" y="7581"/>
                  </a:lnTo>
                  <a:lnTo>
                    <a:pt x="9613" y="7244"/>
                  </a:lnTo>
                  <a:lnTo>
                    <a:pt x="9511" y="6910"/>
                  </a:lnTo>
                  <a:lnTo>
                    <a:pt x="9397" y="6580"/>
                  </a:lnTo>
                  <a:lnTo>
                    <a:pt x="9272" y="6254"/>
                  </a:lnTo>
                  <a:lnTo>
                    <a:pt x="9135" y="5933"/>
                  </a:lnTo>
                  <a:lnTo>
                    <a:pt x="8988" y="5616"/>
                  </a:lnTo>
                  <a:lnTo>
                    <a:pt x="8829" y="5305"/>
                  </a:lnTo>
                  <a:lnTo>
                    <a:pt x="8660" y="5000"/>
                  </a:lnTo>
                  <a:lnTo>
                    <a:pt x="8480" y="4701"/>
                  </a:lnTo>
                  <a:lnTo>
                    <a:pt x="8290" y="4408"/>
                  </a:lnTo>
                  <a:lnTo>
                    <a:pt x="8090" y="4122"/>
                  </a:lnTo>
                  <a:lnTo>
                    <a:pt x="7880" y="3843"/>
                  </a:lnTo>
                  <a:lnTo>
                    <a:pt x="7660" y="3572"/>
                  </a:lnTo>
                  <a:lnTo>
                    <a:pt x="7431" y="3309"/>
                  </a:lnTo>
                  <a:lnTo>
                    <a:pt x="7193" y="3053"/>
                  </a:lnTo>
                  <a:lnTo>
                    <a:pt x="6947" y="2807"/>
                  </a:lnTo>
                  <a:lnTo>
                    <a:pt x="6691" y="2569"/>
                  </a:lnTo>
                  <a:lnTo>
                    <a:pt x="6428" y="2340"/>
                  </a:lnTo>
                  <a:lnTo>
                    <a:pt x="6157" y="2120"/>
                  </a:lnTo>
                  <a:lnTo>
                    <a:pt x="5878" y="1910"/>
                  </a:lnTo>
                  <a:lnTo>
                    <a:pt x="5592" y="1710"/>
                  </a:lnTo>
                  <a:lnTo>
                    <a:pt x="5299" y="1520"/>
                  </a:lnTo>
                  <a:lnTo>
                    <a:pt x="5000" y="1340"/>
                  </a:lnTo>
                  <a:lnTo>
                    <a:pt x="4695" y="1171"/>
                  </a:lnTo>
                  <a:lnTo>
                    <a:pt x="4384" y="1012"/>
                  </a:lnTo>
                  <a:lnTo>
                    <a:pt x="4067" y="865"/>
                  </a:lnTo>
                  <a:lnTo>
                    <a:pt x="3746" y="728"/>
                  </a:lnTo>
                  <a:lnTo>
                    <a:pt x="3420" y="603"/>
                  </a:lnTo>
                  <a:lnTo>
                    <a:pt x="3090" y="489"/>
                  </a:lnTo>
                  <a:lnTo>
                    <a:pt x="2756" y="387"/>
                  </a:lnTo>
                  <a:lnTo>
                    <a:pt x="2419" y="297"/>
                  </a:lnTo>
                  <a:lnTo>
                    <a:pt x="2079" y="219"/>
                  </a:lnTo>
                  <a:lnTo>
                    <a:pt x="1736" y="152"/>
                  </a:lnTo>
                  <a:lnTo>
                    <a:pt x="1392" y="97"/>
                  </a:lnTo>
                  <a:lnTo>
                    <a:pt x="1045" y="55"/>
                  </a:lnTo>
                  <a:lnTo>
                    <a:pt x="698" y="24"/>
                  </a:lnTo>
                  <a:lnTo>
                    <a:pt x="349" y="6"/>
                  </a:lnTo>
                  <a:lnTo>
                    <a:pt x="0" y="0"/>
                  </a:lnTo>
                </a:path>
              </a:pathLst>
            </a:custGeom>
            <a:solidFill>
              <a:srgbClr val="3366FF"/>
            </a:solidFill>
            <a:ln w="9525">
              <a:rou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AutoShape 5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rot="13176106">
              <a:off x="5450" y="3848"/>
              <a:ext cx="174" cy="3035"/>
            </a:xfrm>
            <a:prstGeom prst="can">
              <a:avLst>
                <a:gd name="adj" fmla="val 124972"/>
              </a:avLst>
            </a:prstGeom>
            <a:solidFill>
              <a:srgbClr val="F7F7D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rot="10800000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6"/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 rot="16200000">
              <a:off x="4604" y="4038"/>
              <a:ext cx="644" cy="1917"/>
            </a:xfrm>
            <a:custGeom>
              <a:avLst/>
              <a:gdLst>
                <a:gd name="T0" fmla="*/ 7 w 10000"/>
                <a:gd name="T1" fmla="*/ 163 h 26000"/>
                <a:gd name="T2" fmla="*/ 21 w 10000"/>
                <a:gd name="T3" fmla="*/ 164 h 26000"/>
                <a:gd name="T4" fmla="*/ 35 w 10000"/>
                <a:gd name="T5" fmla="*/ 166 h 26000"/>
                <a:gd name="T6" fmla="*/ 49 w 10000"/>
                <a:gd name="T7" fmla="*/ 170 h 26000"/>
                <a:gd name="T8" fmla="*/ 62 w 10000"/>
                <a:gd name="T9" fmla="*/ 174 h 26000"/>
                <a:gd name="T10" fmla="*/ 76 w 10000"/>
                <a:gd name="T11" fmla="*/ 180 h 26000"/>
                <a:gd name="T12" fmla="*/ 88 w 10000"/>
                <a:gd name="T13" fmla="*/ 187 h 26000"/>
                <a:gd name="T14" fmla="*/ 101 w 10000"/>
                <a:gd name="T15" fmla="*/ 195 h 26000"/>
                <a:gd name="T16" fmla="*/ 113 w 10000"/>
                <a:gd name="T17" fmla="*/ 204 h 26000"/>
                <a:gd name="T18" fmla="*/ 124 w 10000"/>
                <a:gd name="T19" fmla="*/ 214 h 26000"/>
                <a:gd name="T20" fmla="*/ 135 w 10000"/>
                <a:gd name="T21" fmla="*/ 225 h 26000"/>
                <a:gd name="T22" fmla="*/ 145 w 10000"/>
                <a:gd name="T23" fmla="*/ 237 h 26000"/>
                <a:gd name="T24" fmla="*/ 154 w 10000"/>
                <a:gd name="T25" fmla="*/ 250 h 26000"/>
                <a:gd name="T26" fmla="*/ 163 w 10000"/>
                <a:gd name="T27" fmla="*/ 263 h 26000"/>
                <a:gd name="T28" fmla="*/ 171 w 10000"/>
                <a:gd name="T29" fmla="*/ 277 h 26000"/>
                <a:gd name="T30" fmla="*/ 178 w 10000"/>
                <a:gd name="T31" fmla="*/ 292 h 26000"/>
                <a:gd name="T32" fmla="*/ 184 w 10000"/>
                <a:gd name="T33" fmla="*/ 307 h 26000"/>
                <a:gd name="T34" fmla="*/ 189 w 10000"/>
                <a:gd name="T35" fmla="*/ 323 h 26000"/>
                <a:gd name="T36" fmla="*/ 194 w 10000"/>
                <a:gd name="T37" fmla="*/ 339 h 26000"/>
                <a:gd name="T38" fmla="*/ 197 w 10000"/>
                <a:gd name="T39" fmla="*/ 356 h 26000"/>
                <a:gd name="T40" fmla="*/ 200 w 10000"/>
                <a:gd name="T41" fmla="*/ 372 h 26000"/>
                <a:gd name="T42" fmla="*/ 201 w 10000"/>
                <a:gd name="T43" fmla="*/ 389 h 26000"/>
                <a:gd name="T44" fmla="*/ 202 w 10000"/>
                <a:gd name="T45" fmla="*/ 406 h 26000"/>
                <a:gd name="T46" fmla="*/ 336 w 10000"/>
                <a:gd name="T47" fmla="*/ 1056 h 26000"/>
                <a:gd name="T48" fmla="*/ 336 w 10000"/>
                <a:gd name="T49" fmla="*/ 392 h 26000"/>
                <a:gd name="T50" fmla="*/ 334 w 10000"/>
                <a:gd name="T51" fmla="*/ 364 h 26000"/>
                <a:gd name="T52" fmla="*/ 331 w 10000"/>
                <a:gd name="T53" fmla="*/ 336 h 26000"/>
                <a:gd name="T54" fmla="*/ 326 w 10000"/>
                <a:gd name="T55" fmla="*/ 308 h 26000"/>
                <a:gd name="T56" fmla="*/ 320 w 10000"/>
                <a:gd name="T57" fmla="*/ 281 h 26000"/>
                <a:gd name="T58" fmla="*/ 312 w 10000"/>
                <a:gd name="T59" fmla="*/ 254 h 26000"/>
                <a:gd name="T60" fmla="*/ 302 w 10000"/>
                <a:gd name="T61" fmla="*/ 228 h 26000"/>
                <a:gd name="T62" fmla="*/ 291 w 10000"/>
                <a:gd name="T63" fmla="*/ 203 h 26000"/>
                <a:gd name="T64" fmla="*/ 279 w 10000"/>
                <a:gd name="T65" fmla="*/ 179 h 26000"/>
                <a:gd name="T66" fmla="*/ 265 w 10000"/>
                <a:gd name="T67" fmla="*/ 156 h 26000"/>
                <a:gd name="T68" fmla="*/ 250 w 10000"/>
                <a:gd name="T69" fmla="*/ 134 h 26000"/>
                <a:gd name="T70" fmla="*/ 233 w 10000"/>
                <a:gd name="T71" fmla="*/ 114 h 26000"/>
                <a:gd name="T72" fmla="*/ 216 w 10000"/>
                <a:gd name="T73" fmla="*/ 95 h 26000"/>
                <a:gd name="T74" fmla="*/ 198 w 10000"/>
                <a:gd name="T75" fmla="*/ 78 h 26000"/>
                <a:gd name="T76" fmla="*/ 178 w 10000"/>
                <a:gd name="T77" fmla="*/ 62 h 26000"/>
                <a:gd name="T78" fmla="*/ 158 w 10000"/>
                <a:gd name="T79" fmla="*/ 48 h 26000"/>
                <a:gd name="T80" fmla="*/ 137 w 10000"/>
                <a:gd name="T81" fmla="*/ 35 h 26000"/>
                <a:gd name="T82" fmla="*/ 115 w 10000"/>
                <a:gd name="T83" fmla="*/ 24 h 26000"/>
                <a:gd name="T84" fmla="*/ 93 w 10000"/>
                <a:gd name="T85" fmla="*/ 16 h 26000"/>
                <a:gd name="T86" fmla="*/ 70 w 10000"/>
                <a:gd name="T87" fmla="*/ 9 h 26000"/>
                <a:gd name="T88" fmla="*/ 47 w 10000"/>
                <a:gd name="T89" fmla="*/ 4 h 26000"/>
                <a:gd name="T90" fmla="*/ 23 w 10000"/>
                <a:gd name="T91" fmla="*/ 1 h 26000"/>
                <a:gd name="T92" fmla="*/ 0 w 10000"/>
                <a:gd name="T93" fmla="*/ 0 h 26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000"/>
                <a:gd name="T142" fmla="*/ 0 h 26000"/>
                <a:gd name="T143" fmla="*/ 10000 w 10000"/>
                <a:gd name="T144" fmla="*/ 26000 h 26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000" h="26000">
                  <a:moveTo>
                    <a:pt x="0" y="4000"/>
                  </a:moveTo>
                  <a:lnTo>
                    <a:pt x="209" y="4004"/>
                  </a:lnTo>
                  <a:lnTo>
                    <a:pt x="419" y="4015"/>
                  </a:lnTo>
                  <a:lnTo>
                    <a:pt x="627" y="4033"/>
                  </a:lnTo>
                  <a:lnTo>
                    <a:pt x="835" y="4058"/>
                  </a:lnTo>
                  <a:lnTo>
                    <a:pt x="1042" y="4091"/>
                  </a:lnTo>
                  <a:lnTo>
                    <a:pt x="1247" y="4131"/>
                  </a:lnTo>
                  <a:lnTo>
                    <a:pt x="1452" y="4178"/>
                  </a:lnTo>
                  <a:lnTo>
                    <a:pt x="1654" y="4232"/>
                  </a:lnTo>
                  <a:lnTo>
                    <a:pt x="1854" y="4294"/>
                  </a:lnTo>
                  <a:lnTo>
                    <a:pt x="2052" y="4362"/>
                  </a:lnTo>
                  <a:lnTo>
                    <a:pt x="2248" y="4437"/>
                  </a:lnTo>
                  <a:lnTo>
                    <a:pt x="2440" y="4519"/>
                  </a:lnTo>
                  <a:lnTo>
                    <a:pt x="2630" y="4607"/>
                  </a:lnTo>
                  <a:lnTo>
                    <a:pt x="2817" y="4702"/>
                  </a:lnTo>
                  <a:lnTo>
                    <a:pt x="3000" y="4804"/>
                  </a:lnTo>
                  <a:lnTo>
                    <a:pt x="3180" y="4912"/>
                  </a:lnTo>
                  <a:lnTo>
                    <a:pt x="3355" y="5026"/>
                  </a:lnTo>
                  <a:lnTo>
                    <a:pt x="3527" y="5146"/>
                  </a:lnTo>
                  <a:lnTo>
                    <a:pt x="3694" y="5272"/>
                  </a:lnTo>
                  <a:lnTo>
                    <a:pt x="3857" y="5404"/>
                  </a:lnTo>
                  <a:lnTo>
                    <a:pt x="4015" y="5541"/>
                  </a:lnTo>
                  <a:lnTo>
                    <a:pt x="4168" y="5684"/>
                  </a:lnTo>
                  <a:lnTo>
                    <a:pt x="4316" y="5832"/>
                  </a:lnTo>
                  <a:lnTo>
                    <a:pt x="4459" y="5985"/>
                  </a:lnTo>
                  <a:lnTo>
                    <a:pt x="4596" y="6143"/>
                  </a:lnTo>
                  <a:lnTo>
                    <a:pt x="4728" y="6306"/>
                  </a:lnTo>
                  <a:lnTo>
                    <a:pt x="4854" y="6473"/>
                  </a:lnTo>
                  <a:lnTo>
                    <a:pt x="4974" y="6645"/>
                  </a:lnTo>
                  <a:lnTo>
                    <a:pt x="5088" y="6820"/>
                  </a:lnTo>
                  <a:lnTo>
                    <a:pt x="5196" y="7000"/>
                  </a:lnTo>
                  <a:lnTo>
                    <a:pt x="5298" y="7183"/>
                  </a:lnTo>
                  <a:lnTo>
                    <a:pt x="5393" y="7370"/>
                  </a:lnTo>
                  <a:lnTo>
                    <a:pt x="5481" y="7560"/>
                  </a:lnTo>
                  <a:lnTo>
                    <a:pt x="5563" y="7752"/>
                  </a:lnTo>
                  <a:lnTo>
                    <a:pt x="5638" y="7948"/>
                  </a:lnTo>
                  <a:lnTo>
                    <a:pt x="5706" y="8146"/>
                  </a:lnTo>
                  <a:lnTo>
                    <a:pt x="5768" y="8346"/>
                  </a:lnTo>
                  <a:lnTo>
                    <a:pt x="5822" y="8548"/>
                  </a:lnTo>
                  <a:lnTo>
                    <a:pt x="5869" y="8753"/>
                  </a:lnTo>
                  <a:lnTo>
                    <a:pt x="5909" y="8958"/>
                  </a:lnTo>
                  <a:lnTo>
                    <a:pt x="5942" y="9165"/>
                  </a:lnTo>
                  <a:lnTo>
                    <a:pt x="5967" y="9373"/>
                  </a:lnTo>
                  <a:lnTo>
                    <a:pt x="5985" y="9581"/>
                  </a:lnTo>
                  <a:lnTo>
                    <a:pt x="5996" y="9791"/>
                  </a:lnTo>
                  <a:lnTo>
                    <a:pt x="6000" y="10000"/>
                  </a:lnTo>
                  <a:lnTo>
                    <a:pt x="6000" y="26000"/>
                  </a:lnTo>
                  <a:lnTo>
                    <a:pt x="10000" y="26000"/>
                  </a:lnTo>
                  <a:lnTo>
                    <a:pt x="10000" y="10000"/>
                  </a:lnTo>
                  <a:lnTo>
                    <a:pt x="9994" y="9651"/>
                  </a:lnTo>
                  <a:lnTo>
                    <a:pt x="9976" y="9302"/>
                  </a:lnTo>
                  <a:lnTo>
                    <a:pt x="9945" y="8955"/>
                  </a:lnTo>
                  <a:lnTo>
                    <a:pt x="9903" y="8608"/>
                  </a:lnTo>
                  <a:lnTo>
                    <a:pt x="9848" y="8264"/>
                  </a:lnTo>
                  <a:lnTo>
                    <a:pt x="9781" y="7921"/>
                  </a:lnTo>
                  <a:lnTo>
                    <a:pt x="9703" y="7581"/>
                  </a:lnTo>
                  <a:lnTo>
                    <a:pt x="9613" y="7244"/>
                  </a:lnTo>
                  <a:lnTo>
                    <a:pt x="9511" y="6910"/>
                  </a:lnTo>
                  <a:lnTo>
                    <a:pt x="9397" y="6580"/>
                  </a:lnTo>
                  <a:lnTo>
                    <a:pt x="9272" y="6254"/>
                  </a:lnTo>
                  <a:lnTo>
                    <a:pt x="9135" y="5933"/>
                  </a:lnTo>
                  <a:lnTo>
                    <a:pt x="8988" y="5616"/>
                  </a:lnTo>
                  <a:lnTo>
                    <a:pt x="8829" y="5305"/>
                  </a:lnTo>
                  <a:lnTo>
                    <a:pt x="8660" y="5000"/>
                  </a:lnTo>
                  <a:lnTo>
                    <a:pt x="8480" y="4701"/>
                  </a:lnTo>
                  <a:lnTo>
                    <a:pt x="8290" y="4408"/>
                  </a:lnTo>
                  <a:lnTo>
                    <a:pt x="8090" y="4122"/>
                  </a:lnTo>
                  <a:lnTo>
                    <a:pt x="7880" y="3843"/>
                  </a:lnTo>
                  <a:lnTo>
                    <a:pt x="7660" y="3572"/>
                  </a:lnTo>
                  <a:lnTo>
                    <a:pt x="7431" y="3309"/>
                  </a:lnTo>
                  <a:lnTo>
                    <a:pt x="7193" y="3053"/>
                  </a:lnTo>
                  <a:lnTo>
                    <a:pt x="6947" y="2807"/>
                  </a:lnTo>
                  <a:lnTo>
                    <a:pt x="6691" y="2569"/>
                  </a:lnTo>
                  <a:lnTo>
                    <a:pt x="6428" y="2340"/>
                  </a:lnTo>
                  <a:lnTo>
                    <a:pt x="6157" y="2120"/>
                  </a:lnTo>
                  <a:lnTo>
                    <a:pt x="5878" y="1910"/>
                  </a:lnTo>
                  <a:lnTo>
                    <a:pt x="5592" y="1710"/>
                  </a:lnTo>
                  <a:lnTo>
                    <a:pt x="5299" y="1520"/>
                  </a:lnTo>
                  <a:lnTo>
                    <a:pt x="5000" y="1340"/>
                  </a:lnTo>
                  <a:lnTo>
                    <a:pt x="4695" y="1171"/>
                  </a:lnTo>
                  <a:lnTo>
                    <a:pt x="4384" y="1012"/>
                  </a:lnTo>
                  <a:lnTo>
                    <a:pt x="4067" y="865"/>
                  </a:lnTo>
                  <a:lnTo>
                    <a:pt x="3746" y="728"/>
                  </a:lnTo>
                  <a:lnTo>
                    <a:pt x="3420" y="603"/>
                  </a:lnTo>
                  <a:lnTo>
                    <a:pt x="3090" y="489"/>
                  </a:lnTo>
                  <a:lnTo>
                    <a:pt x="2756" y="387"/>
                  </a:lnTo>
                  <a:lnTo>
                    <a:pt x="2419" y="297"/>
                  </a:lnTo>
                  <a:lnTo>
                    <a:pt x="2079" y="219"/>
                  </a:lnTo>
                  <a:lnTo>
                    <a:pt x="1736" y="152"/>
                  </a:lnTo>
                  <a:lnTo>
                    <a:pt x="1392" y="97"/>
                  </a:lnTo>
                  <a:lnTo>
                    <a:pt x="1045" y="55"/>
                  </a:lnTo>
                  <a:lnTo>
                    <a:pt x="698" y="24"/>
                  </a:lnTo>
                  <a:lnTo>
                    <a:pt x="349" y="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9525">
              <a:rou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Text Box 7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5318" y="6141"/>
              <a:ext cx="113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</a:p>
          </p:txBody>
        </p:sp>
        <p:sp>
          <p:nvSpPr>
            <p:cNvPr id="67" name="Line 30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4797" y="5242"/>
              <a:ext cx="784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Text Box 31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502" y="5293"/>
              <a:ext cx="523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1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</a:p>
          </p:txBody>
        </p:sp>
        <p:sp>
          <p:nvSpPr>
            <p:cNvPr id="69" name="Text Box 7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5392" y="3767"/>
              <a:ext cx="93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</a:p>
          </p:txBody>
        </p:sp>
        <p:sp>
          <p:nvSpPr>
            <p:cNvPr id="88" name="Text Box 28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5753" y="4901"/>
              <a:ext cx="41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1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</a:p>
          </p:txBody>
        </p:sp>
        <p:cxnSp>
          <p:nvCxnSpPr>
            <p:cNvPr id="95" name="直接箭头连接符 94"/>
            <p:cNvCxnSpPr/>
            <p:nvPr>
              <p:custDataLst>
                <p:tags r:id="rId41"/>
              </p:custDataLst>
            </p:nvPr>
          </p:nvCxnSpPr>
          <p:spPr>
            <a:xfrm flipH="1">
              <a:off x="5230" y="4957"/>
              <a:ext cx="666" cy="784"/>
            </a:xfrm>
            <a:prstGeom prst="straightConnector1">
              <a:avLst/>
            </a:prstGeom>
            <a:ln w="44450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组合 100"/>
          <p:cNvGrpSpPr/>
          <p:nvPr/>
        </p:nvGrpSpPr>
        <p:grpSpPr>
          <a:xfrm>
            <a:off x="4711700" y="2392045"/>
            <a:ext cx="1482090" cy="1906270"/>
            <a:chOff x="7420" y="3767"/>
            <a:chExt cx="2334" cy="3002"/>
          </a:xfrm>
        </p:grpSpPr>
        <p:sp>
          <p:nvSpPr>
            <p:cNvPr id="76" name="Freeform 51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 rot="16200000" flipH="1">
              <a:off x="7966" y="4722"/>
              <a:ext cx="560" cy="1653"/>
            </a:xfrm>
            <a:custGeom>
              <a:avLst/>
              <a:gdLst>
                <a:gd name="T0" fmla="*/ 7 w 10000"/>
                <a:gd name="T1" fmla="*/ 163 h 26000"/>
                <a:gd name="T2" fmla="*/ 21 w 10000"/>
                <a:gd name="T3" fmla="*/ 164 h 26000"/>
                <a:gd name="T4" fmla="*/ 35 w 10000"/>
                <a:gd name="T5" fmla="*/ 166 h 26000"/>
                <a:gd name="T6" fmla="*/ 49 w 10000"/>
                <a:gd name="T7" fmla="*/ 170 h 26000"/>
                <a:gd name="T8" fmla="*/ 62 w 10000"/>
                <a:gd name="T9" fmla="*/ 174 h 26000"/>
                <a:gd name="T10" fmla="*/ 76 w 10000"/>
                <a:gd name="T11" fmla="*/ 180 h 26000"/>
                <a:gd name="T12" fmla="*/ 88 w 10000"/>
                <a:gd name="T13" fmla="*/ 187 h 26000"/>
                <a:gd name="T14" fmla="*/ 101 w 10000"/>
                <a:gd name="T15" fmla="*/ 195 h 26000"/>
                <a:gd name="T16" fmla="*/ 113 w 10000"/>
                <a:gd name="T17" fmla="*/ 204 h 26000"/>
                <a:gd name="T18" fmla="*/ 124 w 10000"/>
                <a:gd name="T19" fmla="*/ 214 h 26000"/>
                <a:gd name="T20" fmla="*/ 135 w 10000"/>
                <a:gd name="T21" fmla="*/ 225 h 26000"/>
                <a:gd name="T22" fmla="*/ 145 w 10000"/>
                <a:gd name="T23" fmla="*/ 237 h 26000"/>
                <a:gd name="T24" fmla="*/ 154 w 10000"/>
                <a:gd name="T25" fmla="*/ 250 h 26000"/>
                <a:gd name="T26" fmla="*/ 163 w 10000"/>
                <a:gd name="T27" fmla="*/ 263 h 26000"/>
                <a:gd name="T28" fmla="*/ 171 w 10000"/>
                <a:gd name="T29" fmla="*/ 277 h 26000"/>
                <a:gd name="T30" fmla="*/ 178 w 10000"/>
                <a:gd name="T31" fmla="*/ 292 h 26000"/>
                <a:gd name="T32" fmla="*/ 184 w 10000"/>
                <a:gd name="T33" fmla="*/ 307 h 26000"/>
                <a:gd name="T34" fmla="*/ 189 w 10000"/>
                <a:gd name="T35" fmla="*/ 323 h 26000"/>
                <a:gd name="T36" fmla="*/ 194 w 10000"/>
                <a:gd name="T37" fmla="*/ 339 h 26000"/>
                <a:gd name="T38" fmla="*/ 197 w 10000"/>
                <a:gd name="T39" fmla="*/ 356 h 26000"/>
                <a:gd name="T40" fmla="*/ 200 w 10000"/>
                <a:gd name="T41" fmla="*/ 372 h 26000"/>
                <a:gd name="T42" fmla="*/ 201 w 10000"/>
                <a:gd name="T43" fmla="*/ 389 h 26000"/>
                <a:gd name="T44" fmla="*/ 202 w 10000"/>
                <a:gd name="T45" fmla="*/ 406 h 26000"/>
                <a:gd name="T46" fmla="*/ 336 w 10000"/>
                <a:gd name="T47" fmla="*/ 1056 h 26000"/>
                <a:gd name="T48" fmla="*/ 336 w 10000"/>
                <a:gd name="T49" fmla="*/ 392 h 26000"/>
                <a:gd name="T50" fmla="*/ 334 w 10000"/>
                <a:gd name="T51" fmla="*/ 364 h 26000"/>
                <a:gd name="T52" fmla="*/ 331 w 10000"/>
                <a:gd name="T53" fmla="*/ 336 h 26000"/>
                <a:gd name="T54" fmla="*/ 326 w 10000"/>
                <a:gd name="T55" fmla="*/ 308 h 26000"/>
                <a:gd name="T56" fmla="*/ 320 w 10000"/>
                <a:gd name="T57" fmla="*/ 281 h 26000"/>
                <a:gd name="T58" fmla="*/ 312 w 10000"/>
                <a:gd name="T59" fmla="*/ 254 h 26000"/>
                <a:gd name="T60" fmla="*/ 302 w 10000"/>
                <a:gd name="T61" fmla="*/ 228 h 26000"/>
                <a:gd name="T62" fmla="*/ 291 w 10000"/>
                <a:gd name="T63" fmla="*/ 203 h 26000"/>
                <a:gd name="T64" fmla="*/ 279 w 10000"/>
                <a:gd name="T65" fmla="*/ 179 h 26000"/>
                <a:gd name="T66" fmla="*/ 265 w 10000"/>
                <a:gd name="T67" fmla="*/ 156 h 26000"/>
                <a:gd name="T68" fmla="*/ 250 w 10000"/>
                <a:gd name="T69" fmla="*/ 134 h 26000"/>
                <a:gd name="T70" fmla="*/ 233 w 10000"/>
                <a:gd name="T71" fmla="*/ 114 h 26000"/>
                <a:gd name="T72" fmla="*/ 216 w 10000"/>
                <a:gd name="T73" fmla="*/ 95 h 26000"/>
                <a:gd name="T74" fmla="*/ 198 w 10000"/>
                <a:gd name="T75" fmla="*/ 78 h 26000"/>
                <a:gd name="T76" fmla="*/ 178 w 10000"/>
                <a:gd name="T77" fmla="*/ 62 h 26000"/>
                <a:gd name="T78" fmla="*/ 158 w 10000"/>
                <a:gd name="T79" fmla="*/ 48 h 26000"/>
                <a:gd name="T80" fmla="*/ 137 w 10000"/>
                <a:gd name="T81" fmla="*/ 35 h 26000"/>
                <a:gd name="T82" fmla="*/ 115 w 10000"/>
                <a:gd name="T83" fmla="*/ 24 h 26000"/>
                <a:gd name="T84" fmla="*/ 93 w 10000"/>
                <a:gd name="T85" fmla="*/ 16 h 26000"/>
                <a:gd name="T86" fmla="*/ 70 w 10000"/>
                <a:gd name="T87" fmla="*/ 9 h 26000"/>
                <a:gd name="T88" fmla="*/ 47 w 10000"/>
                <a:gd name="T89" fmla="*/ 4 h 26000"/>
                <a:gd name="T90" fmla="*/ 23 w 10000"/>
                <a:gd name="T91" fmla="*/ 1 h 26000"/>
                <a:gd name="T92" fmla="*/ 0 w 10000"/>
                <a:gd name="T93" fmla="*/ 0 h 26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000"/>
                <a:gd name="T142" fmla="*/ 0 h 26000"/>
                <a:gd name="T143" fmla="*/ 10000 w 10000"/>
                <a:gd name="T144" fmla="*/ 26000 h 26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000" h="26000">
                  <a:moveTo>
                    <a:pt x="0" y="4000"/>
                  </a:moveTo>
                  <a:lnTo>
                    <a:pt x="209" y="4004"/>
                  </a:lnTo>
                  <a:lnTo>
                    <a:pt x="419" y="4015"/>
                  </a:lnTo>
                  <a:lnTo>
                    <a:pt x="627" y="4033"/>
                  </a:lnTo>
                  <a:lnTo>
                    <a:pt x="835" y="4058"/>
                  </a:lnTo>
                  <a:lnTo>
                    <a:pt x="1042" y="4091"/>
                  </a:lnTo>
                  <a:lnTo>
                    <a:pt x="1247" y="4131"/>
                  </a:lnTo>
                  <a:lnTo>
                    <a:pt x="1452" y="4178"/>
                  </a:lnTo>
                  <a:lnTo>
                    <a:pt x="1654" y="4232"/>
                  </a:lnTo>
                  <a:lnTo>
                    <a:pt x="1854" y="4294"/>
                  </a:lnTo>
                  <a:lnTo>
                    <a:pt x="2052" y="4362"/>
                  </a:lnTo>
                  <a:lnTo>
                    <a:pt x="2248" y="4437"/>
                  </a:lnTo>
                  <a:lnTo>
                    <a:pt x="2440" y="4519"/>
                  </a:lnTo>
                  <a:lnTo>
                    <a:pt x="2630" y="4607"/>
                  </a:lnTo>
                  <a:lnTo>
                    <a:pt x="2817" y="4702"/>
                  </a:lnTo>
                  <a:lnTo>
                    <a:pt x="3000" y="4804"/>
                  </a:lnTo>
                  <a:lnTo>
                    <a:pt x="3180" y="4912"/>
                  </a:lnTo>
                  <a:lnTo>
                    <a:pt x="3355" y="5026"/>
                  </a:lnTo>
                  <a:lnTo>
                    <a:pt x="3527" y="5146"/>
                  </a:lnTo>
                  <a:lnTo>
                    <a:pt x="3694" y="5272"/>
                  </a:lnTo>
                  <a:lnTo>
                    <a:pt x="3857" y="5404"/>
                  </a:lnTo>
                  <a:lnTo>
                    <a:pt x="4015" y="5541"/>
                  </a:lnTo>
                  <a:lnTo>
                    <a:pt x="4168" y="5684"/>
                  </a:lnTo>
                  <a:lnTo>
                    <a:pt x="4316" y="5832"/>
                  </a:lnTo>
                  <a:lnTo>
                    <a:pt x="4459" y="5985"/>
                  </a:lnTo>
                  <a:lnTo>
                    <a:pt x="4596" y="6143"/>
                  </a:lnTo>
                  <a:lnTo>
                    <a:pt x="4728" y="6306"/>
                  </a:lnTo>
                  <a:lnTo>
                    <a:pt x="4854" y="6473"/>
                  </a:lnTo>
                  <a:lnTo>
                    <a:pt x="4974" y="6645"/>
                  </a:lnTo>
                  <a:lnTo>
                    <a:pt x="5088" y="6820"/>
                  </a:lnTo>
                  <a:lnTo>
                    <a:pt x="5196" y="7000"/>
                  </a:lnTo>
                  <a:lnTo>
                    <a:pt x="5298" y="7183"/>
                  </a:lnTo>
                  <a:lnTo>
                    <a:pt x="5393" y="7370"/>
                  </a:lnTo>
                  <a:lnTo>
                    <a:pt x="5481" y="7560"/>
                  </a:lnTo>
                  <a:lnTo>
                    <a:pt x="5563" y="7752"/>
                  </a:lnTo>
                  <a:lnTo>
                    <a:pt x="5638" y="7948"/>
                  </a:lnTo>
                  <a:lnTo>
                    <a:pt x="5706" y="8146"/>
                  </a:lnTo>
                  <a:lnTo>
                    <a:pt x="5768" y="8346"/>
                  </a:lnTo>
                  <a:lnTo>
                    <a:pt x="5822" y="8548"/>
                  </a:lnTo>
                  <a:lnTo>
                    <a:pt x="5869" y="8753"/>
                  </a:lnTo>
                  <a:lnTo>
                    <a:pt x="5909" y="8958"/>
                  </a:lnTo>
                  <a:lnTo>
                    <a:pt x="5942" y="9165"/>
                  </a:lnTo>
                  <a:lnTo>
                    <a:pt x="5967" y="9373"/>
                  </a:lnTo>
                  <a:lnTo>
                    <a:pt x="5985" y="9581"/>
                  </a:lnTo>
                  <a:lnTo>
                    <a:pt x="5996" y="9791"/>
                  </a:lnTo>
                  <a:lnTo>
                    <a:pt x="6000" y="10000"/>
                  </a:lnTo>
                  <a:lnTo>
                    <a:pt x="6000" y="26000"/>
                  </a:lnTo>
                  <a:lnTo>
                    <a:pt x="10000" y="26000"/>
                  </a:lnTo>
                  <a:lnTo>
                    <a:pt x="10000" y="10000"/>
                  </a:lnTo>
                  <a:lnTo>
                    <a:pt x="9994" y="9651"/>
                  </a:lnTo>
                  <a:lnTo>
                    <a:pt x="9976" y="9302"/>
                  </a:lnTo>
                  <a:lnTo>
                    <a:pt x="9945" y="8955"/>
                  </a:lnTo>
                  <a:lnTo>
                    <a:pt x="9903" y="8608"/>
                  </a:lnTo>
                  <a:lnTo>
                    <a:pt x="9848" y="8264"/>
                  </a:lnTo>
                  <a:lnTo>
                    <a:pt x="9781" y="7921"/>
                  </a:lnTo>
                  <a:lnTo>
                    <a:pt x="9703" y="7581"/>
                  </a:lnTo>
                  <a:lnTo>
                    <a:pt x="9613" y="7244"/>
                  </a:lnTo>
                  <a:lnTo>
                    <a:pt x="9511" y="6910"/>
                  </a:lnTo>
                  <a:lnTo>
                    <a:pt x="9397" y="6580"/>
                  </a:lnTo>
                  <a:lnTo>
                    <a:pt x="9272" y="6254"/>
                  </a:lnTo>
                  <a:lnTo>
                    <a:pt x="9135" y="5933"/>
                  </a:lnTo>
                  <a:lnTo>
                    <a:pt x="8988" y="5616"/>
                  </a:lnTo>
                  <a:lnTo>
                    <a:pt x="8829" y="5305"/>
                  </a:lnTo>
                  <a:lnTo>
                    <a:pt x="8660" y="5000"/>
                  </a:lnTo>
                  <a:lnTo>
                    <a:pt x="8480" y="4701"/>
                  </a:lnTo>
                  <a:lnTo>
                    <a:pt x="8290" y="4408"/>
                  </a:lnTo>
                  <a:lnTo>
                    <a:pt x="8090" y="4122"/>
                  </a:lnTo>
                  <a:lnTo>
                    <a:pt x="7880" y="3843"/>
                  </a:lnTo>
                  <a:lnTo>
                    <a:pt x="7660" y="3572"/>
                  </a:lnTo>
                  <a:lnTo>
                    <a:pt x="7431" y="3309"/>
                  </a:lnTo>
                  <a:lnTo>
                    <a:pt x="7193" y="3053"/>
                  </a:lnTo>
                  <a:lnTo>
                    <a:pt x="6947" y="2807"/>
                  </a:lnTo>
                  <a:lnTo>
                    <a:pt x="6691" y="2569"/>
                  </a:lnTo>
                  <a:lnTo>
                    <a:pt x="6428" y="2340"/>
                  </a:lnTo>
                  <a:lnTo>
                    <a:pt x="6157" y="2120"/>
                  </a:lnTo>
                  <a:lnTo>
                    <a:pt x="5878" y="1910"/>
                  </a:lnTo>
                  <a:lnTo>
                    <a:pt x="5592" y="1710"/>
                  </a:lnTo>
                  <a:lnTo>
                    <a:pt x="5299" y="1520"/>
                  </a:lnTo>
                  <a:lnTo>
                    <a:pt x="5000" y="1340"/>
                  </a:lnTo>
                  <a:lnTo>
                    <a:pt x="4695" y="1171"/>
                  </a:lnTo>
                  <a:lnTo>
                    <a:pt x="4384" y="1012"/>
                  </a:lnTo>
                  <a:lnTo>
                    <a:pt x="4067" y="865"/>
                  </a:lnTo>
                  <a:lnTo>
                    <a:pt x="3746" y="728"/>
                  </a:lnTo>
                  <a:lnTo>
                    <a:pt x="3420" y="603"/>
                  </a:lnTo>
                  <a:lnTo>
                    <a:pt x="3090" y="489"/>
                  </a:lnTo>
                  <a:lnTo>
                    <a:pt x="2756" y="387"/>
                  </a:lnTo>
                  <a:lnTo>
                    <a:pt x="2419" y="297"/>
                  </a:lnTo>
                  <a:lnTo>
                    <a:pt x="2079" y="219"/>
                  </a:lnTo>
                  <a:lnTo>
                    <a:pt x="1736" y="152"/>
                  </a:lnTo>
                  <a:lnTo>
                    <a:pt x="1392" y="97"/>
                  </a:lnTo>
                  <a:lnTo>
                    <a:pt x="1045" y="55"/>
                  </a:lnTo>
                  <a:lnTo>
                    <a:pt x="698" y="24"/>
                  </a:lnTo>
                  <a:lnTo>
                    <a:pt x="349" y="6"/>
                  </a:lnTo>
                  <a:lnTo>
                    <a:pt x="0" y="0"/>
                  </a:lnTo>
                </a:path>
              </a:pathLst>
            </a:custGeom>
            <a:solidFill>
              <a:srgbClr val="3366FF"/>
            </a:solidFill>
            <a:ln w="9525">
              <a:rou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AutoShape 1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13176106">
              <a:off x="8652" y="4096"/>
              <a:ext cx="150" cy="2639"/>
            </a:xfrm>
            <a:prstGeom prst="can">
              <a:avLst>
                <a:gd name="adj" fmla="val 124972"/>
              </a:avLst>
            </a:prstGeom>
            <a:solidFill>
              <a:srgbClr val="F7F7D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rot="10800000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Text Box 25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266" y="4843"/>
              <a:ext cx="35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1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</a:p>
          </p:txBody>
        </p:sp>
        <p:sp>
          <p:nvSpPr>
            <p:cNvPr id="79" name="Line 33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8886" y="5215"/>
              <a:ext cx="676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Text Box 34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9304" y="4588"/>
              <a:ext cx="45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1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</a:p>
          </p:txBody>
        </p:sp>
        <p:sp>
          <p:nvSpPr>
            <p:cNvPr id="81" name="Freeform 52"/>
            <p:cNvSpPr>
              <a:spLocks noChangeAspect="1"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7966" y="4162"/>
              <a:ext cx="560" cy="1653"/>
            </a:xfrm>
            <a:custGeom>
              <a:avLst/>
              <a:gdLst>
                <a:gd name="T0" fmla="*/ 7 w 10000"/>
                <a:gd name="T1" fmla="*/ 163 h 26000"/>
                <a:gd name="T2" fmla="*/ 21 w 10000"/>
                <a:gd name="T3" fmla="*/ 164 h 26000"/>
                <a:gd name="T4" fmla="*/ 35 w 10000"/>
                <a:gd name="T5" fmla="*/ 166 h 26000"/>
                <a:gd name="T6" fmla="*/ 49 w 10000"/>
                <a:gd name="T7" fmla="*/ 170 h 26000"/>
                <a:gd name="T8" fmla="*/ 62 w 10000"/>
                <a:gd name="T9" fmla="*/ 174 h 26000"/>
                <a:gd name="T10" fmla="*/ 76 w 10000"/>
                <a:gd name="T11" fmla="*/ 180 h 26000"/>
                <a:gd name="T12" fmla="*/ 88 w 10000"/>
                <a:gd name="T13" fmla="*/ 187 h 26000"/>
                <a:gd name="T14" fmla="*/ 101 w 10000"/>
                <a:gd name="T15" fmla="*/ 195 h 26000"/>
                <a:gd name="T16" fmla="*/ 113 w 10000"/>
                <a:gd name="T17" fmla="*/ 204 h 26000"/>
                <a:gd name="T18" fmla="*/ 124 w 10000"/>
                <a:gd name="T19" fmla="*/ 214 h 26000"/>
                <a:gd name="T20" fmla="*/ 135 w 10000"/>
                <a:gd name="T21" fmla="*/ 225 h 26000"/>
                <a:gd name="T22" fmla="*/ 145 w 10000"/>
                <a:gd name="T23" fmla="*/ 237 h 26000"/>
                <a:gd name="T24" fmla="*/ 154 w 10000"/>
                <a:gd name="T25" fmla="*/ 250 h 26000"/>
                <a:gd name="T26" fmla="*/ 163 w 10000"/>
                <a:gd name="T27" fmla="*/ 263 h 26000"/>
                <a:gd name="T28" fmla="*/ 171 w 10000"/>
                <a:gd name="T29" fmla="*/ 277 h 26000"/>
                <a:gd name="T30" fmla="*/ 178 w 10000"/>
                <a:gd name="T31" fmla="*/ 292 h 26000"/>
                <a:gd name="T32" fmla="*/ 184 w 10000"/>
                <a:gd name="T33" fmla="*/ 307 h 26000"/>
                <a:gd name="T34" fmla="*/ 189 w 10000"/>
                <a:gd name="T35" fmla="*/ 323 h 26000"/>
                <a:gd name="T36" fmla="*/ 194 w 10000"/>
                <a:gd name="T37" fmla="*/ 339 h 26000"/>
                <a:gd name="T38" fmla="*/ 197 w 10000"/>
                <a:gd name="T39" fmla="*/ 356 h 26000"/>
                <a:gd name="T40" fmla="*/ 200 w 10000"/>
                <a:gd name="T41" fmla="*/ 372 h 26000"/>
                <a:gd name="T42" fmla="*/ 201 w 10000"/>
                <a:gd name="T43" fmla="*/ 389 h 26000"/>
                <a:gd name="T44" fmla="*/ 202 w 10000"/>
                <a:gd name="T45" fmla="*/ 406 h 26000"/>
                <a:gd name="T46" fmla="*/ 336 w 10000"/>
                <a:gd name="T47" fmla="*/ 1056 h 26000"/>
                <a:gd name="T48" fmla="*/ 336 w 10000"/>
                <a:gd name="T49" fmla="*/ 392 h 26000"/>
                <a:gd name="T50" fmla="*/ 334 w 10000"/>
                <a:gd name="T51" fmla="*/ 364 h 26000"/>
                <a:gd name="T52" fmla="*/ 331 w 10000"/>
                <a:gd name="T53" fmla="*/ 336 h 26000"/>
                <a:gd name="T54" fmla="*/ 326 w 10000"/>
                <a:gd name="T55" fmla="*/ 308 h 26000"/>
                <a:gd name="T56" fmla="*/ 320 w 10000"/>
                <a:gd name="T57" fmla="*/ 281 h 26000"/>
                <a:gd name="T58" fmla="*/ 312 w 10000"/>
                <a:gd name="T59" fmla="*/ 254 h 26000"/>
                <a:gd name="T60" fmla="*/ 302 w 10000"/>
                <a:gd name="T61" fmla="*/ 228 h 26000"/>
                <a:gd name="T62" fmla="*/ 291 w 10000"/>
                <a:gd name="T63" fmla="*/ 203 h 26000"/>
                <a:gd name="T64" fmla="*/ 279 w 10000"/>
                <a:gd name="T65" fmla="*/ 179 h 26000"/>
                <a:gd name="T66" fmla="*/ 265 w 10000"/>
                <a:gd name="T67" fmla="*/ 156 h 26000"/>
                <a:gd name="T68" fmla="*/ 250 w 10000"/>
                <a:gd name="T69" fmla="*/ 134 h 26000"/>
                <a:gd name="T70" fmla="*/ 233 w 10000"/>
                <a:gd name="T71" fmla="*/ 114 h 26000"/>
                <a:gd name="T72" fmla="*/ 216 w 10000"/>
                <a:gd name="T73" fmla="*/ 95 h 26000"/>
                <a:gd name="T74" fmla="*/ 198 w 10000"/>
                <a:gd name="T75" fmla="*/ 78 h 26000"/>
                <a:gd name="T76" fmla="*/ 178 w 10000"/>
                <a:gd name="T77" fmla="*/ 62 h 26000"/>
                <a:gd name="T78" fmla="*/ 158 w 10000"/>
                <a:gd name="T79" fmla="*/ 48 h 26000"/>
                <a:gd name="T80" fmla="*/ 137 w 10000"/>
                <a:gd name="T81" fmla="*/ 35 h 26000"/>
                <a:gd name="T82" fmla="*/ 115 w 10000"/>
                <a:gd name="T83" fmla="*/ 24 h 26000"/>
                <a:gd name="T84" fmla="*/ 93 w 10000"/>
                <a:gd name="T85" fmla="*/ 16 h 26000"/>
                <a:gd name="T86" fmla="*/ 70 w 10000"/>
                <a:gd name="T87" fmla="*/ 9 h 26000"/>
                <a:gd name="T88" fmla="*/ 47 w 10000"/>
                <a:gd name="T89" fmla="*/ 4 h 26000"/>
                <a:gd name="T90" fmla="*/ 23 w 10000"/>
                <a:gd name="T91" fmla="*/ 1 h 26000"/>
                <a:gd name="T92" fmla="*/ 0 w 10000"/>
                <a:gd name="T93" fmla="*/ 0 h 26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000"/>
                <a:gd name="T142" fmla="*/ 0 h 26000"/>
                <a:gd name="T143" fmla="*/ 10000 w 10000"/>
                <a:gd name="T144" fmla="*/ 26000 h 26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000" h="26000">
                  <a:moveTo>
                    <a:pt x="0" y="4000"/>
                  </a:moveTo>
                  <a:lnTo>
                    <a:pt x="209" y="4004"/>
                  </a:lnTo>
                  <a:lnTo>
                    <a:pt x="419" y="4015"/>
                  </a:lnTo>
                  <a:lnTo>
                    <a:pt x="627" y="4033"/>
                  </a:lnTo>
                  <a:lnTo>
                    <a:pt x="835" y="4058"/>
                  </a:lnTo>
                  <a:lnTo>
                    <a:pt x="1042" y="4091"/>
                  </a:lnTo>
                  <a:lnTo>
                    <a:pt x="1247" y="4131"/>
                  </a:lnTo>
                  <a:lnTo>
                    <a:pt x="1452" y="4178"/>
                  </a:lnTo>
                  <a:lnTo>
                    <a:pt x="1654" y="4232"/>
                  </a:lnTo>
                  <a:lnTo>
                    <a:pt x="1854" y="4294"/>
                  </a:lnTo>
                  <a:lnTo>
                    <a:pt x="2052" y="4362"/>
                  </a:lnTo>
                  <a:lnTo>
                    <a:pt x="2248" y="4437"/>
                  </a:lnTo>
                  <a:lnTo>
                    <a:pt x="2440" y="4519"/>
                  </a:lnTo>
                  <a:lnTo>
                    <a:pt x="2630" y="4607"/>
                  </a:lnTo>
                  <a:lnTo>
                    <a:pt x="2817" y="4702"/>
                  </a:lnTo>
                  <a:lnTo>
                    <a:pt x="3000" y="4804"/>
                  </a:lnTo>
                  <a:lnTo>
                    <a:pt x="3180" y="4912"/>
                  </a:lnTo>
                  <a:lnTo>
                    <a:pt x="3355" y="5026"/>
                  </a:lnTo>
                  <a:lnTo>
                    <a:pt x="3527" y="5146"/>
                  </a:lnTo>
                  <a:lnTo>
                    <a:pt x="3694" y="5272"/>
                  </a:lnTo>
                  <a:lnTo>
                    <a:pt x="3857" y="5404"/>
                  </a:lnTo>
                  <a:lnTo>
                    <a:pt x="4015" y="5541"/>
                  </a:lnTo>
                  <a:lnTo>
                    <a:pt x="4168" y="5684"/>
                  </a:lnTo>
                  <a:lnTo>
                    <a:pt x="4316" y="5832"/>
                  </a:lnTo>
                  <a:lnTo>
                    <a:pt x="4459" y="5985"/>
                  </a:lnTo>
                  <a:lnTo>
                    <a:pt x="4596" y="6143"/>
                  </a:lnTo>
                  <a:lnTo>
                    <a:pt x="4728" y="6306"/>
                  </a:lnTo>
                  <a:lnTo>
                    <a:pt x="4854" y="6473"/>
                  </a:lnTo>
                  <a:lnTo>
                    <a:pt x="4974" y="6645"/>
                  </a:lnTo>
                  <a:lnTo>
                    <a:pt x="5088" y="6820"/>
                  </a:lnTo>
                  <a:lnTo>
                    <a:pt x="5196" y="7000"/>
                  </a:lnTo>
                  <a:lnTo>
                    <a:pt x="5298" y="7183"/>
                  </a:lnTo>
                  <a:lnTo>
                    <a:pt x="5393" y="7370"/>
                  </a:lnTo>
                  <a:lnTo>
                    <a:pt x="5481" y="7560"/>
                  </a:lnTo>
                  <a:lnTo>
                    <a:pt x="5563" y="7752"/>
                  </a:lnTo>
                  <a:lnTo>
                    <a:pt x="5638" y="7948"/>
                  </a:lnTo>
                  <a:lnTo>
                    <a:pt x="5706" y="8146"/>
                  </a:lnTo>
                  <a:lnTo>
                    <a:pt x="5768" y="8346"/>
                  </a:lnTo>
                  <a:lnTo>
                    <a:pt x="5822" y="8548"/>
                  </a:lnTo>
                  <a:lnTo>
                    <a:pt x="5869" y="8753"/>
                  </a:lnTo>
                  <a:lnTo>
                    <a:pt x="5909" y="8958"/>
                  </a:lnTo>
                  <a:lnTo>
                    <a:pt x="5942" y="9165"/>
                  </a:lnTo>
                  <a:lnTo>
                    <a:pt x="5967" y="9373"/>
                  </a:lnTo>
                  <a:lnTo>
                    <a:pt x="5985" y="9581"/>
                  </a:lnTo>
                  <a:lnTo>
                    <a:pt x="5996" y="9791"/>
                  </a:lnTo>
                  <a:lnTo>
                    <a:pt x="6000" y="10000"/>
                  </a:lnTo>
                  <a:lnTo>
                    <a:pt x="6000" y="26000"/>
                  </a:lnTo>
                  <a:lnTo>
                    <a:pt x="10000" y="26000"/>
                  </a:lnTo>
                  <a:lnTo>
                    <a:pt x="10000" y="10000"/>
                  </a:lnTo>
                  <a:lnTo>
                    <a:pt x="9994" y="9651"/>
                  </a:lnTo>
                  <a:lnTo>
                    <a:pt x="9976" y="9302"/>
                  </a:lnTo>
                  <a:lnTo>
                    <a:pt x="9945" y="8955"/>
                  </a:lnTo>
                  <a:lnTo>
                    <a:pt x="9903" y="8608"/>
                  </a:lnTo>
                  <a:lnTo>
                    <a:pt x="9848" y="8264"/>
                  </a:lnTo>
                  <a:lnTo>
                    <a:pt x="9781" y="7921"/>
                  </a:lnTo>
                  <a:lnTo>
                    <a:pt x="9703" y="7581"/>
                  </a:lnTo>
                  <a:lnTo>
                    <a:pt x="9613" y="7244"/>
                  </a:lnTo>
                  <a:lnTo>
                    <a:pt x="9511" y="6910"/>
                  </a:lnTo>
                  <a:lnTo>
                    <a:pt x="9397" y="6580"/>
                  </a:lnTo>
                  <a:lnTo>
                    <a:pt x="9272" y="6254"/>
                  </a:lnTo>
                  <a:lnTo>
                    <a:pt x="9135" y="5933"/>
                  </a:lnTo>
                  <a:lnTo>
                    <a:pt x="8988" y="5616"/>
                  </a:lnTo>
                  <a:lnTo>
                    <a:pt x="8829" y="5305"/>
                  </a:lnTo>
                  <a:lnTo>
                    <a:pt x="8660" y="5000"/>
                  </a:lnTo>
                  <a:lnTo>
                    <a:pt x="8480" y="4701"/>
                  </a:lnTo>
                  <a:lnTo>
                    <a:pt x="8290" y="4408"/>
                  </a:lnTo>
                  <a:lnTo>
                    <a:pt x="8090" y="4122"/>
                  </a:lnTo>
                  <a:lnTo>
                    <a:pt x="7880" y="3843"/>
                  </a:lnTo>
                  <a:lnTo>
                    <a:pt x="7660" y="3572"/>
                  </a:lnTo>
                  <a:lnTo>
                    <a:pt x="7431" y="3309"/>
                  </a:lnTo>
                  <a:lnTo>
                    <a:pt x="7193" y="3053"/>
                  </a:lnTo>
                  <a:lnTo>
                    <a:pt x="6947" y="2807"/>
                  </a:lnTo>
                  <a:lnTo>
                    <a:pt x="6691" y="2569"/>
                  </a:lnTo>
                  <a:lnTo>
                    <a:pt x="6428" y="2340"/>
                  </a:lnTo>
                  <a:lnTo>
                    <a:pt x="6157" y="2120"/>
                  </a:lnTo>
                  <a:lnTo>
                    <a:pt x="5878" y="1910"/>
                  </a:lnTo>
                  <a:lnTo>
                    <a:pt x="5592" y="1710"/>
                  </a:lnTo>
                  <a:lnTo>
                    <a:pt x="5299" y="1520"/>
                  </a:lnTo>
                  <a:lnTo>
                    <a:pt x="5000" y="1340"/>
                  </a:lnTo>
                  <a:lnTo>
                    <a:pt x="4695" y="1171"/>
                  </a:lnTo>
                  <a:lnTo>
                    <a:pt x="4384" y="1012"/>
                  </a:lnTo>
                  <a:lnTo>
                    <a:pt x="4067" y="865"/>
                  </a:lnTo>
                  <a:lnTo>
                    <a:pt x="3746" y="728"/>
                  </a:lnTo>
                  <a:lnTo>
                    <a:pt x="3420" y="603"/>
                  </a:lnTo>
                  <a:lnTo>
                    <a:pt x="3090" y="489"/>
                  </a:lnTo>
                  <a:lnTo>
                    <a:pt x="2756" y="387"/>
                  </a:lnTo>
                  <a:lnTo>
                    <a:pt x="2419" y="297"/>
                  </a:lnTo>
                  <a:lnTo>
                    <a:pt x="2079" y="219"/>
                  </a:lnTo>
                  <a:lnTo>
                    <a:pt x="1736" y="152"/>
                  </a:lnTo>
                  <a:lnTo>
                    <a:pt x="1392" y="97"/>
                  </a:lnTo>
                  <a:lnTo>
                    <a:pt x="1045" y="55"/>
                  </a:lnTo>
                  <a:lnTo>
                    <a:pt x="698" y="24"/>
                  </a:lnTo>
                  <a:lnTo>
                    <a:pt x="349" y="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9525">
              <a:rou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Text Box 7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8687" y="3767"/>
              <a:ext cx="93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</a:p>
          </p:txBody>
        </p:sp>
        <p:sp>
          <p:nvSpPr>
            <p:cNvPr id="92" name="Text Box 7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8587" y="6141"/>
              <a:ext cx="113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</a:p>
          </p:txBody>
        </p:sp>
        <p:cxnSp>
          <p:nvCxnSpPr>
            <p:cNvPr id="96" name="直接箭头连接符 95"/>
            <p:cNvCxnSpPr/>
            <p:nvPr>
              <p:custDataLst>
                <p:tags r:id="rId32"/>
              </p:custDataLst>
            </p:nvPr>
          </p:nvCxnSpPr>
          <p:spPr>
            <a:xfrm flipV="1">
              <a:off x="8389" y="4994"/>
              <a:ext cx="683" cy="823"/>
            </a:xfrm>
            <a:prstGeom prst="straightConnector1">
              <a:avLst/>
            </a:prstGeom>
            <a:ln w="44450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组合 98"/>
          <p:cNvGrpSpPr/>
          <p:nvPr/>
        </p:nvGrpSpPr>
        <p:grpSpPr>
          <a:xfrm>
            <a:off x="8763635" y="2392045"/>
            <a:ext cx="1830705" cy="1928495"/>
            <a:chOff x="13801" y="3767"/>
            <a:chExt cx="2883" cy="3037"/>
          </a:xfrm>
        </p:grpSpPr>
        <p:sp>
          <p:nvSpPr>
            <p:cNvPr id="82" name="Freeform 10"/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 rot="5400000" flipV="1">
              <a:off x="14392" y="4756"/>
              <a:ext cx="566" cy="1749"/>
            </a:xfrm>
            <a:custGeom>
              <a:avLst/>
              <a:gdLst>
                <a:gd name="T0" fmla="*/ 7 w 10000"/>
                <a:gd name="T1" fmla="*/ 163 h 26000"/>
                <a:gd name="T2" fmla="*/ 21 w 10000"/>
                <a:gd name="T3" fmla="*/ 164 h 26000"/>
                <a:gd name="T4" fmla="*/ 35 w 10000"/>
                <a:gd name="T5" fmla="*/ 166 h 26000"/>
                <a:gd name="T6" fmla="*/ 49 w 10000"/>
                <a:gd name="T7" fmla="*/ 170 h 26000"/>
                <a:gd name="T8" fmla="*/ 62 w 10000"/>
                <a:gd name="T9" fmla="*/ 174 h 26000"/>
                <a:gd name="T10" fmla="*/ 76 w 10000"/>
                <a:gd name="T11" fmla="*/ 180 h 26000"/>
                <a:gd name="T12" fmla="*/ 88 w 10000"/>
                <a:gd name="T13" fmla="*/ 187 h 26000"/>
                <a:gd name="T14" fmla="*/ 101 w 10000"/>
                <a:gd name="T15" fmla="*/ 195 h 26000"/>
                <a:gd name="T16" fmla="*/ 113 w 10000"/>
                <a:gd name="T17" fmla="*/ 204 h 26000"/>
                <a:gd name="T18" fmla="*/ 124 w 10000"/>
                <a:gd name="T19" fmla="*/ 214 h 26000"/>
                <a:gd name="T20" fmla="*/ 135 w 10000"/>
                <a:gd name="T21" fmla="*/ 225 h 26000"/>
                <a:gd name="T22" fmla="*/ 145 w 10000"/>
                <a:gd name="T23" fmla="*/ 237 h 26000"/>
                <a:gd name="T24" fmla="*/ 154 w 10000"/>
                <a:gd name="T25" fmla="*/ 250 h 26000"/>
                <a:gd name="T26" fmla="*/ 163 w 10000"/>
                <a:gd name="T27" fmla="*/ 263 h 26000"/>
                <a:gd name="T28" fmla="*/ 171 w 10000"/>
                <a:gd name="T29" fmla="*/ 277 h 26000"/>
                <a:gd name="T30" fmla="*/ 178 w 10000"/>
                <a:gd name="T31" fmla="*/ 292 h 26000"/>
                <a:gd name="T32" fmla="*/ 184 w 10000"/>
                <a:gd name="T33" fmla="*/ 307 h 26000"/>
                <a:gd name="T34" fmla="*/ 189 w 10000"/>
                <a:gd name="T35" fmla="*/ 323 h 26000"/>
                <a:gd name="T36" fmla="*/ 194 w 10000"/>
                <a:gd name="T37" fmla="*/ 339 h 26000"/>
                <a:gd name="T38" fmla="*/ 197 w 10000"/>
                <a:gd name="T39" fmla="*/ 356 h 26000"/>
                <a:gd name="T40" fmla="*/ 200 w 10000"/>
                <a:gd name="T41" fmla="*/ 372 h 26000"/>
                <a:gd name="T42" fmla="*/ 201 w 10000"/>
                <a:gd name="T43" fmla="*/ 389 h 26000"/>
                <a:gd name="T44" fmla="*/ 202 w 10000"/>
                <a:gd name="T45" fmla="*/ 406 h 26000"/>
                <a:gd name="T46" fmla="*/ 336 w 10000"/>
                <a:gd name="T47" fmla="*/ 1056 h 26000"/>
                <a:gd name="T48" fmla="*/ 336 w 10000"/>
                <a:gd name="T49" fmla="*/ 392 h 26000"/>
                <a:gd name="T50" fmla="*/ 334 w 10000"/>
                <a:gd name="T51" fmla="*/ 364 h 26000"/>
                <a:gd name="T52" fmla="*/ 331 w 10000"/>
                <a:gd name="T53" fmla="*/ 336 h 26000"/>
                <a:gd name="T54" fmla="*/ 326 w 10000"/>
                <a:gd name="T55" fmla="*/ 308 h 26000"/>
                <a:gd name="T56" fmla="*/ 320 w 10000"/>
                <a:gd name="T57" fmla="*/ 281 h 26000"/>
                <a:gd name="T58" fmla="*/ 312 w 10000"/>
                <a:gd name="T59" fmla="*/ 254 h 26000"/>
                <a:gd name="T60" fmla="*/ 302 w 10000"/>
                <a:gd name="T61" fmla="*/ 228 h 26000"/>
                <a:gd name="T62" fmla="*/ 291 w 10000"/>
                <a:gd name="T63" fmla="*/ 203 h 26000"/>
                <a:gd name="T64" fmla="*/ 279 w 10000"/>
                <a:gd name="T65" fmla="*/ 179 h 26000"/>
                <a:gd name="T66" fmla="*/ 265 w 10000"/>
                <a:gd name="T67" fmla="*/ 156 h 26000"/>
                <a:gd name="T68" fmla="*/ 250 w 10000"/>
                <a:gd name="T69" fmla="*/ 134 h 26000"/>
                <a:gd name="T70" fmla="*/ 233 w 10000"/>
                <a:gd name="T71" fmla="*/ 114 h 26000"/>
                <a:gd name="T72" fmla="*/ 216 w 10000"/>
                <a:gd name="T73" fmla="*/ 95 h 26000"/>
                <a:gd name="T74" fmla="*/ 198 w 10000"/>
                <a:gd name="T75" fmla="*/ 78 h 26000"/>
                <a:gd name="T76" fmla="*/ 178 w 10000"/>
                <a:gd name="T77" fmla="*/ 62 h 26000"/>
                <a:gd name="T78" fmla="*/ 158 w 10000"/>
                <a:gd name="T79" fmla="*/ 48 h 26000"/>
                <a:gd name="T80" fmla="*/ 137 w 10000"/>
                <a:gd name="T81" fmla="*/ 35 h 26000"/>
                <a:gd name="T82" fmla="*/ 115 w 10000"/>
                <a:gd name="T83" fmla="*/ 24 h 26000"/>
                <a:gd name="T84" fmla="*/ 93 w 10000"/>
                <a:gd name="T85" fmla="*/ 16 h 26000"/>
                <a:gd name="T86" fmla="*/ 70 w 10000"/>
                <a:gd name="T87" fmla="*/ 9 h 26000"/>
                <a:gd name="T88" fmla="*/ 47 w 10000"/>
                <a:gd name="T89" fmla="*/ 4 h 26000"/>
                <a:gd name="T90" fmla="*/ 23 w 10000"/>
                <a:gd name="T91" fmla="*/ 1 h 26000"/>
                <a:gd name="T92" fmla="*/ 0 w 10000"/>
                <a:gd name="T93" fmla="*/ 0 h 26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000"/>
                <a:gd name="T142" fmla="*/ 0 h 26000"/>
                <a:gd name="T143" fmla="*/ 10000 w 10000"/>
                <a:gd name="T144" fmla="*/ 26000 h 26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000" h="26000">
                  <a:moveTo>
                    <a:pt x="0" y="4000"/>
                  </a:moveTo>
                  <a:lnTo>
                    <a:pt x="209" y="4004"/>
                  </a:lnTo>
                  <a:lnTo>
                    <a:pt x="419" y="4015"/>
                  </a:lnTo>
                  <a:lnTo>
                    <a:pt x="627" y="4033"/>
                  </a:lnTo>
                  <a:lnTo>
                    <a:pt x="835" y="4058"/>
                  </a:lnTo>
                  <a:lnTo>
                    <a:pt x="1042" y="4091"/>
                  </a:lnTo>
                  <a:lnTo>
                    <a:pt x="1247" y="4131"/>
                  </a:lnTo>
                  <a:lnTo>
                    <a:pt x="1452" y="4178"/>
                  </a:lnTo>
                  <a:lnTo>
                    <a:pt x="1654" y="4232"/>
                  </a:lnTo>
                  <a:lnTo>
                    <a:pt x="1854" y="4294"/>
                  </a:lnTo>
                  <a:lnTo>
                    <a:pt x="2052" y="4362"/>
                  </a:lnTo>
                  <a:lnTo>
                    <a:pt x="2248" y="4437"/>
                  </a:lnTo>
                  <a:lnTo>
                    <a:pt x="2440" y="4519"/>
                  </a:lnTo>
                  <a:lnTo>
                    <a:pt x="2630" y="4607"/>
                  </a:lnTo>
                  <a:lnTo>
                    <a:pt x="2817" y="4702"/>
                  </a:lnTo>
                  <a:lnTo>
                    <a:pt x="3000" y="4804"/>
                  </a:lnTo>
                  <a:lnTo>
                    <a:pt x="3180" y="4912"/>
                  </a:lnTo>
                  <a:lnTo>
                    <a:pt x="3355" y="5026"/>
                  </a:lnTo>
                  <a:lnTo>
                    <a:pt x="3527" y="5146"/>
                  </a:lnTo>
                  <a:lnTo>
                    <a:pt x="3694" y="5272"/>
                  </a:lnTo>
                  <a:lnTo>
                    <a:pt x="3857" y="5404"/>
                  </a:lnTo>
                  <a:lnTo>
                    <a:pt x="4015" y="5541"/>
                  </a:lnTo>
                  <a:lnTo>
                    <a:pt x="4168" y="5684"/>
                  </a:lnTo>
                  <a:lnTo>
                    <a:pt x="4316" y="5832"/>
                  </a:lnTo>
                  <a:lnTo>
                    <a:pt x="4459" y="5985"/>
                  </a:lnTo>
                  <a:lnTo>
                    <a:pt x="4596" y="6143"/>
                  </a:lnTo>
                  <a:lnTo>
                    <a:pt x="4728" y="6306"/>
                  </a:lnTo>
                  <a:lnTo>
                    <a:pt x="4854" y="6473"/>
                  </a:lnTo>
                  <a:lnTo>
                    <a:pt x="4974" y="6645"/>
                  </a:lnTo>
                  <a:lnTo>
                    <a:pt x="5088" y="6820"/>
                  </a:lnTo>
                  <a:lnTo>
                    <a:pt x="5196" y="7000"/>
                  </a:lnTo>
                  <a:lnTo>
                    <a:pt x="5298" y="7183"/>
                  </a:lnTo>
                  <a:lnTo>
                    <a:pt x="5393" y="7370"/>
                  </a:lnTo>
                  <a:lnTo>
                    <a:pt x="5481" y="7560"/>
                  </a:lnTo>
                  <a:lnTo>
                    <a:pt x="5563" y="7752"/>
                  </a:lnTo>
                  <a:lnTo>
                    <a:pt x="5638" y="7948"/>
                  </a:lnTo>
                  <a:lnTo>
                    <a:pt x="5706" y="8146"/>
                  </a:lnTo>
                  <a:lnTo>
                    <a:pt x="5768" y="8346"/>
                  </a:lnTo>
                  <a:lnTo>
                    <a:pt x="5822" y="8548"/>
                  </a:lnTo>
                  <a:lnTo>
                    <a:pt x="5869" y="8753"/>
                  </a:lnTo>
                  <a:lnTo>
                    <a:pt x="5909" y="8958"/>
                  </a:lnTo>
                  <a:lnTo>
                    <a:pt x="5942" y="9165"/>
                  </a:lnTo>
                  <a:lnTo>
                    <a:pt x="5967" y="9373"/>
                  </a:lnTo>
                  <a:lnTo>
                    <a:pt x="5985" y="9581"/>
                  </a:lnTo>
                  <a:lnTo>
                    <a:pt x="5996" y="9791"/>
                  </a:lnTo>
                  <a:lnTo>
                    <a:pt x="6000" y="10000"/>
                  </a:lnTo>
                  <a:lnTo>
                    <a:pt x="6000" y="26000"/>
                  </a:lnTo>
                  <a:lnTo>
                    <a:pt x="10000" y="26000"/>
                  </a:lnTo>
                  <a:lnTo>
                    <a:pt x="10000" y="10000"/>
                  </a:lnTo>
                  <a:lnTo>
                    <a:pt x="9994" y="9651"/>
                  </a:lnTo>
                  <a:lnTo>
                    <a:pt x="9976" y="9302"/>
                  </a:lnTo>
                  <a:lnTo>
                    <a:pt x="9945" y="8955"/>
                  </a:lnTo>
                  <a:lnTo>
                    <a:pt x="9903" y="8608"/>
                  </a:lnTo>
                  <a:lnTo>
                    <a:pt x="9848" y="8264"/>
                  </a:lnTo>
                  <a:lnTo>
                    <a:pt x="9781" y="7921"/>
                  </a:lnTo>
                  <a:lnTo>
                    <a:pt x="9703" y="7581"/>
                  </a:lnTo>
                  <a:lnTo>
                    <a:pt x="9613" y="7244"/>
                  </a:lnTo>
                  <a:lnTo>
                    <a:pt x="9511" y="6910"/>
                  </a:lnTo>
                  <a:lnTo>
                    <a:pt x="9397" y="6580"/>
                  </a:lnTo>
                  <a:lnTo>
                    <a:pt x="9272" y="6254"/>
                  </a:lnTo>
                  <a:lnTo>
                    <a:pt x="9135" y="5933"/>
                  </a:lnTo>
                  <a:lnTo>
                    <a:pt x="8988" y="5616"/>
                  </a:lnTo>
                  <a:lnTo>
                    <a:pt x="8829" y="5305"/>
                  </a:lnTo>
                  <a:lnTo>
                    <a:pt x="8660" y="5000"/>
                  </a:lnTo>
                  <a:lnTo>
                    <a:pt x="8480" y="4701"/>
                  </a:lnTo>
                  <a:lnTo>
                    <a:pt x="8290" y="4408"/>
                  </a:lnTo>
                  <a:lnTo>
                    <a:pt x="8090" y="4122"/>
                  </a:lnTo>
                  <a:lnTo>
                    <a:pt x="7880" y="3843"/>
                  </a:lnTo>
                  <a:lnTo>
                    <a:pt x="7660" y="3572"/>
                  </a:lnTo>
                  <a:lnTo>
                    <a:pt x="7431" y="3309"/>
                  </a:lnTo>
                  <a:lnTo>
                    <a:pt x="7193" y="3053"/>
                  </a:lnTo>
                  <a:lnTo>
                    <a:pt x="6947" y="2807"/>
                  </a:lnTo>
                  <a:lnTo>
                    <a:pt x="6691" y="2569"/>
                  </a:lnTo>
                  <a:lnTo>
                    <a:pt x="6428" y="2340"/>
                  </a:lnTo>
                  <a:lnTo>
                    <a:pt x="6157" y="2120"/>
                  </a:lnTo>
                  <a:lnTo>
                    <a:pt x="5878" y="1910"/>
                  </a:lnTo>
                  <a:lnTo>
                    <a:pt x="5592" y="1710"/>
                  </a:lnTo>
                  <a:lnTo>
                    <a:pt x="5299" y="1520"/>
                  </a:lnTo>
                  <a:lnTo>
                    <a:pt x="5000" y="1340"/>
                  </a:lnTo>
                  <a:lnTo>
                    <a:pt x="4695" y="1171"/>
                  </a:lnTo>
                  <a:lnTo>
                    <a:pt x="4384" y="1012"/>
                  </a:lnTo>
                  <a:lnTo>
                    <a:pt x="4067" y="865"/>
                  </a:lnTo>
                  <a:lnTo>
                    <a:pt x="3746" y="728"/>
                  </a:lnTo>
                  <a:lnTo>
                    <a:pt x="3420" y="603"/>
                  </a:lnTo>
                  <a:lnTo>
                    <a:pt x="3090" y="489"/>
                  </a:lnTo>
                  <a:lnTo>
                    <a:pt x="2756" y="387"/>
                  </a:lnTo>
                  <a:lnTo>
                    <a:pt x="2419" y="297"/>
                  </a:lnTo>
                  <a:lnTo>
                    <a:pt x="2079" y="219"/>
                  </a:lnTo>
                  <a:lnTo>
                    <a:pt x="1736" y="152"/>
                  </a:lnTo>
                  <a:lnTo>
                    <a:pt x="1392" y="97"/>
                  </a:lnTo>
                  <a:lnTo>
                    <a:pt x="1045" y="55"/>
                  </a:lnTo>
                  <a:lnTo>
                    <a:pt x="698" y="24"/>
                  </a:lnTo>
                  <a:lnTo>
                    <a:pt x="349" y="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9525">
              <a:rou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AutoShape 1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13176106">
              <a:off x="15074" y="4136"/>
              <a:ext cx="159" cy="2669"/>
            </a:xfrm>
            <a:prstGeom prst="can">
              <a:avLst>
                <a:gd name="adj" fmla="val 124972"/>
              </a:avLst>
            </a:prstGeom>
            <a:solidFill>
              <a:srgbClr val="F7F7D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rot="10800000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12"/>
            <p:cNvSpPr>
              <a:spLocks noChangeAspect="1" noChangeArrowheads="1"/>
            </p:cNvSpPr>
            <p:nvPr>
              <p:custDataLst>
                <p:tags r:id="rId17"/>
              </p:custDataLst>
            </p:nvPr>
          </p:nvSpPr>
          <p:spPr bwMode="auto">
            <a:xfrm rot="5400000" flipH="1" flipV="1">
              <a:off x="14392" y="4190"/>
              <a:ext cx="566" cy="1749"/>
            </a:xfrm>
            <a:custGeom>
              <a:avLst/>
              <a:gdLst>
                <a:gd name="T0" fmla="*/ 7 w 10000"/>
                <a:gd name="T1" fmla="*/ 163 h 26000"/>
                <a:gd name="T2" fmla="*/ 21 w 10000"/>
                <a:gd name="T3" fmla="*/ 164 h 26000"/>
                <a:gd name="T4" fmla="*/ 35 w 10000"/>
                <a:gd name="T5" fmla="*/ 166 h 26000"/>
                <a:gd name="T6" fmla="*/ 49 w 10000"/>
                <a:gd name="T7" fmla="*/ 170 h 26000"/>
                <a:gd name="T8" fmla="*/ 62 w 10000"/>
                <a:gd name="T9" fmla="*/ 174 h 26000"/>
                <a:gd name="T10" fmla="*/ 76 w 10000"/>
                <a:gd name="T11" fmla="*/ 180 h 26000"/>
                <a:gd name="T12" fmla="*/ 88 w 10000"/>
                <a:gd name="T13" fmla="*/ 187 h 26000"/>
                <a:gd name="T14" fmla="*/ 101 w 10000"/>
                <a:gd name="T15" fmla="*/ 195 h 26000"/>
                <a:gd name="T16" fmla="*/ 113 w 10000"/>
                <a:gd name="T17" fmla="*/ 204 h 26000"/>
                <a:gd name="T18" fmla="*/ 124 w 10000"/>
                <a:gd name="T19" fmla="*/ 214 h 26000"/>
                <a:gd name="T20" fmla="*/ 135 w 10000"/>
                <a:gd name="T21" fmla="*/ 225 h 26000"/>
                <a:gd name="T22" fmla="*/ 145 w 10000"/>
                <a:gd name="T23" fmla="*/ 237 h 26000"/>
                <a:gd name="T24" fmla="*/ 154 w 10000"/>
                <a:gd name="T25" fmla="*/ 250 h 26000"/>
                <a:gd name="T26" fmla="*/ 163 w 10000"/>
                <a:gd name="T27" fmla="*/ 263 h 26000"/>
                <a:gd name="T28" fmla="*/ 171 w 10000"/>
                <a:gd name="T29" fmla="*/ 277 h 26000"/>
                <a:gd name="T30" fmla="*/ 178 w 10000"/>
                <a:gd name="T31" fmla="*/ 292 h 26000"/>
                <a:gd name="T32" fmla="*/ 184 w 10000"/>
                <a:gd name="T33" fmla="*/ 307 h 26000"/>
                <a:gd name="T34" fmla="*/ 189 w 10000"/>
                <a:gd name="T35" fmla="*/ 323 h 26000"/>
                <a:gd name="T36" fmla="*/ 194 w 10000"/>
                <a:gd name="T37" fmla="*/ 339 h 26000"/>
                <a:gd name="T38" fmla="*/ 197 w 10000"/>
                <a:gd name="T39" fmla="*/ 356 h 26000"/>
                <a:gd name="T40" fmla="*/ 200 w 10000"/>
                <a:gd name="T41" fmla="*/ 372 h 26000"/>
                <a:gd name="T42" fmla="*/ 201 w 10000"/>
                <a:gd name="T43" fmla="*/ 389 h 26000"/>
                <a:gd name="T44" fmla="*/ 202 w 10000"/>
                <a:gd name="T45" fmla="*/ 406 h 26000"/>
                <a:gd name="T46" fmla="*/ 336 w 10000"/>
                <a:gd name="T47" fmla="*/ 1056 h 26000"/>
                <a:gd name="T48" fmla="*/ 336 w 10000"/>
                <a:gd name="T49" fmla="*/ 392 h 26000"/>
                <a:gd name="T50" fmla="*/ 334 w 10000"/>
                <a:gd name="T51" fmla="*/ 364 h 26000"/>
                <a:gd name="T52" fmla="*/ 331 w 10000"/>
                <a:gd name="T53" fmla="*/ 336 h 26000"/>
                <a:gd name="T54" fmla="*/ 326 w 10000"/>
                <a:gd name="T55" fmla="*/ 308 h 26000"/>
                <a:gd name="T56" fmla="*/ 320 w 10000"/>
                <a:gd name="T57" fmla="*/ 281 h 26000"/>
                <a:gd name="T58" fmla="*/ 312 w 10000"/>
                <a:gd name="T59" fmla="*/ 254 h 26000"/>
                <a:gd name="T60" fmla="*/ 302 w 10000"/>
                <a:gd name="T61" fmla="*/ 228 h 26000"/>
                <a:gd name="T62" fmla="*/ 291 w 10000"/>
                <a:gd name="T63" fmla="*/ 203 h 26000"/>
                <a:gd name="T64" fmla="*/ 279 w 10000"/>
                <a:gd name="T65" fmla="*/ 179 h 26000"/>
                <a:gd name="T66" fmla="*/ 265 w 10000"/>
                <a:gd name="T67" fmla="*/ 156 h 26000"/>
                <a:gd name="T68" fmla="*/ 250 w 10000"/>
                <a:gd name="T69" fmla="*/ 134 h 26000"/>
                <a:gd name="T70" fmla="*/ 233 w 10000"/>
                <a:gd name="T71" fmla="*/ 114 h 26000"/>
                <a:gd name="T72" fmla="*/ 216 w 10000"/>
                <a:gd name="T73" fmla="*/ 95 h 26000"/>
                <a:gd name="T74" fmla="*/ 198 w 10000"/>
                <a:gd name="T75" fmla="*/ 78 h 26000"/>
                <a:gd name="T76" fmla="*/ 178 w 10000"/>
                <a:gd name="T77" fmla="*/ 62 h 26000"/>
                <a:gd name="T78" fmla="*/ 158 w 10000"/>
                <a:gd name="T79" fmla="*/ 48 h 26000"/>
                <a:gd name="T80" fmla="*/ 137 w 10000"/>
                <a:gd name="T81" fmla="*/ 35 h 26000"/>
                <a:gd name="T82" fmla="*/ 115 w 10000"/>
                <a:gd name="T83" fmla="*/ 24 h 26000"/>
                <a:gd name="T84" fmla="*/ 93 w 10000"/>
                <a:gd name="T85" fmla="*/ 16 h 26000"/>
                <a:gd name="T86" fmla="*/ 70 w 10000"/>
                <a:gd name="T87" fmla="*/ 9 h 26000"/>
                <a:gd name="T88" fmla="*/ 47 w 10000"/>
                <a:gd name="T89" fmla="*/ 4 h 26000"/>
                <a:gd name="T90" fmla="*/ 23 w 10000"/>
                <a:gd name="T91" fmla="*/ 1 h 26000"/>
                <a:gd name="T92" fmla="*/ 0 w 10000"/>
                <a:gd name="T93" fmla="*/ 0 h 26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000"/>
                <a:gd name="T142" fmla="*/ 0 h 26000"/>
                <a:gd name="T143" fmla="*/ 10000 w 10000"/>
                <a:gd name="T144" fmla="*/ 26000 h 26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000" h="26000">
                  <a:moveTo>
                    <a:pt x="0" y="4000"/>
                  </a:moveTo>
                  <a:lnTo>
                    <a:pt x="209" y="4004"/>
                  </a:lnTo>
                  <a:lnTo>
                    <a:pt x="419" y="4015"/>
                  </a:lnTo>
                  <a:lnTo>
                    <a:pt x="627" y="4033"/>
                  </a:lnTo>
                  <a:lnTo>
                    <a:pt x="835" y="4058"/>
                  </a:lnTo>
                  <a:lnTo>
                    <a:pt x="1042" y="4091"/>
                  </a:lnTo>
                  <a:lnTo>
                    <a:pt x="1247" y="4131"/>
                  </a:lnTo>
                  <a:lnTo>
                    <a:pt x="1452" y="4178"/>
                  </a:lnTo>
                  <a:lnTo>
                    <a:pt x="1654" y="4232"/>
                  </a:lnTo>
                  <a:lnTo>
                    <a:pt x="1854" y="4294"/>
                  </a:lnTo>
                  <a:lnTo>
                    <a:pt x="2052" y="4362"/>
                  </a:lnTo>
                  <a:lnTo>
                    <a:pt x="2248" y="4437"/>
                  </a:lnTo>
                  <a:lnTo>
                    <a:pt x="2440" y="4519"/>
                  </a:lnTo>
                  <a:lnTo>
                    <a:pt x="2630" y="4607"/>
                  </a:lnTo>
                  <a:lnTo>
                    <a:pt x="2817" y="4702"/>
                  </a:lnTo>
                  <a:lnTo>
                    <a:pt x="3000" y="4804"/>
                  </a:lnTo>
                  <a:lnTo>
                    <a:pt x="3180" y="4912"/>
                  </a:lnTo>
                  <a:lnTo>
                    <a:pt x="3355" y="5026"/>
                  </a:lnTo>
                  <a:lnTo>
                    <a:pt x="3527" y="5146"/>
                  </a:lnTo>
                  <a:lnTo>
                    <a:pt x="3694" y="5272"/>
                  </a:lnTo>
                  <a:lnTo>
                    <a:pt x="3857" y="5404"/>
                  </a:lnTo>
                  <a:lnTo>
                    <a:pt x="4015" y="5541"/>
                  </a:lnTo>
                  <a:lnTo>
                    <a:pt x="4168" y="5684"/>
                  </a:lnTo>
                  <a:lnTo>
                    <a:pt x="4316" y="5832"/>
                  </a:lnTo>
                  <a:lnTo>
                    <a:pt x="4459" y="5985"/>
                  </a:lnTo>
                  <a:lnTo>
                    <a:pt x="4596" y="6143"/>
                  </a:lnTo>
                  <a:lnTo>
                    <a:pt x="4728" y="6306"/>
                  </a:lnTo>
                  <a:lnTo>
                    <a:pt x="4854" y="6473"/>
                  </a:lnTo>
                  <a:lnTo>
                    <a:pt x="4974" y="6645"/>
                  </a:lnTo>
                  <a:lnTo>
                    <a:pt x="5088" y="6820"/>
                  </a:lnTo>
                  <a:lnTo>
                    <a:pt x="5196" y="7000"/>
                  </a:lnTo>
                  <a:lnTo>
                    <a:pt x="5298" y="7183"/>
                  </a:lnTo>
                  <a:lnTo>
                    <a:pt x="5393" y="7370"/>
                  </a:lnTo>
                  <a:lnTo>
                    <a:pt x="5481" y="7560"/>
                  </a:lnTo>
                  <a:lnTo>
                    <a:pt x="5563" y="7752"/>
                  </a:lnTo>
                  <a:lnTo>
                    <a:pt x="5638" y="7948"/>
                  </a:lnTo>
                  <a:lnTo>
                    <a:pt x="5706" y="8146"/>
                  </a:lnTo>
                  <a:lnTo>
                    <a:pt x="5768" y="8346"/>
                  </a:lnTo>
                  <a:lnTo>
                    <a:pt x="5822" y="8548"/>
                  </a:lnTo>
                  <a:lnTo>
                    <a:pt x="5869" y="8753"/>
                  </a:lnTo>
                  <a:lnTo>
                    <a:pt x="5909" y="8958"/>
                  </a:lnTo>
                  <a:lnTo>
                    <a:pt x="5942" y="9165"/>
                  </a:lnTo>
                  <a:lnTo>
                    <a:pt x="5967" y="9373"/>
                  </a:lnTo>
                  <a:lnTo>
                    <a:pt x="5985" y="9581"/>
                  </a:lnTo>
                  <a:lnTo>
                    <a:pt x="5996" y="9791"/>
                  </a:lnTo>
                  <a:lnTo>
                    <a:pt x="6000" y="10000"/>
                  </a:lnTo>
                  <a:lnTo>
                    <a:pt x="6000" y="26000"/>
                  </a:lnTo>
                  <a:lnTo>
                    <a:pt x="10000" y="26000"/>
                  </a:lnTo>
                  <a:lnTo>
                    <a:pt x="10000" y="10000"/>
                  </a:lnTo>
                  <a:lnTo>
                    <a:pt x="9994" y="9651"/>
                  </a:lnTo>
                  <a:lnTo>
                    <a:pt x="9976" y="9302"/>
                  </a:lnTo>
                  <a:lnTo>
                    <a:pt x="9945" y="8955"/>
                  </a:lnTo>
                  <a:lnTo>
                    <a:pt x="9903" y="8608"/>
                  </a:lnTo>
                  <a:lnTo>
                    <a:pt x="9848" y="8264"/>
                  </a:lnTo>
                  <a:lnTo>
                    <a:pt x="9781" y="7921"/>
                  </a:lnTo>
                  <a:lnTo>
                    <a:pt x="9703" y="7581"/>
                  </a:lnTo>
                  <a:lnTo>
                    <a:pt x="9613" y="7244"/>
                  </a:lnTo>
                  <a:lnTo>
                    <a:pt x="9511" y="6910"/>
                  </a:lnTo>
                  <a:lnTo>
                    <a:pt x="9397" y="6580"/>
                  </a:lnTo>
                  <a:lnTo>
                    <a:pt x="9272" y="6254"/>
                  </a:lnTo>
                  <a:lnTo>
                    <a:pt x="9135" y="5933"/>
                  </a:lnTo>
                  <a:lnTo>
                    <a:pt x="8988" y="5616"/>
                  </a:lnTo>
                  <a:lnTo>
                    <a:pt x="8829" y="5305"/>
                  </a:lnTo>
                  <a:lnTo>
                    <a:pt x="8660" y="5000"/>
                  </a:lnTo>
                  <a:lnTo>
                    <a:pt x="8480" y="4701"/>
                  </a:lnTo>
                  <a:lnTo>
                    <a:pt x="8290" y="4408"/>
                  </a:lnTo>
                  <a:lnTo>
                    <a:pt x="8090" y="4122"/>
                  </a:lnTo>
                  <a:lnTo>
                    <a:pt x="7880" y="3843"/>
                  </a:lnTo>
                  <a:lnTo>
                    <a:pt x="7660" y="3572"/>
                  </a:lnTo>
                  <a:lnTo>
                    <a:pt x="7431" y="3309"/>
                  </a:lnTo>
                  <a:lnTo>
                    <a:pt x="7193" y="3053"/>
                  </a:lnTo>
                  <a:lnTo>
                    <a:pt x="6947" y="2807"/>
                  </a:lnTo>
                  <a:lnTo>
                    <a:pt x="6691" y="2569"/>
                  </a:lnTo>
                  <a:lnTo>
                    <a:pt x="6428" y="2340"/>
                  </a:lnTo>
                  <a:lnTo>
                    <a:pt x="6157" y="2120"/>
                  </a:lnTo>
                  <a:lnTo>
                    <a:pt x="5878" y="1910"/>
                  </a:lnTo>
                  <a:lnTo>
                    <a:pt x="5592" y="1710"/>
                  </a:lnTo>
                  <a:lnTo>
                    <a:pt x="5299" y="1520"/>
                  </a:lnTo>
                  <a:lnTo>
                    <a:pt x="5000" y="1340"/>
                  </a:lnTo>
                  <a:lnTo>
                    <a:pt x="4695" y="1171"/>
                  </a:lnTo>
                  <a:lnTo>
                    <a:pt x="4384" y="1012"/>
                  </a:lnTo>
                  <a:lnTo>
                    <a:pt x="4067" y="865"/>
                  </a:lnTo>
                  <a:lnTo>
                    <a:pt x="3746" y="728"/>
                  </a:lnTo>
                  <a:lnTo>
                    <a:pt x="3420" y="603"/>
                  </a:lnTo>
                  <a:lnTo>
                    <a:pt x="3090" y="489"/>
                  </a:lnTo>
                  <a:lnTo>
                    <a:pt x="2756" y="387"/>
                  </a:lnTo>
                  <a:lnTo>
                    <a:pt x="2419" y="297"/>
                  </a:lnTo>
                  <a:lnTo>
                    <a:pt x="2079" y="219"/>
                  </a:lnTo>
                  <a:lnTo>
                    <a:pt x="1736" y="152"/>
                  </a:lnTo>
                  <a:lnTo>
                    <a:pt x="1392" y="97"/>
                  </a:lnTo>
                  <a:lnTo>
                    <a:pt x="1045" y="55"/>
                  </a:lnTo>
                  <a:lnTo>
                    <a:pt x="698" y="24"/>
                  </a:lnTo>
                  <a:lnTo>
                    <a:pt x="349" y="6"/>
                  </a:lnTo>
                  <a:lnTo>
                    <a:pt x="0" y="0"/>
                  </a:lnTo>
                </a:path>
              </a:pathLst>
            </a:custGeom>
            <a:solidFill>
              <a:srgbClr val="3366FF"/>
            </a:solidFill>
            <a:ln w="9525">
              <a:rou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Text Box 2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5402" y="4902"/>
              <a:ext cx="37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1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</a:p>
          </p:txBody>
        </p:sp>
        <p:sp>
          <p:nvSpPr>
            <p:cNvPr id="86" name="Line 6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4467" y="5182"/>
              <a:ext cx="686" cy="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Text Box 6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4157" y="5125"/>
              <a:ext cx="570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1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</a:p>
          </p:txBody>
        </p:sp>
        <p:sp>
          <p:nvSpPr>
            <p:cNvPr id="91" name="Text Box 7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5030" y="6141"/>
              <a:ext cx="93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</a:p>
          </p:txBody>
        </p:sp>
        <p:sp>
          <p:nvSpPr>
            <p:cNvPr id="94" name="Text Box 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230" y="3767"/>
              <a:ext cx="145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</a:p>
          </p:txBody>
        </p:sp>
        <p:cxnSp>
          <p:nvCxnSpPr>
            <p:cNvPr id="97" name="直接箭头连接符 96"/>
            <p:cNvCxnSpPr/>
            <p:nvPr>
              <p:custDataLst>
                <p:tags r:id="rId23"/>
              </p:custDataLst>
            </p:nvPr>
          </p:nvCxnSpPr>
          <p:spPr>
            <a:xfrm flipV="1">
              <a:off x="14817" y="5135"/>
              <a:ext cx="617" cy="737"/>
            </a:xfrm>
            <a:prstGeom prst="straightConnector1">
              <a:avLst/>
            </a:prstGeom>
            <a:ln w="44450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6773545" y="2392045"/>
            <a:ext cx="1678305" cy="1950720"/>
            <a:chOff x="10667" y="3767"/>
            <a:chExt cx="2643" cy="3072"/>
          </a:xfrm>
        </p:grpSpPr>
        <p:sp>
          <p:nvSpPr>
            <p:cNvPr id="70" name="Freeform 10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 rot="5400000" flipV="1">
              <a:off x="11146" y="4993"/>
              <a:ext cx="575" cy="1532"/>
            </a:xfrm>
            <a:custGeom>
              <a:avLst/>
              <a:gdLst>
                <a:gd name="T0" fmla="*/ 7 w 10000"/>
                <a:gd name="T1" fmla="*/ 163 h 26000"/>
                <a:gd name="T2" fmla="*/ 21 w 10000"/>
                <a:gd name="T3" fmla="*/ 164 h 26000"/>
                <a:gd name="T4" fmla="*/ 35 w 10000"/>
                <a:gd name="T5" fmla="*/ 166 h 26000"/>
                <a:gd name="T6" fmla="*/ 49 w 10000"/>
                <a:gd name="T7" fmla="*/ 170 h 26000"/>
                <a:gd name="T8" fmla="*/ 62 w 10000"/>
                <a:gd name="T9" fmla="*/ 174 h 26000"/>
                <a:gd name="T10" fmla="*/ 76 w 10000"/>
                <a:gd name="T11" fmla="*/ 180 h 26000"/>
                <a:gd name="T12" fmla="*/ 88 w 10000"/>
                <a:gd name="T13" fmla="*/ 187 h 26000"/>
                <a:gd name="T14" fmla="*/ 101 w 10000"/>
                <a:gd name="T15" fmla="*/ 195 h 26000"/>
                <a:gd name="T16" fmla="*/ 113 w 10000"/>
                <a:gd name="T17" fmla="*/ 204 h 26000"/>
                <a:gd name="T18" fmla="*/ 124 w 10000"/>
                <a:gd name="T19" fmla="*/ 214 h 26000"/>
                <a:gd name="T20" fmla="*/ 135 w 10000"/>
                <a:gd name="T21" fmla="*/ 225 h 26000"/>
                <a:gd name="T22" fmla="*/ 145 w 10000"/>
                <a:gd name="T23" fmla="*/ 237 h 26000"/>
                <a:gd name="T24" fmla="*/ 154 w 10000"/>
                <a:gd name="T25" fmla="*/ 250 h 26000"/>
                <a:gd name="T26" fmla="*/ 163 w 10000"/>
                <a:gd name="T27" fmla="*/ 263 h 26000"/>
                <a:gd name="T28" fmla="*/ 171 w 10000"/>
                <a:gd name="T29" fmla="*/ 277 h 26000"/>
                <a:gd name="T30" fmla="*/ 178 w 10000"/>
                <a:gd name="T31" fmla="*/ 292 h 26000"/>
                <a:gd name="T32" fmla="*/ 184 w 10000"/>
                <a:gd name="T33" fmla="*/ 307 h 26000"/>
                <a:gd name="T34" fmla="*/ 189 w 10000"/>
                <a:gd name="T35" fmla="*/ 323 h 26000"/>
                <a:gd name="T36" fmla="*/ 194 w 10000"/>
                <a:gd name="T37" fmla="*/ 339 h 26000"/>
                <a:gd name="T38" fmla="*/ 197 w 10000"/>
                <a:gd name="T39" fmla="*/ 356 h 26000"/>
                <a:gd name="T40" fmla="*/ 200 w 10000"/>
                <a:gd name="T41" fmla="*/ 372 h 26000"/>
                <a:gd name="T42" fmla="*/ 201 w 10000"/>
                <a:gd name="T43" fmla="*/ 389 h 26000"/>
                <a:gd name="T44" fmla="*/ 202 w 10000"/>
                <a:gd name="T45" fmla="*/ 406 h 26000"/>
                <a:gd name="T46" fmla="*/ 336 w 10000"/>
                <a:gd name="T47" fmla="*/ 1056 h 26000"/>
                <a:gd name="T48" fmla="*/ 336 w 10000"/>
                <a:gd name="T49" fmla="*/ 392 h 26000"/>
                <a:gd name="T50" fmla="*/ 334 w 10000"/>
                <a:gd name="T51" fmla="*/ 364 h 26000"/>
                <a:gd name="T52" fmla="*/ 331 w 10000"/>
                <a:gd name="T53" fmla="*/ 336 h 26000"/>
                <a:gd name="T54" fmla="*/ 326 w 10000"/>
                <a:gd name="T55" fmla="*/ 308 h 26000"/>
                <a:gd name="T56" fmla="*/ 320 w 10000"/>
                <a:gd name="T57" fmla="*/ 281 h 26000"/>
                <a:gd name="T58" fmla="*/ 312 w 10000"/>
                <a:gd name="T59" fmla="*/ 254 h 26000"/>
                <a:gd name="T60" fmla="*/ 302 w 10000"/>
                <a:gd name="T61" fmla="*/ 228 h 26000"/>
                <a:gd name="T62" fmla="*/ 291 w 10000"/>
                <a:gd name="T63" fmla="*/ 203 h 26000"/>
                <a:gd name="T64" fmla="*/ 279 w 10000"/>
                <a:gd name="T65" fmla="*/ 179 h 26000"/>
                <a:gd name="T66" fmla="*/ 265 w 10000"/>
                <a:gd name="T67" fmla="*/ 156 h 26000"/>
                <a:gd name="T68" fmla="*/ 250 w 10000"/>
                <a:gd name="T69" fmla="*/ 134 h 26000"/>
                <a:gd name="T70" fmla="*/ 233 w 10000"/>
                <a:gd name="T71" fmla="*/ 114 h 26000"/>
                <a:gd name="T72" fmla="*/ 216 w 10000"/>
                <a:gd name="T73" fmla="*/ 95 h 26000"/>
                <a:gd name="T74" fmla="*/ 198 w 10000"/>
                <a:gd name="T75" fmla="*/ 78 h 26000"/>
                <a:gd name="T76" fmla="*/ 178 w 10000"/>
                <a:gd name="T77" fmla="*/ 62 h 26000"/>
                <a:gd name="T78" fmla="*/ 158 w 10000"/>
                <a:gd name="T79" fmla="*/ 48 h 26000"/>
                <a:gd name="T80" fmla="*/ 137 w 10000"/>
                <a:gd name="T81" fmla="*/ 35 h 26000"/>
                <a:gd name="T82" fmla="*/ 115 w 10000"/>
                <a:gd name="T83" fmla="*/ 24 h 26000"/>
                <a:gd name="T84" fmla="*/ 93 w 10000"/>
                <a:gd name="T85" fmla="*/ 16 h 26000"/>
                <a:gd name="T86" fmla="*/ 70 w 10000"/>
                <a:gd name="T87" fmla="*/ 9 h 26000"/>
                <a:gd name="T88" fmla="*/ 47 w 10000"/>
                <a:gd name="T89" fmla="*/ 4 h 26000"/>
                <a:gd name="T90" fmla="*/ 23 w 10000"/>
                <a:gd name="T91" fmla="*/ 1 h 26000"/>
                <a:gd name="T92" fmla="*/ 0 w 10000"/>
                <a:gd name="T93" fmla="*/ 0 h 26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000"/>
                <a:gd name="T142" fmla="*/ 0 h 26000"/>
                <a:gd name="T143" fmla="*/ 10000 w 10000"/>
                <a:gd name="T144" fmla="*/ 26000 h 26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000" h="26000">
                  <a:moveTo>
                    <a:pt x="0" y="4000"/>
                  </a:moveTo>
                  <a:lnTo>
                    <a:pt x="209" y="4004"/>
                  </a:lnTo>
                  <a:lnTo>
                    <a:pt x="419" y="4015"/>
                  </a:lnTo>
                  <a:lnTo>
                    <a:pt x="627" y="4033"/>
                  </a:lnTo>
                  <a:lnTo>
                    <a:pt x="835" y="4058"/>
                  </a:lnTo>
                  <a:lnTo>
                    <a:pt x="1042" y="4091"/>
                  </a:lnTo>
                  <a:lnTo>
                    <a:pt x="1247" y="4131"/>
                  </a:lnTo>
                  <a:lnTo>
                    <a:pt x="1452" y="4178"/>
                  </a:lnTo>
                  <a:lnTo>
                    <a:pt x="1654" y="4232"/>
                  </a:lnTo>
                  <a:lnTo>
                    <a:pt x="1854" y="4294"/>
                  </a:lnTo>
                  <a:lnTo>
                    <a:pt x="2052" y="4362"/>
                  </a:lnTo>
                  <a:lnTo>
                    <a:pt x="2248" y="4437"/>
                  </a:lnTo>
                  <a:lnTo>
                    <a:pt x="2440" y="4519"/>
                  </a:lnTo>
                  <a:lnTo>
                    <a:pt x="2630" y="4607"/>
                  </a:lnTo>
                  <a:lnTo>
                    <a:pt x="2817" y="4702"/>
                  </a:lnTo>
                  <a:lnTo>
                    <a:pt x="3000" y="4804"/>
                  </a:lnTo>
                  <a:lnTo>
                    <a:pt x="3180" y="4912"/>
                  </a:lnTo>
                  <a:lnTo>
                    <a:pt x="3355" y="5026"/>
                  </a:lnTo>
                  <a:lnTo>
                    <a:pt x="3527" y="5146"/>
                  </a:lnTo>
                  <a:lnTo>
                    <a:pt x="3694" y="5272"/>
                  </a:lnTo>
                  <a:lnTo>
                    <a:pt x="3857" y="5404"/>
                  </a:lnTo>
                  <a:lnTo>
                    <a:pt x="4015" y="5541"/>
                  </a:lnTo>
                  <a:lnTo>
                    <a:pt x="4168" y="5684"/>
                  </a:lnTo>
                  <a:lnTo>
                    <a:pt x="4316" y="5832"/>
                  </a:lnTo>
                  <a:lnTo>
                    <a:pt x="4459" y="5985"/>
                  </a:lnTo>
                  <a:lnTo>
                    <a:pt x="4596" y="6143"/>
                  </a:lnTo>
                  <a:lnTo>
                    <a:pt x="4728" y="6306"/>
                  </a:lnTo>
                  <a:lnTo>
                    <a:pt x="4854" y="6473"/>
                  </a:lnTo>
                  <a:lnTo>
                    <a:pt x="4974" y="6645"/>
                  </a:lnTo>
                  <a:lnTo>
                    <a:pt x="5088" y="6820"/>
                  </a:lnTo>
                  <a:lnTo>
                    <a:pt x="5196" y="7000"/>
                  </a:lnTo>
                  <a:lnTo>
                    <a:pt x="5298" y="7183"/>
                  </a:lnTo>
                  <a:lnTo>
                    <a:pt x="5393" y="7370"/>
                  </a:lnTo>
                  <a:lnTo>
                    <a:pt x="5481" y="7560"/>
                  </a:lnTo>
                  <a:lnTo>
                    <a:pt x="5563" y="7752"/>
                  </a:lnTo>
                  <a:lnTo>
                    <a:pt x="5638" y="7948"/>
                  </a:lnTo>
                  <a:lnTo>
                    <a:pt x="5706" y="8146"/>
                  </a:lnTo>
                  <a:lnTo>
                    <a:pt x="5768" y="8346"/>
                  </a:lnTo>
                  <a:lnTo>
                    <a:pt x="5822" y="8548"/>
                  </a:lnTo>
                  <a:lnTo>
                    <a:pt x="5869" y="8753"/>
                  </a:lnTo>
                  <a:lnTo>
                    <a:pt x="5909" y="8958"/>
                  </a:lnTo>
                  <a:lnTo>
                    <a:pt x="5942" y="9165"/>
                  </a:lnTo>
                  <a:lnTo>
                    <a:pt x="5967" y="9373"/>
                  </a:lnTo>
                  <a:lnTo>
                    <a:pt x="5985" y="9581"/>
                  </a:lnTo>
                  <a:lnTo>
                    <a:pt x="5996" y="9791"/>
                  </a:lnTo>
                  <a:lnTo>
                    <a:pt x="6000" y="10000"/>
                  </a:lnTo>
                  <a:lnTo>
                    <a:pt x="6000" y="26000"/>
                  </a:lnTo>
                  <a:lnTo>
                    <a:pt x="10000" y="26000"/>
                  </a:lnTo>
                  <a:lnTo>
                    <a:pt x="10000" y="10000"/>
                  </a:lnTo>
                  <a:lnTo>
                    <a:pt x="9994" y="9651"/>
                  </a:lnTo>
                  <a:lnTo>
                    <a:pt x="9976" y="9302"/>
                  </a:lnTo>
                  <a:lnTo>
                    <a:pt x="9945" y="8955"/>
                  </a:lnTo>
                  <a:lnTo>
                    <a:pt x="9903" y="8608"/>
                  </a:lnTo>
                  <a:lnTo>
                    <a:pt x="9848" y="8264"/>
                  </a:lnTo>
                  <a:lnTo>
                    <a:pt x="9781" y="7921"/>
                  </a:lnTo>
                  <a:lnTo>
                    <a:pt x="9703" y="7581"/>
                  </a:lnTo>
                  <a:lnTo>
                    <a:pt x="9613" y="7244"/>
                  </a:lnTo>
                  <a:lnTo>
                    <a:pt x="9511" y="6910"/>
                  </a:lnTo>
                  <a:lnTo>
                    <a:pt x="9397" y="6580"/>
                  </a:lnTo>
                  <a:lnTo>
                    <a:pt x="9272" y="6254"/>
                  </a:lnTo>
                  <a:lnTo>
                    <a:pt x="9135" y="5933"/>
                  </a:lnTo>
                  <a:lnTo>
                    <a:pt x="8988" y="5616"/>
                  </a:lnTo>
                  <a:lnTo>
                    <a:pt x="8829" y="5305"/>
                  </a:lnTo>
                  <a:lnTo>
                    <a:pt x="8660" y="5000"/>
                  </a:lnTo>
                  <a:lnTo>
                    <a:pt x="8480" y="4701"/>
                  </a:lnTo>
                  <a:lnTo>
                    <a:pt x="8290" y="4408"/>
                  </a:lnTo>
                  <a:lnTo>
                    <a:pt x="8090" y="4122"/>
                  </a:lnTo>
                  <a:lnTo>
                    <a:pt x="7880" y="3843"/>
                  </a:lnTo>
                  <a:lnTo>
                    <a:pt x="7660" y="3572"/>
                  </a:lnTo>
                  <a:lnTo>
                    <a:pt x="7431" y="3309"/>
                  </a:lnTo>
                  <a:lnTo>
                    <a:pt x="7193" y="3053"/>
                  </a:lnTo>
                  <a:lnTo>
                    <a:pt x="6947" y="2807"/>
                  </a:lnTo>
                  <a:lnTo>
                    <a:pt x="6691" y="2569"/>
                  </a:lnTo>
                  <a:lnTo>
                    <a:pt x="6428" y="2340"/>
                  </a:lnTo>
                  <a:lnTo>
                    <a:pt x="6157" y="2120"/>
                  </a:lnTo>
                  <a:lnTo>
                    <a:pt x="5878" y="1910"/>
                  </a:lnTo>
                  <a:lnTo>
                    <a:pt x="5592" y="1710"/>
                  </a:lnTo>
                  <a:lnTo>
                    <a:pt x="5299" y="1520"/>
                  </a:lnTo>
                  <a:lnTo>
                    <a:pt x="5000" y="1340"/>
                  </a:lnTo>
                  <a:lnTo>
                    <a:pt x="4695" y="1171"/>
                  </a:lnTo>
                  <a:lnTo>
                    <a:pt x="4384" y="1012"/>
                  </a:lnTo>
                  <a:lnTo>
                    <a:pt x="4067" y="865"/>
                  </a:lnTo>
                  <a:lnTo>
                    <a:pt x="3746" y="728"/>
                  </a:lnTo>
                  <a:lnTo>
                    <a:pt x="3420" y="603"/>
                  </a:lnTo>
                  <a:lnTo>
                    <a:pt x="3090" y="489"/>
                  </a:lnTo>
                  <a:lnTo>
                    <a:pt x="2756" y="387"/>
                  </a:lnTo>
                  <a:lnTo>
                    <a:pt x="2419" y="297"/>
                  </a:lnTo>
                  <a:lnTo>
                    <a:pt x="2079" y="219"/>
                  </a:lnTo>
                  <a:lnTo>
                    <a:pt x="1736" y="152"/>
                  </a:lnTo>
                  <a:lnTo>
                    <a:pt x="1392" y="97"/>
                  </a:lnTo>
                  <a:lnTo>
                    <a:pt x="1045" y="55"/>
                  </a:lnTo>
                  <a:lnTo>
                    <a:pt x="698" y="24"/>
                  </a:lnTo>
                  <a:lnTo>
                    <a:pt x="349" y="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9525">
              <a:rou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AutoShape 1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13176106">
              <a:off x="11865" y="4129"/>
              <a:ext cx="140" cy="2711"/>
            </a:xfrm>
            <a:prstGeom prst="can">
              <a:avLst>
                <a:gd name="adj" fmla="val 124972"/>
              </a:avLst>
            </a:prstGeom>
            <a:solidFill>
              <a:srgbClr val="F7F7D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rot="10800000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12"/>
            <p:cNvSpPr>
              <a:spLocks noChangeAspect="1" noChangeArrowheads="1"/>
            </p:cNvSpPr>
            <p:nvPr>
              <p:custDataLst>
                <p:tags r:id="rId8"/>
              </p:custDataLst>
            </p:nvPr>
          </p:nvSpPr>
          <p:spPr bwMode="auto">
            <a:xfrm rot="5400000" flipH="1" flipV="1">
              <a:off x="11146" y="4417"/>
              <a:ext cx="575" cy="1532"/>
            </a:xfrm>
            <a:custGeom>
              <a:avLst/>
              <a:gdLst>
                <a:gd name="T0" fmla="*/ 7 w 10000"/>
                <a:gd name="T1" fmla="*/ 163 h 26000"/>
                <a:gd name="T2" fmla="*/ 21 w 10000"/>
                <a:gd name="T3" fmla="*/ 164 h 26000"/>
                <a:gd name="T4" fmla="*/ 35 w 10000"/>
                <a:gd name="T5" fmla="*/ 166 h 26000"/>
                <a:gd name="T6" fmla="*/ 49 w 10000"/>
                <a:gd name="T7" fmla="*/ 170 h 26000"/>
                <a:gd name="T8" fmla="*/ 62 w 10000"/>
                <a:gd name="T9" fmla="*/ 174 h 26000"/>
                <a:gd name="T10" fmla="*/ 76 w 10000"/>
                <a:gd name="T11" fmla="*/ 180 h 26000"/>
                <a:gd name="T12" fmla="*/ 88 w 10000"/>
                <a:gd name="T13" fmla="*/ 187 h 26000"/>
                <a:gd name="T14" fmla="*/ 101 w 10000"/>
                <a:gd name="T15" fmla="*/ 195 h 26000"/>
                <a:gd name="T16" fmla="*/ 113 w 10000"/>
                <a:gd name="T17" fmla="*/ 204 h 26000"/>
                <a:gd name="T18" fmla="*/ 124 w 10000"/>
                <a:gd name="T19" fmla="*/ 214 h 26000"/>
                <a:gd name="T20" fmla="*/ 135 w 10000"/>
                <a:gd name="T21" fmla="*/ 225 h 26000"/>
                <a:gd name="T22" fmla="*/ 145 w 10000"/>
                <a:gd name="T23" fmla="*/ 237 h 26000"/>
                <a:gd name="T24" fmla="*/ 154 w 10000"/>
                <a:gd name="T25" fmla="*/ 250 h 26000"/>
                <a:gd name="T26" fmla="*/ 163 w 10000"/>
                <a:gd name="T27" fmla="*/ 263 h 26000"/>
                <a:gd name="T28" fmla="*/ 171 w 10000"/>
                <a:gd name="T29" fmla="*/ 277 h 26000"/>
                <a:gd name="T30" fmla="*/ 178 w 10000"/>
                <a:gd name="T31" fmla="*/ 292 h 26000"/>
                <a:gd name="T32" fmla="*/ 184 w 10000"/>
                <a:gd name="T33" fmla="*/ 307 h 26000"/>
                <a:gd name="T34" fmla="*/ 189 w 10000"/>
                <a:gd name="T35" fmla="*/ 323 h 26000"/>
                <a:gd name="T36" fmla="*/ 194 w 10000"/>
                <a:gd name="T37" fmla="*/ 339 h 26000"/>
                <a:gd name="T38" fmla="*/ 197 w 10000"/>
                <a:gd name="T39" fmla="*/ 356 h 26000"/>
                <a:gd name="T40" fmla="*/ 200 w 10000"/>
                <a:gd name="T41" fmla="*/ 372 h 26000"/>
                <a:gd name="T42" fmla="*/ 201 w 10000"/>
                <a:gd name="T43" fmla="*/ 389 h 26000"/>
                <a:gd name="T44" fmla="*/ 202 w 10000"/>
                <a:gd name="T45" fmla="*/ 406 h 26000"/>
                <a:gd name="T46" fmla="*/ 336 w 10000"/>
                <a:gd name="T47" fmla="*/ 1056 h 26000"/>
                <a:gd name="T48" fmla="*/ 336 w 10000"/>
                <a:gd name="T49" fmla="*/ 392 h 26000"/>
                <a:gd name="T50" fmla="*/ 334 w 10000"/>
                <a:gd name="T51" fmla="*/ 364 h 26000"/>
                <a:gd name="T52" fmla="*/ 331 w 10000"/>
                <a:gd name="T53" fmla="*/ 336 h 26000"/>
                <a:gd name="T54" fmla="*/ 326 w 10000"/>
                <a:gd name="T55" fmla="*/ 308 h 26000"/>
                <a:gd name="T56" fmla="*/ 320 w 10000"/>
                <a:gd name="T57" fmla="*/ 281 h 26000"/>
                <a:gd name="T58" fmla="*/ 312 w 10000"/>
                <a:gd name="T59" fmla="*/ 254 h 26000"/>
                <a:gd name="T60" fmla="*/ 302 w 10000"/>
                <a:gd name="T61" fmla="*/ 228 h 26000"/>
                <a:gd name="T62" fmla="*/ 291 w 10000"/>
                <a:gd name="T63" fmla="*/ 203 h 26000"/>
                <a:gd name="T64" fmla="*/ 279 w 10000"/>
                <a:gd name="T65" fmla="*/ 179 h 26000"/>
                <a:gd name="T66" fmla="*/ 265 w 10000"/>
                <a:gd name="T67" fmla="*/ 156 h 26000"/>
                <a:gd name="T68" fmla="*/ 250 w 10000"/>
                <a:gd name="T69" fmla="*/ 134 h 26000"/>
                <a:gd name="T70" fmla="*/ 233 w 10000"/>
                <a:gd name="T71" fmla="*/ 114 h 26000"/>
                <a:gd name="T72" fmla="*/ 216 w 10000"/>
                <a:gd name="T73" fmla="*/ 95 h 26000"/>
                <a:gd name="T74" fmla="*/ 198 w 10000"/>
                <a:gd name="T75" fmla="*/ 78 h 26000"/>
                <a:gd name="T76" fmla="*/ 178 w 10000"/>
                <a:gd name="T77" fmla="*/ 62 h 26000"/>
                <a:gd name="T78" fmla="*/ 158 w 10000"/>
                <a:gd name="T79" fmla="*/ 48 h 26000"/>
                <a:gd name="T80" fmla="*/ 137 w 10000"/>
                <a:gd name="T81" fmla="*/ 35 h 26000"/>
                <a:gd name="T82" fmla="*/ 115 w 10000"/>
                <a:gd name="T83" fmla="*/ 24 h 26000"/>
                <a:gd name="T84" fmla="*/ 93 w 10000"/>
                <a:gd name="T85" fmla="*/ 16 h 26000"/>
                <a:gd name="T86" fmla="*/ 70 w 10000"/>
                <a:gd name="T87" fmla="*/ 9 h 26000"/>
                <a:gd name="T88" fmla="*/ 47 w 10000"/>
                <a:gd name="T89" fmla="*/ 4 h 26000"/>
                <a:gd name="T90" fmla="*/ 23 w 10000"/>
                <a:gd name="T91" fmla="*/ 1 h 26000"/>
                <a:gd name="T92" fmla="*/ 0 w 10000"/>
                <a:gd name="T93" fmla="*/ 0 h 26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000"/>
                <a:gd name="T142" fmla="*/ 0 h 26000"/>
                <a:gd name="T143" fmla="*/ 10000 w 10000"/>
                <a:gd name="T144" fmla="*/ 26000 h 26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000" h="26000">
                  <a:moveTo>
                    <a:pt x="0" y="4000"/>
                  </a:moveTo>
                  <a:lnTo>
                    <a:pt x="209" y="4004"/>
                  </a:lnTo>
                  <a:lnTo>
                    <a:pt x="419" y="4015"/>
                  </a:lnTo>
                  <a:lnTo>
                    <a:pt x="627" y="4033"/>
                  </a:lnTo>
                  <a:lnTo>
                    <a:pt x="835" y="4058"/>
                  </a:lnTo>
                  <a:lnTo>
                    <a:pt x="1042" y="4091"/>
                  </a:lnTo>
                  <a:lnTo>
                    <a:pt x="1247" y="4131"/>
                  </a:lnTo>
                  <a:lnTo>
                    <a:pt x="1452" y="4178"/>
                  </a:lnTo>
                  <a:lnTo>
                    <a:pt x="1654" y="4232"/>
                  </a:lnTo>
                  <a:lnTo>
                    <a:pt x="1854" y="4294"/>
                  </a:lnTo>
                  <a:lnTo>
                    <a:pt x="2052" y="4362"/>
                  </a:lnTo>
                  <a:lnTo>
                    <a:pt x="2248" y="4437"/>
                  </a:lnTo>
                  <a:lnTo>
                    <a:pt x="2440" y="4519"/>
                  </a:lnTo>
                  <a:lnTo>
                    <a:pt x="2630" y="4607"/>
                  </a:lnTo>
                  <a:lnTo>
                    <a:pt x="2817" y="4702"/>
                  </a:lnTo>
                  <a:lnTo>
                    <a:pt x="3000" y="4804"/>
                  </a:lnTo>
                  <a:lnTo>
                    <a:pt x="3180" y="4912"/>
                  </a:lnTo>
                  <a:lnTo>
                    <a:pt x="3355" y="5026"/>
                  </a:lnTo>
                  <a:lnTo>
                    <a:pt x="3527" y="5146"/>
                  </a:lnTo>
                  <a:lnTo>
                    <a:pt x="3694" y="5272"/>
                  </a:lnTo>
                  <a:lnTo>
                    <a:pt x="3857" y="5404"/>
                  </a:lnTo>
                  <a:lnTo>
                    <a:pt x="4015" y="5541"/>
                  </a:lnTo>
                  <a:lnTo>
                    <a:pt x="4168" y="5684"/>
                  </a:lnTo>
                  <a:lnTo>
                    <a:pt x="4316" y="5832"/>
                  </a:lnTo>
                  <a:lnTo>
                    <a:pt x="4459" y="5985"/>
                  </a:lnTo>
                  <a:lnTo>
                    <a:pt x="4596" y="6143"/>
                  </a:lnTo>
                  <a:lnTo>
                    <a:pt x="4728" y="6306"/>
                  </a:lnTo>
                  <a:lnTo>
                    <a:pt x="4854" y="6473"/>
                  </a:lnTo>
                  <a:lnTo>
                    <a:pt x="4974" y="6645"/>
                  </a:lnTo>
                  <a:lnTo>
                    <a:pt x="5088" y="6820"/>
                  </a:lnTo>
                  <a:lnTo>
                    <a:pt x="5196" y="7000"/>
                  </a:lnTo>
                  <a:lnTo>
                    <a:pt x="5298" y="7183"/>
                  </a:lnTo>
                  <a:lnTo>
                    <a:pt x="5393" y="7370"/>
                  </a:lnTo>
                  <a:lnTo>
                    <a:pt x="5481" y="7560"/>
                  </a:lnTo>
                  <a:lnTo>
                    <a:pt x="5563" y="7752"/>
                  </a:lnTo>
                  <a:lnTo>
                    <a:pt x="5638" y="7948"/>
                  </a:lnTo>
                  <a:lnTo>
                    <a:pt x="5706" y="8146"/>
                  </a:lnTo>
                  <a:lnTo>
                    <a:pt x="5768" y="8346"/>
                  </a:lnTo>
                  <a:lnTo>
                    <a:pt x="5822" y="8548"/>
                  </a:lnTo>
                  <a:lnTo>
                    <a:pt x="5869" y="8753"/>
                  </a:lnTo>
                  <a:lnTo>
                    <a:pt x="5909" y="8958"/>
                  </a:lnTo>
                  <a:lnTo>
                    <a:pt x="5942" y="9165"/>
                  </a:lnTo>
                  <a:lnTo>
                    <a:pt x="5967" y="9373"/>
                  </a:lnTo>
                  <a:lnTo>
                    <a:pt x="5985" y="9581"/>
                  </a:lnTo>
                  <a:lnTo>
                    <a:pt x="5996" y="9791"/>
                  </a:lnTo>
                  <a:lnTo>
                    <a:pt x="6000" y="10000"/>
                  </a:lnTo>
                  <a:lnTo>
                    <a:pt x="6000" y="26000"/>
                  </a:lnTo>
                  <a:lnTo>
                    <a:pt x="10000" y="26000"/>
                  </a:lnTo>
                  <a:lnTo>
                    <a:pt x="10000" y="10000"/>
                  </a:lnTo>
                  <a:lnTo>
                    <a:pt x="9994" y="9651"/>
                  </a:lnTo>
                  <a:lnTo>
                    <a:pt x="9976" y="9302"/>
                  </a:lnTo>
                  <a:lnTo>
                    <a:pt x="9945" y="8955"/>
                  </a:lnTo>
                  <a:lnTo>
                    <a:pt x="9903" y="8608"/>
                  </a:lnTo>
                  <a:lnTo>
                    <a:pt x="9848" y="8264"/>
                  </a:lnTo>
                  <a:lnTo>
                    <a:pt x="9781" y="7921"/>
                  </a:lnTo>
                  <a:lnTo>
                    <a:pt x="9703" y="7581"/>
                  </a:lnTo>
                  <a:lnTo>
                    <a:pt x="9613" y="7244"/>
                  </a:lnTo>
                  <a:lnTo>
                    <a:pt x="9511" y="6910"/>
                  </a:lnTo>
                  <a:lnTo>
                    <a:pt x="9397" y="6580"/>
                  </a:lnTo>
                  <a:lnTo>
                    <a:pt x="9272" y="6254"/>
                  </a:lnTo>
                  <a:lnTo>
                    <a:pt x="9135" y="5933"/>
                  </a:lnTo>
                  <a:lnTo>
                    <a:pt x="8988" y="5616"/>
                  </a:lnTo>
                  <a:lnTo>
                    <a:pt x="8829" y="5305"/>
                  </a:lnTo>
                  <a:lnTo>
                    <a:pt x="8660" y="5000"/>
                  </a:lnTo>
                  <a:lnTo>
                    <a:pt x="8480" y="4701"/>
                  </a:lnTo>
                  <a:lnTo>
                    <a:pt x="8290" y="4408"/>
                  </a:lnTo>
                  <a:lnTo>
                    <a:pt x="8090" y="4122"/>
                  </a:lnTo>
                  <a:lnTo>
                    <a:pt x="7880" y="3843"/>
                  </a:lnTo>
                  <a:lnTo>
                    <a:pt x="7660" y="3572"/>
                  </a:lnTo>
                  <a:lnTo>
                    <a:pt x="7431" y="3309"/>
                  </a:lnTo>
                  <a:lnTo>
                    <a:pt x="7193" y="3053"/>
                  </a:lnTo>
                  <a:lnTo>
                    <a:pt x="6947" y="2807"/>
                  </a:lnTo>
                  <a:lnTo>
                    <a:pt x="6691" y="2569"/>
                  </a:lnTo>
                  <a:lnTo>
                    <a:pt x="6428" y="2340"/>
                  </a:lnTo>
                  <a:lnTo>
                    <a:pt x="6157" y="2120"/>
                  </a:lnTo>
                  <a:lnTo>
                    <a:pt x="5878" y="1910"/>
                  </a:lnTo>
                  <a:lnTo>
                    <a:pt x="5592" y="1710"/>
                  </a:lnTo>
                  <a:lnTo>
                    <a:pt x="5299" y="1520"/>
                  </a:lnTo>
                  <a:lnTo>
                    <a:pt x="5000" y="1340"/>
                  </a:lnTo>
                  <a:lnTo>
                    <a:pt x="4695" y="1171"/>
                  </a:lnTo>
                  <a:lnTo>
                    <a:pt x="4384" y="1012"/>
                  </a:lnTo>
                  <a:lnTo>
                    <a:pt x="4067" y="865"/>
                  </a:lnTo>
                  <a:lnTo>
                    <a:pt x="3746" y="728"/>
                  </a:lnTo>
                  <a:lnTo>
                    <a:pt x="3420" y="603"/>
                  </a:lnTo>
                  <a:lnTo>
                    <a:pt x="3090" y="489"/>
                  </a:lnTo>
                  <a:lnTo>
                    <a:pt x="2756" y="387"/>
                  </a:lnTo>
                  <a:lnTo>
                    <a:pt x="2419" y="297"/>
                  </a:lnTo>
                  <a:lnTo>
                    <a:pt x="2079" y="219"/>
                  </a:lnTo>
                  <a:lnTo>
                    <a:pt x="1736" y="152"/>
                  </a:lnTo>
                  <a:lnTo>
                    <a:pt x="1392" y="97"/>
                  </a:lnTo>
                  <a:lnTo>
                    <a:pt x="1045" y="55"/>
                  </a:lnTo>
                  <a:lnTo>
                    <a:pt x="698" y="24"/>
                  </a:lnTo>
                  <a:lnTo>
                    <a:pt x="349" y="6"/>
                  </a:lnTo>
                  <a:lnTo>
                    <a:pt x="0" y="0"/>
                  </a:lnTo>
                </a:path>
              </a:pathLst>
            </a:custGeom>
            <a:solidFill>
              <a:srgbClr val="3366FF"/>
            </a:solidFill>
            <a:ln w="9525">
              <a:rou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Text Box 2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469" y="4990"/>
              <a:ext cx="32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1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</a:p>
          </p:txBody>
        </p:sp>
        <p:sp>
          <p:nvSpPr>
            <p:cNvPr id="74" name="Line 60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1918" y="5505"/>
              <a:ext cx="626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Text Box 6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2375" y="4900"/>
              <a:ext cx="418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1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</a:p>
          </p:txBody>
        </p:sp>
        <p:sp>
          <p:nvSpPr>
            <p:cNvPr id="90" name="Text Box 7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1762" y="6141"/>
              <a:ext cx="93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</a:p>
          </p:txBody>
        </p:sp>
        <p:sp>
          <p:nvSpPr>
            <p:cNvPr id="93" name="Text Box 7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1856" y="3767"/>
              <a:ext cx="1455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</a:p>
          </p:txBody>
        </p:sp>
        <p:cxnSp>
          <p:nvCxnSpPr>
            <p:cNvPr id="98" name="直接箭头连接符 97"/>
            <p:cNvCxnSpPr/>
            <p:nvPr>
              <p:custDataLst>
                <p:tags r:id="rId14"/>
              </p:custDataLst>
            </p:nvPr>
          </p:nvCxnSpPr>
          <p:spPr>
            <a:xfrm flipH="1">
              <a:off x="11586" y="5112"/>
              <a:ext cx="666" cy="784"/>
            </a:xfrm>
            <a:prstGeom prst="straightConnector1">
              <a:avLst/>
            </a:prstGeom>
            <a:ln w="44450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358" y="1750449"/>
            <a:ext cx="6939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实验探究：通电导线在磁场中受到力的作用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82650" y="2718435"/>
            <a:ext cx="5771515" cy="250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结论：</a:t>
            </a:r>
          </a:p>
          <a:p>
            <a:pPr>
              <a:lnSpc>
                <a:spcPct val="14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通电导体在磁场中受到力的作用，受力方向与电流方向和磁感线方向有关。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300135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17" descr="1330400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3055" y="2918460"/>
            <a:ext cx="4765040" cy="235204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2650" y="1962150"/>
            <a:ext cx="5887720" cy="1296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实验中的直导线运动一段距离就会离开磁场，很难持续地运动。</a:t>
            </a:r>
            <a:endParaRPr lang="zh-CN" altLang="en-US" sz="2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4" name="Picture 7" descr="LT%3V)ZQ%RU49LYFV`8YQ7V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238" y="1961987"/>
            <a:ext cx="2225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882650" y="3637915"/>
            <a:ext cx="58870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0030101010101" pitchFamily="49" charset="-122"/>
                <a:sym typeface="Arial" panose="020B0604020202020204" pitchFamily="34" charset="0"/>
              </a:rPr>
              <a:t>如果把一个</a:t>
            </a:r>
            <a:r>
              <a:rPr lang="zh-CN" altLang="en-US" sz="2800" dirty="0">
                <a:solidFill>
                  <a:srgbClr val="FF0000"/>
                </a:solidFill>
                <a:latin typeface="黑体" panose="02010600030101010101" pitchFamily="49" charset="-122"/>
                <a:sym typeface="Arial" panose="020B0604020202020204" pitchFamily="34" charset="0"/>
              </a:rPr>
              <a:t>通电线圈</a:t>
            </a:r>
            <a:r>
              <a:rPr lang="zh-CN" altLang="en-US" sz="2800" dirty="0">
                <a:latin typeface="黑体" panose="02010600030101010101" pitchFamily="49" charset="-122"/>
                <a:sym typeface="Arial" panose="020B0604020202020204" pitchFamily="34" charset="0"/>
              </a:rPr>
              <a:t>放在磁场中，它又会怎样</a:t>
            </a:r>
            <a:r>
              <a:rPr lang="zh-CN" altLang="en-US" sz="2800" dirty="0">
                <a:solidFill>
                  <a:srgbClr val="FF0000"/>
                </a:solidFill>
                <a:latin typeface="黑体" panose="02010600030101010101" pitchFamily="49" charset="-122"/>
                <a:sym typeface="Arial" panose="020B0604020202020204" pitchFamily="34" charset="0"/>
              </a:rPr>
              <a:t>运动</a:t>
            </a:r>
            <a:r>
              <a:rPr lang="zh-CN" altLang="en-US" sz="2800" dirty="0">
                <a:latin typeface="黑体" panose="02010600030101010101" pitchFamily="49" charset="-122"/>
                <a:sym typeface="Arial" panose="020B0604020202020204" pitchFamily="34" charset="0"/>
              </a:rPr>
              <a:t>呢？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358" y="1750449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演示：通电线圈在磁场中的扭转</a:t>
            </a:r>
            <a:endParaRPr lang="en-US" altLang="zh-CN" sz="28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实验20-10线圈不能连续转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060" y="2440305"/>
            <a:ext cx="6520180" cy="3767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358" y="1750449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演示：通电线圈在磁场中的扭转</a:t>
            </a:r>
            <a:endParaRPr lang="en-US" altLang="zh-CN" sz="28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217" name="TextBox 5"/>
          <p:cNvSpPr/>
          <p:nvPr/>
        </p:nvSpPr>
        <p:spPr>
          <a:xfrm>
            <a:off x="899795" y="2623185"/>
            <a:ext cx="5852795" cy="1210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3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　　通电线圈可以在磁场里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转动过一定角度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，但不能持续转动。</a:t>
            </a:r>
          </a:p>
        </p:txBody>
      </p:sp>
      <p:sp>
        <p:nvSpPr>
          <p:cNvPr id="9218" name="TextBox 4"/>
          <p:cNvSpPr/>
          <p:nvPr/>
        </p:nvSpPr>
        <p:spPr>
          <a:xfrm>
            <a:off x="899795" y="4587240"/>
            <a:ext cx="5852795" cy="578444"/>
          </a:xfrm>
          <a:prstGeom prst="roundRect">
            <a:avLst>
              <a:gd name="adj" fmla="val 16667"/>
            </a:avLst>
          </a:prstGeom>
          <a:noFill/>
          <a:ln w="254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800">
                <a:latin typeface="Times New Roman" panose="02020603050405020304" charset="0"/>
              </a:rPr>
              <a:t>为什么线圈不能持续转动呢</a:t>
            </a:r>
            <a:r>
              <a:rPr lang="en-US" altLang="zh-CN" sz="2800">
                <a:latin typeface="Times New Roman" panose="02020603050405020304" charset="0"/>
              </a:rPr>
              <a:t>?</a:t>
            </a:r>
          </a:p>
        </p:txBody>
      </p:sp>
      <p:pic>
        <p:nvPicPr>
          <p:cNvPr id="9220" name="Picture 7" descr="LT%3V)ZQ%RU49LYFV`8YQ7V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2240" y="1750695"/>
            <a:ext cx="2517140" cy="411543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  <p:tag name="KSO_WM_UNIT_TEXT_FILL_FORE_SCHEMECOLOR_INDEX" val="13"/>
  <p:tag name="KSO_WM_UNIT_TEXT_FILL_FORE_SCHEMECOLOR_INDEX_BRIGHTNESS" val="0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  <p:tag name="KSO_WM_UNIT_TABLE_BEAUTIFY" val="smartTable{ed079868-13a6-4ad5-b674-96d386d39f87}"/>
  <p:tag name="TABLE_ENDDRAG_ORIGIN_RECT" val="778*318"/>
  <p:tag name="TABLE_ENDDRAG_RECT" val="58*175*778*3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  <p:tag name="KSO_WM_UNIT_TEXT_FILL_FORE_SCHEMECOLOR_INDEX" val="13"/>
  <p:tag name="KSO_WM_UNIT_TEXT_FILL_FORE_SCHEMECOLOR_INDEX_BRIGHTNESS" val="0"/>
  <p:tag name="KSO_WM_UNIT_TEXT_FILL_TYPE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6cea3cb-9240-408b-9b3e-0494a571de89}"/>
  <p:tag name="TABLE_ENDDRAG_ORIGIN_RECT" val="847*329"/>
  <p:tag name="TABLE_ENDDRAG_RECT" val="41*173*847*32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  <p:tag name="KSO_WM_UNIT_TEXT_FILL_FORE_SCHEMECOLOR_INDEX" val="13"/>
  <p:tag name="KSO_WM_UNIT_TEXT_FILL_FORE_SCHEMECOLOR_INDEX_BRIGHTNESS" val="0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  <p:tag name="KSO_WM_UNIT_TEXT_FILL_FORE_SCHEMECOLOR_INDEX" val="13"/>
  <p:tag name="KSO_WM_UNIT_TEXT_FILL_FORE_SCHEMECOLOR_INDEX_BRIGHTNESS" val="0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  <p:tag name="KSO_WM_UNIT_TEXT_FILL_FORE_SCHEMECOLOR_INDEX" val="13"/>
  <p:tag name="KSO_WM_UNIT_TEXT_FILL_FORE_SCHEMECOLOR_INDEX_BRIGHTNESS" val="0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Microsoft Office PowerPoint</Application>
  <PresentationFormat>自定义</PresentationFormat>
  <Paragraphs>138</Paragraphs>
  <Slides>18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黑体</vt:lpstr>
      <vt:lpstr>宋体</vt:lpstr>
      <vt:lpstr>微软雅黑</vt:lpstr>
      <vt:lpstr>Arial</vt:lpstr>
      <vt:lpstr>Calibri</vt:lpstr>
      <vt:lpstr>Times New Roman</vt:lpstr>
      <vt:lpstr>Verdana</vt:lpstr>
      <vt:lpstr>Wingdings 2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2025-02-06T12:30:53Z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