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81" r:id="rId2"/>
    <p:sldId id="279" r:id="rId3"/>
    <p:sldId id="355" r:id="rId4"/>
    <p:sldId id="284" r:id="rId5"/>
    <p:sldId id="309" r:id="rId6"/>
    <p:sldId id="345" r:id="rId7"/>
    <p:sldId id="356" r:id="rId8"/>
    <p:sldId id="346" r:id="rId9"/>
    <p:sldId id="347" r:id="rId10"/>
    <p:sldId id="348" r:id="rId11"/>
    <p:sldId id="349" r:id="rId12"/>
    <p:sldId id="285" r:id="rId13"/>
    <p:sldId id="286" r:id="rId14"/>
    <p:sldId id="339" r:id="rId15"/>
    <p:sldId id="354" r:id="rId16"/>
    <p:sldId id="357" r:id="rId17"/>
    <p:sldId id="280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68" d="100"/>
          <a:sy n="68" d="100"/>
        </p:scale>
        <p:origin x="-954" y="-96"/>
      </p:cViewPr>
      <p:guideLst>
        <p:guide orient="horz" pos="2177"/>
        <p:guide pos="29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2018/9/15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21.xml"/><Relationship Id="rId7" Type="http://schemas.openxmlformats.org/officeDocument/2006/relationships/image" Target="../media/image29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5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Users\Administrator\Desktop\&#31532;&#21313;&#22235;&#31456;%20%20&#20869;&#33021;&#30340;&#21033;&#29992;\&#31532;3&#33410;%20%20&#33021;&#37327;&#30340;&#36716;&#21270;&#21644;&#23432;&#24658;\&#22320;&#28909;&#19982;&#21457;&#30005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第十四章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内能的利用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338137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能量的转化和守恒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7" name="TextBox 5"/>
          <p:cNvSpPr/>
          <p:nvPr/>
        </p:nvSpPr>
        <p:spPr>
          <a:xfrm>
            <a:off x="427990" y="3281998"/>
            <a:ext cx="8496300" cy="20129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99FF"/>
              </a:gs>
              <a:gs pos="50000">
                <a:srgbClr val="D3FCB4"/>
              </a:gs>
              <a:gs pos="100000">
                <a:srgbClr val="6699FF"/>
              </a:gs>
            </a:gsLst>
            <a:lin ang="5400000" scaled="1"/>
            <a:tileRect/>
          </a:gradFill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大量事实表明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能量既不会凭空消灭，也不会凭空产生，它只会从一种形式转化为其他形式，或者从一个物体转移到其他物体，而在转化和转移的过程中，能量的总量保持不变。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497840" y="5658485"/>
            <a:ext cx="80645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　　能量守恒定律是自然界最普遍、最重要的基本定律之一。</a:t>
            </a:r>
          </a:p>
        </p:txBody>
      </p:sp>
      <p:sp>
        <p:nvSpPr>
          <p:cNvPr id="2" name="爆炸形 1 9219"/>
          <p:cNvSpPr/>
          <p:nvPr/>
        </p:nvSpPr>
        <p:spPr>
          <a:xfrm>
            <a:off x="1867853" y="1265873"/>
            <a:ext cx="5400675" cy="1800225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000" b="1" dirty="0">
              <a:solidFill>
                <a:srgbClr val="703DFF"/>
              </a:solidFill>
              <a:latin typeface="Tekton Pro Ext" charset="0"/>
              <a:ea typeface="楷体" panose="02010609060101010101" pitchFamily="1" charset="-122"/>
            </a:endParaRPr>
          </a:p>
        </p:txBody>
      </p:sp>
      <p:sp>
        <p:nvSpPr>
          <p:cNvPr id="9220" name="矩形 9220"/>
          <p:cNvSpPr/>
          <p:nvPr/>
        </p:nvSpPr>
        <p:spPr>
          <a:xfrm>
            <a:off x="3234690" y="1842135"/>
            <a:ext cx="27432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3333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703D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能量守恒定律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19" grpId="1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矩形 10241"/>
          <p:cNvSpPr/>
          <p:nvPr/>
        </p:nvSpPr>
        <p:spPr>
          <a:xfrm>
            <a:off x="459740" y="1601788"/>
            <a:ext cx="8316913" cy="1116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有人曾设想制造一种不需要动力就能源源不断地对外做功的机器，人们把这种机器叫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永动机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459740" y="4014788"/>
            <a:ext cx="4248150" cy="1116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这种机器有可能制成吗？为什么？</a:t>
            </a:r>
          </a:p>
        </p:txBody>
      </p:sp>
      <p:sp>
        <p:nvSpPr>
          <p:cNvPr id="2" name="矩形 10243"/>
          <p:cNvSpPr/>
          <p:nvPr/>
        </p:nvSpPr>
        <p:spPr>
          <a:xfrm>
            <a:off x="5176203" y="6283325"/>
            <a:ext cx="3132137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一种设想中的永动机</a:t>
            </a:r>
          </a:p>
        </p:txBody>
      </p:sp>
      <p:sp>
        <p:nvSpPr>
          <p:cNvPr id="10244" name="Rectangle 2"/>
          <p:cNvSpPr/>
          <p:nvPr/>
        </p:nvSpPr>
        <p:spPr>
          <a:xfrm>
            <a:off x="1501775" y="1013460"/>
            <a:ext cx="2024063" cy="538163"/>
          </a:xfrm>
          <a:prstGeom prst="rect">
            <a:avLst/>
          </a:prstGeom>
          <a:gradFill rotWithShape="0">
            <a:gsLst>
              <a:gs pos="0">
                <a:srgbClr val="00FF00">
                  <a:alpha val="56999"/>
                </a:srgbClr>
              </a:gs>
              <a:gs pos="100000">
                <a:srgbClr val="FFFFFF">
                  <a:alpha val="3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讨 论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0245" name="图片 10245" descr="1~QKL4U$S88D{G31ZAF`DQB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690" y="2825750"/>
            <a:ext cx="3019425" cy="34210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14338" name="组合 14337"/>
          <p:cNvGrpSpPr/>
          <p:nvPr/>
        </p:nvGrpSpPr>
        <p:grpSpPr>
          <a:xfrm>
            <a:off x="468313" y="2708275"/>
            <a:ext cx="2657475" cy="2468563"/>
            <a:chOff x="0" y="0"/>
            <a:chExt cx="1674" cy="1555"/>
          </a:xfrm>
        </p:grpSpPr>
        <p:pic>
          <p:nvPicPr>
            <p:cNvPr id="2" name="单圆角矩形 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14339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楷体_GB2312" pitchFamily="1" charset="-122"/>
                  <a:ea typeface="宋体" panose="02010600030101010101" pitchFamily="2" charset="-122"/>
                </a:rPr>
                <a:t>能量之间可以相互转化</a:t>
              </a:r>
            </a:p>
          </p:txBody>
        </p:sp>
      </p:grpSp>
      <p:grpSp>
        <p:nvGrpSpPr>
          <p:cNvPr id="14341" name="组合 14340"/>
          <p:cNvGrpSpPr/>
          <p:nvPr/>
        </p:nvGrpSpPr>
        <p:grpSpPr>
          <a:xfrm>
            <a:off x="3419475" y="2636838"/>
            <a:ext cx="2000250" cy="2468562"/>
            <a:chOff x="0" y="0"/>
            <a:chExt cx="1152" cy="1555"/>
          </a:xfrm>
        </p:grpSpPr>
        <p:pic>
          <p:nvPicPr>
            <p:cNvPr id="4" name="单圆角矩形 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文本框 14342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楷体_GB2312" pitchFamily="1" charset="-122"/>
                  <a:ea typeface="宋体" panose="02010600030101010101" pitchFamily="2" charset="-122"/>
                </a:rPr>
                <a:t>转移和转化的过程中，能的总量是守恒的</a:t>
              </a:r>
              <a:endParaRPr lang="en-US" altLang="x-none" sz="2800" b="1" dirty="0">
                <a:latin typeface="楷体_GB2312" pitchFamily="1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343" name="组合 14343"/>
          <p:cNvGrpSpPr/>
          <p:nvPr/>
        </p:nvGrpSpPr>
        <p:grpSpPr>
          <a:xfrm>
            <a:off x="2627313" y="3284538"/>
            <a:ext cx="615950" cy="1322387"/>
            <a:chOff x="0" y="0"/>
            <a:chExt cx="388" cy="833"/>
          </a:xfrm>
        </p:grpSpPr>
        <p:pic>
          <p:nvPicPr>
            <p:cNvPr id="14344" name="燕尾形 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文本框 14345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华文新魏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347" name="组合 14346"/>
          <p:cNvGrpSpPr/>
          <p:nvPr/>
        </p:nvGrpSpPr>
        <p:grpSpPr>
          <a:xfrm>
            <a:off x="5580063" y="2687638"/>
            <a:ext cx="3168650" cy="2470150"/>
            <a:chOff x="0" y="0"/>
            <a:chExt cx="1996" cy="1556"/>
          </a:xfrm>
        </p:grpSpPr>
        <p:pic>
          <p:nvPicPr>
            <p:cNvPr id="5" name="单圆角矩形 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0"/>
              <a:ext cx="1996" cy="155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48" name="组合 14348"/>
            <p:cNvGrpSpPr/>
            <p:nvPr/>
          </p:nvGrpSpPr>
          <p:grpSpPr>
            <a:xfrm>
              <a:off x="49" y="59"/>
              <a:ext cx="1771" cy="1432"/>
              <a:chOff x="0" y="0"/>
              <a:chExt cx="1771" cy="1432"/>
            </a:xfrm>
          </p:grpSpPr>
          <p:sp>
            <p:nvSpPr>
              <p:cNvPr id="14349" name="文本框 14349"/>
              <p:cNvSpPr txBox="1"/>
              <p:nvPr/>
            </p:nvSpPr>
            <p:spPr>
              <a:xfrm>
                <a:off x="659" y="0"/>
                <a:ext cx="1112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r>
                  <a:rPr lang="zh-CN" altLang="en-US" sz="2800" b="1" dirty="0">
                    <a:latin typeface="楷体_GB2312" pitchFamily="1" charset="-122"/>
                    <a:ea typeface="宋体" panose="02010600030101010101" pitchFamily="2" charset="-122"/>
                  </a:rPr>
                  <a:t>依据能量守恒定律，永动机不可能实现</a:t>
                </a:r>
              </a:p>
            </p:txBody>
          </p:sp>
          <p:grpSp>
            <p:nvGrpSpPr>
              <p:cNvPr id="14350" name="组合 14350"/>
              <p:cNvGrpSpPr/>
              <p:nvPr/>
            </p:nvGrpSpPr>
            <p:grpSpPr>
              <a:xfrm>
                <a:off x="0" y="275"/>
                <a:ext cx="387" cy="837"/>
                <a:chOff x="0" y="0"/>
                <a:chExt cx="387" cy="837"/>
              </a:xfrm>
            </p:grpSpPr>
            <p:pic>
              <p:nvPicPr>
                <p:cNvPr id="14351" name="燕尾形 6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0" y="0"/>
                  <a:ext cx="387" cy="8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352" name="文本框 14352"/>
                <p:cNvSpPr txBox="1"/>
                <p:nvPr/>
              </p:nvSpPr>
              <p:spPr>
                <a:xfrm>
                  <a:off x="36" y="24"/>
                  <a:ext cx="315" cy="7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algn="ctr"/>
                  <a:endParaRPr lang="zh-CN" altLang="en-US" dirty="0">
                    <a:latin typeface="华文新魏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矩形 11265"/>
          <p:cNvSpPr/>
          <p:nvPr/>
        </p:nvSpPr>
        <p:spPr>
          <a:xfrm>
            <a:off x="402590" y="1779588"/>
            <a:ext cx="8029575" cy="1627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．一支向高空瞄准的步枪，扣动扳机后射出一颗子弹，子弹没有击中目标，最后下落陷在土地中。请你说出以上过程中发生了哪些能量转化。 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655003" y="4084638"/>
            <a:ext cx="23749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火药的化学能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3463290" y="4084638"/>
            <a:ext cx="21605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燃气的内能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5982653" y="4084638"/>
            <a:ext cx="23764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子弹的机械能</a:t>
            </a:r>
          </a:p>
        </p:txBody>
      </p:sp>
      <p:sp>
        <p:nvSpPr>
          <p:cNvPr id="11270" name="文本框 11269"/>
          <p:cNvSpPr txBox="1"/>
          <p:nvPr/>
        </p:nvSpPr>
        <p:spPr>
          <a:xfrm>
            <a:off x="4903153" y="5380038"/>
            <a:ext cx="36734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空气、土地的内能</a:t>
            </a:r>
          </a:p>
        </p:txBody>
      </p:sp>
      <p:cxnSp>
        <p:nvCxnSpPr>
          <p:cNvPr id="11271" name="直接箭头连接符 11270"/>
          <p:cNvCxnSpPr/>
          <p:nvPr/>
        </p:nvCxnSpPr>
        <p:spPr>
          <a:xfrm>
            <a:off x="3029903" y="4371975"/>
            <a:ext cx="433387" cy="1588"/>
          </a:xfrm>
          <a:prstGeom prst="straightConnector1">
            <a:avLst/>
          </a:prstGeom>
          <a:ln w="19050" cap="flat" cmpd="sng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272" name="直接箭头连接符 11271"/>
          <p:cNvCxnSpPr/>
          <p:nvPr/>
        </p:nvCxnSpPr>
        <p:spPr>
          <a:xfrm>
            <a:off x="5550853" y="4371975"/>
            <a:ext cx="433387" cy="1588"/>
          </a:xfrm>
          <a:prstGeom prst="straightConnector1">
            <a:avLst/>
          </a:prstGeom>
          <a:ln w="19050" cap="flat" cmpd="sng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273" name="肘形连接符 11272"/>
          <p:cNvCxnSpPr/>
          <p:nvPr/>
        </p:nvCxnSpPr>
        <p:spPr>
          <a:xfrm flipH="1">
            <a:off x="4903153" y="4371975"/>
            <a:ext cx="3455987" cy="1295400"/>
          </a:xfrm>
          <a:prstGeom prst="bentConnector5">
            <a:avLst>
              <a:gd name="adj1" fmla="val -6569"/>
              <a:gd name="adj2" fmla="val 49880"/>
              <a:gd name="adj3" fmla="val 106616"/>
            </a:avLst>
          </a:prstGeom>
          <a:ln w="19050" cap="flat" cmpd="sng">
            <a:solidFill>
              <a:srgbClr val="CC0000"/>
            </a:solidFill>
            <a:prstDash val="solid"/>
            <a:miter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文本占位符 12289"/>
          <p:cNvSpPr>
            <a:spLocks noGrp="1"/>
          </p:cNvSpPr>
          <p:nvPr/>
        </p:nvSpPr>
        <p:spPr>
          <a:xfrm>
            <a:off x="359410" y="1632903"/>
            <a:ext cx="8424863" cy="32400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　　2．</a:t>
            </a:r>
            <a:r>
              <a:rPr lang="en-US" altLang="x-none" sz="2800" b="1" dirty="0">
                <a:latin typeface="Times New Roman" panose="02020603050405020304" pitchFamily="2" charset="0"/>
              </a:rPr>
              <a:t>能量守恒是自然界的基本规律之一，下列能量转化过程中，属于内能的转移的是（    </a:t>
            </a:r>
            <a:r>
              <a:rPr lang="zh-CN" altLang="en-US" sz="2800" b="1" dirty="0">
                <a:latin typeface="Times New Roman" panose="02020603050405020304" pitchFamily="2" charset="0"/>
              </a:rPr>
              <a:t>   </a:t>
            </a:r>
            <a:r>
              <a:rPr lang="en-US" altLang="x-none" sz="2800" b="1" dirty="0">
                <a:latin typeface="Times New Roman" panose="02020603050405020304" pitchFamily="2" charset="0"/>
              </a:rPr>
              <a:t> 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800" b="1" dirty="0">
                <a:latin typeface="Times New Roman" panose="02020603050405020304" pitchFamily="2" charset="0"/>
              </a:rPr>
              <a:t>        A</a:t>
            </a:r>
            <a:r>
              <a:rPr lang="zh-CN" altLang="en-US" sz="2800" b="1" dirty="0">
                <a:latin typeface="Times New Roman" panose="02020603050405020304" pitchFamily="2" charset="0"/>
              </a:rPr>
              <a:t>．</a:t>
            </a:r>
            <a:r>
              <a:rPr lang="en-US" altLang="x-none" sz="2800" b="1" dirty="0">
                <a:latin typeface="Times New Roman" panose="02020603050405020304" pitchFamily="2" charset="0"/>
              </a:rPr>
              <a:t>用电灯照明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800" b="1" dirty="0">
                <a:latin typeface="Times New Roman" panose="02020603050405020304" pitchFamily="2" charset="0"/>
              </a:rPr>
              <a:t>        B</a:t>
            </a:r>
            <a:r>
              <a:rPr lang="zh-CN" altLang="en-US" sz="2800" b="1" dirty="0">
                <a:latin typeface="Times New Roman" panose="02020603050405020304" pitchFamily="2" charset="0"/>
              </a:rPr>
              <a:t>．</a:t>
            </a:r>
            <a:r>
              <a:rPr lang="en-US" altLang="x-none" sz="2800" b="1" dirty="0">
                <a:latin typeface="Times New Roman" panose="02020603050405020304" pitchFamily="2" charset="0"/>
              </a:rPr>
              <a:t>光合作用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800" b="1" dirty="0">
                <a:latin typeface="Times New Roman" panose="02020603050405020304" pitchFamily="2" charset="0"/>
              </a:rPr>
              <a:t>        C</a:t>
            </a:r>
            <a:r>
              <a:rPr lang="zh-CN" altLang="en-US" sz="2800" b="1" dirty="0">
                <a:latin typeface="Times New Roman" panose="02020603050405020304" pitchFamily="2" charset="0"/>
              </a:rPr>
              <a:t>．</a:t>
            </a:r>
            <a:r>
              <a:rPr lang="en-US" altLang="x-none" sz="2800" b="1" dirty="0">
                <a:latin typeface="Times New Roman" panose="02020603050405020304" pitchFamily="2" charset="0"/>
              </a:rPr>
              <a:t>用暖水袋取暖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800" b="1" dirty="0">
                <a:latin typeface="Times New Roman" panose="02020603050405020304" pitchFamily="2" charset="0"/>
              </a:rPr>
              <a:t>        D</a:t>
            </a:r>
            <a:r>
              <a:rPr lang="zh-CN" altLang="en-US" sz="2800" b="1" dirty="0">
                <a:latin typeface="Times New Roman" panose="02020603050405020304" pitchFamily="2" charset="0"/>
              </a:rPr>
              <a:t>．</a:t>
            </a:r>
            <a:r>
              <a:rPr lang="en-US" altLang="x-none" sz="2800" b="1" dirty="0">
                <a:latin typeface="Times New Roman" panose="02020603050405020304" pitchFamily="2" charset="0"/>
              </a:rPr>
              <a:t>天然气的燃烧</a:t>
            </a:r>
          </a:p>
        </p:txBody>
      </p:sp>
      <p:pic>
        <p:nvPicPr>
          <p:cNvPr id="12290" name="图片 12290" descr="才才才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773" y="3001328"/>
            <a:ext cx="3341687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6407785" y="2172653"/>
            <a:ext cx="9366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32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9457" name="文本框 13313"/>
          <p:cNvSpPr txBox="1"/>
          <p:nvPr/>
        </p:nvSpPr>
        <p:spPr>
          <a:xfrm>
            <a:off x="454660" y="1334770"/>
            <a:ext cx="520065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0" hangingPunct="0">
              <a:lnSpc>
                <a:spcPts val="2365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3.下列说法中正确的是（        ）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706438" y="1751013"/>
            <a:ext cx="7966710" cy="48926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defTabSz="0" eaLnBrk="0" hangingPunct="0">
              <a:lnSpc>
                <a:spcPts val="2375"/>
              </a:lnSpc>
              <a:tabLst>
                <a:tab pos="546100" algn="l"/>
                <a:tab pos="558800" algn="l"/>
              </a:tabLst>
            </a:pPr>
            <a:r>
              <a:rPr lang="en-US" altLang="x-none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    A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根据能量守恒定律，能源的利用率应该是 </a:t>
            </a:r>
            <a:r>
              <a:rPr lang="en-US" altLang="x-none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100%</a:t>
            </a:r>
          </a:p>
          <a:p>
            <a:pPr defTabSz="0" eaLnBrk="0" hangingPunct="0">
              <a:lnSpc>
                <a:spcPts val="3250"/>
              </a:lnSpc>
              <a:tabLst>
                <a:tab pos="546100" algn="l"/>
                <a:tab pos="558800" algn="l"/>
              </a:tabLst>
            </a:pPr>
            <a:r>
              <a:rPr lang="en-US" altLang="x-none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    B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由于能量既不会消失，也不会产生，总是守恒的，所以</a:t>
            </a:r>
          </a:p>
          <a:p>
            <a:pPr defTabSz="0" eaLnBrk="0" hangingPunct="0">
              <a:lnSpc>
                <a:spcPts val="3090"/>
              </a:lnSpc>
              <a:tabLst>
                <a:tab pos="546100" algn="l"/>
                <a:tab pos="558800" algn="l"/>
              </a:tabLst>
            </a:pP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节约能源意义不大</a:t>
            </a:r>
          </a:p>
          <a:p>
            <a:pPr defTabSz="0" eaLnBrk="0" hangingPunct="0">
              <a:lnSpc>
                <a:spcPts val="1000"/>
              </a:lnSpc>
              <a:tabLst>
                <a:tab pos="546100" algn="l"/>
                <a:tab pos="558800" algn="l"/>
              </a:tabLst>
            </a:pPr>
            <a:endParaRPr lang="zh-CN" altLang="en-US" sz="2200" dirty="0">
              <a:solidFill>
                <a:srgbClr val="000000"/>
              </a:solidFill>
              <a:latin typeface="Tahoma" panose="020B0604030504040204" pitchFamily="2" charset="0"/>
              <a:ea typeface="宋体" panose="02010600030101010101" pitchFamily="2" charset="-122"/>
              <a:cs typeface="Tahoma" panose="020B0604030504040204" pitchFamily="2" charset="0"/>
            </a:endParaRPr>
          </a:p>
          <a:p>
            <a:pPr defTabSz="0" eaLnBrk="0" hangingPunct="0">
              <a:lnSpc>
                <a:spcPts val="2415"/>
              </a:lnSpc>
              <a:tabLst>
                <a:tab pos="546100" algn="l"/>
                <a:tab pos="558800" algn="l"/>
              </a:tabLst>
            </a:pPr>
            <a:r>
              <a:rPr lang="en-US" altLang="x-none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    C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节约能源只要提高节能意识就行，与科技进步无关</a:t>
            </a:r>
          </a:p>
          <a:p>
            <a:pPr defTabSz="0" eaLnBrk="0" hangingPunct="0">
              <a:lnSpc>
                <a:spcPts val="3250"/>
              </a:lnSpc>
              <a:tabLst>
                <a:tab pos="546100" algn="l"/>
                <a:tab pos="558800" algn="l"/>
              </a:tabLst>
            </a:pPr>
            <a:r>
              <a:rPr lang="en-US" altLang="x-none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    D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在能源的利用中，总会有一部分能源未被利用而损失</a:t>
            </a:r>
          </a:p>
          <a:p>
            <a:pPr defTabSz="0" eaLnBrk="0" hangingPunct="0">
              <a:lnSpc>
                <a:spcPts val="3090"/>
              </a:lnSpc>
              <a:tabLst>
                <a:tab pos="546100" algn="l"/>
                <a:tab pos="558800" algn="l"/>
              </a:tabLst>
            </a:pPr>
            <a:r>
              <a:rPr lang="zh-CN" altLang="en-US" sz="2200" dirty="0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	</a:t>
            </a: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解析：人类是在能量的转化或转移中利用能量的，虽然在这</a:t>
            </a:r>
          </a:p>
          <a:p>
            <a:pPr defTabSz="0" eaLnBrk="0" hangingPunct="0">
              <a:lnSpc>
                <a:spcPts val="1000"/>
              </a:lnSpc>
              <a:tabLst>
                <a:tab pos="546100" algn="l"/>
                <a:tab pos="558800" algn="l"/>
              </a:tabLst>
            </a:pPr>
            <a:endParaRPr lang="zh-CN" altLang="en-US" sz="2200" b="1" dirty="0">
              <a:solidFill>
                <a:srgbClr val="FF0000"/>
              </a:solidFill>
              <a:latin typeface="Tahoma" panose="020B0604030504040204" pitchFamily="2" charset="0"/>
              <a:ea typeface="宋体" panose="02010600030101010101" pitchFamily="2" charset="-122"/>
              <a:cs typeface="Tahoma" panose="020B0604030504040204" pitchFamily="2" charset="0"/>
            </a:endParaRPr>
          </a:p>
          <a:p>
            <a:pPr defTabSz="0" eaLnBrk="0" hangingPunct="0">
              <a:lnSpc>
                <a:spcPts val="2250"/>
              </a:lnSpc>
              <a:tabLst>
                <a:tab pos="546100" algn="l"/>
                <a:tab pos="558800" algn="l"/>
              </a:tabLst>
            </a:pP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过程中总的能量守恒，但能量的转化和转移都是有方向性的，能</a:t>
            </a:r>
          </a:p>
          <a:p>
            <a:pPr defTabSz="0" eaLnBrk="0" hangingPunct="0">
              <a:lnSpc>
                <a:spcPts val="1000"/>
              </a:lnSpc>
              <a:tabLst>
                <a:tab pos="546100" algn="l"/>
                <a:tab pos="558800" algn="l"/>
              </a:tabLst>
            </a:pPr>
            <a:endParaRPr lang="zh-CN" altLang="en-US" sz="2200" b="1" dirty="0">
              <a:solidFill>
                <a:srgbClr val="FF0000"/>
              </a:solidFill>
              <a:latin typeface="Tahoma" panose="020B0604030504040204" pitchFamily="2" charset="0"/>
              <a:ea typeface="宋体" panose="02010600030101010101" pitchFamily="2" charset="-122"/>
              <a:cs typeface="Tahoma" panose="020B0604030504040204" pitchFamily="2" charset="0"/>
            </a:endParaRPr>
          </a:p>
          <a:p>
            <a:pPr defTabSz="0" eaLnBrk="0" hangingPunct="0">
              <a:lnSpc>
                <a:spcPts val="2415"/>
              </a:lnSpc>
              <a:tabLst>
                <a:tab pos="546100" algn="l"/>
                <a:tab pos="558800" algn="l"/>
              </a:tabLst>
            </a:pP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源的利用率不可能达到 </a:t>
            </a:r>
            <a:r>
              <a:rPr lang="en-US" altLang="x-none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100%</a:t>
            </a: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，同样也是因为这种方向性，使得</a:t>
            </a:r>
          </a:p>
          <a:p>
            <a:pPr defTabSz="0" eaLnBrk="0" hangingPunct="0">
              <a:lnSpc>
                <a:spcPts val="3250"/>
              </a:lnSpc>
              <a:tabLst>
                <a:tab pos="546100" algn="l"/>
                <a:tab pos="558800" algn="l"/>
              </a:tabLst>
            </a:pP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我们的能源问题越来越紧张，</a:t>
            </a:r>
            <a:r>
              <a:rPr lang="en-US" altLang="x-none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A </a:t>
            </a: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和 </a:t>
            </a:r>
            <a:r>
              <a:rPr lang="en-US" altLang="x-none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B </a:t>
            </a: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选项都错；科技的先进性和</a:t>
            </a:r>
          </a:p>
          <a:p>
            <a:pPr defTabSz="0" eaLnBrk="0" hangingPunct="0">
              <a:lnSpc>
                <a:spcPts val="3090"/>
              </a:lnSpc>
              <a:tabLst>
                <a:tab pos="546100" algn="l"/>
                <a:tab pos="558800" algn="l"/>
              </a:tabLst>
            </a:pP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能源的利用率相关，越先进利用率越高，因此节约能源要求我们</a:t>
            </a:r>
          </a:p>
          <a:p>
            <a:pPr defTabSz="0" eaLnBrk="0" hangingPunct="0">
              <a:lnSpc>
                <a:spcPts val="1000"/>
              </a:lnSpc>
              <a:tabLst>
                <a:tab pos="546100" algn="l"/>
                <a:tab pos="558800" algn="l"/>
              </a:tabLst>
            </a:pPr>
            <a:endParaRPr lang="zh-CN" altLang="en-US" sz="2200" b="1" dirty="0">
              <a:solidFill>
                <a:srgbClr val="FF0000"/>
              </a:solidFill>
              <a:latin typeface="Tahoma" panose="020B0604030504040204" pitchFamily="2" charset="0"/>
              <a:ea typeface="宋体" panose="02010600030101010101" pitchFamily="2" charset="-122"/>
              <a:cs typeface="Tahoma" panose="020B0604030504040204" pitchFamily="2" charset="0"/>
            </a:endParaRPr>
          </a:p>
          <a:p>
            <a:pPr defTabSz="0" eaLnBrk="0" hangingPunct="0">
              <a:lnSpc>
                <a:spcPts val="2415"/>
              </a:lnSpc>
              <a:tabLst>
                <a:tab pos="546100" algn="l"/>
                <a:tab pos="558800" algn="l"/>
              </a:tabLst>
            </a:pP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大力重视科学技术；能量的利用总伴随能量的损失，</a:t>
            </a:r>
            <a:r>
              <a:rPr lang="en-US" altLang="x-none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D </a:t>
            </a:r>
            <a:r>
              <a:rPr lang="zh-CN" altLang="en-US" sz="2200" b="1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正确。</a:t>
            </a:r>
          </a:p>
          <a:p>
            <a:pPr defTabSz="0" eaLnBrk="0" hangingPunct="0">
              <a:lnSpc>
                <a:spcPts val="3265"/>
              </a:lnSpc>
              <a:tabLst>
                <a:tab pos="546100" algn="l"/>
                <a:tab pos="558800" algn="l"/>
              </a:tabLst>
            </a:pPr>
            <a:r>
              <a:rPr lang="zh-CN" altLang="en-US" sz="2200" dirty="0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  <a:cs typeface="Tahoma" panose="020B0604030504040204" pitchFamily="2" charset="0"/>
              </a:rPr>
              <a:t>		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4847273" y="1174433"/>
            <a:ext cx="360362" cy="509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04875" eaLnBrk="0" hangingPunct="0">
              <a:lnSpc>
                <a:spcPts val="3265"/>
              </a:lnSpc>
            </a:pPr>
            <a:r>
              <a:rPr lang="en-US" altLang="x-none" sz="24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endParaRPr lang="zh-CN" altLang="en-US" sz="2400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8159746" imgH="566816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3074" name="组合 3073"/>
          <p:cNvGrpSpPr/>
          <p:nvPr/>
        </p:nvGrpSpPr>
        <p:grpSpPr>
          <a:xfrm>
            <a:off x="434975" y="2219643"/>
            <a:ext cx="2881313" cy="2094061"/>
            <a:chOff x="0" y="0"/>
            <a:chExt cx="2042" cy="1639"/>
          </a:xfrm>
        </p:grpSpPr>
        <p:sp>
          <p:nvSpPr>
            <p:cNvPr id="2" name="矩形 3074"/>
            <p:cNvSpPr/>
            <p:nvPr/>
          </p:nvSpPr>
          <p:spPr>
            <a:xfrm>
              <a:off x="108" y="1389"/>
              <a:ext cx="158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拉长的橡皮筋</a:t>
              </a:r>
            </a:p>
          </p:txBody>
        </p:sp>
        <p:pic>
          <p:nvPicPr>
            <p:cNvPr id="3075" name="图片 307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042" cy="1360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sp>
        <p:nvSpPr>
          <p:cNvPr id="3076" name="矩形 3076"/>
          <p:cNvSpPr/>
          <p:nvPr/>
        </p:nvSpPr>
        <p:spPr>
          <a:xfrm>
            <a:off x="1494790" y="1292860"/>
            <a:ext cx="678497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zh-CN" altLang="en-US" sz="24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你能说出下面物体都具有什么形式的能量吗？</a:t>
            </a:r>
          </a:p>
        </p:txBody>
      </p:sp>
      <p:grpSp>
        <p:nvGrpSpPr>
          <p:cNvPr id="3078" name="组合 3077"/>
          <p:cNvGrpSpPr/>
          <p:nvPr/>
        </p:nvGrpSpPr>
        <p:grpSpPr>
          <a:xfrm>
            <a:off x="3241675" y="2218055"/>
            <a:ext cx="2809875" cy="2196692"/>
            <a:chOff x="0" y="0"/>
            <a:chExt cx="2041" cy="1764"/>
          </a:xfrm>
        </p:grpSpPr>
        <p:pic>
          <p:nvPicPr>
            <p:cNvPr id="4" name="图片 3078" descr="重力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2041" cy="1406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3079" name="矩形 3079"/>
            <p:cNvSpPr/>
            <p:nvPr/>
          </p:nvSpPr>
          <p:spPr>
            <a:xfrm>
              <a:off x="386" y="1504"/>
              <a:ext cx="1270" cy="2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楷体_GB2312" pitchFamily="1" charset="-122"/>
                  <a:ea typeface="宋体" panose="02010600030101010101" pitchFamily="2" charset="-122"/>
                </a:rPr>
                <a:t>山巅的危石</a:t>
              </a:r>
            </a:p>
          </p:txBody>
        </p:sp>
      </p:grpSp>
      <p:grpSp>
        <p:nvGrpSpPr>
          <p:cNvPr id="3081" name="组合 3080"/>
          <p:cNvGrpSpPr/>
          <p:nvPr/>
        </p:nvGrpSpPr>
        <p:grpSpPr>
          <a:xfrm>
            <a:off x="6051402" y="2181689"/>
            <a:ext cx="2806700" cy="2138056"/>
            <a:chOff x="1" y="-29"/>
            <a:chExt cx="1950" cy="1705"/>
          </a:xfrm>
        </p:grpSpPr>
        <p:sp>
          <p:nvSpPr>
            <p:cNvPr id="5" name="矩形 3081"/>
            <p:cNvSpPr/>
            <p:nvPr/>
          </p:nvSpPr>
          <p:spPr>
            <a:xfrm>
              <a:off x="234" y="1416"/>
              <a:ext cx="1315" cy="2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运动的足球</a:t>
              </a:r>
            </a:p>
          </p:txBody>
        </p:sp>
        <p:pic>
          <p:nvPicPr>
            <p:cNvPr id="3082" name="图片 3082" descr="A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" y="-29"/>
              <a:ext cx="1950" cy="1416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3084" name="组合 3083"/>
          <p:cNvGrpSpPr/>
          <p:nvPr/>
        </p:nvGrpSpPr>
        <p:grpSpPr>
          <a:xfrm>
            <a:off x="3241675" y="4414520"/>
            <a:ext cx="3471863" cy="2159966"/>
            <a:chOff x="0" y="0"/>
            <a:chExt cx="2187" cy="1873"/>
          </a:xfrm>
        </p:grpSpPr>
        <p:sp>
          <p:nvSpPr>
            <p:cNvPr id="6" name="矩形 3084"/>
            <p:cNvSpPr/>
            <p:nvPr/>
          </p:nvSpPr>
          <p:spPr>
            <a:xfrm>
              <a:off x="10" y="1623"/>
              <a:ext cx="21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楷体_GB2312" pitchFamily="1" charset="-122"/>
                  <a:ea typeface="宋体" panose="02010600030101010101" pitchFamily="2" charset="-122"/>
                </a:rPr>
                <a:t>西藏羊八井地热池</a:t>
              </a:r>
            </a:p>
          </p:txBody>
        </p:sp>
        <p:pic>
          <p:nvPicPr>
            <p:cNvPr id="3085" name="图片 3085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996" cy="1343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pic>
        <p:nvPicPr>
          <p:cNvPr id="3087" name="Picture 44" descr="C:\Users\yanhj\AppData\Roaming\Tencent\Users\68788615\QQ\WinTemp\RichOle\S6)87DXTV7P`QCZ[OK~I]~D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3388" y="4414520"/>
            <a:ext cx="2808287" cy="158432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88" name="Picture 45" descr="C:\Users\yanhj\AppData\Roaming\Tencent\Users\68788615\QQ\WinTemp\RichOle\VOVNPU(72OPIE96WKE$$1Z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94425" y="4378960"/>
            <a:ext cx="2998788" cy="165576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089" name="文本框 3088"/>
          <p:cNvSpPr txBox="1"/>
          <p:nvPr/>
        </p:nvSpPr>
        <p:spPr>
          <a:xfrm>
            <a:off x="974090" y="6178550"/>
            <a:ext cx="2032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燃烧的木材</a:t>
            </a:r>
          </a:p>
        </p:txBody>
      </p:sp>
      <p:sp>
        <p:nvSpPr>
          <p:cNvPr id="3090" name="文本框 3089"/>
          <p:cNvSpPr txBox="1"/>
          <p:nvPr/>
        </p:nvSpPr>
        <p:spPr>
          <a:xfrm>
            <a:off x="6834505" y="6178550"/>
            <a:ext cx="171926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美味的蛋糕</a:t>
            </a:r>
          </a:p>
        </p:txBody>
      </p:sp>
      <p:sp>
        <p:nvSpPr>
          <p:cNvPr id="7" name="喇叭 1109"/>
          <p:cNvSpPr/>
          <p:nvPr/>
        </p:nvSpPr>
        <p:spPr>
          <a:xfrm rot="780000">
            <a:off x="1383348" y="1310005"/>
            <a:ext cx="647700" cy="4365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231094"/>
              </a:gs>
            </a:gsLst>
            <a:lin ang="5400000" scaled="1"/>
            <a:tileRect/>
          </a:gradFill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9" grpId="0" bldLvl="0"/>
      <p:bldP spid="309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8228571" imgH="594285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7" name="文本占位符 4097"/>
          <p:cNvSpPr>
            <a:spLocks noGrp="1"/>
          </p:cNvSpPr>
          <p:nvPr/>
        </p:nvSpPr>
        <p:spPr>
          <a:xfrm>
            <a:off x="891858" y="3169603"/>
            <a:ext cx="8388350" cy="11541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400" b="1" dirty="0">
                <a:latin typeface="Times New Roman" panose="02020603050405020304" pitchFamily="2" charset="0"/>
              </a:rPr>
              <a:t>1</a:t>
            </a:r>
            <a:r>
              <a:rPr lang="zh-CN" altLang="en-US" sz="2400" b="1" dirty="0">
                <a:latin typeface="Times New Roman" panose="02020603050405020304" pitchFamily="2" charset="0"/>
              </a:rPr>
              <a:t>．</a:t>
            </a:r>
            <a:r>
              <a:rPr lang="en-US" altLang="x-none" sz="2400" b="1" dirty="0">
                <a:latin typeface="Times New Roman" panose="02020603050405020304" pitchFamily="2" charset="0"/>
              </a:rPr>
              <a:t>来回迅速摩擦双手。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x-none" sz="2400" b="1" dirty="0">
                <a:latin typeface="Times New Roman" panose="02020603050405020304" pitchFamily="2" charset="0"/>
              </a:rPr>
              <a:t>2</a:t>
            </a:r>
            <a:r>
              <a:rPr lang="zh-CN" altLang="en-US" sz="2400" b="1" dirty="0">
                <a:latin typeface="Times New Roman" panose="02020603050405020304" pitchFamily="2" charset="0"/>
              </a:rPr>
              <a:t>．用塑料笔杆在头发或毛衣上摩擦后再靠近细小的纸片</a:t>
            </a:r>
            <a:r>
              <a:rPr lang="en-US" altLang="x-none" sz="2800" b="1" dirty="0">
                <a:latin typeface="Times New Roman" panose="02020603050405020304" pitchFamily="2" charset="0"/>
              </a:rPr>
              <a:t>。</a:t>
            </a:r>
            <a:endParaRPr lang="en-US" altLang="x-none" sz="2800" dirty="0">
              <a:latin typeface="Times New Roman" panose="02020603050405020304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7395" y="4466590"/>
            <a:ext cx="8101013" cy="1079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观察</a:t>
            </a:r>
            <a:r>
              <a:rPr lang="en-US" altLang="x-none" sz="2800" b="1" dirty="0">
                <a:solidFill>
                  <a:srgbClr val="0066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实验发生的现象，讨论发生了哪些能量转化？</a:t>
            </a:r>
            <a:r>
              <a:rPr lang="en-US" altLang="x-none" sz="2800" dirty="0">
                <a:solidFill>
                  <a:srgbClr val="0066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747395" y="5401628"/>
            <a:ext cx="8101013" cy="15462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你还能举出哪些你认为发生了能量转化的例子吗</a:t>
            </a:r>
            <a:r>
              <a:rPr lang="en-US" altLang="x-none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请说出你认为发生的能量转化。</a:t>
            </a:r>
            <a:endParaRPr lang="zh-CN" altLang="en-US" sz="2800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4100"/>
          <p:cNvSpPr/>
          <p:nvPr/>
        </p:nvSpPr>
        <p:spPr>
          <a:xfrm>
            <a:off x="2115820" y="237744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703D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想想做做</a:t>
            </a:r>
          </a:p>
        </p:txBody>
      </p:sp>
      <p:sp>
        <p:nvSpPr>
          <p:cNvPr id="7" name="矩形 4"/>
          <p:cNvSpPr/>
          <p:nvPr/>
        </p:nvSpPr>
        <p:spPr>
          <a:xfrm>
            <a:off x="1684020" y="1513840"/>
            <a:ext cx="3449320" cy="583565"/>
          </a:xfrm>
          <a:prstGeom prst="rect">
            <a:avLst/>
          </a:prstGeom>
          <a:gradFill rotWithShape="1">
            <a:gsLst>
              <a:gs pos="0">
                <a:srgbClr val="703DFF"/>
              </a:gs>
              <a:gs pos="100000">
                <a:schemeClr val="tx2"/>
              </a:gs>
            </a:gsLst>
            <a:lin ang="5400000" scaled="1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（一）能量的转化</a:t>
            </a:r>
          </a:p>
        </p:txBody>
      </p:sp>
      <p:sp>
        <p:nvSpPr>
          <p:cNvPr id="8" name="手势箭头 1108"/>
          <p:cNvSpPr/>
          <p:nvPr/>
        </p:nvSpPr>
        <p:spPr>
          <a:xfrm>
            <a:off x="820420" y="2377440"/>
            <a:ext cx="1295400" cy="7921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77066053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solidFill>
            <a:srgbClr val="0033CC"/>
          </a:solidFill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1" name="文本框 5121"/>
          <p:cNvSpPr txBox="1"/>
          <p:nvPr/>
        </p:nvSpPr>
        <p:spPr>
          <a:xfrm>
            <a:off x="1619250" y="908050"/>
            <a:ext cx="51149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各种形式的能可以互相转化</a:t>
            </a:r>
          </a:p>
        </p:txBody>
      </p:sp>
      <p:sp>
        <p:nvSpPr>
          <p:cNvPr id="5123" name="文本框 5122"/>
          <p:cNvSpPr txBox="1"/>
          <p:nvPr/>
        </p:nvSpPr>
        <p:spPr>
          <a:xfrm>
            <a:off x="468313" y="4148138"/>
            <a:ext cx="23749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机械能转化为内能 </a:t>
            </a:r>
          </a:p>
        </p:txBody>
      </p:sp>
      <p:sp>
        <p:nvSpPr>
          <p:cNvPr id="5124" name="矩形 5123"/>
          <p:cNvSpPr/>
          <p:nvPr/>
        </p:nvSpPr>
        <p:spPr>
          <a:xfrm>
            <a:off x="3132138" y="5803900"/>
            <a:ext cx="2449512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机械能转化为电能</a:t>
            </a:r>
          </a:p>
        </p:txBody>
      </p:sp>
      <p:sp>
        <p:nvSpPr>
          <p:cNvPr id="5125" name="矩形 5124"/>
          <p:cNvSpPr/>
          <p:nvPr/>
        </p:nvSpPr>
        <p:spPr>
          <a:xfrm>
            <a:off x="5867400" y="6308725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电能转化为机械能</a:t>
            </a:r>
          </a:p>
        </p:txBody>
      </p:sp>
      <p:grpSp>
        <p:nvGrpSpPr>
          <p:cNvPr id="5126" name="组合 5125"/>
          <p:cNvGrpSpPr/>
          <p:nvPr/>
        </p:nvGrpSpPr>
        <p:grpSpPr>
          <a:xfrm>
            <a:off x="5651500" y="3355975"/>
            <a:ext cx="3268663" cy="2990850"/>
            <a:chOff x="0" y="0"/>
            <a:chExt cx="2059" cy="1884"/>
          </a:xfrm>
        </p:grpSpPr>
        <p:pic>
          <p:nvPicPr>
            <p:cNvPr id="3" name="图片 512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54"/>
              <a:ext cx="2059" cy="1430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5127" name="矩形 5127"/>
            <p:cNvSpPr/>
            <p:nvPr/>
          </p:nvSpPr>
          <p:spPr>
            <a:xfrm>
              <a:off x="205" y="0"/>
              <a:ext cx="1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Comic Sans MS" panose="030F0702030302020204" pitchFamily="2" charset="0"/>
                  <a:ea typeface="宋体" panose="02010600030101010101" pitchFamily="2" charset="-122"/>
                </a:rPr>
                <a:t>电动机带动水泵把地下水送到地面</a:t>
              </a:r>
            </a:p>
          </p:txBody>
        </p:sp>
      </p:grpSp>
      <p:grpSp>
        <p:nvGrpSpPr>
          <p:cNvPr id="5129" name="组合 5128"/>
          <p:cNvGrpSpPr/>
          <p:nvPr/>
        </p:nvGrpSpPr>
        <p:grpSpPr>
          <a:xfrm>
            <a:off x="3203575" y="1682750"/>
            <a:ext cx="2266950" cy="4049713"/>
            <a:chOff x="0" y="0"/>
            <a:chExt cx="1428" cy="2551"/>
          </a:xfrm>
        </p:grpSpPr>
        <p:sp>
          <p:nvSpPr>
            <p:cNvPr id="4" name="TextBox 7"/>
            <p:cNvSpPr txBox="1"/>
            <p:nvPr/>
          </p:nvSpPr>
          <p:spPr>
            <a:xfrm>
              <a:off x="68" y="0"/>
              <a:ext cx="129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Comic Sans MS" panose="030F0702030302020204" pitchFamily="2" charset="0"/>
                  <a:ea typeface="宋体" panose="02010600030101010101" pitchFamily="2" charset="-122"/>
                </a:rPr>
                <a:t>水电站里水轮机带动发电机发电</a:t>
              </a:r>
              <a:endParaRPr lang="zh-CN" altLang="en-US" sz="2000" b="1" dirty="0">
                <a:solidFill>
                  <a:schemeClr val="tx2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pic>
          <p:nvPicPr>
            <p:cNvPr id="5130" name="图片 5130" descr="水力发电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464"/>
              <a:ext cx="1428" cy="2087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5131" name="组合 5131"/>
          <p:cNvGrpSpPr/>
          <p:nvPr/>
        </p:nvGrpSpPr>
        <p:grpSpPr>
          <a:xfrm>
            <a:off x="395288" y="1628775"/>
            <a:ext cx="2663825" cy="2538413"/>
            <a:chOff x="0" y="0"/>
            <a:chExt cx="1678" cy="1599"/>
          </a:xfrm>
        </p:grpSpPr>
        <p:sp>
          <p:nvSpPr>
            <p:cNvPr id="5132" name="矩形 5132"/>
            <p:cNvSpPr/>
            <p:nvPr/>
          </p:nvSpPr>
          <p:spPr>
            <a:xfrm>
              <a:off x="318" y="1349"/>
              <a:ext cx="7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Comic Sans MS" panose="030F0702030302020204" pitchFamily="2" charset="0"/>
                  <a:ea typeface="宋体" panose="02010600030101010101" pitchFamily="2" charset="-122"/>
                </a:rPr>
                <a:t>钻木取火</a:t>
              </a:r>
            </a:p>
          </p:txBody>
        </p:sp>
        <p:pic>
          <p:nvPicPr>
            <p:cNvPr id="5133" name="图片 513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678" cy="1329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TextBox 7"/>
          <p:cNvSpPr txBox="1"/>
          <p:nvPr/>
        </p:nvSpPr>
        <p:spPr>
          <a:xfrm>
            <a:off x="6179185" y="6354763"/>
            <a:ext cx="28082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光能转化为电能</a:t>
            </a:r>
          </a:p>
        </p:txBody>
      </p:sp>
      <p:sp>
        <p:nvSpPr>
          <p:cNvPr id="2" name="文本框 6146"/>
          <p:cNvSpPr txBox="1"/>
          <p:nvPr/>
        </p:nvSpPr>
        <p:spPr>
          <a:xfrm>
            <a:off x="2146935" y="1025525"/>
            <a:ext cx="5113338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各种形式的能可以互相转化</a:t>
            </a:r>
          </a:p>
        </p:txBody>
      </p:sp>
      <p:sp>
        <p:nvSpPr>
          <p:cNvPr id="6148" name="TextBox 7"/>
          <p:cNvSpPr txBox="1"/>
          <p:nvPr/>
        </p:nvSpPr>
        <p:spPr>
          <a:xfrm>
            <a:off x="3515360" y="5202238"/>
            <a:ext cx="24479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化学能转化为内能</a:t>
            </a:r>
          </a:p>
        </p:txBody>
      </p:sp>
      <p:sp>
        <p:nvSpPr>
          <p:cNvPr id="6149" name="矩形 6148"/>
          <p:cNvSpPr/>
          <p:nvPr/>
        </p:nvSpPr>
        <p:spPr>
          <a:xfrm>
            <a:off x="454660" y="4483100"/>
            <a:ext cx="22320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光能转化为化学能</a:t>
            </a:r>
          </a:p>
        </p:txBody>
      </p:sp>
      <p:grpSp>
        <p:nvGrpSpPr>
          <p:cNvPr id="6150" name="组合 6149"/>
          <p:cNvGrpSpPr/>
          <p:nvPr/>
        </p:nvGrpSpPr>
        <p:grpSpPr>
          <a:xfrm>
            <a:off x="454660" y="1601788"/>
            <a:ext cx="2592388" cy="2735262"/>
            <a:chOff x="0" y="0"/>
            <a:chExt cx="1633" cy="1723"/>
          </a:xfrm>
        </p:grpSpPr>
        <p:pic>
          <p:nvPicPr>
            <p:cNvPr id="3" name="图片 6150" descr="6b801c09e85840255f2c01065389f50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98"/>
              <a:ext cx="1633" cy="1225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6151" name="矩形 6151"/>
            <p:cNvSpPr/>
            <p:nvPr/>
          </p:nvSpPr>
          <p:spPr>
            <a:xfrm>
              <a:off x="0" y="0"/>
              <a:ext cx="158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268605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植物吸收太阳光进行光合作用</a:t>
              </a:r>
            </a:p>
          </p:txBody>
        </p:sp>
      </p:grpSp>
      <p:grpSp>
        <p:nvGrpSpPr>
          <p:cNvPr id="6153" name="组合 6152"/>
          <p:cNvGrpSpPr/>
          <p:nvPr/>
        </p:nvGrpSpPr>
        <p:grpSpPr>
          <a:xfrm>
            <a:off x="3226435" y="2393950"/>
            <a:ext cx="2808288" cy="2570163"/>
            <a:chOff x="0" y="0"/>
            <a:chExt cx="1814" cy="1619"/>
          </a:xfrm>
        </p:grpSpPr>
        <p:sp>
          <p:nvSpPr>
            <p:cNvPr id="4" name="矩形 6153"/>
            <p:cNvSpPr/>
            <p:nvPr/>
          </p:nvSpPr>
          <p:spPr>
            <a:xfrm>
              <a:off x="46" y="0"/>
              <a:ext cx="127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燃料燃烧时发热</a:t>
              </a:r>
            </a:p>
          </p:txBody>
        </p:sp>
        <p:pic>
          <p:nvPicPr>
            <p:cNvPr id="6154" name="图片 6154" descr="篝火正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85"/>
              <a:ext cx="1814" cy="1334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6156" name="组合 6155"/>
          <p:cNvGrpSpPr/>
          <p:nvPr/>
        </p:nvGrpSpPr>
        <p:grpSpPr>
          <a:xfrm>
            <a:off x="6250623" y="3330575"/>
            <a:ext cx="2663825" cy="3097213"/>
            <a:chOff x="0" y="0"/>
            <a:chExt cx="1496" cy="1745"/>
          </a:xfrm>
        </p:grpSpPr>
        <p:sp>
          <p:nvSpPr>
            <p:cNvPr id="5" name="TextBox 7"/>
            <p:cNvSpPr txBox="1"/>
            <p:nvPr/>
          </p:nvSpPr>
          <p:spPr>
            <a:xfrm>
              <a:off x="90" y="0"/>
              <a:ext cx="1406" cy="2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光太阳能电池</a:t>
              </a:r>
            </a:p>
          </p:txBody>
        </p:sp>
        <p:pic>
          <p:nvPicPr>
            <p:cNvPr id="6157" name="图片 6157" descr="植物园的太阳能路灯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72"/>
              <a:ext cx="1446" cy="14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地热与发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92591" y="1273126"/>
            <a:ext cx="6574302" cy="4930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7169" name="图片 7169" descr="14-3-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51"/>
          <a:stretch>
            <a:fillRect/>
          </a:stretch>
        </p:blipFill>
        <p:spPr>
          <a:xfrm>
            <a:off x="2065020" y="1880235"/>
            <a:ext cx="5794375" cy="4647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7170"/>
          <p:cNvSpPr/>
          <p:nvPr/>
        </p:nvSpPr>
        <p:spPr>
          <a:xfrm>
            <a:off x="1400175" y="1288415"/>
            <a:ext cx="6613525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结合图中给出的实例，你能做些补充吗？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矩形 8193"/>
          <p:cNvSpPr/>
          <p:nvPr/>
        </p:nvSpPr>
        <p:spPr>
          <a:xfrm>
            <a:off x="481013" y="2306320"/>
            <a:ext cx="8208962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solidFill>
                  <a:srgbClr val="0066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拿一个弹力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小球由手中释放，观察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小球的运动情况。    </a:t>
            </a:r>
          </a:p>
        </p:txBody>
      </p:sp>
      <p:sp>
        <p:nvSpPr>
          <p:cNvPr id="8194" name="矩形 8194"/>
          <p:cNvSpPr/>
          <p:nvPr/>
        </p:nvSpPr>
        <p:spPr>
          <a:xfrm>
            <a:off x="301625" y="3601720"/>
            <a:ext cx="8388350" cy="14398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lnSpc>
                <a:spcPct val="120000"/>
              </a:lnSpc>
            </a:pPr>
            <a:endParaRPr lang="zh-CN" sz="2800" b="1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图片 8195" descr="14-3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9100" y="2757170"/>
            <a:ext cx="4749800" cy="387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矩形 8196"/>
          <p:cNvSpPr/>
          <p:nvPr/>
        </p:nvSpPr>
        <p:spPr>
          <a:xfrm>
            <a:off x="481013" y="3601720"/>
            <a:ext cx="8278812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solidFill>
                  <a:srgbClr val="0066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）结合小球在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地面弹跳的频闪照片，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想一想，为什么它的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高度会逐渐降低？是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否丢失了能量？减少</a:t>
            </a:r>
          </a:p>
          <a:p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的机械能到哪去了？</a:t>
            </a:r>
          </a:p>
        </p:txBody>
      </p:sp>
      <p:sp>
        <p:nvSpPr>
          <p:cNvPr id="8197" name="矩形 4"/>
          <p:cNvSpPr/>
          <p:nvPr/>
        </p:nvSpPr>
        <p:spPr>
          <a:xfrm>
            <a:off x="2373630" y="1042035"/>
            <a:ext cx="3857625" cy="583565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100000">
                <a:schemeClr val="tx2"/>
              </a:gs>
            </a:gsLst>
            <a:lin ang="5400000" scaled="1"/>
            <a:tileRect/>
          </a:gra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（二）能量守恒定律</a:t>
            </a:r>
          </a:p>
        </p:txBody>
      </p:sp>
      <p:sp>
        <p:nvSpPr>
          <p:cNvPr id="8198" name="矩形 8198"/>
          <p:cNvSpPr/>
          <p:nvPr/>
        </p:nvSpPr>
        <p:spPr>
          <a:xfrm>
            <a:off x="2065338" y="1801495"/>
            <a:ext cx="216058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想想议议</a:t>
            </a:r>
          </a:p>
        </p:txBody>
      </p:sp>
      <p:sp>
        <p:nvSpPr>
          <p:cNvPr id="8199" name="笑脸 8199"/>
          <p:cNvSpPr/>
          <p:nvPr/>
        </p:nvSpPr>
        <p:spPr>
          <a:xfrm>
            <a:off x="1562100" y="1728470"/>
            <a:ext cx="576263" cy="576263"/>
          </a:xfrm>
          <a:prstGeom prst="smileyFace">
            <a:avLst>
              <a:gd name="adj" fmla="val 4653"/>
            </a:avLst>
          </a:prstGeom>
          <a:gradFill rotWithShape="0">
            <a:gsLst>
              <a:gs pos="0">
                <a:schemeClr val="accent1"/>
              </a:gs>
              <a:gs pos="100000">
                <a:srgbClr val="703DFF">
                  <a:alpha val="62999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556</Words>
  <Application>Microsoft Office PowerPoint</Application>
  <PresentationFormat>全屏显示(4:3)</PresentationFormat>
  <Paragraphs>96</Paragraphs>
  <Slides>17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84</cp:revision>
  <dcterms:created xsi:type="dcterms:W3CDTF">2015-11-16T05:18:00Z</dcterms:created>
  <dcterms:modified xsi:type="dcterms:W3CDTF">2018-09-14T23:08:14Z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