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05" r:id="rId5"/>
    <p:sldId id="315" r:id="rId6"/>
    <p:sldId id="349" r:id="rId7"/>
    <p:sldId id="307" r:id="rId8"/>
    <p:sldId id="350" r:id="rId9"/>
    <p:sldId id="309" r:id="rId10"/>
    <p:sldId id="351" r:id="rId11"/>
    <p:sldId id="352" r:id="rId12"/>
    <p:sldId id="316" r:id="rId13"/>
    <p:sldId id="303" r:id="rId14"/>
    <p:sldId id="353" r:id="rId15"/>
    <p:sldId id="354" r:id="rId16"/>
    <p:sldId id="341" r:id="rId17"/>
    <p:sldId id="355" r:id="rId18"/>
    <p:sldId id="356" r:id="rId19"/>
    <p:sldId id="342" r:id="rId20"/>
    <p:sldId id="357" r:id="rId21"/>
    <p:sldId id="365" r:id="rId22"/>
    <p:sldId id="358" r:id="rId23"/>
    <p:sldId id="366" r:id="rId24"/>
    <p:sldId id="359" r:id="rId25"/>
    <p:sldId id="343" r:id="rId26"/>
    <p:sldId id="367" r:id="rId27"/>
    <p:sldId id="360" r:id="rId28"/>
    <p:sldId id="344" r:id="rId29"/>
    <p:sldId id="361" r:id="rId30"/>
    <p:sldId id="368" r:id="rId31"/>
    <p:sldId id="363" r:id="rId32"/>
    <p:sldId id="369" r:id="rId33"/>
    <p:sldId id="364" r:id="rId34"/>
    <p:sldId id="370" r:id="rId35"/>
    <p:sldId id="371" r:id="rId36"/>
    <p:sldId id="322" r:id="rId37"/>
    <p:sldId id="323" r:id="rId38"/>
    <p:sldId id="345" r:id="rId39"/>
    <p:sldId id="346" r:id="rId40"/>
    <p:sldId id="328" r:id="rId41"/>
    <p:sldId id="331" r:id="rId42"/>
    <p:sldId id="347" r:id="rId43"/>
    <p:sldId id="372" r:id="rId44"/>
  </p:sldIdLst>
  <p:sldSz cx="9144000" cy="5143500" type="screen16x9"/>
  <p:notesSz cx="9942195" cy="676084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9960" autoAdjust="0"/>
    <p:restoredTop sz="94660"/>
  </p:normalViewPr>
  <p:slideViewPr>
    <p:cSldViewPr snapToGrid="0">
      <p:cViewPr varScale="1">
        <p:scale>
          <a:sx n="66" d="100"/>
          <a:sy n="66" d="100"/>
        </p:scale>
        <p:origin x="-102" y="-1344"/>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1941211"/>
            <a:ext cx="8139178" cy="674375"/>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latin typeface="楷体" panose="02010609060101010101" charset="-122"/>
                <a:ea typeface="楷体" panose="02010609060101010101"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14381"/>
            <a:ext cx="8139178" cy="3780000"/>
          </a:xfrm>
        </p:spPr>
        <p:txBody>
          <a:bodyPr/>
          <a:lstStyle>
            <a:lvl1pPr>
              <a:defRPr>
                <a:solidFill>
                  <a:schemeClr val="tx1">
                    <a:lumMod val="75000"/>
                    <a:lumOff val="25000"/>
                  </a:schemeClr>
                </a:solidFill>
                <a:latin typeface="宋体" panose="02010600030101010101" pitchFamily="2" charset="-122"/>
                <a:ea typeface="宋体" panose="02010600030101010101" pitchFamily="2" charset="-122"/>
              </a:defRPr>
            </a:lvl1pPr>
            <a:lvl2pPr>
              <a:defRPr>
                <a:solidFill>
                  <a:schemeClr val="tx1">
                    <a:lumMod val="75000"/>
                    <a:lumOff val="25000"/>
                  </a:schemeClr>
                </a:solidFill>
                <a:latin typeface="宋体" panose="02010600030101010101" pitchFamily="2" charset="-122"/>
                <a:ea typeface="宋体" panose="02010600030101010101" pitchFamily="2" charset="-122"/>
              </a:defRPr>
            </a:lvl2pPr>
            <a:lvl3pPr>
              <a:defRPr>
                <a:solidFill>
                  <a:schemeClr val="tx1">
                    <a:lumMod val="75000"/>
                    <a:lumOff val="25000"/>
                  </a:schemeClr>
                </a:solidFill>
                <a:latin typeface="宋体" panose="02010600030101010101" pitchFamily="2" charset="-122"/>
                <a:ea typeface="宋体" panose="02010600030101010101" pitchFamily="2" charset="-122"/>
              </a:defRPr>
            </a:lvl3pPr>
            <a:lvl4pPr>
              <a:defRPr>
                <a:solidFill>
                  <a:schemeClr val="tx1">
                    <a:lumMod val="75000"/>
                    <a:lumOff val="25000"/>
                  </a:schemeClr>
                </a:solidFill>
                <a:latin typeface="宋体" panose="02010600030101010101" pitchFamily="2" charset="-122"/>
                <a:ea typeface="宋体" panose="02010600030101010101" pitchFamily="2" charset="-122"/>
              </a:defRPr>
            </a:lvl4pPr>
            <a:lvl5pPr>
              <a:defRPr>
                <a:solidFill>
                  <a:schemeClr val="tx1">
                    <a:lumMod val="75000"/>
                    <a:lumOff val="25000"/>
                  </a:schemeClr>
                </a:solidFill>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cs typeface="+mj-cs"/>
                <a:sym typeface="+mn-ea"/>
              </a:defRPr>
            </a:lvl1pPr>
          </a:lstStyle>
          <a:p>
            <a:pPr lvl="0"/>
            <a:r>
              <a:rPr>
                <a:sym typeface="+mn-ea"/>
              </a:rPr>
              <a:t>单击此处编辑标题</a:t>
            </a:r>
            <a:endParaRPr>
              <a:sym typeface="+mn-ea"/>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21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972000"/>
            <a:ext cx="3962432" cy="3780000"/>
          </a:xfrm>
        </p:spPr>
        <p:txBody>
          <a:bodyPr>
            <a:no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3D5D4752-0CE7-4497-9789-8CD18D74C975}"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华文楷体" panose="02010600040101010101" charset="-122"/>
          <a:ea typeface="华文楷体" panose="02010600040101010101"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6.emf"/><Relationship Id="rId3" Type="http://schemas.openxmlformats.org/officeDocument/2006/relationships/package" Target="../embeddings/Document2.docx"/><Relationship Id="rId2" Type="http://schemas.openxmlformats.org/officeDocument/2006/relationships/image" Target="../media/image5.emf"/><Relationship Id="rId1" Type="http://schemas.openxmlformats.org/officeDocument/2006/relationships/package" Target="../embeddings/Document1.docx"/></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13.emf"/><Relationship Id="rId1" Type="http://schemas.openxmlformats.org/officeDocument/2006/relationships/package" Target="../embeddings/Document3.docx"/></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7.emf"/><Relationship Id="rId1" Type="http://schemas.openxmlformats.org/officeDocument/2006/relationships/package" Target="../embeddings/Document4.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4.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2.xml"/><Relationship Id="rId3" Type="http://schemas.openxmlformats.org/officeDocument/2006/relationships/image" Target="../media/image19.emf"/><Relationship Id="rId2" Type="http://schemas.openxmlformats.org/officeDocument/2006/relationships/package" Target="../embeddings/Document5.docx"/><Relationship Id="rId1" Type="http://schemas.openxmlformats.org/officeDocument/2006/relationships/image" Target="../media/image1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13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内能和热机</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136536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altLang="en-US" dirty="0" smtClean="0">
                <a:solidFill>
                  <a:srgbClr val="0FA096"/>
                </a:solidFill>
                <a:latin typeface="微软雅黑" panose="020B0503020204020204" pitchFamily="34" charset="-122"/>
                <a:ea typeface="微软雅黑" panose="020B0503020204020204" pitchFamily="34" charset="-122"/>
              </a:rPr>
              <a:t>[</a:t>
            </a:r>
            <a:r>
              <a:rPr lang="zh-CN" altLang="en-US" dirty="0" smtClean="0">
                <a:solidFill>
                  <a:srgbClr val="0FA096"/>
                </a:solidFill>
                <a:latin typeface="微软雅黑" panose="020B0503020204020204" pitchFamily="34" charset="-122"/>
                <a:ea typeface="微软雅黑" panose="020B0503020204020204" pitchFamily="34" charset="-122"/>
              </a:rPr>
              <a:t>点拨</a:t>
            </a:r>
            <a:r>
              <a:rPr lang="en-US" altLang="en-US" dirty="0" smtClean="0">
                <a:solidFill>
                  <a:srgbClr val="0FA096"/>
                </a:solidFill>
                <a:latin typeface="微软雅黑" panose="020B0503020204020204" pitchFamily="34" charset="-122"/>
                <a:ea typeface="微软雅黑" panose="020B0503020204020204" pitchFamily="34" charset="-122"/>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在一个工作循环中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只有做功冲程对外做功</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其余冲程都是靠飞轮的惯性来完成。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热机工作代码：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14221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。即每个工作循环经过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个冲程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在一个工作循环中活塞往复运动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飞轮转动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对外做功</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次。</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315046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考点五</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热值、热机的效率</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818195"/>
            <a:ext cx="791003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热值</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定义：某种燃料</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燃烧放出的热量与其质量之比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叫这种燃料的热值。用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单位为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固体、液体燃料公式：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。气体燃料公式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热值的特性：只与燃料的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与燃料的质量、体积、是否完全燃烧等无关。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17411" name="Object 3"/>
          <p:cNvGraphicFramePr>
            <a:graphicFrameLocks noChangeAspect="1"/>
          </p:cNvGraphicFramePr>
          <p:nvPr/>
        </p:nvGraphicFramePr>
        <p:xfrm>
          <a:off x="857250" y="3170238"/>
          <a:ext cx="6845300" cy="1185862"/>
        </p:xfrm>
        <a:graphic>
          <a:graphicData uri="http://schemas.openxmlformats.org/presentationml/2006/ole">
            <mc:AlternateContent xmlns:mc="http://schemas.openxmlformats.org/markup-compatibility/2006">
              <mc:Choice xmlns:v="urn:schemas-microsoft-com:vml" Requires="v">
                <p:oleObj spid="_x0000_s1025" name="文档" r:id="rId1" imgW="6851650" imgH="1189355" progId="Word.Document.12">
                  <p:embed/>
                </p:oleObj>
              </mc:Choice>
              <mc:Fallback>
                <p:oleObj name="文档" r:id="rId1" imgW="6851650" imgH="1189355" progId="Word.Document.12">
                  <p:embed/>
                  <p:pic>
                    <p:nvPicPr>
                      <p:cNvPr id="0" name="图片 1024"/>
                      <p:cNvPicPr>
                        <a:picLocks noChangeAspect="1"/>
                      </p:cNvPicPr>
                      <p:nvPr/>
                    </p:nvPicPr>
                    <p:blipFill>
                      <a:blip r:embed="rId2"/>
                      <a:stretch>
                        <a:fillRect/>
                      </a:stretch>
                    </p:blipFill>
                    <p:spPr>
                      <a:xfrm>
                        <a:off x="857250" y="3170238"/>
                        <a:ext cx="6845300" cy="1185862"/>
                      </a:xfrm>
                      <a:prstGeom prst="rect">
                        <a:avLst/>
                      </a:prstGeom>
                      <a:noFill/>
                      <a:ln w="9525">
                        <a:noFill/>
                      </a:ln>
                    </p:spPr>
                  </p:pic>
                </p:oleObj>
              </mc:Fallback>
            </mc:AlternateContent>
          </a:graphicData>
        </a:graphic>
      </p:graphicFrame>
      <p:sp>
        <p:nvSpPr>
          <p:cNvPr id="13" name="矩形 12"/>
          <p:cNvSpPr/>
          <p:nvPr/>
        </p:nvSpPr>
        <p:spPr>
          <a:xfrm>
            <a:off x="2891089" y="129719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完全</a:t>
            </a:r>
            <a:endParaRPr lang="zh-CN" altLang="en-US" dirty="0"/>
          </a:p>
        </p:txBody>
      </p:sp>
      <p:sp>
        <p:nvSpPr>
          <p:cNvPr id="14" name="矩形 13"/>
          <p:cNvSpPr/>
          <p:nvPr/>
        </p:nvSpPr>
        <p:spPr>
          <a:xfrm>
            <a:off x="3994147" y="2073048"/>
            <a:ext cx="564578" cy="369332"/>
          </a:xfrm>
          <a:prstGeom prst="rect">
            <a:avLst/>
          </a:prstGeom>
        </p:spPr>
        <p:txBody>
          <a:bodyPr wrap="none">
            <a:spAutoFit/>
          </a:bodyPr>
          <a:lstStyle/>
          <a:p>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mq</a:t>
            </a:r>
            <a:endParaRPr lang="zh-CN" altLang="en-US" dirty="0"/>
          </a:p>
        </p:txBody>
      </p:sp>
      <p:sp>
        <p:nvSpPr>
          <p:cNvPr id="15" name="矩形 14"/>
          <p:cNvSpPr/>
          <p:nvPr/>
        </p:nvSpPr>
        <p:spPr>
          <a:xfrm>
            <a:off x="6850930" y="2100756"/>
            <a:ext cx="503664" cy="369332"/>
          </a:xfrm>
          <a:prstGeom prst="rect">
            <a:avLst/>
          </a:prstGeom>
        </p:spPr>
        <p:txBody>
          <a:bodyPr wrap="none">
            <a:spAutoFit/>
          </a:bodyPr>
          <a:lstStyle/>
          <a:p>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qV</a:t>
            </a:r>
            <a:endParaRPr lang="zh-CN" altLang="en-US" dirty="0"/>
          </a:p>
        </p:txBody>
      </p:sp>
      <p:sp>
        <p:nvSpPr>
          <p:cNvPr id="17" name="矩形 16"/>
          <p:cNvSpPr/>
          <p:nvPr/>
        </p:nvSpPr>
        <p:spPr>
          <a:xfrm>
            <a:off x="3787016" y="252562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种类</a:t>
            </a:r>
            <a:endParaRPr lang="zh-CN" altLang="en-US" dirty="0"/>
          </a:p>
        </p:txBody>
      </p:sp>
      <p:graphicFrame>
        <p:nvGraphicFramePr>
          <p:cNvPr id="17413" name="Object 5"/>
          <p:cNvGraphicFramePr>
            <a:graphicFrameLocks noChangeAspect="1"/>
          </p:cNvGraphicFramePr>
          <p:nvPr/>
        </p:nvGraphicFramePr>
        <p:xfrm>
          <a:off x="6271058" y="3070946"/>
          <a:ext cx="500847" cy="688253"/>
        </p:xfrm>
        <a:graphic>
          <a:graphicData uri="http://schemas.openxmlformats.org/presentationml/2006/ole">
            <mc:AlternateContent xmlns:mc="http://schemas.openxmlformats.org/markup-compatibility/2006">
              <mc:Choice xmlns:v="urn:schemas-microsoft-com:vml" Requires="v">
                <p:oleObj spid="_x0000_s1026" name="文档" r:id="rId3" imgW="731520" imgH="993140" progId="Word.Document.12">
                  <p:embed/>
                </p:oleObj>
              </mc:Choice>
              <mc:Fallback>
                <p:oleObj name="文档" r:id="rId3" imgW="731520" imgH="993140" progId="Word.Document.12">
                  <p:embed/>
                  <p:pic>
                    <p:nvPicPr>
                      <p:cNvPr id="0" name="图片 1025"/>
                      <p:cNvPicPr>
                        <a:picLocks noChangeAspect="1"/>
                      </p:cNvPicPr>
                      <p:nvPr/>
                    </p:nvPicPr>
                    <p:blipFill>
                      <a:blip r:embed="rId4"/>
                      <a:stretch>
                        <a:fillRect/>
                      </a:stretch>
                    </p:blipFill>
                    <p:spPr>
                      <a:xfrm>
                        <a:off x="6271058" y="3070946"/>
                        <a:ext cx="500847" cy="68825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411">
                                            <p:subSp spid="_x0000_s17411"/>
                                          </p:spTgt>
                                        </p:tgtEl>
                                        <p:attrNameLst>
                                          <p:attrName>style.visibility</p:attrName>
                                        </p:attrNameLst>
                                      </p:cBhvr>
                                      <p:to>
                                        <p:strVal val="visible"/>
                                      </p:to>
                                    </p:set>
                                    <p:animEffect transition="in" filter="fade">
                                      <p:cBhvr>
                                        <p:cTn id="27" dur="500"/>
                                        <p:tgtEl>
                                          <p:spTgt spid="17411">
                                            <p:subSp spid="_x0000_s17411"/>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413"/>
                                        </p:tgtEl>
                                        <p:attrNameLst>
                                          <p:attrName>style.visibility</p:attrName>
                                        </p:attrNameLst>
                                      </p:cBhvr>
                                      <p:to>
                                        <p:strVal val="visible"/>
                                      </p:to>
                                    </p:set>
                                    <p:animEffect transition="in" filter="fade">
                                      <p:cBhvr>
                                        <p:cTn id="3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381027"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分子动理论</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6866" y="731521"/>
            <a:ext cx="8027876" cy="3812188"/>
            <a:chOff x="816866" y="731521"/>
            <a:chExt cx="8027876" cy="3812188"/>
          </a:xfrm>
        </p:grpSpPr>
        <p:sp>
          <p:nvSpPr>
            <p:cNvPr id="19" name="文本框 18"/>
            <p:cNvSpPr txBox="1">
              <a:spLocks noChangeArrowheads="1"/>
            </p:cNvSpPr>
            <p:nvPr/>
          </p:nvSpPr>
          <p:spPr bwMode="auto">
            <a:xfrm>
              <a:off x="816866" y="731521"/>
              <a:ext cx="8027876"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眉山</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分子动理论是人们用来解释热现象的初步知识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中所描述的物理现象不符合分子动理论内容的是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JX98.EPS" descr="id:2147502586;FounderCES"/>
            <p:cNvPicPr/>
            <p:nvPr/>
          </p:nvPicPr>
          <p:blipFill>
            <a:blip r:embed="rId1" cstate="print">
              <a:clrChange>
                <a:clrFrom>
                  <a:srgbClr val="FFFFFF"/>
                </a:clrFrom>
                <a:clrTo>
                  <a:srgbClr val="FFFFFF">
                    <a:alpha val="0"/>
                  </a:srgbClr>
                </a:clrTo>
              </a:clrChange>
            </a:blip>
            <a:stretch>
              <a:fillRect/>
            </a:stretch>
          </p:blipFill>
          <p:spPr>
            <a:xfrm>
              <a:off x="2456698" y="1723345"/>
              <a:ext cx="4886211" cy="2276000"/>
            </a:xfrm>
            <a:prstGeom prst="rect">
              <a:avLst/>
            </a:prstGeom>
          </p:spPr>
        </p:pic>
      </p:grpSp>
      <p:sp>
        <p:nvSpPr>
          <p:cNvPr id="14" name="矩形 13"/>
          <p:cNvSpPr/>
          <p:nvPr/>
        </p:nvSpPr>
        <p:spPr>
          <a:xfrm>
            <a:off x="5099457" y="1223302"/>
            <a:ext cx="36740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D</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150195"/>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酒精和水混合后总体积变小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该现象直接说明了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分子水不停息地做无规则运动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分子间存在引力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分子间存在斥力</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分子间有空隙</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397104" y="945050"/>
            <a:ext cx="1463487" cy="1516934"/>
            <a:chOff x="6397104" y="945050"/>
            <a:chExt cx="1463487" cy="1516934"/>
          </a:xfrm>
        </p:grpSpPr>
        <p:pic>
          <p:nvPicPr>
            <p:cNvPr id="7" name="18ZX122.EPS" descr="id:2147502593;FounderCES"/>
            <p:cNvPicPr/>
            <p:nvPr/>
          </p:nvPicPr>
          <p:blipFill>
            <a:blip r:embed="rId1" cstate="print">
              <a:clrChange>
                <a:clrFrom>
                  <a:srgbClr val="FFFFFF"/>
                </a:clrFrom>
                <a:clrTo>
                  <a:srgbClr val="FFFFFF">
                    <a:alpha val="0"/>
                  </a:srgbClr>
                </a:clrTo>
              </a:clrChange>
            </a:blip>
            <a:stretch>
              <a:fillRect/>
            </a:stretch>
          </p:blipFill>
          <p:spPr>
            <a:xfrm>
              <a:off x="6397104" y="945050"/>
              <a:ext cx="1463487" cy="939167"/>
            </a:xfrm>
            <a:prstGeom prst="rect">
              <a:avLst/>
            </a:prstGeom>
          </p:spPr>
        </p:pic>
        <p:sp>
          <p:nvSpPr>
            <p:cNvPr id="8" name="矩形 7"/>
            <p:cNvSpPr/>
            <p:nvPr/>
          </p:nvSpPr>
          <p:spPr>
            <a:xfrm>
              <a:off x="6733396" y="1954153"/>
              <a:ext cx="918841" cy="507831"/>
            </a:xfrm>
            <a:prstGeom prst="rect">
              <a:avLst/>
            </a:prstGeom>
          </p:spPr>
          <p:txBody>
            <a:bodyPr wrap="none">
              <a:spAutoFit/>
            </a:bodyPr>
            <a:lstStyle/>
            <a:p>
              <a:pPr lvl="0" algn="ctr">
                <a:lnSpc>
                  <a:spcPct val="150000"/>
                </a:lnSpc>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13-2</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sp>
        <p:nvSpPr>
          <p:cNvPr id="11" name="TextBox 10"/>
          <p:cNvSpPr txBox="1"/>
          <p:nvPr/>
        </p:nvSpPr>
        <p:spPr>
          <a:xfrm>
            <a:off x="877454" y="2530764"/>
            <a:ext cx="7804727" cy="1734697"/>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因为分子间存在着空隙</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水和酒精充分混合后</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酒精分子和水分子分别进入了对方分子的空隙中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使得水和酒精混合后的总体积变小了</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该现象直接说明了分子间有空隙。</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当液体温度升高时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其分子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以至于表层中有更多的分子脱离液体分子的束缚跑到空气中去。气体分子间距很大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相互作用力很小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表现为气体没有固定的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5093285" y="352200"/>
            <a:ext cx="1980029"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无规则</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或热</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运动</a:t>
            </a:r>
            <a:endParaRPr lang="zh-CN" altLang="en-US" dirty="0"/>
          </a:p>
        </p:txBody>
      </p:sp>
      <p:sp>
        <p:nvSpPr>
          <p:cNvPr id="10" name="矩形 9"/>
          <p:cNvSpPr/>
          <p:nvPr/>
        </p:nvSpPr>
        <p:spPr>
          <a:xfrm>
            <a:off x="4698674" y="118361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形状</a:t>
            </a:r>
            <a:endParaRPr lang="zh-CN" altLang="en-US" dirty="0"/>
          </a:p>
        </p:txBody>
      </p:sp>
      <p:sp>
        <p:nvSpPr>
          <p:cNvPr id="11" name="TextBox 10"/>
          <p:cNvSpPr txBox="1"/>
          <p:nvPr/>
        </p:nvSpPr>
        <p:spPr>
          <a:xfrm>
            <a:off x="849745" y="1727200"/>
            <a:ext cx="7804727" cy="851763"/>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气体分子之间的距离非常远</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分子作用力非常小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可以忽略不计</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所以气体分子几乎是“自由”的分子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气体没有固定的形状和体积。</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1611586"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内能</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16867" y="731521"/>
            <a:ext cx="7828370" cy="2981192"/>
            <a:chOff x="816867" y="731521"/>
            <a:chExt cx="7828370" cy="2981192"/>
          </a:xfrm>
        </p:grpSpPr>
        <p:sp>
          <p:nvSpPr>
            <p:cNvPr id="19" name="文本框 18"/>
            <p:cNvSpPr txBox="1">
              <a:spLocks noChangeArrowheads="1"/>
            </p:cNvSpPr>
            <p:nvPr/>
          </p:nvSpPr>
          <p:spPr bwMode="auto">
            <a:xfrm>
              <a:off x="816867" y="731521"/>
              <a:ext cx="7828370"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百色</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所示的各种情景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属于用热传递的方式改变物体内能的是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20JX99.EPS" descr="id:2147502607;FounderCES"/>
            <p:cNvPicPr/>
            <p:nvPr/>
          </p:nvPicPr>
          <p:blipFill>
            <a:blip r:embed="rId1" cstate="print">
              <a:clrChange>
                <a:clrFrom>
                  <a:srgbClr val="FFFFFF"/>
                </a:clrFrom>
                <a:clrTo>
                  <a:srgbClr val="FFFFFF">
                    <a:alpha val="0"/>
                  </a:srgbClr>
                </a:clrTo>
              </a:clrChange>
            </a:blip>
            <a:stretch>
              <a:fillRect/>
            </a:stretch>
          </p:blipFill>
          <p:spPr>
            <a:xfrm>
              <a:off x="2054976" y="1539755"/>
              <a:ext cx="5053017" cy="1508243"/>
            </a:xfrm>
            <a:prstGeom prst="rect">
              <a:avLst/>
            </a:prstGeom>
          </p:spPr>
        </p:pic>
      </p:grpSp>
      <p:sp>
        <p:nvSpPr>
          <p:cNvPr id="11" name="矩形 10"/>
          <p:cNvSpPr/>
          <p:nvPr/>
        </p:nvSpPr>
        <p:spPr>
          <a:xfrm>
            <a:off x="1440636" y="1223302"/>
            <a:ext cx="34176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6866" y="314036"/>
            <a:ext cx="7878247" cy="2929254"/>
            <a:chOff x="816866" y="314036"/>
            <a:chExt cx="7878247" cy="2929254"/>
          </a:xfrm>
        </p:grpSpPr>
        <p:sp>
          <p:nvSpPr>
            <p:cNvPr id="19" name="文本框 18"/>
            <p:cNvSpPr txBox="1">
              <a:spLocks noChangeArrowheads="1"/>
            </p:cNvSpPr>
            <p:nvPr/>
          </p:nvSpPr>
          <p:spPr bwMode="auto">
            <a:xfrm>
              <a:off x="816866" y="314036"/>
              <a:ext cx="7878247" cy="2929254"/>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是课间同学们在教室里嬉戏的场景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恰巧被老师用手机拍下。上课后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老师形象地将图中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的动作描述为热传递中的传导</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可分别描述为热传递中的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JX-97.EPS" descr="id:2147502614;FounderCES"/>
            <p:cNvPicPr/>
            <p:nvPr/>
          </p:nvPicPr>
          <p:blipFill>
            <a:blip r:embed="rId1" cstate="print">
              <a:clrChange>
                <a:clrFrom>
                  <a:srgbClr val="FFFFFF"/>
                </a:clrFrom>
                <a:clrTo>
                  <a:srgbClr val="FFFFFF">
                    <a:alpha val="0"/>
                  </a:srgbClr>
                </a:clrTo>
              </a:clrChange>
            </a:blip>
            <a:stretch>
              <a:fillRect/>
            </a:stretch>
          </p:blipFill>
          <p:spPr>
            <a:xfrm>
              <a:off x="2899005" y="1708440"/>
              <a:ext cx="3907130" cy="1025523"/>
            </a:xfrm>
            <a:prstGeom prst="rect">
              <a:avLst/>
            </a:prstGeom>
          </p:spPr>
        </p:pic>
      </p:grpSp>
      <p:sp>
        <p:nvSpPr>
          <p:cNvPr id="10" name="矩形 9"/>
          <p:cNvSpPr/>
          <p:nvPr/>
        </p:nvSpPr>
        <p:spPr>
          <a:xfrm>
            <a:off x="3940570" y="117394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对流</a:t>
            </a:r>
            <a:endParaRPr lang="zh-CN" altLang="en-US" dirty="0"/>
          </a:p>
        </p:txBody>
      </p:sp>
      <p:sp>
        <p:nvSpPr>
          <p:cNvPr id="11" name="矩形 10"/>
          <p:cNvSpPr/>
          <p:nvPr/>
        </p:nvSpPr>
        <p:spPr>
          <a:xfrm>
            <a:off x="5067552" y="119241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辐射</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6866" y="314036"/>
            <a:ext cx="7878247" cy="2981192"/>
            <a:chOff x="816866" y="314036"/>
            <a:chExt cx="7878247" cy="2981192"/>
          </a:xfrm>
        </p:grpSpPr>
        <p:sp>
          <p:nvSpPr>
            <p:cNvPr id="19" name="文本框 18"/>
            <p:cNvSpPr txBox="1">
              <a:spLocks noChangeArrowheads="1"/>
            </p:cNvSpPr>
            <p:nvPr/>
          </p:nvSpPr>
          <p:spPr bwMode="auto">
            <a:xfrm>
              <a:off x="816866" y="314036"/>
              <a:ext cx="7878247"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所示为某晶体的熔化图像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时刻的内能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选填“大于”“小于”或“等于”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t</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时刻的内能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18ZX124.EPS" descr="id:2147502621;FounderCES"/>
            <p:cNvPicPr/>
            <p:nvPr/>
          </p:nvPicPr>
          <p:blipFill>
            <a:blip r:embed="rId1" cstate="print">
              <a:clrChange>
                <a:clrFrom>
                  <a:srgbClr val="FFFFFF"/>
                </a:clrFrom>
                <a:clrTo>
                  <a:srgbClr val="FFFFFF">
                    <a:alpha val="0"/>
                  </a:srgbClr>
                </a:clrTo>
              </a:clrChange>
            </a:blip>
            <a:stretch>
              <a:fillRect/>
            </a:stretch>
          </p:blipFill>
          <p:spPr>
            <a:xfrm>
              <a:off x="3263845" y="1364672"/>
              <a:ext cx="2977262" cy="1397001"/>
            </a:xfrm>
            <a:prstGeom prst="rect">
              <a:avLst/>
            </a:prstGeom>
          </p:spPr>
        </p:pic>
      </p:grpSp>
      <p:sp>
        <p:nvSpPr>
          <p:cNvPr id="11" name="矩形 10"/>
          <p:cNvSpPr/>
          <p:nvPr/>
        </p:nvSpPr>
        <p:spPr>
          <a:xfrm>
            <a:off x="6544936" y="37009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大于</a:t>
            </a:r>
            <a:endParaRPr lang="zh-CN" altLang="en-US" dirty="0"/>
          </a:p>
        </p:txBody>
      </p:sp>
      <p:sp>
        <p:nvSpPr>
          <p:cNvPr id="12" name="矩形 11"/>
          <p:cNvSpPr/>
          <p:nvPr/>
        </p:nvSpPr>
        <p:spPr>
          <a:xfrm>
            <a:off x="5571557" y="767547"/>
            <a:ext cx="180049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熔化要吸收热量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1868066"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比热容</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75855"/>
            <a:ext cx="8027876"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已知铝的比热容是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0.88×10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的铝块加热到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需要吸收的热量是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的某种物质温度从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升高到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吸收的热量是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1.88×10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则该物质的比热容是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9.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有一根烧红的铁钉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质量是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920 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的热量后温度降低到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该铁钉的初温为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=0.46×10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3898216" y="1257363"/>
            <a:ext cx="13773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1.232×10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5</a:t>
            </a:r>
            <a:endParaRPr lang="zh-CN" altLang="en-US" dirty="0"/>
          </a:p>
        </p:txBody>
      </p:sp>
      <p:sp>
        <p:nvSpPr>
          <p:cNvPr id="11" name="矩形 10"/>
          <p:cNvSpPr/>
          <p:nvPr/>
        </p:nvSpPr>
        <p:spPr>
          <a:xfrm>
            <a:off x="2990349" y="2079832"/>
            <a:ext cx="1234633"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0.47×10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4" name="矩形 13"/>
          <p:cNvSpPr/>
          <p:nvPr/>
        </p:nvSpPr>
        <p:spPr>
          <a:xfrm>
            <a:off x="1596316" y="2929433"/>
            <a:ext cx="755335"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1020</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fade">
                                      <p:cBhvr>
                                        <p:cTn id="22" dur="500"/>
                                        <p:tgtEl>
                                          <p:spTgt spid="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[2018</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达州</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所示是小明同学在标准大气压下探究某物质熔化时温度随时间变化的关系图像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时的内能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选填“大于”“等于”或“小于”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第</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时的内能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该物质在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CD</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段的比热容是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段比热容的</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被加热的物质和吸、放热功率不变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13-6</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19WL92.EPS" descr="id:2147502635;FounderCES"/>
          <p:cNvPicPr/>
          <p:nvPr/>
        </p:nvPicPr>
        <p:blipFill>
          <a:blip r:embed="rId1" cstate="print">
            <a:clrChange>
              <a:clrFrom>
                <a:srgbClr val="FFFFFF"/>
              </a:clrFrom>
              <a:clrTo>
                <a:srgbClr val="FFFFFF">
                  <a:alpha val="0"/>
                </a:srgbClr>
              </a:clrTo>
            </a:clrChange>
          </a:blip>
          <a:stretch>
            <a:fillRect/>
          </a:stretch>
        </p:blipFill>
        <p:spPr>
          <a:xfrm>
            <a:off x="3681211" y="2086954"/>
            <a:ext cx="2102508" cy="1515228"/>
          </a:xfrm>
          <a:prstGeom prst="rect">
            <a:avLst/>
          </a:prstGeom>
        </p:spPr>
      </p:pic>
      <p:sp>
        <p:nvSpPr>
          <p:cNvPr id="10" name="矩形 9"/>
          <p:cNvSpPr/>
          <p:nvPr/>
        </p:nvSpPr>
        <p:spPr>
          <a:xfrm>
            <a:off x="5547986" y="77721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小于</a:t>
            </a:r>
            <a:endParaRPr lang="zh-CN" altLang="en-US" dirty="0"/>
          </a:p>
        </p:txBody>
      </p:sp>
      <p:sp>
        <p:nvSpPr>
          <p:cNvPr id="11" name="矩形 10"/>
          <p:cNvSpPr/>
          <p:nvPr/>
        </p:nvSpPr>
        <p:spPr>
          <a:xfrm>
            <a:off x="8136071" y="1213056"/>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38102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分子热运动</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扩散现象：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不同的物质在互相接触时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彼此进入对方的现象叫</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现象。气体、液体和固体都可以发生扩散现象。例如“酒香不怕巷子深”“花气袭人知骤暖”“墙角放煤</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日久变黑”等。扩散现象的剧烈程度与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越高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扩散现象越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分子间的作用力：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分子之间存在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如紧压在一起的铅柱很难被分开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分子之间存在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如固体和液体很难被压缩。注意：破镜不能重圆是因为分子间距太大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几乎无作用力。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分子动理论：</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常见的物质是由大量的分子、原子构成的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一切物质的分子都在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分子之间存在相互作用的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7238386" y="86842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扩散</a:t>
            </a:r>
            <a:endParaRPr lang="zh-CN" altLang="en-US" dirty="0"/>
          </a:p>
        </p:txBody>
      </p:sp>
      <p:sp>
        <p:nvSpPr>
          <p:cNvPr id="10" name="矩形 9"/>
          <p:cNvSpPr/>
          <p:nvPr/>
        </p:nvSpPr>
        <p:spPr>
          <a:xfrm>
            <a:off x="6970098" y="168396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温度</a:t>
            </a:r>
            <a:endParaRPr lang="zh-CN" altLang="en-US" dirty="0"/>
          </a:p>
        </p:txBody>
      </p:sp>
      <p:sp>
        <p:nvSpPr>
          <p:cNvPr id="12" name="矩形 11"/>
          <p:cNvSpPr/>
          <p:nvPr/>
        </p:nvSpPr>
        <p:spPr>
          <a:xfrm>
            <a:off x="1003840" y="211706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温度</a:t>
            </a:r>
            <a:endParaRPr lang="zh-CN" altLang="en-US" dirty="0"/>
          </a:p>
        </p:txBody>
      </p:sp>
      <p:sp>
        <p:nvSpPr>
          <p:cNvPr id="13" name="矩形 12"/>
          <p:cNvSpPr/>
          <p:nvPr/>
        </p:nvSpPr>
        <p:spPr>
          <a:xfrm>
            <a:off x="3534748" y="210883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明显</a:t>
            </a:r>
            <a:endParaRPr lang="zh-CN" altLang="en-US" dirty="0"/>
          </a:p>
        </p:txBody>
      </p:sp>
      <p:sp>
        <p:nvSpPr>
          <p:cNvPr id="14" name="矩形 13"/>
          <p:cNvSpPr/>
          <p:nvPr/>
        </p:nvSpPr>
        <p:spPr>
          <a:xfrm>
            <a:off x="4661873" y="250614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引力</a:t>
            </a:r>
            <a:endParaRPr lang="zh-CN" altLang="en-US" dirty="0"/>
          </a:p>
        </p:txBody>
      </p:sp>
      <p:sp>
        <p:nvSpPr>
          <p:cNvPr id="15" name="矩形 14"/>
          <p:cNvSpPr/>
          <p:nvPr/>
        </p:nvSpPr>
        <p:spPr>
          <a:xfrm>
            <a:off x="2814022" y="2921639"/>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斥力</a:t>
            </a:r>
            <a:endParaRPr lang="zh-CN" altLang="en-US" dirty="0"/>
          </a:p>
        </p:txBody>
      </p:sp>
      <p:sp>
        <p:nvSpPr>
          <p:cNvPr id="17" name="矩形 16"/>
          <p:cNvSpPr/>
          <p:nvPr/>
        </p:nvSpPr>
        <p:spPr>
          <a:xfrm>
            <a:off x="1126837" y="4146080"/>
            <a:ext cx="2590655" cy="369332"/>
          </a:xfrm>
          <a:prstGeom prst="rect">
            <a:avLst/>
          </a:prstGeom>
        </p:spPr>
        <p:txBody>
          <a:bodyPr wrap="squar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不停地做无规则的运动</a:t>
            </a:r>
            <a:endParaRPr lang="zh-CN" altLang="en-US" dirty="0"/>
          </a:p>
        </p:txBody>
      </p:sp>
      <p:sp>
        <p:nvSpPr>
          <p:cNvPr id="18" name="矩形 17"/>
          <p:cNvSpPr/>
          <p:nvPr/>
        </p:nvSpPr>
        <p:spPr>
          <a:xfrm>
            <a:off x="6541733" y="4155332"/>
            <a:ext cx="1338828" cy="369332"/>
          </a:xfrm>
          <a:prstGeom prst="rect">
            <a:avLst/>
          </a:prstGeom>
        </p:spPr>
        <p:txBody>
          <a:bodyPr wrap="none">
            <a:spAutoFit/>
          </a:bodyPr>
          <a:lstStyle/>
          <a:p>
            <a:pPr lvl="0" defTabSz="914400" eaLnBrk="0" fontAlgn="base" hangingPunct="0">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引力和斥力</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Effect transition="in" filter="fade">
                                      <p:cBhvr>
                                        <p:cTn id="27" dur="500"/>
                                        <p:tgtEl>
                                          <p:spTgt spid="2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xEl>
                                              <p:pRg st="3" end="3"/>
                                            </p:txEl>
                                          </p:spTgt>
                                        </p:tgtEl>
                                        <p:attrNameLst>
                                          <p:attrName>style.visibility</p:attrName>
                                        </p:attrNameLst>
                                      </p:cBhvr>
                                      <p:to>
                                        <p:strVal val="visible"/>
                                      </p:to>
                                    </p:set>
                                    <p:animEffect transition="in" filter="fade">
                                      <p:cBhvr>
                                        <p:cTn id="42" dur="500"/>
                                        <p:tgtEl>
                                          <p:spTgt spid="2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77454" y="350982"/>
            <a:ext cx="7860145" cy="2519218"/>
            <a:chOff x="877454" y="350982"/>
            <a:chExt cx="7860145" cy="2519218"/>
          </a:xfrm>
        </p:grpSpPr>
        <p:sp>
          <p:nvSpPr>
            <p:cNvPr id="10" name="矩形 9"/>
            <p:cNvSpPr/>
            <p:nvPr/>
          </p:nvSpPr>
          <p:spPr>
            <a:xfrm>
              <a:off x="877454" y="350982"/>
              <a:ext cx="7860145" cy="2281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7347" name="Object 3"/>
            <p:cNvGraphicFramePr>
              <a:graphicFrameLocks noChangeAspect="1"/>
            </p:cNvGraphicFramePr>
            <p:nvPr/>
          </p:nvGraphicFramePr>
          <p:xfrm>
            <a:off x="923925" y="407988"/>
            <a:ext cx="7785100" cy="2462212"/>
          </p:xfrm>
          <a:graphic>
            <a:graphicData uri="http://schemas.openxmlformats.org/presentationml/2006/ole">
              <mc:AlternateContent xmlns:mc="http://schemas.openxmlformats.org/markup-compatibility/2006">
                <mc:Choice xmlns:v="urn:schemas-microsoft-com:vml" Requires="v">
                  <p:oleObj spid="_x0000_s2049" name="文档" r:id="rId1" imgW="7802245" imgH="2481580" progId="Word.Document.12">
                    <p:embed/>
                  </p:oleObj>
                </mc:Choice>
                <mc:Fallback>
                  <p:oleObj name="文档" r:id="rId1" imgW="7802245" imgH="2481580" progId="Word.Document.12">
                    <p:embed/>
                    <p:pic>
                      <p:nvPicPr>
                        <p:cNvPr id="0" name="图片 2048"/>
                        <p:cNvPicPr>
                          <a:picLocks noChangeAspect="1"/>
                        </p:cNvPicPr>
                        <p:nvPr/>
                      </p:nvPicPr>
                      <p:blipFill>
                        <a:blip r:embed="rId2"/>
                        <a:stretch>
                          <a:fillRect/>
                        </a:stretch>
                      </p:blipFill>
                      <p:spPr>
                        <a:xfrm>
                          <a:off x="923925" y="407988"/>
                          <a:ext cx="7785100" cy="2462212"/>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将质量相同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材料不同的三块金属甲、乙、丙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加热到相同的温度后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放到上表面水平的长方体蜡块上。经过一定时间后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蜡块形状基本不再变化时的情形如图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所示。则三块金属的比热容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的大小相比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13-7</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B.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最大</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丙</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一样大</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18ZX127.EPS" descr="id:2147502642;FounderCES"/>
          <p:cNvPicPr/>
          <p:nvPr/>
        </p:nvPicPr>
        <p:blipFill>
          <a:blip r:embed="rId1" cstate="print"/>
          <a:stretch>
            <a:fillRect/>
          </a:stretch>
        </p:blipFill>
        <p:spPr>
          <a:xfrm>
            <a:off x="3702856" y="1884502"/>
            <a:ext cx="2121413" cy="766333"/>
          </a:xfrm>
          <a:prstGeom prst="rect">
            <a:avLst/>
          </a:prstGeom>
        </p:spPr>
      </p:pic>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424872"/>
            <a:ext cx="7878247" cy="2150195"/>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金属块丙下方的蜡块熔化最多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说明金属块丙放出的热量最多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甲、乙、丙的初温、末温都是相等的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温度变化值就是相同的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根据公式</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Q</a:t>
            </a:r>
            <a:r>
              <a:rPr lang="zh-CN" alt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放</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cm</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t</a:t>
            </a:r>
            <a:r>
              <a:rPr lang="en-US" baseline="-25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0</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可知： 甲、乙、丙三个金属块的质量、温度的变化值相等</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金属块丙放出的热量最多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所以金属块丙的比热容最大。</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6866" y="314036"/>
            <a:ext cx="7878247" cy="2703658"/>
            <a:chOff x="816866" y="314036"/>
            <a:chExt cx="7878247" cy="2703658"/>
          </a:xfrm>
        </p:grpSpPr>
        <p:sp>
          <p:nvSpPr>
            <p:cNvPr id="19" name="文本框 18"/>
            <p:cNvSpPr txBox="1">
              <a:spLocks noChangeArrowheads="1"/>
            </p:cNvSpPr>
            <p:nvPr/>
          </p:nvSpPr>
          <p:spPr bwMode="auto">
            <a:xfrm>
              <a:off x="816866" y="314036"/>
              <a:ext cx="7878247"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沿海地区昼夜之间的温差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与同纬度内陆地区昼夜之间的温差不同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下表列出的是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2019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月某日同纬度的沿海某城市和内陆某城市的气温情况</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请判断甲是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选填“沿海”或“内陆”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城市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你的依据是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5842" name="Text Box 2"/>
            <p:cNvSpPr txBox="1">
              <a:spLocks noChangeArrowheads="1"/>
            </p:cNvSpPr>
            <p:nvPr/>
          </p:nvSpPr>
          <p:spPr bwMode="auto">
            <a:xfrm>
              <a:off x="3338080" y="1731819"/>
              <a:ext cx="2571750" cy="1285875"/>
            </a:xfrm>
            <a:prstGeom prst="rect">
              <a:avLst/>
            </a:prstGeom>
            <a:solidFill>
              <a:srgbClr val="FFFFFF"/>
            </a:solidFill>
            <a:ln w="9525">
              <a:solidFill>
                <a:srgbClr val="000000"/>
              </a:solidFill>
              <a:miter lim="800000"/>
            </a:ln>
          </p:spPr>
          <p:txBody>
            <a:bodyPr vert="horz" wrap="square" lIns="91440" tIns="45720" rIns="91440" bIns="45720" numCol="1" anchor="t" anchorCtr="0" compatLnSpc="1"/>
            <a:lstStyle/>
            <a:p>
              <a:pPr marL="0" marR="0" lvl="0" indent="0" algn="ctr" defTabSz="914400" rtl="0" eaLnBrk="1" fontAlgn="base" latinLnBrk="0" hangingPunct="1">
                <a:lnSpc>
                  <a:spcPct val="150000"/>
                </a:lnSpc>
                <a:spcBef>
                  <a:spcPct val="0"/>
                </a:spcBef>
                <a:spcAft>
                  <a:spcPct val="0"/>
                </a:spcAft>
                <a:buClrTx/>
                <a:buSzTx/>
                <a:buFontTx/>
                <a:buNone/>
              </a:pPr>
              <a:r>
                <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2019</a:t>
              </a: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年</a:t>
              </a:r>
              <a:r>
                <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6</a:t>
              </a: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月某日</a:t>
              </a:r>
              <a:b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b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城市甲</a:t>
              </a:r>
              <a:r>
                <a:rPr kumimoji="0" lang="zh-CN" altLang="en-US" sz="1800" b="0"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晴</a:t>
              </a:r>
              <a:r>
                <a:rPr kumimoji="0" lang="zh-CN" altLang="en-US" sz="1800" b="0"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　</a:t>
              </a:r>
              <a:r>
                <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22~30 ℃</a:t>
              </a:r>
              <a:br>
                <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b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城市乙</a:t>
              </a:r>
              <a:r>
                <a:rPr kumimoji="0" lang="zh-CN" altLang="en-US" sz="1800" b="0"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晴</a:t>
              </a:r>
              <a:r>
                <a:rPr kumimoji="0" lang="zh-CN" altLang="en-US" sz="1800" b="0" i="1"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　</a:t>
              </a:r>
              <a:r>
                <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19~37 ℃</a:t>
              </a:r>
              <a:endParaRPr kumimoji="0" lang="en-US" altLang="zh-CN"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grpSp>
      <p:sp>
        <p:nvSpPr>
          <p:cNvPr id="10" name="矩形 9"/>
          <p:cNvSpPr/>
          <p:nvPr/>
        </p:nvSpPr>
        <p:spPr>
          <a:xfrm>
            <a:off x="1373727" y="119198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沿海</a:t>
            </a:r>
            <a:endParaRPr lang="zh-CN" altLang="en-US" dirty="0"/>
          </a:p>
        </p:txBody>
      </p:sp>
      <p:sp>
        <p:nvSpPr>
          <p:cNvPr id="11" name="矩形 10"/>
          <p:cNvSpPr/>
          <p:nvPr/>
        </p:nvSpPr>
        <p:spPr>
          <a:xfrm>
            <a:off x="6337820" y="1173947"/>
            <a:ext cx="2262158"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沿海城市昼夜温差小</a:t>
            </a:r>
            <a:endParaRPr lang="zh-CN" altLang="en-US" dirty="0" smtClean="0">
              <a:solidFill>
                <a:prstClr val="black"/>
              </a:solidFill>
              <a:latin typeface="Arial" panose="020B0604020202020204" pitchFamily="34" charset="0"/>
              <a:ea typeface="宋体" panose="02010600030101010101" pitchFamily="2" charset="-122"/>
            </a:endParaRPr>
          </a:p>
        </p:txBody>
      </p:sp>
      <p:sp>
        <p:nvSpPr>
          <p:cNvPr id="13" name="TextBox 12"/>
          <p:cNvSpPr txBox="1"/>
          <p:nvPr/>
        </p:nvSpPr>
        <p:spPr>
          <a:xfrm>
            <a:off x="895927" y="3140364"/>
            <a:ext cx="7767782" cy="1319198"/>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沿海地区水多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水的比热容较大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白天</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相同质量的水和砂石比较</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吸收相同的热量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水的温度升高得少</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夜晚</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放出相同的热量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水的温度降低得少</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使得沿海地区昼夜的温差小。由表知城市甲的温差小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所以甲是沿海城市。</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1611586"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热机</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7" y="757381"/>
            <a:ext cx="7865316"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D</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是四冲程汽油机的工作示意图</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E</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F</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是演示实验的示意图</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smtClean="0">
                <a:solidFill>
                  <a:srgbClr val="000000"/>
                </a:solidFill>
                <a:latin typeface="微软雅黑" panose="020B0503020204020204" pitchFamily="34" charset="-122"/>
                <a:ea typeface="微软雅黑" panose="020B0503020204020204" pitchFamily="34" charset="-122"/>
                <a:cs typeface="Times New Roman" panose="02020603050405020304"/>
              </a:rPr>
              <a:t>是</a:t>
            </a:r>
            <a:r>
              <a:rPr lang="zh-CN" altLang="en-US" u="sng"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冲程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与它原理相同的是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图所示的演示实验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汽油机的工作示意图中机械能转化为内能的冲程是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后两空均选填字母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13-8</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128.EPS" descr="id:2147502656;FounderCES"/>
          <p:cNvPicPr/>
          <p:nvPr/>
        </p:nvPicPr>
        <p:blipFill>
          <a:blip r:embed="rId1" cstate="print">
            <a:clrChange>
              <a:clrFrom>
                <a:srgbClr val="FFFFFF"/>
              </a:clrFrom>
              <a:clrTo>
                <a:srgbClr val="FFFFFF">
                  <a:alpha val="0"/>
                </a:srgbClr>
              </a:clrTo>
            </a:clrChange>
          </a:blip>
          <a:stretch>
            <a:fillRect/>
          </a:stretch>
        </p:blipFill>
        <p:spPr>
          <a:xfrm>
            <a:off x="2307996" y="2442267"/>
            <a:ext cx="4847278" cy="1520134"/>
          </a:xfrm>
          <a:prstGeom prst="rect">
            <a:avLst/>
          </a:prstGeom>
        </p:spPr>
      </p:pic>
      <p:sp>
        <p:nvSpPr>
          <p:cNvPr id="11" name="矩形 10"/>
          <p:cNvSpPr/>
          <p:nvPr/>
        </p:nvSpPr>
        <p:spPr>
          <a:xfrm>
            <a:off x="3220568" y="122070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做功</a:t>
            </a:r>
            <a:endParaRPr lang="zh-CN" altLang="en-US" dirty="0"/>
          </a:p>
        </p:txBody>
      </p:sp>
      <p:sp>
        <p:nvSpPr>
          <p:cNvPr id="14" name="矩形 13"/>
          <p:cNvSpPr/>
          <p:nvPr/>
        </p:nvSpPr>
        <p:spPr>
          <a:xfrm>
            <a:off x="6731132" y="1258661"/>
            <a:ext cx="31290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F</a:t>
            </a:r>
            <a:endParaRPr lang="zh-CN" altLang="en-US" dirty="0"/>
          </a:p>
        </p:txBody>
      </p:sp>
      <p:sp>
        <p:nvSpPr>
          <p:cNvPr id="15" name="矩形 14"/>
          <p:cNvSpPr/>
          <p:nvPr/>
        </p:nvSpPr>
        <p:spPr>
          <a:xfrm>
            <a:off x="6883249" y="1673720"/>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424872"/>
            <a:ext cx="7878247" cy="3760251"/>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进气门开启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活塞下行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气体流入汽缸</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是吸气冲程。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两气门都关闭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活塞上行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汽缸容积变小</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是压缩冲程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此冲程将机械能转化为内能。</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两气门都关闭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活塞下行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汽缸容积变大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是做功冲程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此冲程将内能转化为机械能。</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排气门开启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活塞上行</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气体流出汽缸</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是排气冲程。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E</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图是用力将活塞压下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活塞对空气做功</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空气的内能增大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温度升高</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达到了棉花的着火点</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棉花就会燃烧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这是通过对物体做功来增大物体内能的</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即将机械能转化为内能的过程。</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图对试管中的水加热</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加快水的蒸发</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试管中气体的内能增大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体积膨胀</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对外做功</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A50021"/>
                </a:solidFill>
                <a:latin typeface="微软雅黑" panose="020B0503020204020204" pitchFamily="34" charset="-122"/>
                <a:ea typeface="微软雅黑" panose="020B0503020204020204" pitchFamily="34" charset="-122"/>
                <a:cs typeface="Times New Roman" panose="02020603050405020304"/>
              </a:rPr>
              <a:t>使塞子飞出去</a:t>
            </a:r>
            <a:r>
              <a:rPr lang="en-US"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smtClean="0">
                <a:solidFill>
                  <a:srgbClr val="A50021"/>
                </a:solidFill>
                <a:latin typeface="微软雅黑" panose="020B0503020204020204" pitchFamily="34" charset="-122"/>
                <a:ea typeface="微软雅黑" panose="020B0503020204020204" pitchFamily="34" charset="-122"/>
                <a:cs typeface="Times New Roman" panose="02020603050405020304"/>
              </a:rPr>
              <a:t>内能转化为塞子的机械能</a:t>
            </a:r>
            <a:r>
              <a:rPr lang="en-US"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汽油机的做功冲程中将内能转化为机械能</a:t>
            </a:r>
            <a:r>
              <a:rPr lang="en-US"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因此与做功冲程原理相同的是</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F</a:t>
            </a:r>
            <a:r>
              <a:rPr lang="zh-CN" altLang="en-US" smtClean="0">
                <a:solidFill>
                  <a:srgbClr val="A50021"/>
                </a:solidFill>
                <a:latin typeface="微软雅黑" panose="020B0503020204020204" pitchFamily="34" charset="-122"/>
                <a:ea typeface="微软雅黑" panose="020B0503020204020204" pitchFamily="34" charset="-122"/>
                <a:cs typeface="Times New Roman" panose="02020603050405020304"/>
              </a:rPr>
              <a:t>图实验。</a:t>
            </a:r>
            <a:endParaRPr lang="zh-CN" sz="105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13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[2017</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在汽油机的做功冲程中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高温、高压的燃气推动活塞运动做功</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则下列说法中正确的是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燃气的内能减少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温度升高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燃气的内能增加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温度升高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燃气的内能减少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温度降低</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燃气的内能增加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温度降低</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3724491" y="785585"/>
            <a:ext cx="34015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C</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 name="组合 20"/>
          <p:cNvGrpSpPr/>
          <p:nvPr/>
        </p:nvGrpSpPr>
        <p:grpSpPr>
          <a:xfrm>
            <a:off x="816867" y="731521"/>
            <a:ext cx="7809898" cy="3933072"/>
            <a:chOff x="816867" y="731521"/>
            <a:chExt cx="7809898" cy="3933072"/>
          </a:xfrm>
        </p:grpSpPr>
        <p:sp>
          <p:nvSpPr>
            <p:cNvPr id="19" name="文本框 18"/>
            <p:cNvSpPr txBox="1">
              <a:spLocks noChangeArrowheads="1"/>
            </p:cNvSpPr>
            <p:nvPr/>
          </p:nvSpPr>
          <p:spPr bwMode="auto">
            <a:xfrm>
              <a:off x="816867" y="731521"/>
              <a:ext cx="7809898" cy="2981192"/>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15.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在比较不同燃料热值的实验中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林红同学用完全相同的两套实验装置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分别在两空酒精灯中加入质量相同的燃料甲和燃料乙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点燃后分别对质量相同为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、初温相同为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的水加热。燃烧相同时间后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用甲加热后的水温度为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用乙加热后的水温度为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24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此过程水的内能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选填“增大”或“减小”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用甲加热的水吸收的热量为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选填“能”或“不能”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说明甲的热值较大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7" name="组合 16"/>
            <p:cNvGrpSpPr/>
            <p:nvPr/>
          </p:nvGrpSpPr>
          <p:grpSpPr>
            <a:xfrm>
              <a:off x="4308533" y="3324507"/>
              <a:ext cx="2927349" cy="1340086"/>
              <a:chOff x="4576386" y="3453815"/>
              <a:chExt cx="2927349" cy="1340086"/>
            </a:xfrm>
          </p:grpSpPr>
          <p:pic>
            <p:nvPicPr>
              <p:cNvPr id="8" name="A92.EPS" descr="id:2147502670;FounderCES"/>
              <p:cNvPicPr/>
              <p:nvPr/>
            </p:nvPicPr>
            <p:blipFill>
              <a:blip r:embed="rId1" cstate="print">
                <a:clrChange>
                  <a:clrFrom>
                    <a:srgbClr val="FFFFFF"/>
                  </a:clrFrom>
                  <a:clrTo>
                    <a:srgbClr val="FFFFFF">
                      <a:alpha val="0"/>
                    </a:srgbClr>
                  </a:clrTo>
                </a:clrChange>
              </a:blip>
              <a:stretch>
                <a:fillRect/>
              </a:stretch>
            </p:blipFill>
            <p:spPr>
              <a:xfrm>
                <a:off x="4576386" y="3453815"/>
                <a:ext cx="1824414" cy="1218631"/>
              </a:xfrm>
              <a:prstGeom prst="rect">
                <a:avLst/>
              </a:prstGeom>
            </p:spPr>
          </p:pic>
          <p:sp>
            <p:nvSpPr>
              <p:cNvPr id="16" name="矩形 15"/>
              <p:cNvSpPr/>
              <p:nvPr/>
            </p:nvSpPr>
            <p:spPr>
              <a:xfrm>
                <a:off x="6584894" y="4424569"/>
                <a:ext cx="918841"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13-9</a:t>
                </a:r>
                <a:endParaRPr lang="zh-CN" altLang="en-US" dirty="0"/>
              </a:p>
            </p:txBody>
          </p:sp>
        </p:grpSp>
      </p:grpSp>
      <p:sp>
        <p:nvSpPr>
          <p:cNvPr id="24" name="文本框 17"/>
          <p:cNvSpPr txBox="1">
            <a:spLocks noChangeArrowheads="1"/>
          </p:cNvSpPr>
          <p:nvPr/>
        </p:nvSpPr>
        <p:spPr bwMode="auto">
          <a:xfrm>
            <a:off x="823087" y="341542"/>
            <a:ext cx="3150469"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探究五</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热值与热机的效率</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7276051" y="200695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增大</a:t>
            </a:r>
            <a:endParaRPr lang="zh-CN" altLang="en-US" dirty="0"/>
          </a:p>
        </p:txBody>
      </p:sp>
      <p:sp>
        <p:nvSpPr>
          <p:cNvPr id="14" name="矩形 13"/>
          <p:cNvSpPr/>
          <p:nvPr/>
        </p:nvSpPr>
        <p:spPr>
          <a:xfrm>
            <a:off x="5851353" y="2449429"/>
            <a:ext cx="1091966"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4.2×10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dirty="0"/>
          </a:p>
        </p:txBody>
      </p:sp>
      <p:sp>
        <p:nvSpPr>
          <p:cNvPr id="15" name="矩形 14"/>
          <p:cNvSpPr/>
          <p:nvPr/>
        </p:nvSpPr>
        <p:spPr>
          <a:xfrm>
            <a:off x="7672350" y="242157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不能</a:t>
            </a:r>
            <a:endParaRPr lang="zh-CN" altLang="en-US" dirty="0"/>
          </a:p>
        </p:txBody>
      </p:sp>
      <p:sp>
        <p:nvSpPr>
          <p:cNvPr id="18" name="矩形 17"/>
          <p:cNvSpPr/>
          <p:nvPr/>
        </p:nvSpPr>
        <p:spPr>
          <a:xfrm>
            <a:off x="6012874" y="2828357"/>
            <a:ext cx="2327562" cy="369332"/>
          </a:xfrm>
          <a:prstGeom prst="rect">
            <a:avLst/>
          </a:prstGeom>
        </p:spPr>
        <p:txBody>
          <a:bodyPr wrap="square">
            <a:spAutoFit/>
          </a:bodyPr>
          <a:lstStyle/>
          <a:p>
            <a:pPr lvl="0" defTabSz="914400" eaLnBrk="0" fontAlgn="base" hangingPunct="0">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相同时间内</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不同燃料</a:t>
            </a:r>
            <a:endParaRPr lang="zh-CN" altLang="en-US" dirty="0" smtClean="0">
              <a:solidFill>
                <a:prstClr val="black"/>
              </a:solidFill>
              <a:latin typeface="Arial" panose="020B0604020202020204" pitchFamily="34" charset="0"/>
              <a:ea typeface="宋体" panose="02010600030101010101" pitchFamily="2" charset="-122"/>
            </a:endParaRPr>
          </a:p>
        </p:txBody>
      </p:sp>
      <p:sp>
        <p:nvSpPr>
          <p:cNvPr id="20" name="矩形 19"/>
          <p:cNvSpPr/>
          <p:nvPr/>
        </p:nvSpPr>
        <p:spPr>
          <a:xfrm>
            <a:off x="877792" y="3236830"/>
            <a:ext cx="2492990" cy="369332"/>
          </a:xfrm>
          <a:prstGeom prst="rect">
            <a:avLst/>
          </a:prstGeom>
        </p:spPr>
        <p:txBody>
          <a:bodyPr wrap="none">
            <a:spAutoFit/>
          </a:bodyPr>
          <a:lstStyle/>
          <a:p>
            <a:pPr lvl="0"/>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燃烧的质量可能不相等</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8"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7" y="314036"/>
            <a:ext cx="7828370"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16.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氢燃料热值大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火箭中运用了液态氢作为燃料。已知氢气的热值为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完全燃烧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 m</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氢气放出的热量是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罐氢气用去了一半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则剩余氢气的热值</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选填“增大”“减小”或“不变”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4866812" y="786741"/>
            <a:ext cx="883575"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7×10</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8</a:t>
            </a:r>
            <a:endParaRPr lang="zh-CN" altLang="en-US" dirty="0"/>
          </a:p>
        </p:txBody>
      </p:sp>
      <p:sp>
        <p:nvSpPr>
          <p:cNvPr id="10" name="矩形 9"/>
          <p:cNvSpPr/>
          <p:nvPr/>
        </p:nvSpPr>
        <p:spPr>
          <a:xfrm>
            <a:off x="2786314" y="1182606"/>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不变</a:t>
            </a:r>
            <a:endParaRPr lang="zh-CN" altLang="en-US" dirty="0"/>
          </a:p>
        </p:txBody>
      </p:sp>
      <p:sp>
        <p:nvSpPr>
          <p:cNvPr id="11" name="TextBox 10"/>
          <p:cNvSpPr txBox="1"/>
          <p:nvPr/>
        </p:nvSpPr>
        <p:spPr>
          <a:xfrm>
            <a:off x="858982" y="1717963"/>
            <a:ext cx="7767782" cy="1270275"/>
          </a:xfrm>
          <a:prstGeom prst="rect">
            <a:avLst/>
          </a:prstGeom>
          <a:solidFill>
            <a:schemeClr val="bg1">
              <a:lumMod val="95000"/>
            </a:schemeClr>
          </a:solidFill>
        </p:spPr>
        <p:txBody>
          <a:bodyPr wrap="square" lIns="36000" tIns="36000" rIns="36000" bIns="36000" rtlCol="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完全燃烧</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5 m</a:t>
            </a:r>
            <a:r>
              <a:rPr lang="en-US" baseline="30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的氢气可放出热量</a:t>
            </a:r>
            <a:r>
              <a:rPr lang="en-US" i="1" dirty="0" smtClean="0">
                <a:solidFill>
                  <a:srgbClr val="A50021"/>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A50021"/>
                </a:solidFill>
                <a:latin typeface="微软雅黑" panose="020B0503020204020204" pitchFamily="34" charset="-122"/>
                <a:ea typeface="微软雅黑" panose="020B0503020204020204" pitchFamily="34" charset="-122"/>
                <a:cs typeface="Times New Roman" panose="02020603050405020304"/>
              </a:rPr>
              <a:t>Vq</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=5 m</a:t>
            </a:r>
            <a:r>
              <a:rPr lang="en-US" baseline="30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×1.4×10</a:t>
            </a:r>
            <a:r>
              <a:rPr lang="en-US" baseline="30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8</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 J/m</a:t>
            </a:r>
            <a:r>
              <a:rPr lang="en-US" baseline="30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=7×10</a:t>
            </a:r>
            <a:r>
              <a:rPr lang="en-US" baseline="30000" dirty="0" smtClean="0">
                <a:solidFill>
                  <a:srgbClr val="A50021"/>
                </a:solidFill>
                <a:latin typeface="微软雅黑" panose="020B0503020204020204" pitchFamily="34" charset="-122"/>
                <a:ea typeface="微软雅黑" panose="020B0503020204020204" pitchFamily="34" charset="-122"/>
                <a:cs typeface="Times New Roman" panose="02020603050405020304"/>
              </a:rPr>
              <a:t>8</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 J;</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因为热值是燃料的一种性质</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只与燃料的种类和状态有关</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故剩余氢气热值不变。</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905162" y="341745"/>
            <a:ext cx="7675419"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一辆重为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的汽车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在平直马路上以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72 km/h</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的速度匀速行驶时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遇到的阻力为车重的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0.02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每小时需汽油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则这辆汽车发动机的效率为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汽油的热值为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4.6×10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结果写成百分数形式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保留三位有效数字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966032" y="1232538"/>
            <a:ext cx="893193"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26.1%</a:t>
            </a:r>
            <a:endParaRPr lang="zh-CN" altLang="en-US" dirty="0"/>
          </a:p>
        </p:txBody>
      </p:sp>
      <p:grpSp>
        <p:nvGrpSpPr>
          <p:cNvPr id="13" name="组合 12"/>
          <p:cNvGrpSpPr/>
          <p:nvPr/>
        </p:nvGrpSpPr>
        <p:grpSpPr>
          <a:xfrm>
            <a:off x="840509" y="2041236"/>
            <a:ext cx="7841673" cy="2613747"/>
            <a:chOff x="840509" y="2041236"/>
            <a:chExt cx="7841673" cy="2613747"/>
          </a:xfrm>
        </p:grpSpPr>
        <p:sp>
          <p:nvSpPr>
            <p:cNvPr id="10" name="矩形 9"/>
            <p:cNvSpPr/>
            <p:nvPr/>
          </p:nvSpPr>
          <p:spPr>
            <a:xfrm>
              <a:off x="840509" y="2041236"/>
              <a:ext cx="7841673" cy="25492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Object 1"/>
            <p:cNvGraphicFramePr>
              <a:graphicFrameLocks noChangeAspect="1"/>
            </p:cNvGraphicFramePr>
            <p:nvPr/>
          </p:nvGraphicFramePr>
          <p:xfrm>
            <a:off x="923925" y="2064183"/>
            <a:ext cx="7704138" cy="2590800"/>
          </p:xfrm>
          <a:graphic>
            <a:graphicData uri="http://schemas.openxmlformats.org/presentationml/2006/ole">
              <mc:AlternateContent xmlns:mc="http://schemas.openxmlformats.org/markup-compatibility/2006">
                <mc:Choice xmlns:v="urn:schemas-microsoft-com:vml" Requires="v">
                  <p:oleObj spid="_x0000_s3073" name="文档" r:id="rId1" imgW="7733030" imgH="2613660" progId="Word.Document.12">
                    <p:embed/>
                  </p:oleObj>
                </mc:Choice>
                <mc:Fallback>
                  <p:oleObj name="文档" r:id="rId1" imgW="7733030" imgH="2613660" progId="Word.Document.12">
                    <p:embed/>
                    <p:pic>
                      <p:nvPicPr>
                        <p:cNvPr id="0" name="图片 3072"/>
                        <p:cNvPicPr>
                          <a:picLocks noChangeAspect="1"/>
                        </p:cNvPicPr>
                        <p:nvPr/>
                      </p:nvPicPr>
                      <p:blipFill>
                        <a:blip r:embed="rId2"/>
                        <a:stretch>
                          <a:fillRect/>
                        </a:stretch>
                      </p:blipFill>
                      <p:spPr>
                        <a:xfrm>
                          <a:off x="923925" y="2064183"/>
                          <a:ext cx="7704138" cy="2590800"/>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61158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内能</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3" name="文本框 18"/>
          <p:cNvSpPr txBox="1">
            <a:spLocks noChangeArrowheads="1"/>
          </p:cNvSpPr>
          <p:nvPr/>
        </p:nvSpPr>
        <p:spPr bwMode="auto">
          <a:xfrm>
            <a:off x="816866" y="818195"/>
            <a:ext cx="7910039" cy="168577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构成物体的所有分子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其热运动的动能与分子势能的总和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叫物体的内能。</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一切物体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不论温度高低都具有内能。</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同一个物体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温度越高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它具有的内能越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5065413" y="2100757"/>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13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18.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为了节约能源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需要提高热机的效率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下列措施不能提高热机效率的是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让燃料与空气混合充分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使燃料燃烧得比较完全</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B.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在设计与制造热机时要不断改进与创新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以减少能量的损失</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尽量减少热机内部各部件间的摩擦</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D.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尽量增加热机的工作时间</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098258"/>
          </a:xfrm>
          <a:prstGeom prst="rect">
            <a:avLst/>
          </a:prstGeom>
          <a:solidFill>
            <a:schemeClr val="bg1">
              <a:lumMod val="95000"/>
            </a:schemeClr>
          </a:solidFill>
          <a:ln w="9525">
            <a:noFill/>
            <a:miter lim="800000"/>
          </a:ln>
        </p:spPr>
        <p:txBody>
          <a:bodyPr wrap="square" lIns="36000" tIns="36000" rIns="36000" bIns="36000">
            <a:spAutoFit/>
          </a:bodyPr>
          <a:lstStyle/>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答案</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]D</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解析</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热机效率是指热机有效利用的能量与燃料完全燃烧放出的能量之比。所以减少热量的损失可以提高热机的效率</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使燃料充分燃烧、减少废气带走的热量、减少热机部件间的摩擦都可以减少热量的损失</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提高效率</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增加热机的工作时间并不能减少热量的损失</a:t>
            </a:r>
            <a:r>
              <a:rPr 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A50021"/>
                </a:solidFill>
                <a:latin typeface="微软雅黑" panose="020B0503020204020204" pitchFamily="34" charset="-122"/>
                <a:ea typeface="微软雅黑" panose="020B0503020204020204" pitchFamily="34" charset="-122"/>
                <a:cs typeface="Times New Roman" panose="02020603050405020304"/>
              </a:rPr>
              <a:t>所以不能提高热机的效率。</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fade">
                                      <p:cBhvr>
                                        <p:cTn id="12"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2513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19.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林红同学周末做了个家庭实验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用煤炉给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同时她绘制了如图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所示的加热过程中水温随时间变化的图线。若在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内完全燃烧了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的煤</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水的比热容为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煤的热值为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水所吸收的热量。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内煤完全燃烧放出的热量。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煤炉烧水时的热效率。</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469781" y="1752429"/>
            <a:ext cx="1722873" cy="1638411"/>
            <a:chOff x="6469781" y="1752429"/>
            <a:chExt cx="1722873" cy="1638411"/>
          </a:xfrm>
        </p:grpSpPr>
        <p:pic>
          <p:nvPicPr>
            <p:cNvPr id="7" name="A93.EPS" descr="id:2147502677;FounderCES"/>
            <p:cNvPicPr/>
            <p:nvPr/>
          </p:nvPicPr>
          <p:blipFill>
            <a:blip r:embed="rId1" cstate="print">
              <a:clrChange>
                <a:clrFrom>
                  <a:srgbClr val="FFFFFF"/>
                </a:clrFrom>
                <a:clrTo>
                  <a:srgbClr val="FFFFFF">
                    <a:alpha val="0"/>
                  </a:srgbClr>
                </a:clrTo>
              </a:clrChange>
            </a:blip>
            <a:stretch>
              <a:fillRect/>
            </a:stretch>
          </p:blipFill>
          <p:spPr>
            <a:xfrm>
              <a:off x="6469781" y="1752429"/>
              <a:ext cx="1722873" cy="1212353"/>
            </a:xfrm>
            <a:prstGeom prst="rect">
              <a:avLst/>
            </a:prstGeom>
          </p:spPr>
        </p:pic>
        <p:sp>
          <p:nvSpPr>
            <p:cNvPr id="8" name="矩形 7"/>
            <p:cNvSpPr/>
            <p:nvPr/>
          </p:nvSpPr>
          <p:spPr>
            <a:xfrm>
              <a:off x="6711964" y="3021508"/>
              <a:ext cx="1053494"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endParaRPr lang="zh-CN" altLang="en-US" dirty="0"/>
            </a:p>
          </p:txBody>
        </p:sp>
      </p:grpSp>
      <p:sp>
        <p:nvSpPr>
          <p:cNvPr id="11" name="TextBox 10"/>
          <p:cNvSpPr txBox="1"/>
          <p:nvPr/>
        </p:nvSpPr>
        <p:spPr>
          <a:xfrm>
            <a:off x="858982" y="3417455"/>
            <a:ext cx="7795491" cy="903700"/>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加热</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 min,</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水吸收的热量</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吸</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cm</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t</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0</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)=4.2×10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J/(kg</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℃)×8 kg</a:t>
            </a:r>
            <a:endPar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×(70 ℃-20 ℃)=1.68×10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6</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19.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林红同学周末做了个家庭实验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用煤炉给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同时她绘制了如图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所示的加热过程中水温随时间变化的图线。若在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内完全燃烧了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的煤</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水的比热容为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煤的热值为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内煤完全燃烧放出的热量。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9"/>
          <p:cNvGrpSpPr/>
          <p:nvPr/>
        </p:nvGrpSpPr>
        <p:grpSpPr>
          <a:xfrm>
            <a:off x="6469781" y="1752429"/>
            <a:ext cx="1722873" cy="1638411"/>
            <a:chOff x="6469781" y="1752429"/>
            <a:chExt cx="1722873" cy="1638411"/>
          </a:xfrm>
        </p:grpSpPr>
        <p:pic>
          <p:nvPicPr>
            <p:cNvPr id="7" name="A93.EPS" descr="id:2147502677;FounderCES"/>
            <p:cNvPicPr/>
            <p:nvPr/>
          </p:nvPicPr>
          <p:blipFill>
            <a:blip r:embed="rId1" cstate="print">
              <a:clrChange>
                <a:clrFrom>
                  <a:srgbClr val="FFFFFF"/>
                </a:clrFrom>
                <a:clrTo>
                  <a:srgbClr val="FFFFFF">
                    <a:alpha val="0"/>
                  </a:srgbClr>
                </a:clrTo>
              </a:clrChange>
            </a:blip>
            <a:stretch>
              <a:fillRect/>
            </a:stretch>
          </p:blipFill>
          <p:spPr>
            <a:xfrm>
              <a:off x="6469781" y="1752429"/>
              <a:ext cx="1722873" cy="1212353"/>
            </a:xfrm>
            <a:prstGeom prst="rect">
              <a:avLst/>
            </a:prstGeom>
          </p:spPr>
        </p:pic>
        <p:sp>
          <p:nvSpPr>
            <p:cNvPr id="8" name="矩形 7"/>
            <p:cNvSpPr/>
            <p:nvPr/>
          </p:nvSpPr>
          <p:spPr>
            <a:xfrm>
              <a:off x="6711964" y="3021508"/>
              <a:ext cx="1053494"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endParaRPr lang="zh-CN" altLang="en-US" dirty="0"/>
            </a:p>
          </p:txBody>
        </p:sp>
      </p:grpSp>
      <p:sp>
        <p:nvSpPr>
          <p:cNvPr id="11" name="TextBox 10"/>
          <p:cNvSpPr txBox="1"/>
          <p:nvPr/>
        </p:nvSpPr>
        <p:spPr>
          <a:xfrm>
            <a:off x="858982" y="3482109"/>
            <a:ext cx="7795491" cy="903700"/>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(2)1.4 kg</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煤完全燃烧放出的热量</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放</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煤</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=1.4 kg×3×10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7</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J/kg=</a:t>
            </a:r>
            <a:endPar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4.2×10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7</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173469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19.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林红同学周末做了个家庭实验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用煤炉给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的水加热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同时她绘制了如图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所示的加热过程中水温随时间变化的图线。若在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内完全燃烧了</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1.4 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的煤</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水的比热容为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4.2×10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煤的热值为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煤炉烧水时的热效率。</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9"/>
          <p:cNvGrpSpPr/>
          <p:nvPr/>
        </p:nvGrpSpPr>
        <p:grpSpPr>
          <a:xfrm>
            <a:off x="6469781" y="1752429"/>
            <a:ext cx="1722873" cy="1638411"/>
            <a:chOff x="6469781" y="1752429"/>
            <a:chExt cx="1722873" cy="1638411"/>
          </a:xfrm>
        </p:grpSpPr>
        <p:pic>
          <p:nvPicPr>
            <p:cNvPr id="7" name="A93.EPS" descr="id:2147502677;FounderCES"/>
            <p:cNvPicPr/>
            <p:nvPr/>
          </p:nvPicPr>
          <p:blipFill>
            <a:blip r:embed="rId1" cstate="print">
              <a:clrChange>
                <a:clrFrom>
                  <a:srgbClr val="FFFFFF"/>
                </a:clrFrom>
                <a:clrTo>
                  <a:srgbClr val="FFFFFF">
                    <a:alpha val="0"/>
                  </a:srgbClr>
                </a:clrTo>
              </a:clrChange>
            </a:blip>
            <a:stretch>
              <a:fillRect/>
            </a:stretch>
          </p:blipFill>
          <p:spPr>
            <a:xfrm>
              <a:off x="6469781" y="1752429"/>
              <a:ext cx="1722873" cy="1212353"/>
            </a:xfrm>
            <a:prstGeom prst="rect">
              <a:avLst/>
            </a:prstGeom>
          </p:spPr>
        </p:pic>
        <p:sp>
          <p:nvSpPr>
            <p:cNvPr id="8" name="矩形 7"/>
            <p:cNvSpPr/>
            <p:nvPr/>
          </p:nvSpPr>
          <p:spPr>
            <a:xfrm>
              <a:off x="6711964" y="3021508"/>
              <a:ext cx="1053494" cy="369332"/>
            </a:xfrm>
            <a:prstGeom prst="rect">
              <a:avLst/>
            </a:prstGeom>
          </p:spPr>
          <p:txBody>
            <a:bodyPr wrap="none">
              <a:spAutoFit/>
            </a:bodyPr>
            <a:lstStyle/>
            <a:p>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13-10</a:t>
              </a:r>
              <a:endParaRPr lang="zh-CN" altLang="en-US" dirty="0"/>
            </a:p>
          </p:txBody>
        </p:sp>
      </p:grpSp>
      <p:graphicFrame>
        <p:nvGraphicFramePr>
          <p:cNvPr id="61442" name="Object 2"/>
          <p:cNvGraphicFramePr>
            <a:graphicFrameLocks noChangeAspect="1"/>
          </p:cNvGraphicFramePr>
          <p:nvPr/>
        </p:nvGraphicFramePr>
        <p:xfrm>
          <a:off x="934171" y="3263179"/>
          <a:ext cx="5299075" cy="795337"/>
        </p:xfrm>
        <a:graphic>
          <a:graphicData uri="http://schemas.openxmlformats.org/presentationml/2006/ole">
            <mc:AlternateContent xmlns:mc="http://schemas.openxmlformats.org/markup-compatibility/2006">
              <mc:Choice xmlns:v="urn:schemas-microsoft-com:vml" Requires="v">
                <p:oleObj spid="_x0000_s4097" name="文档" r:id="rId2" imgW="5274310" imgH="793115" progId="Word.Document.12">
                  <p:embed/>
                </p:oleObj>
              </mc:Choice>
              <mc:Fallback>
                <p:oleObj name="文档" r:id="rId2" imgW="5274310" imgH="793115" progId="Word.Document.12">
                  <p:embed/>
                  <p:pic>
                    <p:nvPicPr>
                      <p:cNvPr id="0" name="图片 4096"/>
                      <p:cNvPicPr>
                        <a:picLocks noChangeAspect="1"/>
                      </p:cNvPicPr>
                      <p:nvPr/>
                    </p:nvPicPr>
                    <p:blipFill>
                      <a:blip r:embed="rId3"/>
                      <a:stretch>
                        <a:fillRect/>
                      </a:stretch>
                    </p:blipFill>
                    <p:spPr>
                      <a:xfrm>
                        <a:off x="934171" y="3263179"/>
                        <a:ext cx="5299075" cy="795337"/>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fade">
                                      <p:cBhvr>
                                        <p:cTn id="7" dur="5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903382"/>
            <a:ext cx="7915897"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主要器材：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测量工具：</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温度计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停表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天平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选用质量相等的不同物质进行实验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热源：酒精灯或电加热器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电加热器更好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因为内部加热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相对稳定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热损失少</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实验中选用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相同热源</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是保证</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不同物质在相同时间内吸收的热量相同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实验方法：</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转换法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加热相同时间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升高的温度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或升高相同温度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比较</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加热时间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和控制变量法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相同热源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被加热物质的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质量和初温相同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3663430"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比较不同物质吸热的情况</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97424"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数据处理和分析</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设计实验数据记录表格并绘制温度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时间图像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分析可得出：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升高相同的温度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加热时间长的物质吸热能力强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加热相同时间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温度变化小的物质吸热能力强。</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交流、反思与评估</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改变内能的方式：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热传递</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。热量的计算：</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Q</a:t>
            </a:r>
            <a:r>
              <a:rPr lang="zh-CN" altLang="en-US" u="sng" baseline="-250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吸</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cm</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t-t</a:t>
            </a:r>
            <a:r>
              <a:rPr lang="en-US" u="sng" baseline="-250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0</a:t>
            </a:r>
            <a:r>
              <a:rPr 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误差分析：</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实验过程中存在着</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热量的损失</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fade">
                                      <p:cBhvr>
                                        <p:cTn id="10" dur="500"/>
                                        <p:tgtEl>
                                          <p:spTgt spid="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12467" y="332510"/>
            <a:ext cx="7906660" cy="3812188"/>
            <a:chOff x="812467" y="332510"/>
            <a:chExt cx="7906660" cy="3812188"/>
          </a:xfrm>
        </p:grpSpPr>
        <p:sp>
          <p:nvSpPr>
            <p:cNvPr id="9" name="文本框 14"/>
            <p:cNvSpPr txBox="1">
              <a:spLocks noChangeArrowheads="1"/>
            </p:cNvSpPr>
            <p:nvPr/>
          </p:nvSpPr>
          <p:spPr bwMode="auto">
            <a:xfrm>
              <a:off x="812467" y="332510"/>
              <a:ext cx="7906660" cy="381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在“探究比较不同物质吸热的情况”的实验中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实验装置如图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13-11</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实验中应量取</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选填“质量”或“体积”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相等的甲、乙两种液体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分别倒入相同的烧杯中。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选用两个相同规格的电加热器加热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目的是使甲、乙两种液体在相同时间内</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来比较甲和乙两种液体吸收热量的多少。</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qw44.jpg" descr="id:2147502705;FounderCES"/>
            <p:cNvPicPr/>
            <p:nvPr/>
          </p:nvPicPr>
          <p:blipFill>
            <a:blip r:embed="rId1" cstate="print">
              <a:clrChange>
                <a:clrFrom>
                  <a:srgbClr val="FFFFFF"/>
                </a:clrFrom>
                <a:clrTo>
                  <a:srgbClr val="FFFFFF">
                    <a:alpha val="0"/>
                  </a:srgbClr>
                </a:clrTo>
              </a:clrChange>
            </a:blip>
            <a:stretch>
              <a:fillRect/>
            </a:stretch>
          </p:blipFill>
          <p:spPr>
            <a:xfrm>
              <a:off x="3655866" y="795945"/>
              <a:ext cx="2198982" cy="1273002"/>
            </a:xfrm>
            <a:prstGeom prst="rect">
              <a:avLst/>
            </a:prstGeom>
          </p:spPr>
        </p:pic>
      </p:grpSp>
      <p:sp>
        <p:nvSpPr>
          <p:cNvPr id="10" name="矩形 9"/>
          <p:cNvSpPr/>
          <p:nvPr/>
        </p:nvSpPr>
        <p:spPr>
          <a:xfrm>
            <a:off x="2602163" y="2439905"/>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质量</a:t>
            </a:r>
            <a:endParaRPr lang="zh-CN" altLang="en-US" dirty="0"/>
          </a:p>
        </p:txBody>
      </p:sp>
      <p:sp>
        <p:nvSpPr>
          <p:cNvPr id="12" name="矩形 11"/>
          <p:cNvSpPr/>
          <p:nvPr/>
        </p:nvSpPr>
        <p:spPr>
          <a:xfrm>
            <a:off x="815407" y="3685949"/>
            <a:ext cx="180049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吸收的热量相同</a:t>
            </a:r>
            <a:endParaRPr lang="zh-CN" altLang="en-US" dirty="0"/>
          </a:p>
        </p:txBody>
      </p:sp>
      <p:sp>
        <p:nvSpPr>
          <p:cNvPr id="13" name="矩形 12"/>
          <p:cNvSpPr/>
          <p:nvPr/>
        </p:nvSpPr>
        <p:spPr>
          <a:xfrm>
            <a:off x="3396856" y="3667620"/>
            <a:ext cx="1107996"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加热时间</a:t>
            </a:r>
            <a:endParaRPr lang="zh-CN" altLang="en-US" dirty="0" smtClean="0">
              <a:solidFill>
                <a:prstClr val="black"/>
              </a:solidFill>
              <a:latin typeface="Arial" panose="020B0604020202020204" pitchFamily="34"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906660" cy="488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实验记录的数据如下表所示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分析实验数据可知</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物质的吸热能力强。</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6" name="表格 5"/>
          <p:cNvGraphicFramePr>
            <a:graphicFrameLocks noGrp="1"/>
          </p:cNvGraphicFramePr>
          <p:nvPr/>
        </p:nvGraphicFramePr>
        <p:xfrm>
          <a:off x="873759" y="836930"/>
          <a:ext cx="7817658" cy="1165860"/>
        </p:xfrm>
        <a:graphic>
          <a:graphicData uri="http://schemas.openxmlformats.org/drawingml/2006/table">
            <a:tbl>
              <a:tblPr/>
              <a:tblGrid>
                <a:gridCol w="1546168"/>
                <a:gridCol w="1254298"/>
                <a:gridCol w="1254298"/>
                <a:gridCol w="1254298"/>
                <a:gridCol w="1254298"/>
                <a:gridCol w="1254298"/>
              </a:tblGrid>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加热时间</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/min</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0</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1</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2</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3</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4</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甲的温度</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30</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34</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38</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42</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46</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乙的温度</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10</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18</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26</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34</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42</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7" name="矩形 6"/>
          <p:cNvSpPr/>
          <p:nvPr/>
        </p:nvSpPr>
        <p:spPr>
          <a:xfrm>
            <a:off x="6007522" y="373557"/>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甲</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16866" y="606829"/>
            <a:ext cx="7885975" cy="4227687"/>
            <a:chOff x="816866" y="606829"/>
            <a:chExt cx="7885975" cy="4227687"/>
          </a:xfrm>
        </p:grpSpPr>
        <p:sp>
          <p:nvSpPr>
            <p:cNvPr id="6" name="文本框 18"/>
            <p:cNvSpPr txBox="1">
              <a:spLocks noChangeArrowheads="1"/>
            </p:cNvSpPr>
            <p:nvPr/>
          </p:nvSpPr>
          <p:spPr bwMode="auto">
            <a:xfrm>
              <a:off x="816866" y="606829"/>
              <a:ext cx="7885975"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实验中除了天平、温度计外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我们还需要的测量工具是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如果要使甲液体和乙液体升高的温度相同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就要给</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加热更长的时间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此时甲液体吸收的热量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选填“大于”“小于”或“等于”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乙液体吸收的热量。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若甲、乙两液体分别为水和食用油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中能合理反映该实验结果的图像是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13-12</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QW45.EPS" descr="id:2147502727;FounderCES"/>
            <p:cNvPicPr/>
            <p:nvPr/>
          </p:nvPicPr>
          <p:blipFill>
            <a:blip r:embed="rId1" cstate="print">
              <a:clrChange>
                <a:clrFrom>
                  <a:srgbClr val="FFFFFF"/>
                </a:clrFrom>
                <a:clrTo>
                  <a:srgbClr val="FFFFFF">
                    <a:alpha val="0"/>
                  </a:srgbClr>
                </a:clrTo>
              </a:clrChange>
            </a:blip>
            <a:stretch>
              <a:fillRect/>
            </a:stretch>
          </p:blipFill>
          <p:spPr>
            <a:xfrm>
              <a:off x="2825689" y="3116408"/>
              <a:ext cx="3722807" cy="1206210"/>
            </a:xfrm>
            <a:prstGeom prst="rect">
              <a:avLst/>
            </a:prstGeom>
          </p:spPr>
        </p:pic>
      </p:grpSp>
      <p:sp>
        <p:nvSpPr>
          <p:cNvPr id="12" name="矩形 11"/>
          <p:cNvSpPr/>
          <p:nvPr/>
        </p:nvSpPr>
        <p:spPr>
          <a:xfrm>
            <a:off x="6547086" y="669121"/>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停表</a:t>
            </a:r>
            <a:endParaRPr lang="zh-CN" altLang="en-US" dirty="0"/>
          </a:p>
        </p:txBody>
      </p:sp>
      <p:sp>
        <p:nvSpPr>
          <p:cNvPr id="13" name="矩形 12"/>
          <p:cNvSpPr/>
          <p:nvPr/>
        </p:nvSpPr>
        <p:spPr>
          <a:xfrm>
            <a:off x="6032790" y="1074511"/>
            <a:ext cx="877163"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甲液体</a:t>
            </a:r>
            <a:endParaRPr lang="zh-CN" altLang="en-US" dirty="0"/>
          </a:p>
        </p:txBody>
      </p:sp>
      <p:sp>
        <p:nvSpPr>
          <p:cNvPr id="14" name="矩形 13"/>
          <p:cNvSpPr/>
          <p:nvPr/>
        </p:nvSpPr>
        <p:spPr>
          <a:xfrm>
            <a:off x="3267182" y="1479468"/>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大于</a:t>
            </a:r>
            <a:endParaRPr lang="zh-CN" altLang="en-US" dirty="0"/>
          </a:p>
        </p:txBody>
      </p:sp>
      <p:sp>
        <p:nvSpPr>
          <p:cNvPr id="15" name="矩形 14"/>
          <p:cNvSpPr/>
          <p:nvPr/>
        </p:nvSpPr>
        <p:spPr>
          <a:xfrm>
            <a:off x="1839328" y="2754086"/>
            <a:ext cx="34176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B</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43927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改变物体内能的方式</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7" name="表格 6"/>
          <p:cNvGraphicFramePr>
            <a:graphicFrameLocks noGrp="1"/>
          </p:cNvGraphicFramePr>
          <p:nvPr/>
        </p:nvGraphicFramePr>
        <p:xfrm>
          <a:off x="868218" y="830926"/>
          <a:ext cx="7823200" cy="3318049"/>
        </p:xfrm>
        <a:graphic>
          <a:graphicData uri="http://schemas.openxmlformats.org/drawingml/2006/table">
            <a:tbl>
              <a:tblPr/>
              <a:tblGrid>
                <a:gridCol w="653662"/>
                <a:gridCol w="3584769"/>
                <a:gridCol w="3584769"/>
              </a:tblGrid>
              <a:tr h="411480">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方式</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热传递</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做功</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60649">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实质</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内能的转移</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包括辐射、对流和传导三种方式</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从高温物体传到低温物体</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直到温度相同</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能量的转化</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内能和其他形式能量</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转化</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3444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举例</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晒太阳、烧水水变热、哈气取暖</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钻木取火、搓手取暖、用活塞</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压缩</a:t>
                      </a:r>
                      <a:endPar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气体</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、铁丝弯折处发热</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1480">
                <a:tc>
                  <a:txBody>
                    <a:bodyPr/>
                    <a:lstStyle/>
                    <a:p>
                      <a:pPr algn="ctr">
                        <a:lnSpc>
                          <a:spcPct val="150000"/>
                        </a:lnSpc>
                        <a:spcAft>
                          <a:spcPts val="0"/>
                        </a:spcAft>
                      </a:pP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联系</a:t>
                      </a:r>
                      <a:endPar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热传递和做功在改变物体的内能上是</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的</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bl>
          </a:graphicData>
        </a:graphic>
      </p:graphicFrame>
      <p:sp>
        <p:nvSpPr>
          <p:cNvPr id="8" name="矩形 7"/>
          <p:cNvSpPr/>
          <p:nvPr/>
        </p:nvSpPr>
        <p:spPr>
          <a:xfrm>
            <a:off x="5355594" y="3763302"/>
            <a:ext cx="620683" cy="353943"/>
          </a:xfrm>
          <a:prstGeom prst="rect">
            <a:avLst/>
          </a:prstGeom>
        </p:spPr>
        <p:txBody>
          <a:bodyPr wrap="none">
            <a:spAutoFit/>
          </a:bodyPr>
          <a:lstStyle/>
          <a:p>
            <a:r>
              <a:rPr lang="zh-CN" altLang="en-US" sz="1700" b="1" dirty="0" smtClean="0">
                <a:solidFill>
                  <a:srgbClr val="C00000"/>
                </a:solidFill>
                <a:ea typeface="微软雅黑" panose="020B0503020204020204" pitchFamily="34" charset="-122"/>
                <a:cs typeface="Times New Roman" panose="02020603050405020304"/>
              </a:rPr>
              <a:t>等效</a:t>
            </a:r>
            <a:endParaRPr lang="zh-CN" altLang="en-US" sz="1700"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2467" y="332510"/>
            <a:ext cx="7888188" cy="4227687"/>
            <a:chOff x="812467" y="332510"/>
            <a:chExt cx="7888188" cy="4227687"/>
          </a:xfrm>
        </p:grpSpPr>
        <p:sp>
          <p:nvSpPr>
            <p:cNvPr id="9" name="文本框 14"/>
            <p:cNvSpPr txBox="1">
              <a:spLocks noChangeArrowheads="1"/>
            </p:cNvSpPr>
            <p:nvPr/>
          </p:nvSpPr>
          <p:spPr bwMode="auto">
            <a:xfrm>
              <a:off x="812467" y="332510"/>
              <a:ext cx="7888188" cy="422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林红是一个喜欢思考的同学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她随家人到海边玩耍时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发现阳光下的海水和岸边的沙子温度相差很大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于是她进行了一次实验探究。她带回一些岸边的沙子想比较沙子和水这两种物质吸热能力的差异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所示的实验装置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在两个相同的烧杯中分别装有质量、初温都相同的水和沙子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用两个相同的酒精灯对其加热。</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13-13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13-14</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A94.EPS" descr="id:2147502741;FounderCES"/>
            <p:cNvPicPr/>
            <p:nvPr/>
          </p:nvPicPr>
          <p:blipFill>
            <a:blip r:embed="rId1" cstate="print">
              <a:clrChange>
                <a:clrFrom>
                  <a:srgbClr val="FFFFFF"/>
                </a:clrFrom>
                <a:clrTo>
                  <a:srgbClr val="FFFFFF">
                    <a:alpha val="0"/>
                  </a:srgbClr>
                </a:clrTo>
              </a:clrChange>
            </a:blip>
            <a:stretch>
              <a:fillRect/>
            </a:stretch>
          </p:blipFill>
          <p:spPr>
            <a:xfrm>
              <a:off x="2397186" y="2629943"/>
              <a:ext cx="1555978" cy="1355412"/>
            </a:xfrm>
            <a:prstGeom prst="rect">
              <a:avLst/>
            </a:prstGeom>
          </p:spPr>
        </p:pic>
        <p:pic>
          <p:nvPicPr>
            <p:cNvPr id="7" name="A95.EPS" descr="id:2147502748;FounderCES"/>
            <p:cNvPicPr/>
            <p:nvPr/>
          </p:nvPicPr>
          <p:blipFill>
            <a:blip r:embed="rId2" cstate="print">
              <a:clrChange>
                <a:clrFrom>
                  <a:srgbClr val="FFFFFF"/>
                </a:clrFrom>
                <a:clrTo>
                  <a:srgbClr val="FFFFFF">
                    <a:alpha val="0"/>
                  </a:srgbClr>
                </a:clrTo>
              </a:clrChange>
            </a:blip>
            <a:stretch>
              <a:fillRect/>
            </a:stretch>
          </p:blipFill>
          <p:spPr>
            <a:xfrm>
              <a:off x="4841125" y="2713011"/>
              <a:ext cx="2843186" cy="1325934"/>
            </a:xfrm>
            <a:prstGeom prst="rect">
              <a:avLst/>
            </a:prstGeom>
          </p:spPr>
        </p:pic>
      </p:gr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925133"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在实验时要控制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选填“加热时间”或“温度变化”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相同就可以确定水和沙子吸收了相同的热量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加热完成后只要比较它们</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选填“加热时间”或“温度变化”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的多少就可以比较出沙子和水吸热能力的差异。</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在两烧杯上方分别盖上玻璃片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过一会儿发现装水烧杯上方的玻璃片内侧有小水珠</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用手摸两个玻璃片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发现装</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选填“水”或“沙子”</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烧杯上方的玻璃片温度比较高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原因是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林红同学根据实验数据绘制出这两种物质的温度随加热时间变化的图线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13-14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则图中</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是沙子吸热升温的图线。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7" name="矩形 6"/>
          <p:cNvSpPr/>
          <p:nvPr/>
        </p:nvSpPr>
        <p:spPr>
          <a:xfrm>
            <a:off x="2786391" y="370795"/>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加热时间</a:t>
            </a:r>
            <a:endParaRPr lang="zh-CN" altLang="en-US" dirty="0"/>
          </a:p>
        </p:txBody>
      </p:sp>
      <p:sp>
        <p:nvSpPr>
          <p:cNvPr id="8" name="矩形 7"/>
          <p:cNvSpPr/>
          <p:nvPr/>
        </p:nvSpPr>
        <p:spPr>
          <a:xfrm>
            <a:off x="6720505" y="788183"/>
            <a:ext cx="1107996"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温度变化</a:t>
            </a:r>
            <a:endParaRPr lang="zh-CN" altLang="en-US" dirty="0"/>
          </a:p>
        </p:txBody>
      </p:sp>
      <p:sp>
        <p:nvSpPr>
          <p:cNvPr id="10" name="矩形 9"/>
          <p:cNvSpPr/>
          <p:nvPr/>
        </p:nvSpPr>
        <p:spPr>
          <a:xfrm>
            <a:off x="4416639" y="204302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水</a:t>
            </a:r>
            <a:endParaRPr lang="zh-CN" altLang="en-US" dirty="0"/>
          </a:p>
        </p:txBody>
      </p:sp>
      <p:sp>
        <p:nvSpPr>
          <p:cNvPr id="12" name="矩形 11"/>
          <p:cNvSpPr/>
          <p:nvPr/>
        </p:nvSpPr>
        <p:spPr>
          <a:xfrm>
            <a:off x="3520363" y="2422731"/>
            <a:ext cx="1800493" cy="369332"/>
          </a:xfrm>
          <a:prstGeom prst="rect">
            <a:avLst/>
          </a:prstGeom>
        </p:spPr>
        <p:txBody>
          <a:bodyPr wrap="none">
            <a:spAutoFit/>
          </a:bodyPr>
          <a:lstStyle/>
          <a:p>
            <a:pPr lvl="0" defTabSz="914400" fontAlgn="base">
              <a:spcBef>
                <a:spcPct val="0"/>
              </a:spcBef>
              <a:spcAft>
                <a:spcPct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水蒸气液化放热</a:t>
            </a:r>
            <a:endPar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p:nvPr/>
        </p:nvSpPr>
        <p:spPr>
          <a:xfrm>
            <a:off x="3245735" y="3273775"/>
            <a:ext cx="317716" cy="369332"/>
          </a:xfrm>
          <a:prstGeom prst="rect">
            <a:avLst/>
          </a:prstGeom>
        </p:spPr>
        <p:txBody>
          <a:bodyPr wrap="none">
            <a:spAutoFit/>
          </a:bodyPr>
          <a:lstStyle/>
          <a:p>
            <a:r>
              <a:rPr lang="en-US" b="1" i="1" dirty="0" smtClean="0">
                <a:solidFill>
                  <a:srgbClr val="C00000"/>
                </a:solidFill>
                <a:latin typeface="微软雅黑" panose="020B0503020204020204" pitchFamily="34" charset="-122"/>
                <a:cs typeface="Times New Roman" panose="02020603050405020304"/>
              </a:rPr>
              <a:t>a</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925133" cy="131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林红查表发现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实验测出的沙子的比热容比实际值要大一些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若测量过程中没有错误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你认为造成此误差的原因是</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i="1"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7" name="矩形 16"/>
          <p:cNvSpPr/>
          <p:nvPr/>
        </p:nvSpPr>
        <p:spPr>
          <a:xfrm>
            <a:off x="780470" y="711199"/>
            <a:ext cx="7809347" cy="923330"/>
          </a:xfrm>
          <a:prstGeom prst="rect">
            <a:avLst/>
          </a:prstGeom>
        </p:spPr>
        <p:txBody>
          <a:bodyPr wrap="square">
            <a:spAutoFit/>
          </a:bodyPr>
          <a:lstStyle/>
          <a:p>
            <a:pPr>
              <a:lnSpc>
                <a:spcPct val="150000"/>
              </a:lnSpc>
            </a:pPr>
            <a:r>
              <a:rPr lang="zh-CN" altLang="en-US" b="1" dirty="0" smtClean="0">
                <a:solidFill>
                  <a:srgbClr val="C00000"/>
                </a:solidFill>
                <a:ea typeface="微软雅黑" panose="020B0503020204020204" pitchFamily="34" charset="-122"/>
                <a:cs typeface="Times New Roman" panose="02020603050405020304"/>
              </a:rPr>
              <a:t>                                                                     酒精燃烧时不一定完全燃烧</a:t>
            </a:r>
            <a:r>
              <a:rPr lang="en-US" b="1" dirty="0" smtClean="0">
                <a:solidFill>
                  <a:srgbClr val="C00000"/>
                </a:solidFill>
                <a:ea typeface="微软雅黑" panose="020B0503020204020204" pitchFamily="34" charset="-122"/>
                <a:cs typeface="Times New Roman" panose="02020603050405020304"/>
              </a:rPr>
              <a:t>,</a:t>
            </a:r>
            <a:r>
              <a:rPr lang="zh-CN" altLang="en-US" b="1" dirty="0" smtClean="0">
                <a:solidFill>
                  <a:srgbClr val="C00000"/>
                </a:solidFill>
                <a:ea typeface="微软雅黑" panose="020B0503020204020204" pitchFamily="34" charset="-122"/>
                <a:cs typeface="Times New Roman" panose="02020603050405020304"/>
              </a:rPr>
              <a:t>酒精燃烧时</a:t>
            </a:r>
            <a:endParaRPr lang="en-US" altLang="zh-CN" b="1" dirty="0" smtClean="0">
              <a:solidFill>
                <a:srgbClr val="C00000"/>
              </a:solidFill>
              <a:ea typeface="微软雅黑" panose="020B0503020204020204" pitchFamily="34" charset="-122"/>
              <a:cs typeface="Times New Roman" panose="02020603050405020304"/>
            </a:endParaRPr>
          </a:p>
          <a:p>
            <a:pPr>
              <a:lnSpc>
                <a:spcPct val="150000"/>
              </a:lnSpc>
            </a:pPr>
            <a:r>
              <a:rPr lang="zh-CN" altLang="en-US" b="1" dirty="0" smtClean="0">
                <a:solidFill>
                  <a:srgbClr val="C00000"/>
                </a:solidFill>
                <a:ea typeface="微软雅黑" panose="020B0503020204020204" pitchFamily="34" charset="-122"/>
                <a:cs typeface="Times New Roman" panose="02020603050405020304"/>
              </a:rPr>
              <a:t>释放的热量不能完全被沙子吸收</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1267261"/>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热量：</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物体吸收热量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放出热量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。注意：热量是过程量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不能说某个物体“具有”或“含有”热量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只能说物体“吸收”或“放出”热量。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3793365" y="38005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增加</a:t>
            </a:r>
            <a:endParaRPr lang="zh-CN" altLang="en-US" dirty="0"/>
          </a:p>
        </p:txBody>
      </p:sp>
      <p:sp>
        <p:nvSpPr>
          <p:cNvPr id="9" name="矩形 8"/>
          <p:cNvSpPr/>
          <p:nvPr/>
        </p:nvSpPr>
        <p:spPr>
          <a:xfrm>
            <a:off x="6240858" y="39838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减小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86806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比热容</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7" name="文本框 18"/>
          <p:cNvSpPr txBox="1">
            <a:spLocks noChangeArrowheads="1"/>
          </p:cNvSpPr>
          <p:nvPr/>
        </p:nvSpPr>
        <p:spPr bwMode="auto">
          <a:xfrm>
            <a:off x="816866" y="818195"/>
            <a:ext cx="7910039" cy="3396690"/>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比热容</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定义：一定</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的某种物质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在温度升高时吸收的热量与它的质量和升高的温度乘积之比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叫这种物质的比热容。用符号</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表示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单位为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公式：</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比热容是物质的一种属性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只与物质的种类和状态有关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与质量、体积、温度等无关。比热容越大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该物质的吸放热能力越</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具体表现为质量相等时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升高相同的温度</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吸收的热量</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吸收相同的热量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加热时间相等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温度变化量</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2408056" y="1285504"/>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质量</a:t>
            </a:r>
            <a:endParaRPr lang="zh-CN" altLang="en-US" dirty="0"/>
          </a:p>
        </p:txBody>
      </p:sp>
      <p:sp>
        <p:nvSpPr>
          <p:cNvPr id="10" name="矩形 9"/>
          <p:cNvSpPr/>
          <p:nvPr/>
        </p:nvSpPr>
        <p:spPr>
          <a:xfrm>
            <a:off x="2432647" y="2115622"/>
            <a:ext cx="798617" cy="369332"/>
          </a:xfrm>
          <a:prstGeom prst="rect">
            <a:avLst/>
          </a:prstGeom>
        </p:spPr>
        <p:txBody>
          <a:bodyPr wrap="none">
            <a:spAutoFit/>
          </a:bodyPr>
          <a:lstStyle/>
          <a:p>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cm</a:t>
            </a:r>
            <a:r>
              <a:rPr lang="en-US" altLang="zh-CN" b="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Δ</a:t>
            </a:r>
            <a:r>
              <a:rPr lang="en-US" altLang="zh-CN"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t</a:t>
            </a:r>
            <a:endParaRPr lang="zh-CN" altLang="en-US" dirty="0"/>
          </a:p>
        </p:txBody>
      </p:sp>
      <p:sp>
        <p:nvSpPr>
          <p:cNvPr id="12" name="矩形 11"/>
          <p:cNvSpPr/>
          <p:nvPr/>
        </p:nvSpPr>
        <p:spPr>
          <a:xfrm>
            <a:off x="5414310" y="293866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强</a:t>
            </a:r>
            <a:endParaRPr lang="zh-CN" altLang="en-US" dirty="0"/>
          </a:p>
        </p:txBody>
      </p:sp>
      <p:sp>
        <p:nvSpPr>
          <p:cNvPr id="13" name="矩形 12"/>
          <p:cNvSpPr/>
          <p:nvPr/>
        </p:nvSpPr>
        <p:spPr>
          <a:xfrm>
            <a:off x="3575552" y="334506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多</a:t>
            </a:r>
            <a:endParaRPr lang="zh-CN" altLang="en-US" dirty="0"/>
          </a:p>
        </p:txBody>
      </p:sp>
      <p:sp>
        <p:nvSpPr>
          <p:cNvPr id="14" name="矩形 13"/>
          <p:cNvSpPr/>
          <p:nvPr/>
        </p:nvSpPr>
        <p:spPr>
          <a:xfrm>
            <a:off x="998750" y="3732851"/>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animEffect transition="in" filter="fade">
                                      <p:cBhvr>
                                        <p:cTn id="17" dur="500"/>
                                        <p:tgtEl>
                                          <p:spTgt spid="1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xEl>
                                              <p:pRg st="4" end="4"/>
                                            </p:txEl>
                                          </p:spTgt>
                                        </p:tgtEl>
                                        <p:attrNameLst>
                                          <p:attrName>style.visibility</p:attrName>
                                        </p:attrNameLst>
                                      </p:cBhvr>
                                      <p:to>
                                        <p:strVal val="visible"/>
                                      </p:to>
                                    </p:set>
                                    <p:animEffect transition="in" filter="fade">
                                      <p:cBhvr>
                                        <p:cTn id="20" dur="500"/>
                                        <p:tgtEl>
                                          <p:spTgt spid="17">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85477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水的比热容较大的应用：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作冷却剂</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热水袋、暖气片用水作介质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调节气候</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人工湖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1611586"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考点四</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热机</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818195"/>
            <a:ext cx="7910039" cy="854777"/>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工作原理：</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燃料的化学能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机械能。</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分类：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汽油机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点燃式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和柴油机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压燃式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10" name="文本框 18"/>
          <p:cNvSpPr txBox="1">
            <a:spLocks noChangeArrowheads="1"/>
          </p:cNvSpPr>
          <p:nvPr/>
        </p:nvSpPr>
        <p:spPr bwMode="auto">
          <a:xfrm>
            <a:off x="816866" y="340822"/>
            <a:ext cx="7910039" cy="43927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汽油机工作过程</a:t>
            </a:r>
            <a:endParaRPr lang="zh-CN" altLang="en-US"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7" name="表格 6"/>
          <p:cNvGraphicFramePr>
            <a:graphicFrameLocks noGrp="1"/>
          </p:cNvGraphicFramePr>
          <p:nvPr/>
        </p:nvGraphicFramePr>
        <p:xfrm>
          <a:off x="895927" y="804141"/>
          <a:ext cx="7813964" cy="3548957"/>
        </p:xfrm>
        <a:graphic>
          <a:graphicData uri="http://schemas.openxmlformats.org/drawingml/2006/table">
            <a:tbl>
              <a:tblPr/>
              <a:tblGrid>
                <a:gridCol w="1745673"/>
                <a:gridCol w="1653309"/>
                <a:gridCol w="2863273"/>
                <a:gridCol w="1551709"/>
              </a:tblGrid>
              <a:tr h="0">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冲程</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冲程</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冲程</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冲程</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05857">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一门打开</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活塞向下运动</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两门关闭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活塞向上运动</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两门关闭</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活塞向下运动</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火花塞有电火花</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i="1" kern="10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一门打开</a:t>
                      </a:r>
                      <a:r>
                        <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a:solidFill>
                            <a:srgbClr val="000000"/>
                          </a:solidFill>
                          <a:latin typeface="微软雅黑" panose="020B0503020204020204" pitchFamily="34" charset="-122"/>
                          <a:ea typeface="微软雅黑" panose="020B0503020204020204" pitchFamily="34" charset="-122"/>
                          <a:cs typeface="Times New Roman" panose="02020603050405020304"/>
                        </a:rPr>
                        <a:t>活塞向上运动</a:t>
                      </a:r>
                      <a:endParaRPr lang="zh-CN" sz="105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nSpc>
                          <a:spcPct val="150000"/>
                        </a:lnSpc>
                        <a:spcAft>
                          <a:spcPts val="0"/>
                        </a:spcAft>
                      </a:pPr>
                      <a:endParaRPr lang="en-US" sz="1700" kern="10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能转化为</a:t>
                      </a:r>
                      <a:r>
                        <a:rPr lang="zh-CN" sz="1700" u="sng" kern="100" dirty="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能</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能</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转化</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a:t>
                      </a:r>
                      <a:r>
                        <a:rPr lang="zh-CN" altLang="en-US" sz="1700" u="sng" kern="100"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sz="1700" kern="1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能</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此过程内能减小</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温度降低</a:t>
                      </a:r>
                      <a:r>
                        <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endParaRPr lang="en-US" sz="1700" kern="100" dirty="0">
                        <a:solidFill>
                          <a:srgbClr val="000000"/>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12" name="组合 11"/>
          <p:cNvGrpSpPr/>
          <p:nvPr/>
        </p:nvGrpSpPr>
        <p:grpSpPr>
          <a:xfrm>
            <a:off x="1274619" y="1403926"/>
            <a:ext cx="7029908" cy="1248154"/>
            <a:chOff x="1274619" y="1348508"/>
            <a:chExt cx="7029908" cy="1248154"/>
          </a:xfrm>
        </p:grpSpPr>
        <p:pic>
          <p:nvPicPr>
            <p:cNvPr id="34820" name="20JX94.EPS"/>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274619" y="1366979"/>
              <a:ext cx="1108363" cy="1220445"/>
            </a:xfrm>
            <a:prstGeom prst="rect">
              <a:avLst/>
            </a:prstGeom>
            <a:noFill/>
          </p:spPr>
        </p:pic>
        <p:pic>
          <p:nvPicPr>
            <p:cNvPr id="34819" name="20JX95.EPS"/>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149599" y="1376217"/>
              <a:ext cx="647583" cy="1220445"/>
            </a:xfrm>
            <a:prstGeom prst="rect">
              <a:avLst/>
            </a:prstGeom>
            <a:noFill/>
          </p:spPr>
        </p:pic>
        <p:pic>
          <p:nvPicPr>
            <p:cNvPr id="34818" name="20JX96.EP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30981" y="1348508"/>
              <a:ext cx="647583" cy="1220445"/>
            </a:xfrm>
            <a:prstGeom prst="rect">
              <a:avLst/>
            </a:prstGeom>
            <a:noFill/>
          </p:spPr>
        </p:pic>
        <p:pic>
          <p:nvPicPr>
            <p:cNvPr id="34817" name="20JX97.EPS"/>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656944" y="1376217"/>
              <a:ext cx="647583" cy="1220445"/>
            </a:xfrm>
            <a:prstGeom prst="rect">
              <a:avLst/>
            </a:prstGeom>
            <a:noFill/>
          </p:spPr>
        </p:pic>
      </p:grpSp>
      <p:sp>
        <p:nvSpPr>
          <p:cNvPr id="14" name="矩形 13"/>
          <p:cNvSpPr/>
          <p:nvPr/>
        </p:nvSpPr>
        <p:spPr>
          <a:xfrm>
            <a:off x="1229822" y="821278"/>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吸气</a:t>
            </a:r>
            <a:endParaRPr lang="zh-CN" altLang="en-US" dirty="0"/>
          </a:p>
        </p:txBody>
      </p:sp>
      <p:sp>
        <p:nvSpPr>
          <p:cNvPr id="15" name="矩形 14"/>
          <p:cNvSpPr/>
          <p:nvPr/>
        </p:nvSpPr>
        <p:spPr>
          <a:xfrm>
            <a:off x="2938261" y="820700"/>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压缩</a:t>
            </a:r>
            <a:endParaRPr lang="zh-CN" altLang="en-US" dirty="0"/>
          </a:p>
        </p:txBody>
      </p:sp>
      <p:sp>
        <p:nvSpPr>
          <p:cNvPr id="17" name="矩形 16"/>
          <p:cNvSpPr/>
          <p:nvPr/>
        </p:nvSpPr>
        <p:spPr>
          <a:xfrm>
            <a:off x="5192221" y="830081"/>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做功</a:t>
            </a:r>
            <a:endParaRPr lang="zh-CN" altLang="en-US" dirty="0"/>
          </a:p>
        </p:txBody>
      </p:sp>
      <p:sp>
        <p:nvSpPr>
          <p:cNvPr id="18" name="矩形 17"/>
          <p:cNvSpPr/>
          <p:nvPr/>
        </p:nvSpPr>
        <p:spPr>
          <a:xfrm>
            <a:off x="7389322" y="812907"/>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排气</a:t>
            </a:r>
            <a:endParaRPr lang="zh-CN" altLang="en-US" dirty="0"/>
          </a:p>
        </p:txBody>
      </p:sp>
      <p:sp>
        <p:nvSpPr>
          <p:cNvPr id="20" name="矩形 19"/>
          <p:cNvSpPr/>
          <p:nvPr/>
        </p:nvSpPr>
        <p:spPr>
          <a:xfrm>
            <a:off x="2855825" y="3588146"/>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机械</a:t>
            </a:r>
            <a:endParaRPr lang="zh-CN" altLang="en-US" dirty="0"/>
          </a:p>
        </p:txBody>
      </p:sp>
      <p:sp>
        <p:nvSpPr>
          <p:cNvPr id="21" name="矩形 20"/>
          <p:cNvSpPr/>
          <p:nvPr/>
        </p:nvSpPr>
        <p:spPr>
          <a:xfrm>
            <a:off x="2965408" y="3985598"/>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内</a:t>
            </a:r>
            <a:endParaRPr lang="zh-CN" altLang="en-US" dirty="0"/>
          </a:p>
        </p:txBody>
      </p:sp>
      <p:sp>
        <p:nvSpPr>
          <p:cNvPr id="22" name="矩形 21"/>
          <p:cNvSpPr/>
          <p:nvPr/>
        </p:nvSpPr>
        <p:spPr>
          <a:xfrm>
            <a:off x="4391011" y="3578332"/>
            <a:ext cx="402674"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内</a:t>
            </a:r>
            <a:endParaRPr lang="zh-CN" altLang="en-US" dirty="0"/>
          </a:p>
        </p:txBody>
      </p:sp>
      <p:sp>
        <p:nvSpPr>
          <p:cNvPr id="23" name="矩形 22"/>
          <p:cNvSpPr/>
          <p:nvPr/>
        </p:nvSpPr>
        <p:spPr>
          <a:xfrm>
            <a:off x="5746951" y="3597382"/>
            <a:ext cx="620683" cy="353943"/>
          </a:xfrm>
          <a:prstGeom prst="rect">
            <a:avLst/>
          </a:prstGeom>
        </p:spPr>
        <p:txBody>
          <a:bodyPr wrap="none">
            <a:spAutoFit/>
          </a:bodyPr>
          <a:lstStyle/>
          <a:p>
            <a:r>
              <a:rPr lang="zh-CN" altLang="en-US" sz="1700"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机械</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20" grpId="0"/>
      <p:bldP spid="21" grpId="0"/>
      <p:bldP spid="22" grpId="0"/>
      <p:bldP spid="2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2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7431</Words>
  <Application>WPS 演示</Application>
  <PresentationFormat>全屏显示(16:9)</PresentationFormat>
  <Paragraphs>611</Paragraphs>
  <Slides>42</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5</vt:i4>
      </vt:variant>
      <vt:variant>
        <vt:lpstr>幻灯片标题</vt:lpstr>
      </vt:variant>
      <vt:variant>
        <vt:i4>42</vt:i4>
      </vt:variant>
    </vt:vector>
  </HeadingPairs>
  <TitlesOfParts>
    <vt:vector size="57" baseType="lpstr">
      <vt:lpstr>Arial</vt:lpstr>
      <vt:lpstr>宋体</vt:lpstr>
      <vt:lpstr>Wingdings</vt:lpstr>
      <vt:lpstr>微软雅黑</vt:lpstr>
      <vt:lpstr>Calibri</vt:lpstr>
      <vt:lpstr>Times New Roman</vt:lpstr>
      <vt:lpstr>Times New Roman</vt:lpstr>
      <vt:lpstr>华文楷体</vt:lpstr>
      <vt:lpstr>楷体</vt:lpstr>
      <vt:lpstr>123</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2020-02-10T18:48:44Z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