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heme/theme2.xml" ContentType="application/vnd.openxmlformats-officedocument.them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heme/theme3.xml" ContentType="application/vnd.openxmlformats-officedocument.them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activeX/activeX1.xml" ContentType="application/vnd.ms-office.activeX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activeX/activeX2.xml" ContentType="application/vnd.ms-office.activeX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7" r:id="rId2"/>
    <p:sldId id="457" r:id="rId3"/>
    <p:sldId id="459" r:id="rId4"/>
    <p:sldId id="476" r:id="rId5"/>
    <p:sldId id="462" r:id="rId6"/>
    <p:sldId id="487" r:id="rId7"/>
    <p:sldId id="488" r:id="rId8"/>
    <p:sldId id="489" r:id="rId9"/>
    <p:sldId id="463" r:id="rId10"/>
    <p:sldId id="464" r:id="rId11"/>
    <p:sldId id="478" r:id="rId12"/>
    <p:sldId id="465" r:id="rId13"/>
    <p:sldId id="492" r:id="rId14"/>
    <p:sldId id="494" r:id="rId15"/>
    <p:sldId id="497" r:id="rId16"/>
    <p:sldId id="498" r:id="rId17"/>
    <p:sldId id="499" r:id="rId18"/>
    <p:sldId id="500" r:id="rId19"/>
    <p:sldId id="503" r:id="rId20"/>
    <p:sldId id="504" r:id="rId21"/>
    <p:sldId id="505" r:id="rId22"/>
    <p:sldId id="506" r:id="rId23"/>
    <p:sldId id="507" r:id="rId24"/>
    <p:sldId id="508" r:id="rId25"/>
    <p:sldId id="509" r:id="rId26"/>
    <p:sldId id="510" r:id="rId27"/>
    <p:sldId id="511" r:id="rId28"/>
    <p:sldId id="512" r:id="rId29"/>
    <p:sldId id="513" r:id="rId30"/>
    <p:sldId id="514" r:id="rId31"/>
    <p:sldId id="515" r:id="rId32"/>
    <p:sldId id="516" r:id="rId33"/>
    <p:sldId id="517" r:id="rId34"/>
    <p:sldId id="518" r:id="rId35"/>
    <p:sldId id="519" r:id="rId36"/>
    <p:sldId id="520" r:id="rId37"/>
    <p:sldId id="521" r:id="rId38"/>
  </p:sldIdLst>
  <p:sldSz cx="9144000" cy="5143500" type="screen16x9"/>
  <p:notesSz cx="6797675" cy="9928225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556" autoAdjust="0"/>
  </p:normalViewPr>
  <p:slideViewPr>
    <p:cSldViewPr showGuides="1">
      <p:cViewPr>
        <p:scale>
          <a:sx n="100" d="100"/>
          <a:sy n="100" d="100"/>
        </p:scale>
        <p:origin x="-2130" y="-930"/>
      </p:cViewPr>
      <p:guideLst>
        <p:guide orient="horz" pos="16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heme" Target="../theme/theme3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页眉占位符 11265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7" name="日期占位符 11266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页脚占位符 11267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灯片编号占位符 11268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819742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heme" Target="../theme/theme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页眉占位符 9217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219" name="日期占位符 9218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50443" y="0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3252" name="幻灯片图像占位符 9219"/>
          <p:cNvSpPr>
            <a:spLocks noGrp="1" noRot="1" noChangeAspect="1" noTextEdi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7" name="文本占位符 9220"/>
          <p:cNvSpPr>
            <a:spLocks noGrp="1" noChangeArrowheads="1"/>
          </p:cNvSpPr>
          <p:nvPr>
            <p:ph type="body" sz="quarter" idx="4294967295"/>
            <p:custDataLst>
              <p:tags r:id="rId5"/>
            </p:custDataLst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50443" y="9430091"/>
            <a:ext cx="2945659" cy="496411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/>
            <a:fld id="{9A0DB2DC-4C9A-4742-B13C-FB6460FD3503}" type="slidenum">
              <a:rPr lang="zh-CN" altLang="en-US" sz="1200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6448544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37735" y="206015"/>
            <a:ext cx="2060178" cy="4410847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06015"/>
            <a:ext cx="6061104" cy="441084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68313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65409" y="1221795"/>
            <a:ext cx="4032504" cy="339506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1" y="1334062"/>
            <a:ext cx="3655181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1" y="1999384"/>
            <a:ext cx="3655181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334062"/>
            <a:ext cx="3673182" cy="618042"/>
          </a:xfrm>
        </p:spPr>
        <p:txBody>
          <a:bodyPr anchor="ctr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1999384"/>
            <a:ext cx="3673182" cy="2643676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9" name="日期占位符 6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3"/>
            <p:custDataLst>
              <p:tags r:id="rId7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4"/>
            <p:custDataLst>
              <p:tags r:id="rId8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51203"/>
          <p:cNvSpPr>
            <a:spLocks noGrp="1"/>
          </p:cNvSpPr>
          <p:nvPr>
            <p:ph type="dt" sz="half" idx="2"/>
            <p:custDataLst>
              <p:tags r:id="rId1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1204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1205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887391" y="740698"/>
            <a:ext cx="4629150" cy="3655859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342961"/>
            <a:ext cx="4629150" cy="4053597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marL="0" marR="0" lvl="0" indent="0" algn="l" defTabSz="6858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</p:spPr>
        <p:txBody>
          <a:bodyPr/>
          <a:lstStyle/>
          <a:p>
            <a:endParaRPr lang="en-US" altLang="en-US" sz="1000">
              <a:ea typeface="楷体_GB2312" pitchFamily="49" charset="-122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tags" Target="../tags/tag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5120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文本占位符 51202"/>
          <p:cNvSpPr>
            <a:spLocks noGrp="1"/>
          </p:cNvSpPr>
          <p:nvPr>
            <p:ph type="body" idx="5"/>
            <p:custDataLst>
              <p:tags r:id="rId16"/>
            </p:custDataLst>
          </p:nvPr>
        </p:nvSpPr>
        <p:spPr>
          <a:xfrm>
            <a:off x="468313" y="1222375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 noProof="1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962C8B-B14F-4D97-AF65-F5344CB8AC3E}" type="datetime1">
              <a:rPr kumimoji="0" lang="zh-CN" altLang="en-US" sz="105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2020/11/26</a:t>
            </a:fld>
            <a:endParaRPr kumimoji="0" lang="zh-CN" altLang="en-US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124200" y="4684713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05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553200" y="4684713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 userDrawn="1">
            <p:custDataLst>
              <p:tags r:id="rId20"/>
            </p:custDataLst>
          </p:nvPr>
        </p:nvSpPr>
        <p:spPr>
          <a:xfrm>
            <a:off x="-36830" y="0"/>
            <a:ext cx="9180830" cy="1238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>
            <p:custDataLst>
              <p:tags r:id="rId21"/>
            </p:custDataLst>
          </p:nvPr>
        </p:nvSpPr>
        <p:spPr>
          <a:xfrm>
            <a:off x="0" y="5019675"/>
            <a:ext cx="9143365" cy="12382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3300">
          <a:solidFill>
            <a:srgbClr val="FF0000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57175" indent="-257175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rgbClr val="0000FF"/>
          </a:solidFill>
          <a:latin typeface="+mn-lt"/>
          <a:ea typeface="+mn-ea"/>
          <a:cs typeface="+mn-cs"/>
        </a:defRPr>
      </a:lvl1pPr>
      <a:lvl2pPr marL="557530" lvl="1" indent="-21463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081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2235;&#31456;%20&#20809;&#29616;&#35937;\&#31532;&#20116;&#33410;\&#39068;&#33394;&#20043;&#36855;.swf" TargetMode="External"/><Relationship Id="rId7" Type="http://schemas.openxmlformats.org/officeDocument/2006/relationships/slideLayout" Target="../slideLayouts/slideLayout7.xml"/><Relationship Id="rId2" Type="http://schemas.microsoft.com/office/2007/relationships/media" Target="file:///G:\&#35838;&#20214;\&#20154;&#25945;&#29256;&#21021;&#20013;&#29289;&#29702;8&#24180;&#32423;&#19978;&#20876;&#20840;&#22871;&#25945;&#23398;&#36164;&#26009;\&#35838;&#20214;\&#31532;&#22235;&#31456;%20&#20809;&#29616;&#35937;\&#31532;&#20116;&#33410;\&#39068;&#33394;&#20043;&#36855;.swf" TargetMode="External"/><Relationship Id="rId1" Type="http://schemas.openxmlformats.org/officeDocument/2006/relationships/tags" Target="../tags/tag122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video" Target="file:///G:\&#35838;&#20214;\&#20154;&#25945;&#29256;&#21021;&#20013;&#29289;&#29702;8&#24180;&#32423;&#19978;&#20876;&#20840;&#22871;&#25945;&#23398;&#36164;&#26009;\&#35838;&#20214;\&#31532;&#22235;&#31456;%20&#20809;&#29616;&#35937;\&#31532;&#20116;&#33410;\&#39068;&#33394;&#20043;&#36855;.swf" TargetMode="External"/><Relationship Id="rId7" Type="http://schemas.openxmlformats.org/officeDocument/2006/relationships/slideLayout" Target="../slideLayouts/slideLayout7.xml"/><Relationship Id="rId2" Type="http://schemas.microsoft.com/office/2007/relationships/media" Target="file:///G:\&#35838;&#20214;\&#20154;&#25945;&#29256;&#21021;&#20013;&#29289;&#29702;8&#24180;&#32423;&#19978;&#20876;&#20840;&#22871;&#25945;&#23398;&#36164;&#26009;\&#35838;&#20214;\&#31532;&#22235;&#31456;%20&#20809;&#29616;&#35937;\&#31532;&#20116;&#33410;\&#39068;&#33394;&#20043;&#36855;.swf" TargetMode="External"/><Relationship Id="rId1" Type="http://schemas.openxmlformats.org/officeDocument/2006/relationships/tags" Target="../tags/tag126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40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openxmlformats.org/officeDocument/2006/relationships/image" Target="../media/image11.png"/><Relationship Id="rId5" Type="http://schemas.openxmlformats.org/officeDocument/2006/relationships/tags" Target="../tags/tag137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136.xml"/><Relationship Id="rId9" Type="http://schemas.openxmlformats.org/officeDocument/2006/relationships/tags" Target="../tags/tag14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8.xml"/><Relationship Id="rId7" Type="http://schemas.openxmlformats.org/officeDocument/2006/relationships/tags" Target="../tags/tag152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5" Type="http://schemas.openxmlformats.org/officeDocument/2006/relationships/image" Target="../media/image17.jpe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tags" Target="../tags/tag164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9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9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21.jpe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20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174.xml"/><Relationship Id="rId7" Type="http://schemas.openxmlformats.org/officeDocument/2006/relationships/image" Target="../media/image22.jpeg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6.xml"/><Relationship Id="rId4" Type="http://schemas.openxmlformats.org/officeDocument/2006/relationships/tags" Target="../tags/tag17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26.jpeg"/><Relationship Id="rId5" Type="http://schemas.openxmlformats.org/officeDocument/2006/relationships/tags" Target="../tags/tag181.xml"/><Relationship Id="rId10" Type="http://schemas.openxmlformats.org/officeDocument/2006/relationships/image" Target="../media/image25.jpeg"/><Relationship Id="rId4" Type="http://schemas.openxmlformats.org/officeDocument/2006/relationships/tags" Target="../tags/tag180.xml"/><Relationship Id="rId9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image" Target="../media/image29.jpeg"/><Relationship Id="rId5" Type="http://schemas.openxmlformats.org/officeDocument/2006/relationships/tags" Target="../tags/tag188.xml"/><Relationship Id="rId10" Type="http://schemas.openxmlformats.org/officeDocument/2006/relationships/image" Target="../media/image28.png"/><Relationship Id="rId4" Type="http://schemas.openxmlformats.org/officeDocument/2006/relationships/tags" Target="../tags/tag187.xml"/><Relationship Id="rId9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image" Target="../media/image32.png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image" Target="../media/image31.jpeg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30.jpeg"/><Relationship Id="rId5" Type="http://schemas.openxmlformats.org/officeDocument/2006/relationships/tags" Target="../tags/tag19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94.xml"/><Relationship Id="rId9" Type="http://schemas.openxmlformats.org/officeDocument/2006/relationships/tags" Target="../tags/tag19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image" Target="../media/image18.jpeg"/><Relationship Id="rId5" Type="http://schemas.openxmlformats.org/officeDocument/2006/relationships/tags" Target="../tags/tag206.xml"/><Relationship Id="rId10" Type="http://schemas.openxmlformats.org/officeDocument/2006/relationships/image" Target="../media/image34.jpeg"/><Relationship Id="rId4" Type="http://schemas.openxmlformats.org/officeDocument/2006/relationships/tags" Target="../tags/tag205.xml"/><Relationship Id="rId9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image" Target="../media/image34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5.png"/><Relationship Id="rId2" Type="http://schemas.openxmlformats.org/officeDocument/2006/relationships/tags" Target="../tags/tag8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7.xml"/><Relationship Id="rId4" Type="http://schemas.openxmlformats.org/officeDocument/2006/relationships/control" Target="../activeX/activeX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image" Target="../media/image35.jpeg"/><Relationship Id="rId4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22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tags" Target="../tags/tag225.xml"/><Relationship Id="rId11" Type="http://schemas.openxmlformats.org/officeDocument/2006/relationships/image" Target="../media/image39.jpeg"/><Relationship Id="rId5" Type="http://schemas.openxmlformats.org/officeDocument/2006/relationships/tags" Target="../tags/tag224.xml"/><Relationship Id="rId10" Type="http://schemas.openxmlformats.org/officeDocument/2006/relationships/image" Target="../media/image38.png"/><Relationship Id="rId4" Type="http://schemas.openxmlformats.org/officeDocument/2006/relationships/tags" Target="../tags/tag223.xml"/><Relationship Id="rId9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tags" Target="../tags/tag22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image" Target="../media/image39.jpeg"/><Relationship Id="rId5" Type="http://schemas.openxmlformats.org/officeDocument/2006/relationships/tags" Target="../tags/tag230.xml"/><Relationship Id="rId10" Type="http://schemas.openxmlformats.org/officeDocument/2006/relationships/image" Target="../media/image38.png"/><Relationship Id="rId4" Type="http://schemas.openxmlformats.org/officeDocument/2006/relationships/tags" Target="../tags/tag229.xml"/><Relationship Id="rId9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13" Type="http://schemas.openxmlformats.org/officeDocument/2006/relationships/image" Target="../media/image45.jpeg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12" Type="http://schemas.openxmlformats.org/officeDocument/2006/relationships/image" Target="../media/image44.png"/><Relationship Id="rId2" Type="http://schemas.openxmlformats.org/officeDocument/2006/relationships/tags" Target="../tags/tag239.xml"/><Relationship Id="rId1" Type="http://schemas.openxmlformats.org/officeDocument/2006/relationships/tags" Target="../tags/tag238.xml"/><Relationship Id="rId6" Type="http://schemas.openxmlformats.org/officeDocument/2006/relationships/tags" Target="../tags/tag243.xml"/><Relationship Id="rId11" Type="http://schemas.openxmlformats.org/officeDocument/2006/relationships/image" Target="../media/image43.jpeg"/><Relationship Id="rId5" Type="http://schemas.openxmlformats.org/officeDocument/2006/relationships/tags" Target="../tags/tag242.xml"/><Relationship Id="rId10" Type="http://schemas.openxmlformats.org/officeDocument/2006/relationships/image" Target="../media/image42.jpeg"/><Relationship Id="rId4" Type="http://schemas.openxmlformats.org/officeDocument/2006/relationships/tags" Target="../tags/tag241.xml"/><Relationship Id="rId9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tags" Target="../tags/tag248.xml"/><Relationship Id="rId7" Type="http://schemas.openxmlformats.org/officeDocument/2006/relationships/image" Target="../media/image46.jpeg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0.xml"/><Relationship Id="rId4" Type="http://schemas.openxmlformats.org/officeDocument/2006/relationships/tags" Target="../tags/tag24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7" Type="http://schemas.openxmlformats.org/officeDocument/2006/relationships/image" Target="../media/image48.png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55.xml"/><Relationship Id="rId4" Type="http://schemas.openxmlformats.org/officeDocument/2006/relationships/tags" Target="../tags/tag25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control" Target="../activeX/activeX2.xml"/><Relationship Id="rId2" Type="http://schemas.openxmlformats.org/officeDocument/2006/relationships/tags" Target="../tags/tag90.xml"/><Relationship Id="rId1" Type="http://schemas.openxmlformats.org/officeDocument/2006/relationships/vmlDrawing" Target="../drawings/vmlDrawing2.v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0" Type="http://schemas.openxmlformats.org/officeDocument/2006/relationships/tags" Target="../tags/tag98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tags" Target="../tags/tag10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10" Type="http://schemas.openxmlformats.org/officeDocument/2006/relationships/image" Target="../media/image11.png"/><Relationship Id="rId4" Type="http://schemas.openxmlformats.org/officeDocument/2006/relationships/tags" Target="../tags/tag109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image" Target="../media/image11.pn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灯片编号占位符 1"/>
          <p:cNvSpPr txBox="1">
            <a:spLocks noGrp="1"/>
          </p:cNvSpPr>
          <p:nvPr>
            <p:ph type="sldNum" sz="quarter" idx="4"/>
            <p:custDataLst>
              <p:tags r:id="rId1"/>
            </p:custDataLst>
          </p:nvPr>
        </p:nvSpPr>
        <p:spPr>
          <a:xfrm>
            <a:off x="6553200" y="4684713"/>
            <a:ext cx="2133600" cy="357187"/>
          </a:xfrm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>
            <p:custDataLst>
              <p:tags r:id="rId3"/>
            </p:custDataLst>
          </p:nvPr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4.5  </a:t>
            </a:r>
            <a:r>
              <a:rPr lang="zh-CN" altLang="en-US" sz="3800" b="1" dirty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光的色散</a:t>
            </a:r>
            <a:endParaRPr kumimoji="0" lang="zh-CN" altLang="en-US" sz="3800" b="1" i="0" u="none" strike="noStrike" cap="none" normalizeH="0" baseline="0" noProof="1" smtClean="0">
              <a:ln>
                <a:noFill/>
              </a:ln>
              <a:solidFill>
                <a:srgbClr val="002060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99" name="文本框 3"/>
          <p:cNvSpPr txBox="1"/>
          <p:nvPr>
            <p:custDataLst>
              <p:tags r:id="rId4"/>
            </p:custDataLst>
          </p:nvPr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不透明物体的颜色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颜色之迷.swf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504" y="1086991"/>
            <a:ext cx="4992555" cy="3744416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5292080" y="1057731"/>
            <a:ext cx="3851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白色物体反射所有色光，不吸收任何色光。</a:t>
            </a:r>
            <a:r>
              <a:rPr lang="zh-CN" altLang="en-US" sz="2400" b="1" smtClean="0">
                <a:latin typeface="+mj-ea"/>
                <a:ea typeface="+mj-ea"/>
              </a:rPr>
              <a:t>即在什么颜色的光照射下，就呈现什么颜色的光。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5" name="TextBox 4"/>
          <p:cNvSpPr txBox="1"/>
          <p:nvPr>
            <p:custDataLst>
              <p:tags r:id="rId6"/>
            </p:custDataLst>
          </p:nvPr>
        </p:nvSpPr>
        <p:spPr>
          <a:xfrm>
            <a:off x="5364088" y="2627391"/>
            <a:ext cx="3779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黑色物体吸收任何色光。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即在各种色光照射下，都呈现黑色。</a:t>
            </a:r>
            <a:endParaRPr lang="zh-CN" altLang="en-US" sz="24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不透明物体的颜色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颜色之迷.swf">
            <a:hlinkClick r:id="" action="ppaction://media"/>
          </p:cNvPr>
          <p:cNvPicPr>
            <a:picLocks noRot="1"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504" y="1086991"/>
            <a:ext cx="4992555" cy="3744416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5"/>
            </p:custDataLst>
          </p:nvPr>
        </p:nvSpPr>
        <p:spPr>
          <a:xfrm>
            <a:off x="5292080" y="1057731"/>
            <a:ext cx="38519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其他单色不透明物体只能反射与它相同颜色的光，</a:t>
            </a:r>
            <a:r>
              <a:rPr lang="zh-CN" altLang="en-US" sz="2400" b="1" smtClean="0">
                <a:latin typeface="+mj-ea"/>
                <a:ea typeface="+mj-ea"/>
              </a:rPr>
              <a:t>不同类型的色光全部被吸收。</a:t>
            </a:r>
            <a:endParaRPr lang="zh-CN" altLang="en-US" sz="2400" b="1"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>
            <p:custDataLst>
              <p:tags r:id="rId6"/>
            </p:custDataLst>
          </p:nvPr>
        </p:nvSpPr>
        <p:spPr>
          <a:xfrm>
            <a:off x="5292080" y="2859782"/>
            <a:ext cx="3744416" cy="1754326"/>
          </a:xfrm>
          <a:prstGeom prst="rect">
            <a:avLst/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不透明物体的颜色由它</a:t>
            </a: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反射的色光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决定，它反射什么颜色的光就成什么颜色。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透明物体的颜色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31590"/>
            <a:ext cx="5553777" cy="2666197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539552" y="4011910"/>
            <a:ext cx="77768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无色透明体</a:t>
            </a:r>
            <a:r>
              <a:rPr lang="zh-CN" altLang="en-US" sz="24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透过</a:t>
            </a:r>
            <a:r>
              <a:rPr lang="zh-CN" altLang="en-US" sz="2400" smtClean="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所有色光。</a:t>
            </a:r>
            <a:endParaRPr lang="zh-CN" altLang="en-US" sz="2400"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18275" y="995363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63638" y="1422400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0165" y="535305"/>
            <a:ext cx="904367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1．阳春4月，荷兰花海的各种郁金香竞相开放，争妍斗艳，喜迎各地的游客．在太阳光的照耀下，游客看到的鲜艳的红郁金香是因为（　　）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A．红郁金香能发出红色的光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B．红郁金香能反射太阳光中的红色光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C．红郁金香能发出白色的光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D．红郁金香能吸收太阳光中的红</a:t>
            </a:r>
          </a:p>
        </p:txBody>
      </p:sp>
      <p:grpSp>
        <p:nvGrpSpPr>
          <p:cNvPr id="26627" name="组合 21"/>
          <p:cNvGrpSpPr/>
          <p:nvPr>
            <p:custDataLst>
              <p:tags r:id="rId4"/>
            </p:custDataLst>
          </p:nvPr>
        </p:nvGrpSpPr>
        <p:grpSpPr>
          <a:xfrm>
            <a:off x="157163" y="251778"/>
            <a:ext cx="2286000" cy="525462"/>
            <a:chOff x="666" y="1776"/>
            <a:chExt cx="3600" cy="824"/>
          </a:xfrm>
        </p:grpSpPr>
        <p:grpSp>
          <p:nvGrpSpPr>
            <p:cNvPr id="2" name="组合 1"/>
            <p:cNvGrpSpPr/>
            <p:nvPr>
              <p:custDataLst>
                <p:tags r:id="rId6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8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9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7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231640" y="1981200"/>
            <a:ext cx="967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518275" y="995363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63638" y="1422400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50165" y="-21590"/>
            <a:ext cx="90436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一位演员在舞台上，她的上身服装是白色的，下身裙装是红色的，当舞台灯光师打开绿色追光灯照射她时，你看到舞台上这位演员的服装颜色是（　　）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A．上装是白色，裙装是红色	B．上装、裙装都是绿色</a:t>
            </a:r>
          </a:p>
          <a:p>
            <a:pPr>
              <a:lnSpc>
                <a:spcPct val="150000"/>
              </a:lnSpc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C．上装是绿色，裙装是黑色	D．上装、裙装都是黑色</a:t>
            </a: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348730" y="1422400"/>
            <a:ext cx="967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5"/>
          <a:stretch>
            <a:fillRect/>
          </a:stretch>
        </p:blipFill>
        <p:spPr>
          <a:xfrm>
            <a:off x="827584" y="1059582"/>
            <a:ext cx="6890967" cy="2842409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7718551" y="1707654"/>
            <a:ext cx="52585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光谱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3"/>
            </p:custDataLst>
          </p:nvPr>
        </p:nvSpPr>
        <p:spPr>
          <a:xfrm>
            <a:off x="0" y="4042231"/>
            <a:ext cx="914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smtClean="0">
                <a:latin typeface="宋体" panose="02010600030101010101" pitchFamily="2" charset="-122"/>
              </a:rPr>
              <a:t>太阳光通过棱镜后被分解成红</a:t>
            </a:r>
            <a:r>
              <a:rPr lang="zh-CN" altLang="en-US" sz="2400">
                <a:latin typeface="宋体" panose="02010600030101010101" pitchFamily="2" charset="-122"/>
              </a:rPr>
              <a:t>、</a:t>
            </a:r>
            <a:r>
              <a:rPr lang="zh-CN" altLang="en-US" sz="2400" smtClean="0">
                <a:latin typeface="宋体" panose="02010600030101010101" pitchFamily="2" charset="-122"/>
              </a:rPr>
              <a:t>橙、黄、绿、蓝、靛、紫七种色光。把它们按照这个顺序排列起来，就是太阳光的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</a:rPr>
              <a:t>可见光谱</a:t>
            </a:r>
            <a:r>
              <a:rPr lang="zh-CN" altLang="en-US" sz="2400" smtClean="0">
                <a:latin typeface="宋体" panose="02010600030101010101" pitchFamily="2" charset="-122"/>
              </a:rPr>
              <a:t>。</a:t>
            </a:r>
            <a:endParaRPr lang="zh-CN" altLang="en-US" sz="2400">
              <a:latin typeface="宋体" pitchFamily="2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74930" y="268605"/>
            <a:ext cx="6137910" cy="509905"/>
            <a:chOff x="118" y="335"/>
            <a:chExt cx="9666" cy="803"/>
          </a:xfrm>
        </p:grpSpPr>
        <p:sp>
          <p:nvSpPr>
            <p:cNvPr id="4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知识点三</a:t>
              </a:r>
              <a:endParaRPr kumimoji="0" lang="en-US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492" y="377"/>
              <a:ext cx="72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看不见的光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210185"/>
            <a:ext cx="1755140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色光实验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4" name="图片 3" descr="照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95736" y="987574"/>
            <a:ext cx="4162088" cy="26642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31745"/>
          <p:cNvSpPr txBox="1"/>
          <p:nvPr>
            <p:custDataLst>
              <p:tags r:id="rId3"/>
            </p:custDataLst>
          </p:nvPr>
        </p:nvSpPr>
        <p:spPr>
          <a:xfrm>
            <a:off x="876300" y="3681377"/>
            <a:ext cx="7391400" cy="532069"/>
          </a:xfrm>
          <a:prstGeom prst="rect">
            <a:avLst/>
          </a:prstGeom>
          <a:noFill/>
          <a:ln w="57150">
            <a:noFill/>
          </a:ln>
        </p:spPr>
        <p:txBody>
          <a:bodyPr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40000"/>
              </a:lnSpc>
              <a:buClr>
                <a:schemeClr val="bg1"/>
              </a:buClr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现象：灵敏的温度计放在红光外侧时示数上升最多。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268000"/>
            <a:ext cx="3275856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</a:rPr>
              <a:t>小资料：色光实验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0" y="772562"/>
            <a:ext cx="9144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+mn-ea"/>
                <a:ea typeface="+mn-ea"/>
              </a:rPr>
              <a:t>英国天文学家威廉姆</a:t>
            </a:r>
            <a:r>
              <a:rPr lang="en-US" altLang="zh-CN" sz="2400" b="1">
                <a:latin typeface="+mn-ea"/>
                <a:ea typeface="+mn-ea"/>
              </a:rPr>
              <a:t>·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赫歇尔</a:t>
            </a:r>
            <a:r>
              <a:rPr lang="zh-CN" altLang="en-US" sz="2400" b="1">
                <a:latin typeface="+mn-ea"/>
                <a:ea typeface="+mn-ea"/>
              </a:rPr>
              <a:t>，于</a:t>
            </a:r>
            <a:r>
              <a:rPr lang="en-US" altLang="zh-CN" sz="2400" b="1">
                <a:latin typeface="+mn-ea"/>
                <a:ea typeface="+mn-ea"/>
              </a:rPr>
              <a:t>1800</a:t>
            </a:r>
            <a:r>
              <a:rPr lang="zh-CN" altLang="en-US" sz="2400" b="1">
                <a:latin typeface="+mn-ea"/>
                <a:ea typeface="+mn-ea"/>
              </a:rPr>
              <a:t>年发现了红外线。在实验中，他偶然发现放在光带红光外的温度计，</a:t>
            </a:r>
            <a:r>
              <a:rPr lang="zh-CN" altLang="en-US" sz="2400" b="1" smtClean="0">
                <a:latin typeface="+mn-ea"/>
                <a:ea typeface="+mn-ea"/>
              </a:rPr>
              <a:t>比其他位置温度计</a:t>
            </a:r>
            <a:r>
              <a:rPr lang="zh-CN" altLang="en-US" sz="2400" b="1">
                <a:latin typeface="+mn-ea"/>
                <a:ea typeface="+mn-ea"/>
              </a:rPr>
              <a:t>的指示值都要高。经过多次反复实验发现，这个所谓的含热量最多的高温区，总是位于光带最边缘红光的外侧。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+mn-ea"/>
                <a:ea typeface="+mn-ea"/>
              </a:rPr>
              <a:t>于是赫谢尔宣布，太阳发出的光线中除可见光外，还有一种人眼看不见的“热线”，这种看不见的“热线”位于红光外侧，因而叫做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红外线</a:t>
            </a:r>
            <a:r>
              <a:rPr lang="zh-CN" altLang="en-US" sz="2400" b="1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268000"/>
            <a:ext cx="2987824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红外线和紫外线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5"/>
          <a:stretch>
            <a:fillRect/>
          </a:stretch>
        </p:blipFill>
        <p:spPr>
          <a:xfrm>
            <a:off x="827584" y="1059582"/>
            <a:ext cx="6890967" cy="2842409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7718551" y="1707654"/>
            <a:ext cx="525857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光谱</a:t>
            </a:r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0" y="4042231"/>
            <a:ext cx="914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smtClean="0">
                <a:latin typeface="宋体" panose="02010600030101010101" pitchFamily="2" charset="-122"/>
              </a:rPr>
              <a:t>太阳光谱上的其中色光是可见光，在可见光两侧还有不可见光，红光外侧是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</a:rPr>
              <a:t>红外线</a:t>
            </a:r>
            <a:r>
              <a:rPr lang="zh-CN" altLang="en-US" sz="2400" smtClean="0">
                <a:latin typeface="宋体" panose="02010600030101010101" pitchFamily="2" charset="-122"/>
              </a:rPr>
              <a:t>，紫光外侧是</a:t>
            </a: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</a:t>
            </a:r>
            <a:r>
              <a:rPr lang="zh-CN" altLang="en-US" sz="2400" smtClean="0">
                <a:latin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solidFill>
                  <a:schemeClr val="bg1"/>
                </a:solidFill>
              </a:rPr>
              <a:t>红外线特性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766847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热作用强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760" y="1126448"/>
            <a:ext cx="2741290" cy="2741290"/>
          </a:xfrm>
          <a:prstGeom prst="rect">
            <a:avLst/>
          </a:prstGeom>
        </p:spPr>
      </p:pic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5306234" y="3748643"/>
            <a:ext cx="3384376" cy="858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红外线取暖器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：利用红外线的热作用强特性。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77" y="1707654"/>
            <a:ext cx="4228987" cy="2232248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483111" y="3867894"/>
            <a:ext cx="42289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医用红外线热像仪：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用于判断人体有炎症的部位。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热谱图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4"/>
          <a:stretch>
            <a:fillRect/>
          </a:stretch>
        </p:blipFill>
        <p:spPr>
          <a:xfrm>
            <a:off x="2294890" y="1620520"/>
            <a:ext cx="4872990" cy="29216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0" y="791220"/>
            <a:ext cx="91440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smtClean="0">
                <a:latin typeface="宋体" panose="02010600030101010101" pitchFamily="2" charset="-122"/>
              </a:rPr>
              <a:t>雨过天晴，一条美丽的弧状光带挂在天空中，十分壮丽。彩虹是如何产生的？</a:t>
            </a: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0" y="4542301"/>
            <a:ext cx="9144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宋体" panose="02010600030101010101" pitchFamily="2" charset="-122"/>
              </a:rPr>
              <a:t>雨过天晴后，空气中的水滴对太阳光的折射，形成了彩虹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</a:p>
        </p:txBody>
      </p:sp>
      <p:grpSp>
        <p:nvGrpSpPr>
          <p:cNvPr id="6" name="组合 5"/>
          <p:cNvGrpSpPr/>
          <p:nvPr>
            <p:custDataLst>
              <p:tags r:id="rId4"/>
            </p:custDataLst>
          </p:nvPr>
        </p:nvGrpSpPr>
        <p:grpSpPr>
          <a:xfrm>
            <a:off x="74930" y="26860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光的色散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hwxtk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95936" y="1062037"/>
            <a:ext cx="5112568" cy="2373809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395536" y="3435846"/>
            <a:ext cx="871296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3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红外线</a:t>
            </a:r>
            <a:r>
              <a:rPr lang="zh-CN" altLang="en-US" sz="2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夜视仪</a:t>
            </a:r>
            <a:r>
              <a:rPr lang="zh-CN" altLang="en-US" sz="23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夜间人的体温比野外草木、岩石的温度高，人辐射的红外线比它们强，人们根据这个原理制成了红外线夜视仪，可以用在步枪的瞄准器上</a:t>
            </a:r>
            <a:r>
              <a:rPr lang="zh-CN" altLang="en-US" sz="2300" smtClean="0">
                <a:latin typeface="楷体" panose="02010609060101010101" pitchFamily="49" charset="-122"/>
                <a:ea typeface="楷体" panose="02010609060101010101" pitchFamily="49" charset="-122"/>
              </a:rPr>
              <a:t>。各种</a:t>
            </a:r>
            <a:r>
              <a:rPr lang="zh-CN" altLang="en-US" sz="2300">
                <a:latin typeface="楷体" panose="02010609060101010101" pitchFamily="49" charset="-122"/>
                <a:ea typeface="楷体" panose="02010609060101010101" pitchFamily="49" charset="-122"/>
              </a:rPr>
              <a:t>物体温度的不同，辐射的红外线强度也不一样</a:t>
            </a:r>
            <a:r>
              <a:rPr lang="zh-CN" altLang="en-US" sz="2300" smtClean="0">
                <a:latin typeface="楷体" panose="02010609060101010101" pitchFamily="49" charset="-122"/>
                <a:ea typeface="楷体" panose="02010609060101010101" pitchFamily="49" charset="-122"/>
              </a:rPr>
              <a:t>。通过红外线，黑夜中也能看见物体。</a:t>
            </a:r>
            <a:endParaRPr lang="zh-CN" altLang="en-US" sz="23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0" b="5783"/>
          <a:stretch>
            <a:fillRect/>
          </a:stretch>
        </p:blipFill>
        <p:spPr>
          <a:xfrm>
            <a:off x="323528" y="1062037"/>
            <a:ext cx="3275856" cy="2373808"/>
          </a:xfrm>
          <a:prstGeom prst="rect">
            <a:avLst/>
          </a:prstGeom>
        </p:spPr>
      </p:pic>
      <p:sp>
        <p:nvSpPr>
          <p:cNvPr id="3" name="TextBox 1"/>
          <p:cNvSpPr txBox="1"/>
          <p:nvPr>
            <p:custDataLst>
              <p:tags r:id="rId4"/>
            </p:custDataLst>
          </p:nvPr>
        </p:nvSpPr>
        <p:spPr>
          <a:xfrm>
            <a:off x="0" y="324252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热作用强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>
            <p:custDataLst>
              <p:tags r:id="rId1"/>
            </p:custDataLst>
          </p:nvPr>
        </p:nvSpPr>
        <p:spPr>
          <a:xfrm>
            <a:off x="0" y="324252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热作用强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86" y="1061740"/>
            <a:ext cx="1599223" cy="2681476"/>
          </a:xfrm>
          <a:prstGeom prst="rect">
            <a:avLst/>
          </a:prstGeom>
        </p:spPr>
      </p:pic>
      <p:sp>
        <p:nvSpPr>
          <p:cNvPr id="5" name="TextBox 6"/>
          <p:cNvSpPr txBox="1"/>
          <p:nvPr>
            <p:custDataLst>
              <p:tags r:id="rId3"/>
            </p:custDataLst>
          </p:nvPr>
        </p:nvSpPr>
        <p:spPr>
          <a:xfrm>
            <a:off x="355600" y="3813175"/>
            <a:ext cx="35960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通过测量物体辐射红外线的多少来探测温度的高低。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6"/>
          <a:stretch>
            <a:fillRect/>
          </a:stretch>
        </p:blipFill>
        <p:spPr>
          <a:xfrm>
            <a:off x="4007039" y="1263154"/>
            <a:ext cx="4075931" cy="2232248"/>
          </a:xfrm>
          <a:prstGeom prst="rect">
            <a:avLst/>
          </a:prstGeom>
        </p:spPr>
      </p:pic>
      <p:sp>
        <p:nvSpPr>
          <p:cNvPr id="9" name="TextBox 3"/>
          <p:cNvSpPr txBox="1"/>
          <p:nvPr>
            <p:custDataLst>
              <p:tags r:id="rId5"/>
            </p:custDataLst>
          </p:nvPr>
        </p:nvSpPr>
        <p:spPr>
          <a:xfrm>
            <a:off x="4007039" y="342339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响尾蛇导弹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：追踪敌机尾部高温气流辐射的红外线，对敌机进行有效攻击。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27852"/>
            <a:ext cx="2871117" cy="22353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282236"/>
            <a:ext cx="2987347" cy="2009594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3"/>
            </p:custDataLst>
          </p:nvPr>
        </p:nvSpPr>
        <p:spPr>
          <a:xfrm>
            <a:off x="395536" y="343584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红外线探头监控</a:t>
            </a:r>
            <a:endParaRPr lang="zh-CN" altLang="en-US"/>
          </a:p>
        </p:txBody>
      </p:sp>
      <p:sp>
        <p:nvSpPr>
          <p:cNvPr id="8" name="TextBox 7"/>
          <p:cNvSpPr txBox="1"/>
          <p:nvPr>
            <p:custDataLst>
              <p:tags r:id="rId4"/>
            </p:custDataLst>
          </p:nvPr>
        </p:nvSpPr>
        <p:spPr>
          <a:xfrm>
            <a:off x="3347864" y="3426554"/>
            <a:ext cx="226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红外线照相机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6300675" y="3435846"/>
            <a:ext cx="226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红外线照相</a:t>
            </a:r>
            <a:endParaRPr lang="zh-CN" altLang="en-US"/>
          </a:p>
        </p:txBody>
      </p:sp>
      <p:pic>
        <p:nvPicPr>
          <p:cNvPr id="10" name="Picture 4" descr="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256878" y="1327852"/>
            <a:ext cx="2448272" cy="20026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"/>
          <p:cNvSpPr txBox="1"/>
          <p:nvPr>
            <p:custDataLst>
              <p:tags r:id="rId7"/>
            </p:custDataLst>
          </p:nvPr>
        </p:nvSpPr>
        <p:spPr>
          <a:xfrm>
            <a:off x="0" y="324252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热作用强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红外线的应用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sp>
        <p:nvSpPr>
          <p:cNvPr id="6" name="TextBox 1"/>
          <p:cNvSpPr txBox="1"/>
          <p:nvPr>
            <p:custDataLst>
              <p:tags r:id="rId2"/>
            </p:custDataLst>
          </p:nvPr>
        </p:nvSpPr>
        <p:spPr>
          <a:xfrm>
            <a:off x="0" y="770022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穿透能力强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671955"/>
            <a:ext cx="3896360" cy="24110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61" y="1507629"/>
            <a:ext cx="3888432" cy="2380972"/>
          </a:xfrm>
          <a:prstGeom prst="rect">
            <a:avLst/>
          </a:prstGeom>
        </p:spPr>
      </p:pic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3992761" y="3888601"/>
            <a:ext cx="388843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红外探测器：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遥感卫星上的红外线探测器，确定火灾。</a:t>
            </a:r>
            <a:endParaRPr lang="zh-CN" altLang="en-US" sz="24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499" y="829815"/>
            <a:ext cx="2443222" cy="2443222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-8890" y="4077335"/>
            <a:ext cx="3932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/>
              <a:t>太阳光中红外线含有大量的热量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红外线的应用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0" t="13087" r="21376" b="7196"/>
          <a:stretch>
            <a:fillRect/>
          </a:stretch>
        </p:blipFill>
        <p:spPr>
          <a:xfrm>
            <a:off x="179512" y="1203598"/>
            <a:ext cx="2592288" cy="2533552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35496" y="4227934"/>
            <a:ext cx="88569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smtClean="0">
                <a:latin typeface="楷体" panose="02010609060101010101" pitchFamily="49" charset="-122"/>
                <a:ea typeface="楷体" panose="02010609060101010101" pitchFamily="49" charset="-122"/>
              </a:rPr>
              <a:t>人发出的红外线被感应开关接收，然后利用电子电路打开开关。</a:t>
            </a:r>
            <a:endParaRPr lang="zh-CN" altLang="en-US" sz="25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84499"/>
            <a:ext cx="1928812" cy="2552651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8" y="1184498"/>
            <a:ext cx="3312368" cy="2552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>
            <p:custDataLst>
              <p:tags r:id="rId6"/>
            </p:custDataLst>
          </p:nvPr>
        </p:nvSpPr>
        <p:spPr>
          <a:xfrm>
            <a:off x="179512" y="373715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红外开关</a:t>
            </a:r>
            <a:endParaRPr lang="zh-CN" altLang="en-US"/>
          </a:p>
        </p:txBody>
      </p:sp>
      <p:sp>
        <p:nvSpPr>
          <p:cNvPr id="9" name="TextBox 8"/>
          <p:cNvSpPr txBox="1"/>
          <p:nvPr>
            <p:custDataLst>
              <p:tags r:id="rId7"/>
            </p:custDataLst>
          </p:nvPr>
        </p:nvSpPr>
        <p:spPr>
          <a:xfrm>
            <a:off x="2584078" y="373715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红外开关</a:t>
            </a:r>
            <a:endParaRPr lang="zh-CN" altLang="en-US"/>
          </a:p>
        </p:txBody>
      </p:sp>
      <p:sp>
        <p:nvSpPr>
          <p:cNvPr id="10" name="TextBox 9"/>
          <p:cNvSpPr txBox="1"/>
          <p:nvPr>
            <p:custDataLst>
              <p:tags r:id="rId8"/>
            </p:custDataLst>
          </p:nvPr>
        </p:nvSpPr>
        <p:spPr>
          <a:xfrm>
            <a:off x="5364088" y="3737149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/>
              <a:t>红外感应</a:t>
            </a:r>
            <a:r>
              <a:rPr lang="en-US" altLang="zh-CN" smtClean="0"/>
              <a:t>led</a:t>
            </a:r>
            <a:r>
              <a:rPr lang="zh-CN" altLang="en-US"/>
              <a:t>灯</a:t>
            </a:r>
          </a:p>
        </p:txBody>
      </p:sp>
      <p:sp>
        <p:nvSpPr>
          <p:cNvPr id="3" name="TextBox 1"/>
          <p:cNvSpPr txBox="1"/>
          <p:nvPr>
            <p:custDataLst>
              <p:tags r:id="rId9"/>
            </p:custDataLst>
          </p:nvPr>
        </p:nvSpPr>
        <p:spPr>
          <a:xfrm>
            <a:off x="0" y="465857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感应能力强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0525" y="1318895"/>
            <a:ext cx="7737475" cy="370332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314690" y="1787525"/>
            <a:ext cx="3835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自动门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91" y="1131590"/>
            <a:ext cx="1599223" cy="2681476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2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红外线的应用</a:t>
            </a:r>
            <a:endParaRPr lang="zh-CN" altLang="en-US" sz="280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216" y="1203598"/>
            <a:ext cx="2609468" cy="2609468"/>
          </a:xfrm>
          <a:prstGeom prst="rect">
            <a:avLst/>
          </a:prstGeom>
        </p:spPr>
      </p:pic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2325750" y="3811398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遥控器前面有一个发光二极管，通过按下不同的键来发出不同的红外线实现遥控。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>
            <p:custDataLst>
              <p:tags r:id="rId5"/>
            </p:custDataLst>
          </p:nvPr>
        </p:nvSpPr>
        <p:spPr>
          <a:xfrm>
            <a:off x="355591" y="3813066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通过测量物体辐射红外线的多少来探测温度的高低。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150" y="1101683"/>
            <a:ext cx="2741290" cy="2741290"/>
          </a:xfrm>
          <a:prstGeom prst="rect">
            <a:avLst/>
          </a:prstGeom>
        </p:spPr>
      </p:pic>
      <p:sp>
        <p:nvSpPr>
          <p:cNvPr id="11" name="TextBox 10"/>
          <p:cNvSpPr txBox="1"/>
          <p:nvPr>
            <p:custDataLst>
              <p:tags r:id="rId7"/>
            </p:custDataLst>
          </p:nvPr>
        </p:nvSpPr>
        <p:spPr>
          <a:xfrm>
            <a:off x="5759624" y="3723878"/>
            <a:ext cx="3384376" cy="858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红外线取暖器</a:t>
            </a: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：利用红外线的热作用强特性。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红外线的应用</a:t>
            </a:r>
          </a:p>
        </p:txBody>
      </p:sp>
      <p:sp>
        <p:nvSpPr>
          <p:cNvPr id="6" name="TextBox 1"/>
          <p:cNvSpPr txBox="1"/>
          <p:nvPr>
            <p:custDataLst>
              <p:tags r:id="rId2"/>
            </p:custDataLst>
          </p:nvPr>
        </p:nvSpPr>
        <p:spPr>
          <a:xfrm>
            <a:off x="0" y="439822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latin typeface="方正大黑简体" panose="03000509000000000000" pitchFamily="65" charset="-122"/>
                <a:ea typeface="方正大黑简体" panose="03000509000000000000" pitchFamily="65" charset="-122"/>
              </a:rPr>
              <a:t>遥控能力强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216" y="1203598"/>
            <a:ext cx="2609468" cy="2609468"/>
          </a:xfrm>
          <a:prstGeom prst="rect">
            <a:avLst/>
          </a:prstGeom>
        </p:spPr>
      </p:pic>
      <p:sp>
        <p:nvSpPr>
          <p:cNvPr id="2" name="TextBox 5"/>
          <p:cNvSpPr txBox="1"/>
          <p:nvPr>
            <p:custDataLst>
              <p:tags r:id="rId4"/>
            </p:custDataLst>
          </p:nvPr>
        </p:nvSpPr>
        <p:spPr>
          <a:xfrm>
            <a:off x="2325750" y="3811398"/>
            <a:ext cx="36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遥控器前面有一个发光二极管，通过按下不同的键来发出不同的红外线实现遥控。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3275856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红外线特性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1059582"/>
            <a:ext cx="914400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）物体能吸收红外线，也能向外辐射红外线；</a:t>
            </a:r>
            <a:endParaRPr lang="en-US" altLang="zh-CN" sz="280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）红外线热作用强，或者说具有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热效应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（物体吸收红外线以后温度升高）；</a:t>
            </a:r>
            <a:endParaRPr lang="en-US" altLang="zh-CN" sz="280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）太阳的能量主要通过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红外线的形式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辐射到地球表面；</a:t>
            </a:r>
            <a:endParaRPr lang="en-US" altLang="zh-CN" sz="280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）红外线穿透云雾能力强（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红外遥感遥控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800">
              <a:latin typeface="宋体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844317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1801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年德国物理学家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在研究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太阳光谱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当时他手头正好有一瓶氯化银溶液，人们当时已经知道，氯化银在光照时会分解而析出银，他用一张纸片蘸了少许氯化银溶液，并把纸片放在白光经棱镜色散后七色光的紫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光外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侧。过了一会儿，他果然在纸片上观察到蘸有氯化银部分的底片变黑了。这说明太阳光经棱镜色散后在紫光的外侧还存在一张看不见的光线，里特把这种光线称为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紫外线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0" y="267970"/>
            <a:ext cx="3799840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小资料：紫外线的来源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-14833" y="3788965"/>
            <a:ext cx="91440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smtClean="0">
                <a:solidFill>
                  <a:srgbClr val="FF0000"/>
                </a:solidFill>
                <a:latin typeface="宋体" panose="02010600030101010101" pitchFamily="2" charset="-122"/>
              </a:rPr>
              <a:t>色散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</a:rPr>
              <a:t>现象说明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smtClean="0">
                <a:solidFill>
                  <a:srgbClr val="0000FF"/>
                </a:solidFill>
                <a:latin typeface="宋体" panose="02010600030101010101" pitchFamily="2" charset="-122"/>
              </a:rPr>
              <a:t>白光（太阳光）是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由</a:t>
            </a:r>
            <a:r>
              <a:rPr lang="zh-CN" altLang="en-US" sz="2400">
                <a:solidFill>
                  <a:srgbClr val="FF0066"/>
                </a:solidFill>
                <a:latin typeface="宋体" panose="02010600030101010101" pitchFamily="2" charset="-122"/>
              </a:rPr>
              <a:t>红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rgbClr val="FF9966"/>
                </a:solidFill>
                <a:latin typeface="宋体" panose="02010600030101010101" pitchFamily="2" charset="-122"/>
              </a:rPr>
              <a:t>橙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rgbClr val="FFFF00"/>
                </a:solidFill>
                <a:latin typeface="宋体" panose="02010600030101010101" pitchFamily="2" charset="-122"/>
              </a:rPr>
              <a:t>黄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rgbClr val="00FF00"/>
                </a:solidFill>
                <a:latin typeface="宋体" panose="02010600030101010101" pitchFamily="2" charset="-122"/>
              </a:rPr>
              <a:t>绿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、蓝、</a:t>
            </a:r>
            <a:r>
              <a:rPr lang="zh-CN" altLang="en-US" sz="2400">
                <a:solidFill>
                  <a:srgbClr val="3399FF"/>
                </a:solidFill>
                <a:latin typeface="宋体" panose="02010600030101010101" pitchFamily="2" charset="-122"/>
              </a:rPr>
              <a:t>靛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smtClean="0">
                <a:solidFill>
                  <a:srgbClr val="6600CC"/>
                </a:solidFill>
                <a:latin typeface="宋体" panose="02010600030101010101" pitchFamily="2" charset="-122"/>
              </a:rPr>
              <a:t>紫</a:t>
            </a:r>
            <a:r>
              <a:rPr lang="zh-CN" altLang="en-US" sz="2400" smtClean="0">
                <a:solidFill>
                  <a:srgbClr val="0000FF"/>
                </a:solidFill>
                <a:latin typeface="宋体" panose="02010600030101010101" pitchFamily="2" charset="-122"/>
              </a:rPr>
              <a:t>等多种色光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混合而成的</a:t>
            </a:r>
            <a:r>
              <a:rPr lang="zh-CN" altLang="en-US" sz="2400" smtClean="0">
                <a:solidFill>
                  <a:srgbClr val="0000FF"/>
                </a:solidFill>
                <a:latin typeface="宋体" panose="02010600030101010101" pitchFamily="2" charset="-122"/>
              </a:rPr>
              <a:t>。</a:t>
            </a:r>
            <a:endParaRPr lang="zh-CN" altLang="en-US" sz="240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78"/>
          <a:stretch>
            <a:fillRect/>
          </a:stretch>
        </p:blipFill>
        <p:spPr>
          <a:xfrm>
            <a:off x="4768850" y="167005"/>
            <a:ext cx="4200525" cy="334327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1041" name="ShockwaveFlash1" r:id="rId4" imgW="4657725" imgH="3342640"/>
        </mc:Choice>
        <mc:Fallback>
          <p:control name="ShockwaveFlash1" r:id="rId4" imgW="4657725" imgH="334264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050" y="166688"/>
                  <a:ext cx="4657725" cy="33432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339755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3"/>
            <a:ext cx="4688609" cy="2952328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1907704" y="4011911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荧光效应：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钞票中含有荧光物质，利用紫外线使荧光物质发光，可以识别真假钞票。</a:t>
            </a:r>
            <a:endParaRPr lang="zh-CN" altLang="en-US" sz="20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0" t="5833" r="15394" b="6947"/>
          <a:stretch>
            <a:fillRect/>
          </a:stretch>
        </p:blipFill>
        <p:spPr>
          <a:xfrm>
            <a:off x="161300" y="1203598"/>
            <a:ext cx="1728192" cy="2298021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79511" y="3399963"/>
            <a:ext cx="86608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紫外线消毒：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利用紫外线可以杀菌消毒的生理作用。当有机污染物经过紫外线照射区域时，紫外线会穿透生物的细胞膜和细胞核，利用其频率高，振动快特性，破坏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DNA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，使其失去复制能力和活性。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"/>
          <a:stretch>
            <a:fillRect/>
          </a:stretch>
        </p:blipFill>
        <p:spPr>
          <a:xfrm>
            <a:off x="1979712" y="1267010"/>
            <a:ext cx="1932759" cy="2088232"/>
          </a:xfrm>
          <a:prstGeom prst="rect">
            <a:avLst/>
          </a:prstGeom>
        </p:spPr>
      </p:pic>
      <p:pic>
        <p:nvPicPr>
          <p:cNvPr id="7" name="图片 6" descr="0e27ca5d7b085f5f7d779f8af00f06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t="33597" r="1341" b="33201"/>
          <a:stretch>
            <a:fillRect/>
          </a:stretch>
        </p:blipFill>
        <p:spPr>
          <a:xfrm>
            <a:off x="4509949" y="411511"/>
            <a:ext cx="4248646" cy="10447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3-图片-33紫外线杀菌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82391" y="1456235"/>
            <a:ext cx="4176204" cy="1899007"/>
          </a:xfrm>
          <a:prstGeom prst="rect">
            <a:avLst/>
          </a:prstGeom>
          <a:noFill/>
          <a:ln w="19050" cap="flat" cmpd="sng">
            <a:solidFill>
              <a:srgbClr val="66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0" t="5833" r="15394" b="6947"/>
          <a:stretch>
            <a:fillRect/>
          </a:stretch>
        </p:blipFill>
        <p:spPr>
          <a:xfrm>
            <a:off x="161300" y="1203598"/>
            <a:ext cx="1728192" cy="2298021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179511" y="3399963"/>
            <a:ext cx="86608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紫外线消毒：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紫外线灯看起来是淡蓝色的，那是因为除了紫外线，它还发出少量蓝光和紫光。紫外线本身是看不见的。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82"/>
          <a:stretch>
            <a:fillRect/>
          </a:stretch>
        </p:blipFill>
        <p:spPr>
          <a:xfrm>
            <a:off x="1979712" y="1267010"/>
            <a:ext cx="1932759" cy="2088232"/>
          </a:xfrm>
          <a:prstGeom prst="rect">
            <a:avLst/>
          </a:prstGeom>
        </p:spPr>
      </p:pic>
      <p:pic>
        <p:nvPicPr>
          <p:cNvPr id="7" name="图片 6" descr="0e27ca5d7b085f5f7d779f8af00f06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t="33597" r="1341" b="33201"/>
          <a:stretch>
            <a:fillRect/>
          </a:stretch>
        </p:blipFill>
        <p:spPr>
          <a:xfrm>
            <a:off x="4509949" y="411511"/>
            <a:ext cx="4248646" cy="10447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4" descr="3-图片-33紫外线杀菌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4582391" y="1456235"/>
            <a:ext cx="4176204" cy="1899007"/>
          </a:xfrm>
          <a:prstGeom prst="rect">
            <a:avLst/>
          </a:prstGeom>
          <a:noFill/>
          <a:ln w="19050" cap="flat" cmpd="sng">
            <a:solidFill>
              <a:srgbClr val="6600CC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5" y="950742"/>
            <a:ext cx="4076127" cy="291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393990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适量的紫外线有利于人体合成维生素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维生素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能促进身体对钙的吸收，对于骨骼的生长和身体健康的许多方面都有好处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81287" y="934730"/>
            <a:ext cx="3781425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0" y="411608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过量的紫外线照射对人体有害，轻则使皮肤粗糙、晒伤，重则引起皮肤癌。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pic>
        <p:nvPicPr>
          <p:cNvPr id="5" name="Picture 3" descr="紫外光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 b="17514"/>
          <a:stretch>
            <a:fillRect/>
          </a:stretch>
        </p:blipFill>
        <p:spPr>
          <a:xfrm>
            <a:off x="13285" y="1059582"/>
            <a:ext cx="2142828" cy="24708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4" descr="4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2178444" y="1059582"/>
            <a:ext cx="2303066" cy="2470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 Box 4"/>
          <p:cNvSpPr txBox="1"/>
          <p:nvPr>
            <p:custDataLst>
              <p:tags r:id="rId4"/>
            </p:custDataLst>
          </p:nvPr>
        </p:nvSpPr>
        <p:spPr>
          <a:xfrm>
            <a:off x="46811" y="3530449"/>
            <a:ext cx="2109302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b="1">
                <a:solidFill>
                  <a:schemeClr val="tx2"/>
                </a:solidFill>
                <a:latin typeface="楷体_GB2312" pitchFamily="49" charset="-122"/>
              </a:rPr>
              <a:t>科学家戴着防护眼镜在紫外线下进行实验。</a:t>
            </a:r>
          </a:p>
        </p:txBody>
      </p:sp>
      <p:sp>
        <p:nvSpPr>
          <p:cNvPr id="8" name="Text Box 3"/>
          <p:cNvSpPr txBox="1"/>
          <p:nvPr>
            <p:custDataLst>
              <p:tags r:id="rId5"/>
            </p:custDataLst>
          </p:nvPr>
        </p:nvSpPr>
        <p:spPr>
          <a:xfrm>
            <a:off x="2149784" y="3530449"/>
            <a:ext cx="2331726" cy="83099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1800" b="1">
                <a:solidFill>
                  <a:schemeClr val="tx2"/>
                </a:solidFill>
                <a:latin typeface="楷体_GB2312" pitchFamily="49" charset="-122"/>
              </a:rPr>
              <a:t>电焊时发出的弧光含有大量紫外线，工人戴上特制的防护面罩。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517801" y="1067254"/>
            <a:ext cx="2574479" cy="24631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" descr="10057875_796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7164288" y="1059583"/>
            <a:ext cx="1791457" cy="24708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4517801" y="3587856"/>
            <a:ext cx="443794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b="1">
                <a:solidFill>
                  <a:srgbClr val="0066CC"/>
                </a:solidFill>
                <a:latin typeface="Times New Roman" panose="02020603050405020304" pitchFamily="18" charset="0"/>
              </a:rPr>
              <a:t>登山运动员都要戴特制的黑色眼镜，炎炎夏日人们撑起遮阳伞，这是</a:t>
            </a:r>
            <a:r>
              <a:rPr lang="zh-CN" altLang="en-US" b="1">
                <a:solidFill>
                  <a:schemeClr val="tx2"/>
                </a:solidFill>
                <a:latin typeface="Times New Roman" panose="02020603050405020304" pitchFamily="18" charset="0"/>
              </a:rPr>
              <a:t>为什么</a:t>
            </a:r>
            <a:r>
              <a:rPr lang="zh-CN" altLang="en-US" b="1">
                <a:solidFill>
                  <a:srgbClr val="0066CC"/>
                </a:solidFill>
                <a:latin typeface="Times New Roman" panose="02020603050405020304" pitchFamily="18" charset="0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紫外线的应用</a:t>
            </a:r>
          </a:p>
        </p:txBody>
      </p:sp>
      <p:pic>
        <p:nvPicPr>
          <p:cNvPr id="5" name="图片 4" descr="8a9830e79d63c6736e8e44cafbe2d96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rcRect b="6762"/>
          <a:stretch>
            <a:fillRect/>
          </a:stretch>
        </p:blipFill>
        <p:spPr>
          <a:xfrm>
            <a:off x="78099" y="1131590"/>
            <a:ext cx="3671716" cy="22827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d2a2d638d9b835e93b87ce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995936" y="1131590"/>
            <a:ext cx="4392612" cy="22827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17952" y="3507854"/>
            <a:ext cx="3631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是天然紫外线的最重要来源。</a:t>
            </a:r>
          </a:p>
        </p:txBody>
      </p:sp>
      <p:sp>
        <p:nvSpPr>
          <p:cNvPr id="8" name="文本框 64516"/>
          <p:cNvSpPr txBox="1"/>
          <p:nvPr>
            <p:custDataLst>
              <p:tags r:id="rId5"/>
            </p:custDataLst>
          </p:nvPr>
        </p:nvSpPr>
        <p:spPr>
          <a:xfrm>
            <a:off x="3995936" y="3408462"/>
            <a:ext cx="439261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457200"/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地球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的周围包围着厚厚的大气层，阳光中的紫外线大部分被大气层上部的</a:t>
            </a:r>
            <a:r>
              <a:rPr lang="zh-CN" altLang="en-US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臭氧层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吸收，不能到达地面。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0" y="320705"/>
            <a:ext cx="2339752" cy="521970"/>
          </a:xfrm>
          <a:prstGeom prst="rect">
            <a:avLst/>
          </a:prstGeom>
          <a:solidFill>
            <a:srgbClr val="92D05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紫外线的来源</a:t>
            </a: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0" y="987574"/>
            <a:ext cx="9144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</a:rPr>
              <a:t>和红外线不同的是，不是一切物体都在辐射红外线，自然界中主要紫外线来源是</a:t>
            </a: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太阳光，高温物体</a:t>
            </a:r>
            <a:r>
              <a:rPr lang="zh-CN" altLang="en-US" sz="2400">
                <a:latin typeface="宋体" panose="02010600030101010101" pitchFamily="2" charset="-122"/>
              </a:rPr>
              <a:t>（弧光灯、日光灯）等也有紫外线辐射。</a:t>
            </a:r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0" y="2741900"/>
            <a:ext cx="1979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特性：</a:t>
            </a:r>
            <a:endParaRPr lang="zh-CN" altLang="en-US" sz="2800">
              <a:solidFill>
                <a:srgbClr val="FF0000"/>
              </a:solidFill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179512" y="3265120"/>
            <a:ext cx="856895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化学作用强</a:t>
            </a: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使照相机底片感光（溴化银）；</a:t>
            </a:r>
            <a:endParaRPr lang="en-US" altLang="zh-CN" sz="2400" smtClean="0">
              <a:latin typeface="宋体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生理作用强</a:t>
            </a: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杀菌；</a:t>
            </a:r>
            <a:endParaRPr lang="en-US" altLang="zh-CN" sz="2400" smtClean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有荧光效应</a:t>
            </a:r>
            <a:r>
              <a:rPr lang="en-US" altLang="zh-CN" sz="2400" smtClean="0">
                <a:latin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2400" smtClean="0">
                <a:latin typeface="宋体" panose="02010600030101010101" pitchFamily="2" charset="-122"/>
                <a:cs typeface="宋体" panose="02010600030101010101" pitchFamily="2" charset="-122"/>
              </a:rPr>
              <a:t>防伪。</a:t>
            </a:r>
            <a:endParaRPr lang="zh-CN" altLang="en-US" sz="2400">
              <a:latin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New picture" hidden="1"/>
          <p:cNvPicPr/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874500" y="10185400"/>
            <a:ext cx="469900" cy="2794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458544" y="1179751"/>
            <a:ext cx="3600400" cy="29051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5436096" y="1228750"/>
            <a:ext cx="3707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红光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绿光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绿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蓝光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蓝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红光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红光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绿光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2800" smtClean="0">
                <a:latin typeface="宋体" panose="02010600030101010101" pitchFamily="2" charset="-122"/>
                <a:cs typeface="宋体" panose="02010600030101010101" pitchFamily="2" charset="-122"/>
              </a:rPr>
              <a:t>蓝光</a:t>
            </a:r>
            <a:r>
              <a:rPr lang="en-US" altLang="zh-CN" sz="2800" smtClean="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endParaRPr lang="zh-CN" altLang="en-US" sz="2800">
              <a:solidFill>
                <a:schemeClr val="bg1"/>
              </a:solidFill>
              <a:latin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7400081" y="1434430"/>
            <a:ext cx="1080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FF00"/>
                </a:solidFill>
                <a:latin typeface="宋体" panose="02010600030101010101" pitchFamily="2" charset="-122"/>
              </a:rPr>
              <a:t>黄光</a:t>
            </a:r>
          </a:p>
        </p:txBody>
      </p: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7400081" y="2031556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00B0F0"/>
                </a:solidFill>
                <a:latin typeface="宋体" panose="02010600030101010101" pitchFamily="2" charset="-122"/>
              </a:rPr>
              <a:t>青光</a:t>
            </a: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7452320" y="2712181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E20EC9"/>
                </a:solidFill>
                <a:latin typeface="宋体" panose="02010600030101010101" pitchFamily="2" charset="-122"/>
              </a:rPr>
              <a:t>品红光</a:t>
            </a:r>
          </a:p>
        </p:txBody>
      </p:sp>
      <p:sp>
        <p:nvSpPr>
          <p:cNvPr id="10" name="TextBox 9"/>
          <p:cNvSpPr txBox="1"/>
          <p:nvPr>
            <p:custDataLst>
              <p:tags r:id="rId7"/>
            </p:custDataLst>
          </p:nvPr>
        </p:nvSpPr>
        <p:spPr>
          <a:xfrm>
            <a:off x="8237834" y="3365349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宋体" panose="02010600030101010101" pitchFamily="2" charset="-122"/>
              </a:rPr>
              <a:t>白光</a:t>
            </a:r>
          </a:p>
        </p:txBody>
      </p:sp>
      <p:grpSp>
        <p:nvGrpSpPr>
          <p:cNvPr id="2" name="组合 1"/>
          <p:cNvGrpSpPr/>
          <p:nvPr>
            <p:custDataLst>
              <p:tags r:id="rId8"/>
            </p:custDataLst>
          </p:nvPr>
        </p:nvGrpSpPr>
        <p:grpSpPr>
          <a:xfrm>
            <a:off x="74930" y="412115"/>
            <a:ext cx="5560695" cy="509905"/>
            <a:chOff x="118" y="335"/>
            <a:chExt cx="8757" cy="803"/>
          </a:xfrm>
        </p:grpSpPr>
        <p:sp>
          <p:nvSpPr>
            <p:cNvPr id="11" name="矩形 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10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11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色光的混合</a:t>
              </a:r>
            </a:p>
          </p:txBody>
        </p:sp>
      </p:grpSp>
    </p:spTree>
    <p:controls>
      <mc:AlternateContent xmlns:mc="http://schemas.openxmlformats.org/markup-compatibility/2006">
        <mc:Choice xmlns:v="urn:schemas-microsoft-com:vml" Requires="v">
          <p:control spid="2050" name="ShockwaveFlash1" r:id="rId12" imgW="6400165" imgH="3342640"/>
        </mc:Choice>
        <mc:Fallback>
          <p:control name="ShockwaveFlash1" r:id="rId12" imgW="6400165" imgH="334264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200" y="962025"/>
                  <a:ext cx="6400800" cy="33416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59582"/>
            <a:ext cx="5184576" cy="360075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6759624" y="1047750"/>
            <a:ext cx="1628800" cy="1628800"/>
            <a:chOff x="0" y="0"/>
            <a:chExt cx="1200" cy="1200"/>
          </a:xfrm>
        </p:grpSpPr>
        <p:pic>
          <p:nvPicPr>
            <p:cNvPr id="5" name="Picture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0"/>
              <a:ext cx="1200" cy="120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</p:pic>
        <p:sp>
          <p:nvSpPr>
            <p:cNvPr id="6" name="AutoShape 9"/>
            <p:cNvSpPr/>
            <p:nvPr>
              <p:custDataLst>
                <p:tags r:id="rId6"/>
              </p:custDataLst>
            </p:nvPr>
          </p:nvSpPr>
          <p:spPr>
            <a:xfrm>
              <a:off x="0" y="0"/>
              <a:ext cx="1200" cy="1200"/>
            </a:xfrm>
            <a:prstGeom prst="wedgeEllipseCallout">
              <a:avLst>
                <a:gd name="adj1" fmla="val -153083"/>
                <a:gd name="adj2" fmla="val 71500"/>
              </a:avLst>
            </a:prstGeom>
            <a:noFill/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5pPr>
              <a:lvl6pPr marL="2286000" lvl="5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6pPr>
              <a:lvl7pPr marL="2743200" lvl="6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7pPr>
              <a:lvl8pPr marL="3200400" lvl="7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8pPr>
              <a:lvl9pPr marL="3657600" lvl="8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2800" b="1" i="0" u="none" kern="1200" baseline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457200" indent="-457200" algn="ctr">
                <a:lnSpc>
                  <a:spcPct val="80000"/>
                </a:lnSpc>
                <a:spcBef>
                  <a:spcPct val="20000"/>
                </a:spcBef>
                <a:buClr>
                  <a:srgbClr val="FF00FF"/>
                </a:buClr>
                <a:buFont typeface="Wingdings" panose="05000000000000000000" pitchFamily="2" charset="2"/>
                <a:buChar char="Ø"/>
              </a:pPr>
              <a:endParaRPr lang="zh-CN" altLang="en-US" sz="3200">
                <a:solidFill>
                  <a:schemeClr val="hlink"/>
                </a:solidFill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7" name="Text Box 6"/>
          <p:cNvSpPr txBox="1"/>
          <p:nvPr>
            <p:custDataLst>
              <p:tags r:id="rId3"/>
            </p:custDataLst>
          </p:nvPr>
        </p:nvSpPr>
        <p:spPr>
          <a:xfrm>
            <a:off x="6416724" y="2787774"/>
            <a:ext cx="2590800" cy="433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b="1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9pPr>
          </a:lstStyle>
          <a:p>
            <a:pPr marL="457200" indent="-457200" algn="ctr"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66CC"/>
                </a:solidFill>
                <a:latin typeface="楷体_GB2312" pitchFamily="49" charset="-122"/>
                <a:ea typeface="宋体" panose="02010600030101010101" pitchFamily="2" charset="-122"/>
              </a:rPr>
              <a:t>用放大镜观察</a:t>
            </a:r>
          </a:p>
        </p:txBody>
      </p:sp>
      <p:sp>
        <p:nvSpPr>
          <p:cNvPr id="3" name="TextBox 2"/>
          <p:cNvSpPr txBox="1"/>
          <p:nvPr>
            <p:custDataLst>
              <p:tags r:id="rId4"/>
            </p:custDataLst>
          </p:nvPr>
        </p:nvSpPr>
        <p:spPr>
          <a:xfrm>
            <a:off x="0" y="411510"/>
            <a:ext cx="6416724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+mj-ea"/>
                <a:ea typeface="+mj-ea"/>
              </a:rPr>
              <a:t>彩色电视</a:t>
            </a:r>
            <a:r>
              <a:rPr lang="zh-CN" altLang="en-US" sz="2800">
                <a:solidFill>
                  <a:schemeClr val="bg1"/>
                </a:solidFill>
                <a:latin typeface="+mj-ea"/>
                <a:ea typeface="+mj-ea"/>
              </a:rPr>
              <a:t>机里的各种颜色是怎样产生的？</a:t>
            </a:r>
            <a:endParaRPr lang="zh-CN" altLang="en-US" sz="2800" b="1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 t="34523"/>
          <a:stretch>
            <a:fillRect/>
          </a:stretch>
        </p:blipFill>
        <p:spPr>
          <a:xfrm>
            <a:off x="107950" y="1144270"/>
            <a:ext cx="8928100" cy="251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488238" y="1344613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27" name="组合 21"/>
          <p:cNvGrpSpPr/>
          <p:nvPr>
            <p:custDataLst>
              <p:tags r:id="rId3"/>
            </p:custDataLst>
          </p:nvPr>
        </p:nvGrpSpPr>
        <p:grpSpPr>
          <a:xfrm>
            <a:off x="157163" y="531178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6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t="14810" r="15999" b="26091"/>
          <a:stretch>
            <a:fillRect/>
          </a:stretch>
        </p:blipFill>
        <p:spPr>
          <a:xfrm>
            <a:off x="69850" y="424180"/>
            <a:ext cx="8910955" cy="263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41713" y="1420813"/>
            <a:ext cx="628650" cy="36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2555" y="567055"/>
            <a:ext cx="9026525" cy="3319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32575" y="566738"/>
            <a:ext cx="628650" cy="361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9813" y="1136650"/>
            <a:ext cx="628650" cy="361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411510"/>
            <a:ext cx="2123728" cy="523220"/>
          </a:xfrm>
          <a:prstGeom prst="rect">
            <a:avLst/>
          </a:prstGeom>
          <a:solidFill>
            <a:srgbClr val="FF0000"/>
          </a:solidFill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物体的颜色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598"/>
            <a:ext cx="9144000" cy="2308443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2332162" y="401176"/>
            <a:ext cx="741682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宋体" panose="02010600030101010101" pitchFamily="2" charset="-122"/>
              </a:rPr>
              <a:t>物体为什么会呈现不同的颜色？</a:t>
            </a: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35496" y="3512041"/>
            <a:ext cx="878497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smtClean="0">
                <a:latin typeface="宋体" panose="02010600030101010101" pitchFamily="2" charset="-122"/>
              </a:rPr>
              <a:t>不同的物体，对不同颜色的光进行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反射、吸收</a:t>
            </a:r>
            <a:r>
              <a:rPr lang="zh-CN" altLang="en-US" sz="2800" smtClean="0">
                <a:latin typeface="宋体" panose="02010600030101010101" pitchFamily="2" charset="-122"/>
              </a:rPr>
              <a:t>和</a:t>
            </a:r>
            <a:r>
              <a:rPr lang="zh-CN" altLang="en-US" sz="2800" smtClean="0">
                <a:solidFill>
                  <a:srgbClr val="FF0000"/>
                </a:solidFill>
                <a:latin typeface="宋体" panose="02010600030101010101" pitchFamily="2" charset="-122"/>
              </a:rPr>
              <a:t>透过</a:t>
            </a:r>
            <a:r>
              <a:rPr lang="zh-CN" altLang="en-US" sz="2800" smtClean="0">
                <a:latin typeface="宋体" panose="02010600030101010101" pitchFamily="2" charset="-122"/>
              </a:rPr>
              <a:t>的情况不同。因此呈现不同的色彩。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4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heme/theme1.xml><?xml version="1.0" encoding="utf-8"?>
<a:theme xmlns:a="http://schemas.openxmlformats.org/drawingml/2006/main" name="演示文稿1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演示文稿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文稿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演示文稿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2110</Words>
  <Application>Microsoft Office PowerPoint</Application>
  <PresentationFormat>全屏显示(16:9)</PresentationFormat>
  <Paragraphs>116</Paragraphs>
  <Slides>37</Slides>
  <Notes>0</Notes>
  <HiddenSlides>3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演示文稿1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cp:lastPrinted>2017-08-01T04:55:00Z</cp:lastPrinted>
  <dcterms:created xsi:type="dcterms:W3CDTF">2013-09-14T14:37:00Z</dcterms:created>
  <dcterms:modified xsi:type="dcterms:W3CDTF">2020-11-26T12:30:04Z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