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53" r:id="rId2"/>
    <p:sldId id="292" r:id="rId3"/>
    <p:sldId id="293" r:id="rId4"/>
    <p:sldId id="281" r:id="rId5"/>
    <p:sldId id="282" r:id="rId6"/>
    <p:sldId id="283" r:id="rId7"/>
    <p:sldId id="280" r:id="rId8"/>
    <p:sldId id="326" r:id="rId9"/>
    <p:sldId id="291" r:id="rId10"/>
    <p:sldId id="290" r:id="rId11"/>
    <p:sldId id="288" r:id="rId12"/>
    <p:sldId id="344" r:id="rId13"/>
    <p:sldId id="341" r:id="rId14"/>
    <p:sldId id="343" r:id="rId15"/>
    <p:sldId id="342" r:id="rId16"/>
    <p:sldId id="345" r:id="rId17"/>
    <p:sldId id="327" r:id="rId18"/>
    <p:sldId id="257" r:id="rId19"/>
    <p:sldId id="286" r:id="rId20"/>
    <p:sldId id="285" r:id="rId21"/>
  </p:sldIdLst>
  <p:sldSz cx="12192000" cy="6858000"/>
  <p:notesSz cx="6858000" cy="9144000"/>
  <p:embeddedFontLst>
    <p:embeddedFont>
      <p:font typeface="华文新魏" pitchFamily="2" charset="-122"/>
      <p:regular r:id="rId22"/>
    </p:embeddedFont>
    <p:embeddedFont>
      <p:font typeface="STZhongsong" pitchFamily="2" charset="-122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新宋体" pitchFamily="49" charset="-122"/>
      <p:regular r:id="rId28"/>
    </p:embeddedFont>
    <p:embeddedFont>
      <p:font typeface="微软雅黑" pitchFamily="34" charset="-122"/>
      <p:regular r:id="rId29"/>
      <p:bold r:id="rId30"/>
    </p:embeddedFont>
    <p:embeddedFont>
      <p:font typeface="MS Gothic" pitchFamily="49" charset="-128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2020/7/4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1.xml"/><Relationship Id="rId37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2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3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5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88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70" y="-21590"/>
            <a:ext cx="12231370" cy="6901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19913" y="2130230"/>
            <a:ext cx="698573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满分冲刺</a:t>
            </a:r>
            <a:endParaRPr lang="zh-CN" altLang="en-US" sz="9600" b="1" dirty="0">
              <a:solidFill>
                <a:srgbClr val="FF0000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r>
              <a:rPr lang="zh-CN" altLang="en-US" sz="4000" b="1" dirty="0">
                <a:latin typeface="华康魏碑W7" panose="03000709000000000000" charset="-122"/>
                <a:ea typeface="华康魏碑W7" panose="03000709000000000000" charset="-122"/>
              </a:rPr>
              <a:t>         </a:t>
            </a:r>
            <a:r>
              <a:rPr lang="en-US" altLang="zh-CN" sz="54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—</a:t>
            </a:r>
            <a:r>
              <a:rPr lang="zh-CN" altLang="en-US" sz="54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声现象</a:t>
            </a:r>
            <a:endParaRPr lang="zh-CN" altLang="en-US" sz="4000" b="1" dirty="0">
              <a:solidFill>
                <a:srgbClr val="FF0000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88135" y="1527175"/>
            <a:ext cx="904748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indent="-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【2019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湖南邵阳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在音乐演奏会上，艺术家使用笛子、二胡、古筝、钢琴等乐器合奏传统名曲，听众能分辨出有哪些乐器正在演奏，是根据不同乐器发出声音的</a:t>
            </a:r>
            <a:r>
              <a:rPr lang="zh-CN" altLang="zh-CN" sz="2000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　 </a:t>
            </a:r>
            <a:r>
              <a:rPr lang="en-US" altLang="zh-CN" sz="2000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zh-CN" sz="2000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不同</a:t>
            </a:r>
            <a:r>
              <a:rPr lang="zh-CN" altLang="zh-CN" kern="100" dirty="0">
                <a:latin typeface="Calibri" panose="020F0502020204030204" pitchFamily="34" charset="0"/>
                <a:ea typeface="STZhongsong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8135" y="3429000"/>
            <a:ext cx="9046845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答案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音色</a:t>
            </a:r>
            <a:endParaRPr lang="en-US" altLang="zh-CN" sz="2000" kern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【解析】</a:t>
            </a:r>
            <a:r>
              <a:rPr lang="zh-CN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笛子、二胡、钢琴等不同乐器的材料和结构不同，即使它们发出声音的音调和响度一样，音色也不同，所以听众能够区分开。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54540" y="176383"/>
            <a:ext cx="586079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声音的特性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13692" y="625304"/>
            <a:ext cx="3356430" cy="584921"/>
            <a:chOff x="1209652" y="1122509"/>
            <a:chExt cx="3356430" cy="584921"/>
          </a:xfrm>
        </p:grpSpPr>
        <p:sp>
          <p:nvSpPr>
            <p:cNvPr id="9" name="文本框 8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97305" y="1409065"/>
            <a:ext cx="959739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【2018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安徽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如图所示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,8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个相同的玻璃瓶中灌入不同高度的水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仔细调节水的高度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敲击它们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就可以发出“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1,2,3,4,5,6,7,i”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的声音来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;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而用嘴吹每个瓶的上端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可以发出哨声。则下列说法正确的是</a:t>
            </a:r>
            <a:r>
              <a:rPr lang="zh-CN" altLang="en-US" sz="2000" kern="0" spc="302" dirty="0">
                <a:latin typeface="微软雅黑" panose="020B0503020204020204" charset="-122"/>
                <a:ea typeface="微软雅黑" panose="020B0503020204020204" charset="-122"/>
              </a:rPr>
              <a:t> 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　　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zh-CN" altLang="en-US" sz="2000" kern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A.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敲击瓶子时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声音只是由瓶本身的振动产生的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B.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敲击瓶子时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声音只是由瓶中水柱的振动产生的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C.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用嘴吹时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哨声是由瓶中空气柱的振动产生的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D.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用嘴吹时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</a:rPr>
              <a:t>哨声是由瓶中水柱的振动产生的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3" descr="textimage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676" y="3005717"/>
            <a:ext cx="2733358" cy="1382833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82571" y="42257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365250" y="5050790"/>
            <a:ext cx="1012698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答案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 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  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 </a:t>
            </a:r>
            <a:r>
              <a:rPr kumimoji="0" lang="en-US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【解析】　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敲击瓶子时发出的不同音调的声音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是由瓶子与水柱共同振动而发出的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故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错误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;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用嘴吹每个瓶的上端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可以发出哨声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这是由瓶中空气柱振动产生的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故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正确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,D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错误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482571" y="46829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054540" y="225913"/>
            <a:ext cx="586079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声音的特性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81307" y="824059"/>
            <a:ext cx="3356430" cy="584921"/>
            <a:chOff x="1209652" y="1122509"/>
            <a:chExt cx="3356430" cy="584921"/>
          </a:xfrm>
        </p:grpSpPr>
        <p:sp>
          <p:nvSpPr>
            <p:cNvPr id="2" name="文本框 1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11268" r="26439" b="6956"/>
          <a:stretch>
            <a:fillRect/>
          </a:stretch>
        </p:blipFill>
        <p:spPr>
          <a:xfrm rot="3521631">
            <a:off x="10971030" y="5377164"/>
            <a:ext cx="1006621" cy="1382993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glow rad="127000">
              <a:schemeClr val="accent1">
                <a:alpha val="0"/>
              </a:schemeClr>
            </a:glow>
            <a:softEdge rad="114300"/>
          </a:effectLst>
        </p:spPr>
      </p:pic>
      <p:sp>
        <p:nvSpPr>
          <p:cNvPr id="6" name="矩形 5"/>
          <p:cNvSpPr/>
          <p:nvPr/>
        </p:nvSpPr>
        <p:spPr>
          <a:xfrm>
            <a:off x="1263015" y="1402715"/>
            <a:ext cx="925004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【2019</a:t>
            </a:r>
            <a:r>
              <a:rPr lang="zh-CN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广东广州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如图所示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监测器测得同一声源发出的甲、乙两声音的特性如下表。甲、乙相比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MS Gothic" panose="020B0609070205080204" pitchFamily="49" charset="-128"/>
              </a:rPr>
              <a:t> 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3" descr="textimage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933" y="2399357"/>
            <a:ext cx="2957435" cy="929879"/>
          </a:xfrm>
          <a:prstGeom prst="rect">
            <a:avLst/>
          </a:prstGeom>
        </p:spPr>
      </p:pic>
      <p:graphicFrame>
        <p:nvGraphicFramePr>
          <p:cNvPr id="8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26735" y="2122170"/>
          <a:ext cx="3686810" cy="1544955"/>
        </p:xfrm>
        <a:graphic>
          <a:graphicData uri="http://schemas.openxmlformats.org/drawingml/2006/table">
            <a:tbl>
              <a:tblPr/>
              <a:tblGrid>
                <a:gridCol w="811530"/>
                <a:gridCol w="1787525"/>
                <a:gridCol w="1087755"/>
              </a:tblGrid>
              <a:tr h="514985"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390" kern="0" dirty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声音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390" kern="0" dirty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声音强弱的等级/dB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390" kern="0" dirty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频率/Hz</a:t>
                      </a:r>
                    </a:p>
                  </a:txBody>
                  <a:tcPr marL="45720" marR="45720"/>
                </a:tc>
              </a:tr>
              <a:tr h="514985"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390" kern="0" dirty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甲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390" kern="0" dirty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70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390" kern="0" dirty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1 100</a:t>
                      </a:r>
                    </a:p>
                  </a:txBody>
                  <a:tcPr marL="45720" marR="45720"/>
                </a:tc>
              </a:tr>
              <a:tr h="514985"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390" kern="0" dirty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乙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390" kern="0" dirty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110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eaLnBrk="0" latinLnBrk="1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390" kern="0" dirty="0">
                          <a:solidFill>
                            <a:srgbClr val="000000"/>
                          </a:solidFill>
                          <a:latin typeface="Times New Roman" panose="02020603050405020304" pitchFamily="65" charset="-122"/>
                          <a:ea typeface="宋体" panose="02010600030101010101" pitchFamily="2" charset="-122"/>
                        </a:rPr>
                        <a:t>700</a:t>
                      </a:r>
                    </a:p>
                  </a:txBody>
                  <a:tcPr marL="45720" marR="45720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1984356" y="3441631"/>
            <a:ext cx="6096000" cy="19380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A.乙音调较高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B.甲响度较大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C.声源在发甲声音时振动幅度较大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D.声源在发乙声音时每秒内振动次数较少</a:t>
            </a:r>
            <a:endParaRPr lang="en-US" altLang="zh-CN" sz="2000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452245" y="5379720"/>
            <a:ext cx="9726295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 D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声音强弱的等级越高,声源振动幅度越大,声音响度越大,而甲的声音强弱等级较低,所以B、C错误;频率越高,声源每秒内振动次数越多,声音音调越高,而乙的频率较低,所以A错误,D正确。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132203" y="110835"/>
            <a:ext cx="586079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声音的特性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35282" y="817709"/>
            <a:ext cx="3356430" cy="584921"/>
            <a:chOff x="1209652" y="1122509"/>
            <a:chExt cx="3356430" cy="584921"/>
          </a:xfrm>
        </p:grpSpPr>
        <p:sp>
          <p:nvSpPr>
            <p:cNvPr id="2" name="文本框 1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77811" y="81975"/>
            <a:ext cx="4500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声音的利用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61952" y="725634"/>
            <a:ext cx="3356430" cy="584921"/>
            <a:chOff x="1209652" y="1122509"/>
            <a:chExt cx="3356430" cy="584921"/>
          </a:xfrm>
        </p:grpSpPr>
        <p:sp>
          <p:nvSpPr>
            <p:cNvPr id="10" name="文本框 9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考点详情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  <p:pic>
        <p:nvPicPr>
          <p:cNvPr id="3" name="图片 2" descr="声音的利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5" y="2470785"/>
            <a:ext cx="9626600" cy="1916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r="2455" b="8893"/>
          <a:stretch>
            <a:fillRect/>
          </a:stretch>
        </p:blipFill>
        <p:spPr>
          <a:xfrm>
            <a:off x="10297795" y="2687320"/>
            <a:ext cx="927100" cy="5689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1239520" y="1620520"/>
            <a:ext cx="10018395" cy="1384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201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湖北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次声波武器是发射频率低于20 Hz 的大功率声波武器(如图)。次声波是由发声体</a:t>
            </a:r>
            <a:r>
              <a:rPr lang="zh-CN" altLang="en-US" sz="2000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    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产生的。“器官型”次声波武器发射的声波能引起人体器官的共振,导致器官变形、移位、至破裂,从而达到杀伤敌人的目的,这是利用次声波可以传递</a:t>
            </a:r>
            <a:r>
              <a:rPr lang="zh-CN" altLang="en-US" sz="2000" u="sng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　    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3" descr="textimage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626" y="3410988"/>
            <a:ext cx="2704913" cy="13557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99736" y="3835398"/>
            <a:ext cx="2468880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latinLnBrk="1" hangingPunct="0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答案</a:t>
            </a:r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振动　能量</a:t>
            </a:r>
            <a:endParaRPr lang="zh-CN" altLang="zh-CN" sz="1200" kern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27341" y="111185"/>
            <a:ext cx="4500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声音的利用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300480" y="5015865"/>
            <a:ext cx="91897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次声波是由发声体振动产生的，发生体振动频率低于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20HZ,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“器官型”次声波武器发射的声波能和人体的器官共振，导致器官变形、移位、甚至破裂。说明次声波可以传递能量。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4502" y="817709"/>
            <a:ext cx="3356430" cy="584921"/>
            <a:chOff x="1209652" y="1122509"/>
            <a:chExt cx="3356430" cy="584921"/>
          </a:xfrm>
        </p:grpSpPr>
        <p:sp>
          <p:nvSpPr>
            <p:cNvPr id="2" name="文本框 1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7510" y="1402715"/>
            <a:ext cx="9224010" cy="3231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2019四川成都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如图所示为音叉共鸣实验:两个频率相同的音叉,用橡皮槌敲击其中一个音叉,另一个未被敲击的音叉也会发出声音。此现象可以说明</a:t>
            </a:r>
            <a:r>
              <a:rPr lang="zh-CN" altLang="en-US" sz="2000" kern="0" spc="302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 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　　)</a:t>
            </a:r>
            <a:endParaRPr lang="en-US" altLang="zh-CN" sz="2000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sz="2000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A.声音能够传递能量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B.声音传播不需要介质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C.声音传播不需要时间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D.物体不振动也可产生声音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3" descr="textimage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628" y="2866732"/>
            <a:ext cx="1910191" cy="1261447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1667510" y="4834890"/>
            <a:ext cx="8954770" cy="1661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【答案 】   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个音叉振动时能够引起相同频率的另一个音叉振动,这说明声音传播时也传递了能量,故A项正确;声音的传播需要介质,B项错误;声音的传播需要时间,故C项错误;声音是由物体振动而产生的,不振动的物体不可能产生声音,D项错误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41037" y="111242"/>
            <a:ext cx="51283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声音的利用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44502" y="817709"/>
            <a:ext cx="3356430" cy="584921"/>
            <a:chOff x="1209652" y="1122509"/>
            <a:chExt cx="3356430" cy="584921"/>
          </a:xfrm>
        </p:grpSpPr>
        <p:sp>
          <p:nvSpPr>
            <p:cNvPr id="10" name="文本框 9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15135" y="1233170"/>
            <a:ext cx="7715250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indent="-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湖南邵阳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下列事例是利用声传递能量的是（　　）</a:t>
            </a:r>
          </a:p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．医生用听诊器诊断病情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．利用超声波排除人体内的结石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．渔民捕鱼时利用声呐探测鱼群的位置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．蝙蝠利用“回声定位”确定目标的位置</a:t>
            </a:r>
          </a:p>
        </p:txBody>
      </p:sp>
      <p:sp>
        <p:nvSpPr>
          <p:cNvPr id="3" name="矩形 2"/>
          <p:cNvSpPr/>
          <p:nvPr/>
        </p:nvSpPr>
        <p:spPr>
          <a:xfrm>
            <a:off x="1758315" y="3632835"/>
            <a:ext cx="8676005" cy="2353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indent="-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Calibri" panose="020F0502020204030204" pitchFamily="34" charset="0"/>
                <a:ea typeface="STZhongsong" panose="02010600040101010101" pitchFamily="2" charset="-122"/>
                <a:cs typeface="Times New Roman" panose="02020603050405020304" pitchFamily="18" charset="0"/>
              </a:rPr>
              <a:t>   </a:t>
            </a:r>
          </a:p>
          <a:p>
            <a:pPr marL="173355" indent="-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en-US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endParaRPr lang="en-US" altLang="zh-CN" sz="2000" kern="1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3355" indent="-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）声音可以传递信息，如：隆隆的雷声预示着一场可能的大雨，“声呐”的利用、医用“</a:t>
            </a:r>
            <a:r>
              <a:rPr lang="en-US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超”等；（</a:t>
            </a:r>
            <a:r>
              <a:rPr lang="en-US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）声音能够传递能量，如：利用声波来清洗钟表等精细的机械，“超声波碎石”等。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103162" y="180034"/>
            <a:ext cx="51283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声音的利用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05437" y="648164"/>
            <a:ext cx="3356430" cy="584921"/>
            <a:chOff x="1209652" y="1122509"/>
            <a:chExt cx="3356430" cy="584921"/>
          </a:xfrm>
        </p:grpSpPr>
        <p:sp>
          <p:nvSpPr>
            <p:cNvPr id="9" name="文本框 8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760476" y="207924"/>
            <a:ext cx="551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噪声危害与控制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290320"/>
            <a:ext cx="7550150" cy="38798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15597" y="817074"/>
            <a:ext cx="3356430" cy="584921"/>
            <a:chOff x="1209652" y="1122509"/>
            <a:chExt cx="3356430" cy="584921"/>
          </a:xfrm>
        </p:grpSpPr>
        <p:sp>
          <p:nvSpPr>
            <p:cNvPr id="9" name="文本框 8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  <p:pic>
        <p:nvPicPr>
          <p:cNvPr id="5" name="图片 4" descr="u=848745962,1186112076&amp;fm=15&amp;gp=0[1]"/>
          <p:cNvPicPr>
            <a:picLocks noChangeAspect="1"/>
          </p:cNvPicPr>
          <p:nvPr/>
        </p:nvPicPr>
        <p:blipFill>
          <a:blip r:embed="rId4"/>
          <a:srcRect l="27829" t="-1033" r="25714"/>
          <a:stretch>
            <a:fillRect/>
          </a:stretch>
        </p:blipFill>
        <p:spPr>
          <a:xfrm>
            <a:off x="8318500" y="2327275"/>
            <a:ext cx="1590040" cy="19246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1768230" y="3198130"/>
            <a:ext cx="839916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振动　空气　声源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1708785" y="3888740"/>
            <a:ext cx="9871075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优美的舞曲声是由扬声器纸盆的振动产生的,是通过空气传入人耳的。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为了不影响周围居民的生活和休息,跳舞时将音箱的音量调小,这是在声源处减弱噪声。</a:t>
            </a:r>
          </a:p>
        </p:txBody>
      </p:sp>
      <p:sp>
        <p:nvSpPr>
          <p:cNvPr id="7" name="矩形 6"/>
          <p:cNvSpPr/>
          <p:nvPr/>
        </p:nvSpPr>
        <p:spPr>
          <a:xfrm>
            <a:off x="3799846" y="183159"/>
            <a:ext cx="551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噪声危害与控制</a:t>
            </a:r>
          </a:p>
        </p:txBody>
      </p:sp>
      <p:sp>
        <p:nvSpPr>
          <p:cNvPr id="8" name="矩形 7"/>
          <p:cNvSpPr/>
          <p:nvPr/>
        </p:nvSpPr>
        <p:spPr>
          <a:xfrm>
            <a:off x="1649095" y="1717675"/>
            <a:ext cx="948055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2019</a:t>
            </a:r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陕西</a:t>
            </a:r>
            <a:r>
              <a:rPr lang="zh-CN" altLang="zh-CN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跳广场舞已经成为人们健身的一项运动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优美的舞曲声是由扬声器纸盆的</a:t>
            </a:r>
            <a:r>
              <a:rPr lang="zh-CN" altLang="zh-CN" sz="2000" u="sng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lang="en-US" altLang="zh-CN" sz="2000" u="sng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        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产生的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是通过</a:t>
            </a:r>
            <a:r>
              <a:rPr lang="zh-CN" altLang="zh-CN" sz="2000" u="sng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　　　</a:t>
            </a:r>
            <a:r>
              <a:rPr lang="en-US" altLang="zh-CN" sz="2000" u="sng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    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传入人耳的。为了不影响周围居民的生活和休息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跳舞时将音箱的音量调小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这是在</a:t>
            </a:r>
            <a:r>
              <a:rPr lang="zh-CN" altLang="zh-CN" sz="2000" u="sng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　　　</a:t>
            </a:r>
            <a:r>
              <a:rPr lang="en-US" altLang="zh-CN" sz="2000" u="sng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    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处减弱噪声。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15597" y="826599"/>
            <a:ext cx="3356430" cy="584921"/>
            <a:chOff x="1209652" y="1122509"/>
            <a:chExt cx="3356430" cy="584921"/>
          </a:xfrm>
        </p:grpSpPr>
        <p:sp>
          <p:nvSpPr>
            <p:cNvPr id="3" name="文本框 2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08652" y="1482887"/>
            <a:ext cx="8164498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【2019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江苏常州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下列措施中属于在传播途中控制噪声的是（     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A． 在摩托车发动机上安装消声器    B． 在高速公路两侧安装隔音幕墙</a:t>
            </a: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C． 在学校附近安装喇叭禁鸣标志    D． 机场的地勤佩戴有耳罩的头盔</a:t>
            </a:r>
          </a:p>
        </p:txBody>
      </p:sp>
      <p:sp>
        <p:nvSpPr>
          <p:cNvPr id="5" name="矩形 4"/>
          <p:cNvSpPr/>
          <p:nvPr/>
        </p:nvSpPr>
        <p:spPr>
          <a:xfrm>
            <a:off x="1800272" y="3306478"/>
            <a:ext cx="134048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【答案】</a:t>
            </a:r>
            <a:r>
              <a:rPr lang="zh-CN" altLang="en-US" sz="2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矩形 5"/>
          <p:cNvSpPr/>
          <p:nvPr/>
        </p:nvSpPr>
        <p:spPr>
          <a:xfrm>
            <a:off x="1859440" y="3977688"/>
            <a:ext cx="7587448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控制噪声的途径有三：1）在声源处控制噪声；2）在传播过程中减弱噪声；3）在耳朵处控制噪声；</a:t>
            </a:r>
          </a:p>
        </p:txBody>
      </p:sp>
      <p:sp>
        <p:nvSpPr>
          <p:cNvPr id="8" name="矩形 7"/>
          <p:cNvSpPr/>
          <p:nvPr/>
        </p:nvSpPr>
        <p:spPr>
          <a:xfrm>
            <a:off x="3507025" y="138478"/>
            <a:ext cx="551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噪声危害与控制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95912" y="845014"/>
            <a:ext cx="3356430" cy="584921"/>
            <a:chOff x="1209652" y="1122509"/>
            <a:chExt cx="3356430" cy="584921"/>
          </a:xfrm>
        </p:grpSpPr>
        <p:sp>
          <p:nvSpPr>
            <p:cNvPr id="3" name="文本框 2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66755" y="146851"/>
            <a:ext cx="422577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   </a:t>
            </a:r>
            <a:r>
              <a:rPr lang="zh-CN" altLang="en-US" sz="40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 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声现象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84714" y="694456"/>
            <a:ext cx="3267653" cy="629830"/>
            <a:chOff x="1280674" y="923056"/>
            <a:chExt cx="3267653" cy="629830"/>
          </a:xfrm>
        </p:grpSpPr>
        <p:sp>
          <p:nvSpPr>
            <p:cNvPr id="5" name="文本框 4"/>
            <p:cNvSpPr txBox="1"/>
            <p:nvPr/>
          </p:nvSpPr>
          <p:spPr>
            <a:xfrm>
              <a:off x="1834767" y="1029666"/>
              <a:ext cx="2713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考点梳理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674" y="923056"/>
              <a:ext cx="554093" cy="584776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682750" y="1324610"/>
            <a:ext cx="7650480" cy="4342130"/>
            <a:chOff x="2650" y="2086"/>
            <a:chExt cx="12048" cy="68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0" y="2086"/>
              <a:ext cx="11540" cy="6839"/>
            </a:xfrm>
            <a:prstGeom prst="rect">
              <a:avLst/>
            </a:prstGeom>
          </p:spPr>
        </p:pic>
        <p:pic>
          <p:nvPicPr>
            <p:cNvPr id="7" name="图片 6" descr="u=1833472747,3821654374&amp;fm=26&amp;gp=0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2" y="4554"/>
              <a:ext cx="1996" cy="28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15857" y="138587"/>
            <a:ext cx="551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噪声危害与控制</a:t>
            </a:r>
          </a:p>
        </p:txBody>
      </p:sp>
      <p:sp>
        <p:nvSpPr>
          <p:cNvPr id="6" name="矩形 5"/>
          <p:cNvSpPr/>
          <p:nvPr/>
        </p:nvSpPr>
        <p:spPr>
          <a:xfrm>
            <a:off x="1765300" y="1430020"/>
            <a:ext cx="9899015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【2019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宜昌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2019年5月，我国自主创新研发的新型深远海综合科学考察船“东方红3号”即将交付使用。该船多项指标国际领先，特别是低噪音控制指标达全球最高级别，“当船行驶时，水下20米以外的鱼群都感觉不到”。根据以上介绍，下列说法正确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A. 噪声不是由物体振动产生的</a:t>
            </a:r>
          </a:p>
          <a:p>
            <a:pPr fontAlgn="auto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B. 噪声不能在水中传播</a:t>
            </a:r>
          </a:p>
          <a:p>
            <a:pPr fontAlgn="auto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C. 噪声会干扰声呐探测系统</a:t>
            </a:r>
          </a:p>
          <a:p>
            <a:pPr fontAlgn="auto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D. 声呐探测是向海底发射电磁波</a:t>
            </a:r>
          </a:p>
        </p:txBody>
      </p:sp>
      <p:sp>
        <p:nvSpPr>
          <p:cNvPr id="7" name="矩形 6"/>
          <p:cNvSpPr/>
          <p:nvPr/>
        </p:nvSpPr>
        <p:spPr>
          <a:xfrm>
            <a:off x="1626410" y="4517605"/>
            <a:ext cx="8515166" cy="2249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</a:p>
          <a:p>
            <a:pPr fontAlgn="auto">
              <a:lnSpc>
                <a:spcPct val="13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、从物理学角度分析，噪声是由于物体做杂乱无章无规则振动产生的。故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错误；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、噪声也是声音，可以在水中传播。故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错误；</a:t>
            </a:r>
            <a:b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、由于声音可以在水中传播，所以噪声会干扰声呐探测系统。故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正确；</a:t>
            </a:r>
            <a:b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、声呐探测是向海底发射超声波。故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错误。</a:t>
            </a:r>
            <a:b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95912" y="845014"/>
            <a:ext cx="3356430" cy="584921"/>
            <a:chOff x="1209652" y="1122509"/>
            <a:chExt cx="3356430" cy="584921"/>
          </a:xfrm>
        </p:grpSpPr>
        <p:sp>
          <p:nvSpPr>
            <p:cNvPr id="9" name="文本框 8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49337" y="111834"/>
            <a:ext cx="669968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声音的产生与传播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13692" y="625304"/>
            <a:ext cx="3356430" cy="584776"/>
            <a:chOff x="1209652" y="1122509"/>
            <a:chExt cx="3356430" cy="584776"/>
          </a:xfrm>
        </p:grpSpPr>
        <p:sp>
          <p:nvSpPr>
            <p:cNvPr id="5" name="文本框 4"/>
            <p:cNvSpPr txBox="1"/>
            <p:nvPr/>
          </p:nvSpPr>
          <p:spPr>
            <a:xfrm>
              <a:off x="1852522" y="1179110"/>
              <a:ext cx="2713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考点详情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  <p:pic>
        <p:nvPicPr>
          <p:cNvPr id="7" name="图片 6" descr="声音的产生与传播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95" y="1510030"/>
            <a:ext cx="9820275" cy="42710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56335" y="1408430"/>
            <a:ext cx="9974580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025" indent="-200025" fontAlgn="ctr">
              <a:lnSpc>
                <a:spcPct val="150000"/>
              </a:lnSpc>
            </a:pP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【2019</a:t>
            </a:r>
            <a:r>
              <a:rPr lang="zh-CN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江苏无锡</a:t>
            </a:r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四个无声世界的孩子在中央电视台《经典咏流传》的舞台上，用一个</a:t>
            </a: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啊</a:t>
            </a: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字唱出了</a:t>
            </a: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整个春天</a:t>
            </a: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。如图是嘉宾和孩子用手指放在对方的喉结附近正在相互感知发出</a:t>
            </a: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啊</a:t>
            </a: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的情景。用这种方式让听不到声音的孩子感知到发出</a:t>
            </a: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啊</a:t>
            </a: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，这是利用了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   ）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70" y="3087370"/>
            <a:ext cx="2426970" cy="173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336059" y="299556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00025" fontAlgn="ctr">
              <a:lnSpc>
                <a:spcPct val="150000"/>
              </a:lnSpc>
            </a:pP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A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．声音是由物体振动产生的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200025" fontAlgn="ctr">
              <a:lnSpc>
                <a:spcPct val="150000"/>
              </a:lnSpc>
            </a:pP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B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．声音是通过空气传播的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200025" fontAlgn="ctr">
              <a:lnSpc>
                <a:spcPct val="150000"/>
              </a:lnSpc>
            </a:pP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C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．固体传声比气体快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200025" fontAlgn="ctr">
              <a:lnSpc>
                <a:spcPct val="150000"/>
              </a:lnSpc>
            </a:pPr>
            <a:r>
              <a:rPr lang="en-US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D</a:t>
            </a:r>
            <a:r>
              <a:rPr lang="zh-CN" altLang="zh-CN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．声音的音色可以用手感觉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06020" y="4999174"/>
            <a:ext cx="9380737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025" fontAlgn="ctr">
              <a:lnSpc>
                <a:spcPct val="150000"/>
              </a:lnSpc>
            </a:pPr>
            <a:r>
              <a:rPr lang="zh-CN" altLang="zh-CN" b="1" kern="0" spc="-1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en-US" altLang="zh-CN" b="1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0025" fontAlgn="ctr">
              <a:lnSpc>
                <a:spcPct val="150000"/>
              </a:lnSpc>
            </a:pPr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en-US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嘉宾和孩子用手指放在对方的喉结附近正在相互感知发出</a:t>
            </a:r>
            <a:r>
              <a:rPr lang="en-US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啊</a:t>
            </a:r>
            <a:r>
              <a:rPr lang="en-US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的情景，根据喉结的振动，用这种方式让听不到声音的孩子感知到发出</a:t>
            </a:r>
            <a:r>
              <a:rPr lang="en-US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啊</a:t>
            </a:r>
            <a:r>
              <a:rPr lang="en-US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，这是利用了声音是由物体的振动产生，故</a:t>
            </a:r>
            <a:r>
              <a:rPr lang="en-US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正确，</a:t>
            </a:r>
            <a:r>
              <a:rPr lang="en-US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BCD</a:t>
            </a:r>
            <a:r>
              <a:rPr lang="zh-CN" altLang="zh-CN" kern="0" spc="-1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错误。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775970" y="202651"/>
            <a:ext cx="669968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声音的产生与传播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13692" y="625304"/>
            <a:ext cx="3356430" cy="584921"/>
            <a:chOff x="1209652" y="1122509"/>
            <a:chExt cx="3356430" cy="584921"/>
          </a:xfrm>
        </p:grpSpPr>
        <p:sp>
          <p:nvSpPr>
            <p:cNvPr id="2" name="文本框 1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05377" y="4679025"/>
            <a:ext cx="938074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r>
              <a:rPr lang="zh-CN" altLang="en-US" sz="20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一切发声的物体都在振动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振动停止则发声停止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用手按住正在发声的鼓面使其停止振动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鼓声就消失了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故正确选项为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C.</a:t>
            </a:r>
            <a:endParaRPr lang="zh-CN" altLang="en-US" sz="20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08245" y="256337"/>
            <a:ext cx="2338039" cy="6037736"/>
            <a:chOff x="1284922" y="615129"/>
            <a:chExt cx="2338036" cy="6037723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530561" y="6175799"/>
              <a:ext cx="92397" cy="4770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endParaRPr lang="en-CA" sz="28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84922" y="615129"/>
              <a:ext cx="184730" cy="477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endParaRPr lang="zh-CN" alt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4167013" y="141808"/>
            <a:ext cx="6113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声音的产生与传播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13692" y="625304"/>
            <a:ext cx="3356430" cy="584921"/>
            <a:chOff x="1209652" y="1122509"/>
            <a:chExt cx="3356430" cy="584921"/>
          </a:xfrm>
        </p:grpSpPr>
        <p:sp>
          <p:nvSpPr>
            <p:cNvPr id="11" name="文本框 10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1515110" y="1352550"/>
            <a:ext cx="9777730" cy="3137535"/>
            <a:chOff x="2230" y="2197"/>
            <a:chExt cx="15398" cy="4941"/>
          </a:xfrm>
        </p:grpSpPr>
        <p:sp>
          <p:nvSpPr>
            <p:cNvPr id="2" name="矩形 1"/>
            <p:cNvSpPr/>
            <p:nvPr/>
          </p:nvSpPr>
          <p:spPr>
            <a:xfrm>
              <a:off x="2588" y="4086"/>
              <a:ext cx="13025" cy="3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latinLnBrk="1" hangingPunct="0">
                <a:lnSpc>
                  <a:spcPct val="150000"/>
                </a:lnSpc>
              </a:pPr>
              <a:r>
                <a:rPr lang="en-US" altLang="zh-CN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A.</a:t>
              </a: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手不能传播声音</a:t>
              </a:r>
              <a:endParaRPr lang="zh-CN" altLang="en-US" sz="20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0" latinLnBrk="1" hangingPunct="0">
                <a:lnSpc>
                  <a:spcPct val="150000"/>
                </a:lnSpc>
              </a:pPr>
              <a:r>
                <a:rPr lang="en-US" altLang="zh-CN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B.</a:t>
              </a: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手吸收了声波</a:t>
              </a:r>
              <a:endParaRPr lang="zh-CN" altLang="en-US" sz="20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0" latinLnBrk="1" hangingPunct="0">
                <a:lnSpc>
                  <a:spcPct val="150000"/>
                </a:lnSpc>
              </a:pPr>
              <a:r>
                <a:rPr lang="en-US" altLang="zh-CN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C.</a:t>
              </a: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手使鼓面停止了振动</a:t>
              </a:r>
              <a:endParaRPr lang="zh-CN" altLang="en-US" sz="20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0" latinLnBrk="1" hangingPunct="0">
                <a:lnSpc>
                  <a:spcPct val="150000"/>
                </a:lnSpc>
              </a:pPr>
              <a:r>
                <a:rPr lang="en-US" altLang="zh-CN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D.</a:t>
              </a: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手把声音反射回去了</a:t>
              </a:r>
              <a:endParaRPr lang="zh-CN" altLang="en-US" sz="2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230" y="2197"/>
              <a:ext cx="15398" cy="1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latinLnBrk="1" hangingPunct="0">
                <a:lnSpc>
                  <a:spcPct val="150000"/>
                </a:lnSpc>
              </a:pPr>
              <a:r>
                <a:rPr lang="en-US" altLang="zh-CN" sz="2000" b="1" kern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【2018</a:t>
              </a:r>
              <a:r>
                <a:rPr lang="zh-CN" altLang="en-US" sz="2000" b="1" kern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山西</a:t>
              </a:r>
              <a:r>
                <a:rPr lang="en-US" altLang="zh-CN" sz="2000" b="1" kern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】</a:t>
              </a: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如图所示</a:t>
              </a:r>
              <a:r>
                <a:rPr lang="en-US" altLang="zh-CN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号称“天下第一鼓”的山西威风锣鼓队正在表演。当队员用手按住正在发声的鼓面时</a:t>
              </a:r>
              <a:r>
                <a:rPr lang="en-US" altLang="zh-CN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鼓声就消失了</a:t>
              </a:r>
              <a:r>
                <a:rPr lang="en-US" altLang="zh-CN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其主要原因是</a:t>
              </a:r>
              <a:r>
                <a:rPr lang="zh-CN" altLang="en-US" sz="2000" kern="0" spc="302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 </a:t>
              </a:r>
              <a:r>
                <a:rPr lang="en-US" altLang="zh-CN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(</a:t>
              </a: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　　</a:t>
              </a:r>
              <a:r>
                <a:rPr lang="en-US" altLang="zh-CN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)</a:t>
              </a:r>
              <a:endPara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3" name="图片 12" descr="2fdda3cc7cd98d1006ba4b68203fb80e7bec9078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78" y="4296"/>
              <a:ext cx="4050" cy="263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99210" y="1179513"/>
            <a:ext cx="9700895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【2019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北京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中考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】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effectLst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如图所示，把正在响铃的闹钟放在玻璃罩内，逐渐抽出玻璃罩内的空气，听到闹铃声逐渐变小，直至听不见；再让空气逐渐进入玻璃罩内，听到闹铃声又逐渐变大。关于上述实验，下列说法中正确的是（　　）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07" y="2409674"/>
            <a:ext cx="1420428" cy="159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383665" y="2409825"/>
            <a:ext cx="691324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．空气可以传播声音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	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．只要闹铃振动，就可以听到铃声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	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．听不见闹铃声了，是由于闹铃不再振动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	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D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．听到闹铃声又逐渐变大，是由于闹铃振动逐渐变剧烈了</a:t>
            </a:r>
          </a:p>
        </p:txBody>
      </p:sp>
      <p:sp>
        <p:nvSpPr>
          <p:cNvPr id="5" name="矩形 4"/>
          <p:cNvSpPr/>
          <p:nvPr/>
        </p:nvSpPr>
        <p:spPr>
          <a:xfrm>
            <a:off x="1299210" y="4474845"/>
            <a:ext cx="9842500" cy="189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</a:t>
            </a: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en-US" altLang="zh-CN" b="1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</a:p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【解析】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把正在发声的闹钟放在玻璃罩内，逐渐抽出罩内的空气，闹钟的声音会逐渐变小；当把空气全部抽空后听不到声音，再让空气逐渐进入玻璃罩，闹钟的声音会逐渐变大。说明在真空中不能传播声音，声音必须通过介质才能传播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294001" y="104843"/>
            <a:ext cx="596283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声音的产生与传播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13692" y="625304"/>
            <a:ext cx="3356430" cy="584921"/>
            <a:chOff x="1209652" y="1122509"/>
            <a:chExt cx="3356430" cy="584921"/>
          </a:xfrm>
        </p:grpSpPr>
        <p:sp>
          <p:nvSpPr>
            <p:cNvPr id="6" name="文本框 5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4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8885" y="1317625"/>
            <a:ext cx="9649460" cy="3921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 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2019黑龙江齐齐哈尔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小智在体会声现象的过程中,下列说法</a:t>
            </a:r>
            <a:r>
              <a:rPr lang="zh-CN" altLang="en-US" sz="2000" b="1" u="sng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错误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的是</a:t>
            </a:r>
            <a:r>
              <a:rPr lang="zh-CN" altLang="en-US" sz="2000" kern="0" spc="302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 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　　)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spc="50928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 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1555"/>
              </a:spcBef>
              <a:buNone/>
            </a:pPr>
            <a:endParaRPr lang="zh-CN" altLang="en-US" sz="2000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1555"/>
              </a:spcBef>
              <a:buNone/>
            </a:pPr>
            <a:endParaRPr lang="zh-CN" altLang="en-US" sz="2000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fontAlgn="auto" latinLnBrk="1" hangingPunct="0">
              <a:lnSpc>
                <a:spcPct val="120000"/>
              </a:lnSpc>
              <a:spcBef>
                <a:spcPts val="1555"/>
              </a:spcBef>
              <a:buNone/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A.说话时声带在振动,说明声音是由物体振动产生的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fontAlgn="auto" latinLnBrk="1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B.分别轻敲桌面和重敲桌面,听到声音的音调不同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fontAlgn="auto" latinLnBrk="1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C.用棉球塞住耳朵也能听到音叉发声,是利用骨传导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fontAlgn="auto" latinLnBrk="1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D.敲鼓时看到鼓前烛焰摇动,说明声波能传递能量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3" descr="text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807" y="2194877"/>
            <a:ext cx="7444752" cy="132746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06500" y="5239385"/>
            <a:ext cx="9938385" cy="150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【答案】   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  <a:endParaRPr lang="zh-CN" altLang="en-US" kern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fontAlgn="auto" latinLnBrk="1" hangingPunct="0">
              <a:lnSpc>
                <a:spcPct val="120000"/>
              </a:lnSpc>
            </a:pP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说话时声带在振动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说明声音的产生离不开物体的振动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,A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正确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;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分别轻敲和重敲桌面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发出的声音响度不同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,B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项错误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;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用牙齿咬住音叉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音叉发出的声音可以通过骨骼传到耳朵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,C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项正确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;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敲鼓时鼓面振动产生的声音引起了烛焰摇动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说明声音具有能量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声波能传递能量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,D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项正确。故选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11360" y="-147"/>
            <a:ext cx="586079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声音的产生与传播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42267" y="706584"/>
            <a:ext cx="3356430" cy="584921"/>
            <a:chOff x="1209652" y="1122509"/>
            <a:chExt cx="3356430" cy="584921"/>
          </a:xfrm>
        </p:grpSpPr>
        <p:sp>
          <p:nvSpPr>
            <p:cNvPr id="10" name="文本框 9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15402" y="81989"/>
            <a:ext cx="669968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声音的特性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61952" y="725634"/>
            <a:ext cx="3356430" cy="584921"/>
            <a:chOff x="1209652" y="1122509"/>
            <a:chExt cx="3356430" cy="584921"/>
          </a:xfrm>
        </p:grpSpPr>
        <p:sp>
          <p:nvSpPr>
            <p:cNvPr id="10" name="文本框 9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考点详情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BFCFB">
                  <a:alpha val="100000"/>
                </a:srgbClr>
              </a:clrFrom>
              <a:clrTo>
                <a:srgbClr val="FBFC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8505" y="1517650"/>
            <a:ext cx="7632700" cy="3822700"/>
          </a:xfrm>
          <a:prstGeom prst="rect">
            <a:avLst/>
          </a:prstGeom>
        </p:spPr>
      </p:pic>
      <p:pic>
        <p:nvPicPr>
          <p:cNvPr id="4" name="图片 3" descr="u=2696079674,2222337836&amp;fm=26&amp;gp=0[1]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7145" y="4083050"/>
            <a:ext cx="1256030" cy="117602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14450" y="1810385"/>
            <a:ext cx="1024636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2019湘西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“暴风骤雨，雷声大作”，这里的“雷声大作”指的是声音特性中的（    ）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A．回声        B．音色        C．音调     D．响度</a:t>
            </a:r>
          </a:p>
        </p:txBody>
      </p:sp>
      <p:sp>
        <p:nvSpPr>
          <p:cNvPr id="3" name="矩形 2"/>
          <p:cNvSpPr/>
          <p:nvPr/>
        </p:nvSpPr>
        <p:spPr>
          <a:xfrm>
            <a:off x="1398270" y="3444240"/>
            <a:ext cx="980884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【答案】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 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与回声无关，回声为声音传播出去后反弹回来，音色区分发声物体，音调区分声音高低，雷声大指的是声音的响度大。故选D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54540" y="225913"/>
            <a:ext cx="586079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声音的特性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81307" y="711664"/>
            <a:ext cx="3356430" cy="584921"/>
            <a:chOff x="1209652" y="1122509"/>
            <a:chExt cx="3356430" cy="584921"/>
          </a:xfrm>
        </p:grpSpPr>
        <p:sp>
          <p:nvSpPr>
            <p:cNvPr id="9" name="文本框 8"/>
            <p:cNvSpPr txBox="1"/>
            <p:nvPr/>
          </p:nvSpPr>
          <p:spPr>
            <a:xfrm>
              <a:off x="1852522" y="1185460"/>
              <a:ext cx="27135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0185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0c19843-6641-47ab-b383-3cae3dc753d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2074</Words>
  <Application>Microsoft Office PowerPoint</Application>
  <PresentationFormat>自定义</PresentationFormat>
  <Paragraphs>137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Open Sans</vt:lpstr>
      <vt:lpstr>Wingdings</vt:lpstr>
      <vt:lpstr>华康魏碑W7</vt:lpstr>
      <vt:lpstr>华文新魏</vt:lpstr>
      <vt:lpstr>STZhongsong</vt:lpstr>
      <vt:lpstr>Times New Roman</vt:lpstr>
      <vt:lpstr>Calibri</vt:lpstr>
      <vt:lpstr>新宋体</vt:lpstr>
      <vt:lpstr>微软雅黑</vt:lpstr>
      <vt:lpstr>MS Gothic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User</cp:lastModifiedBy>
  <cp:revision>1</cp:revision>
  <dcterms:created xsi:type="dcterms:W3CDTF">2019-10-11T06:51:00Z</dcterms:created>
  <dcterms:modified xsi:type="dcterms:W3CDTF">2020-07-04T01:57:01Z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