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2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8.docx"/><Relationship Id="rId3" Type="http://schemas.openxmlformats.org/officeDocument/2006/relationships/slide" Target="slide2.xml"/><Relationship Id="rId7" Type="http://schemas.openxmlformats.org/officeDocument/2006/relationships/oleObject" Target="../embeddings/oleObject8.bin"/><Relationship Id="rId12" Type="http://schemas.openxmlformats.org/officeDocument/2006/relationships/image" Target="../media/image9.emf"/><Relationship Id="rId2" Type="http://schemas.openxmlformats.org/officeDocument/2006/relationships/slideLayout" Target="../slideLayouts/slideLayout3.xml"/><Relationship Id="rId1" Type="http://schemas.openxmlformats.org/officeDocument/2006/relationships/vmlDrawing" Target="../drawings/vmlDrawing8.vml"/><Relationship Id="rId6" Type="http://schemas.openxmlformats.org/officeDocument/2006/relationships/slide" Target="slide7.xml"/><Relationship Id="rId11" Type="http://schemas.openxmlformats.org/officeDocument/2006/relationships/package" Target="../embeddings/Microsoft_Word___9.docx"/><Relationship Id="rId5" Type="http://schemas.openxmlformats.org/officeDocument/2006/relationships/slide" Target="slide6.xml"/><Relationship Id="rId10" Type="http://schemas.openxmlformats.org/officeDocument/2006/relationships/oleObject" Target="../embeddings/oleObject9.bin"/><Relationship Id="rId4" Type="http://schemas.openxmlformats.org/officeDocument/2006/relationships/slide" Target="slide4.xml"/><Relationship Id="rId9" Type="http://schemas.openxmlformats.org/officeDocument/2006/relationships/image" Target="../media/image8.emf"/></Relationships>
</file>

<file path=ppt/slides/_rels/slide11.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2.xml"/><Relationship Id="rId7" Type="http://schemas.openxmlformats.org/officeDocument/2006/relationships/oleObject" Target="../embeddings/oleObject10.bin"/><Relationship Id="rId2" Type="http://schemas.openxmlformats.org/officeDocument/2006/relationships/slideLayout" Target="../slideLayouts/slideLayout3.xml"/><Relationship Id="rId1" Type="http://schemas.openxmlformats.org/officeDocument/2006/relationships/vmlDrawing" Target="../drawings/vmlDrawing9.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10.emf"/></Relationships>
</file>

<file path=ppt/slides/_rels/slide12.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2.xml"/><Relationship Id="rId7" Type="http://schemas.openxmlformats.org/officeDocument/2006/relationships/oleObject" Target="../embeddings/oleObject11.bin"/><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11.emf"/></Relationships>
</file>

<file path=ppt/slides/_rels/slide13.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2.xml"/><Relationship Id="rId7" Type="http://schemas.openxmlformats.org/officeDocument/2006/relationships/oleObject" Target="../embeddings/oleObject12.bin"/><Relationship Id="rId2" Type="http://schemas.openxmlformats.org/officeDocument/2006/relationships/slideLayout" Target="../slideLayouts/slideLayout3.xml"/><Relationship Id="rId1" Type="http://schemas.openxmlformats.org/officeDocument/2006/relationships/vmlDrawing" Target="../drawings/vmlDrawing11.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12.emf"/></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2.xml"/><Relationship Id="rId7" Type="http://schemas.openxmlformats.org/officeDocument/2006/relationships/oleObject" Target="../embeddings/oleObject13.bin"/><Relationship Id="rId2" Type="http://schemas.openxmlformats.org/officeDocument/2006/relationships/slideLayout" Target="../slideLayouts/slideLayout3.xml"/><Relationship Id="rId1" Type="http://schemas.openxmlformats.org/officeDocument/2006/relationships/vmlDrawing" Target="../drawings/vmlDrawing12.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13.emf"/></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2.xml"/><Relationship Id="rId7" Type="http://schemas.openxmlformats.org/officeDocument/2006/relationships/oleObject" Target="../embeddings/oleObject14.bin"/><Relationship Id="rId2" Type="http://schemas.openxmlformats.org/officeDocument/2006/relationships/slideLayout" Target="../slideLayouts/slideLayout3.xml"/><Relationship Id="rId1" Type="http://schemas.openxmlformats.org/officeDocument/2006/relationships/vmlDrawing" Target="../drawings/vmlDrawing13.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14.emf"/></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6.xml"/><Relationship Id="rId7" Type="http://schemas.openxmlformats.org/officeDocument/2006/relationships/oleObject" Target="../embeddings/oleObject15.bin"/><Relationship Id="rId12" Type="http://schemas.openxmlformats.org/officeDocument/2006/relationships/image" Target="../media/image16.emf"/><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slide" Target="slide25.xml"/><Relationship Id="rId11" Type="http://schemas.openxmlformats.org/officeDocument/2006/relationships/package" Target="../embeddings/Microsoft_Word___16.docx"/><Relationship Id="rId5" Type="http://schemas.openxmlformats.org/officeDocument/2006/relationships/slide" Target="slide21.xml"/><Relationship Id="rId10" Type="http://schemas.openxmlformats.org/officeDocument/2006/relationships/oleObject" Target="../embeddings/oleObject16.bin"/><Relationship Id="rId4" Type="http://schemas.openxmlformats.org/officeDocument/2006/relationships/slide" Target="slide19.xml"/><Relationship Id="rId9" Type="http://schemas.openxmlformats.org/officeDocument/2006/relationships/image" Target="../media/image15.emf"/></Relationships>
</file>

<file path=ppt/slides/_rels/slide2.xml.rels><?xml version="1.0" encoding="UTF-8" standalone="yes"?>
<Relationships xmlns="http://schemas.openxmlformats.org/package/2006/relationships"><Relationship Id="rId8" Type="http://schemas.openxmlformats.org/officeDocument/2006/relationships/package" Target="../embeddings/Microsoft_Word___1.docx"/><Relationship Id="rId3" Type="http://schemas.openxmlformats.org/officeDocument/2006/relationships/slide" Target="slide2.xml"/><Relationship Id="rId7"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1.emf"/></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16.xml"/><Relationship Id="rId7" Type="http://schemas.openxmlformats.org/officeDocument/2006/relationships/oleObject" Target="../embeddings/oleObject17.bin"/><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17.emf"/></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1.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16.xml"/><Relationship Id="rId7" Type="http://schemas.openxmlformats.org/officeDocument/2006/relationships/oleObject" Target="../embeddings/oleObject18.bin"/><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18.emf"/></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19.docx"/><Relationship Id="rId3" Type="http://schemas.openxmlformats.org/officeDocument/2006/relationships/slide" Target="slide16.xml"/><Relationship Id="rId7" Type="http://schemas.openxmlformats.org/officeDocument/2006/relationships/oleObject" Target="../embeddings/oleObject19.bin"/><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19.emf"/></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1.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slide" Target="slide16.xml"/><Relationship Id="rId7" Type="http://schemas.openxmlformats.org/officeDocument/2006/relationships/oleObject" Target="../embeddings/oleObject20.bin"/><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slide" Target="slide25.xml"/><Relationship Id="rId5" Type="http://schemas.openxmlformats.org/officeDocument/2006/relationships/slide" Target="slide21.xml"/><Relationship Id="rId4" Type="http://schemas.openxmlformats.org/officeDocument/2006/relationships/slide" Target="slide19.xml"/><Relationship Id="rId9" Type="http://schemas.openxmlformats.org/officeDocument/2006/relationships/image" Target="../media/image20.emf"/></Relationships>
</file>

<file path=ppt/slides/_rels/slide2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4.xml"/><Relationship Id="rId5" Type="http://schemas.openxmlformats.org/officeDocument/2006/relationships/slide" Target="slide25.xml"/><Relationship Id="rId4" Type="http://schemas.openxmlformats.org/officeDocument/2006/relationships/slide" Target="slide21.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image" Target="../media/image21.emf"/><Relationship Id="rId5" Type="http://schemas.openxmlformats.org/officeDocument/2006/relationships/package" Target="../embeddings/Microsoft_Word___21.docx"/><Relationship Id="rId4" Type="http://schemas.openxmlformats.org/officeDocument/2006/relationships/oleObject" Target="../embeddings/oleObject21.bin"/></Relationships>
</file>

<file path=ppt/slides/_rels/slide3.xml.rels><?xml version="1.0" encoding="UTF-8" standalone="yes"?>
<Relationships xmlns="http://schemas.openxmlformats.org/package/2006/relationships"><Relationship Id="rId8" Type="http://schemas.openxmlformats.org/officeDocument/2006/relationships/package" Target="../embeddings/Microsoft_Word___2.docx"/><Relationship Id="rId3" Type="http://schemas.openxmlformats.org/officeDocument/2006/relationships/slide" Target="slide2.xml"/><Relationship Id="rId7"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2.emf"/></Relationships>
</file>

<file path=ppt/slides/_rels/slide3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image" Target="../media/image22.emf"/><Relationship Id="rId5" Type="http://schemas.openxmlformats.org/officeDocument/2006/relationships/package" Target="../embeddings/Microsoft_Word___22.docx"/><Relationship Id="rId4" Type="http://schemas.openxmlformats.org/officeDocument/2006/relationships/oleObject" Target="../embeddings/oleObject22.bin"/></Relationships>
</file>

<file path=ppt/slides/_rels/slide33.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Word___3.docx"/><Relationship Id="rId3" Type="http://schemas.openxmlformats.org/officeDocument/2006/relationships/slide" Target="slide2.xml"/><Relationship Id="rId7"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3.emf"/></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Word___4.docx"/><Relationship Id="rId3" Type="http://schemas.openxmlformats.org/officeDocument/2006/relationships/slide" Target="slide2.xml"/><Relationship Id="rId7"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4.emf"/></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2.xml"/><Relationship Id="rId7"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5.emf"/></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Word___6.docx"/><Relationship Id="rId3" Type="http://schemas.openxmlformats.org/officeDocument/2006/relationships/slide" Target="slide2.xml"/><Relationship Id="rId7" Type="http://schemas.openxmlformats.org/officeDocument/2006/relationships/oleObject" Target="../embeddings/oleObject6.bin"/><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6.emf"/></Relationships>
</file>

<file path=ppt/slides/_rels/slide8.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2.xml"/><Relationship Id="rId7" Type="http://schemas.openxmlformats.org/officeDocument/2006/relationships/oleObject" Target="../embeddings/oleObject7.bin"/><Relationship Id="rId2" Type="http://schemas.openxmlformats.org/officeDocument/2006/relationships/slideLayout" Target="../slideLayouts/slideLayout3.xml"/><Relationship Id="rId1" Type="http://schemas.openxmlformats.org/officeDocument/2006/relationships/vmlDrawing" Target="../drawings/vmlDrawing7.vml"/><Relationship Id="rId6" Type="http://schemas.openxmlformats.org/officeDocument/2006/relationships/slide" Target="slide7.xml"/><Relationship Id="rId5" Type="http://schemas.openxmlformats.org/officeDocument/2006/relationships/slide" Target="slide6.xml"/><Relationship Id="rId4" Type="http://schemas.openxmlformats.org/officeDocument/2006/relationships/slide" Target="slide4.xml"/><Relationship Id="rId9" Type="http://schemas.openxmlformats.org/officeDocument/2006/relationships/image" Target="../media/image7.emf"/></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3.xml"/><Relationship Id="rId5" Type="http://schemas.openxmlformats.org/officeDocument/2006/relationships/slide" Target="slide7.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5764" y="1833198"/>
            <a:ext cx="10515600" cy="1325563"/>
          </a:xfrm>
        </p:spPr>
        <p:txBody>
          <a:bodyPr>
            <a:normAutofit/>
          </a:bodyPr>
          <a:lstStyle/>
          <a:p>
            <a:r>
              <a:rPr lang="zh-CN" altLang="en-US" sz="5400" dirty="0">
                <a:solidFill>
                  <a:schemeClr val="accent6"/>
                </a:solidFill>
              </a:rPr>
              <a:t>第一节　重力、弹力、摩擦力</a:t>
            </a:r>
            <a:endParaRPr lang="zh-CN" altLang="zh-CN" sz="5400" dirty="0">
              <a:solidFill>
                <a:schemeClr val="accent6"/>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32000" y="1165579"/>
          <a:ext cx="8128000" cy="625490"/>
        </p:xfrm>
        <a:graphic>
          <a:graphicData uri="http://schemas.openxmlformats.org/presentationml/2006/ole">
            <mc:AlternateContent xmlns:mc="http://schemas.openxmlformats.org/markup-compatibility/2006">
              <mc:Choice xmlns:v="urn:schemas-microsoft-com:vml" Requires="v">
                <p:oleObj spid="_x0000_s8204" name="文档" r:id="rId8" imgW="3839210" imgH="295910" progId="Word.Document.12">
                  <p:embed/>
                </p:oleObj>
              </mc:Choice>
              <mc:Fallback>
                <p:oleObj name="文档" r:id="rId8" imgW="3839210" imgH="295910" progId="Word.Document.12">
                  <p:embed/>
                  <p:pic>
                    <p:nvPicPr>
                      <p:cNvPr id="0" name="图片 8199"/>
                      <p:cNvPicPr/>
                      <p:nvPr/>
                    </p:nvPicPr>
                    <p:blipFill>
                      <a:blip r:embed="rId9"/>
                      <a:stretch>
                        <a:fillRect/>
                      </a:stretch>
                    </p:blipFill>
                    <p:spPr>
                      <a:xfrm>
                        <a:off x="2032000" y="1165579"/>
                        <a:ext cx="8128000" cy="625490"/>
                      </a:xfrm>
                      <a:prstGeom prst="rect">
                        <a:avLst/>
                      </a:prstGeom>
                    </p:spPr>
                  </p:pic>
                </p:oleObj>
              </mc:Fallback>
            </mc:AlternateContent>
          </a:graphicData>
        </a:graphic>
      </p:graphicFrame>
      <p:graphicFrame>
        <p:nvGraphicFramePr>
          <p:cNvPr id="3" name="对象 2"/>
          <p:cNvGraphicFramePr>
            <a:graphicFrameLocks noChangeAspect="1"/>
          </p:cNvGraphicFramePr>
          <p:nvPr/>
        </p:nvGraphicFramePr>
        <p:xfrm>
          <a:off x="1898650" y="1909205"/>
          <a:ext cx="8394700" cy="5707063"/>
        </p:xfrm>
        <a:graphic>
          <a:graphicData uri="http://schemas.openxmlformats.org/presentationml/2006/ole">
            <mc:AlternateContent xmlns:mc="http://schemas.openxmlformats.org/markup-compatibility/2006">
              <mc:Choice xmlns:v="urn:schemas-microsoft-com:vml" Requires="v">
                <p:oleObj spid="_x0000_s8205" name="文档" r:id="rId11" imgW="5382895" imgH="3668395" progId="Word.Document.12">
                  <p:embed/>
                </p:oleObj>
              </mc:Choice>
              <mc:Fallback>
                <p:oleObj name="文档" r:id="rId11" imgW="5382895" imgH="3668395" progId="Word.Document.12">
                  <p:embed/>
                  <p:pic>
                    <p:nvPicPr>
                      <p:cNvPr id="0" name="图片 8200"/>
                      <p:cNvPicPr/>
                      <p:nvPr/>
                    </p:nvPicPr>
                    <p:blipFill>
                      <a:blip r:embed="rId12"/>
                      <a:stretch>
                        <a:fillRect/>
                      </a:stretch>
                    </p:blipFill>
                    <p:spPr>
                      <a:xfrm>
                        <a:off x="1898650" y="1909205"/>
                        <a:ext cx="8394700" cy="5707063"/>
                      </a:xfrm>
                      <a:prstGeom prst="rect">
                        <a:avLst/>
                      </a:prstGeom>
                    </p:spPr>
                  </p:pic>
                </p:oleObj>
              </mc:Fallback>
            </mc:AlternateContent>
          </a:graphicData>
        </a:graphic>
      </p:graphicFrame>
      <p:sp>
        <p:nvSpPr>
          <p:cNvPr id="8" name="矩形 7"/>
          <p:cNvSpPr/>
          <p:nvPr/>
        </p:nvSpPr>
        <p:spPr>
          <a:xfrm>
            <a:off x="8677897" y="2647538"/>
            <a:ext cx="1020533"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97777" y="2950671"/>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07239" y="5200719"/>
            <a:ext cx="247197" cy="22355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19536" y="1340768"/>
          <a:ext cx="8128000" cy="5197564"/>
        </p:xfrm>
        <a:graphic>
          <a:graphicData uri="http://schemas.openxmlformats.org/presentationml/2006/ole">
            <mc:AlternateContent xmlns:mc="http://schemas.openxmlformats.org/markup-compatibility/2006">
              <mc:Choice xmlns:v="urn:schemas-microsoft-com:vml" Requires="v">
                <p:oleObj spid="_x0000_s9224" name="文档" r:id="rId8" imgW="3912235" imgH="2502535" progId="Word.Document.12">
                  <p:embed/>
                </p:oleObj>
              </mc:Choice>
              <mc:Fallback>
                <p:oleObj name="文档" r:id="rId8" imgW="3912235" imgH="2502535" progId="Word.Document.12">
                  <p:embed/>
                  <p:pic>
                    <p:nvPicPr>
                      <p:cNvPr id="0" name="图片 9220"/>
                      <p:cNvPicPr/>
                      <p:nvPr/>
                    </p:nvPicPr>
                    <p:blipFill>
                      <a:blip r:embed="rId9"/>
                      <a:stretch>
                        <a:fillRect/>
                      </a:stretch>
                    </p:blipFill>
                    <p:spPr>
                      <a:xfrm>
                        <a:off x="1919536" y="1340768"/>
                        <a:ext cx="8128000" cy="5197564"/>
                      </a:xfrm>
                      <a:prstGeom prst="rect">
                        <a:avLst/>
                      </a:prstGeom>
                    </p:spPr>
                  </p:pic>
                </p:oleObj>
              </mc:Fallback>
            </mc:AlternateContent>
          </a:graphicData>
        </a:graphic>
      </p:graphicFrame>
      <p:sp>
        <p:nvSpPr>
          <p:cNvPr id="7" name="矩形 6"/>
          <p:cNvSpPr/>
          <p:nvPr/>
        </p:nvSpPr>
        <p:spPr>
          <a:xfrm>
            <a:off x="6794569" y="2904891"/>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608480" y="3328175"/>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06537" y="5188365"/>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30473" y="5605079"/>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P spid="1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19536" y="1340768"/>
          <a:ext cx="8128000" cy="5237165"/>
        </p:xfrm>
        <a:graphic>
          <a:graphicData uri="http://schemas.openxmlformats.org/presentationml/2006/ole">
            <mc:AlternateContent xmlns:mc="http://schemas.openxmlformats.org/markup-compatibility/2006">
              <mc:Choice xmlns:v="urn:schemas-microsoft-com:vml" Requires="v">
                <p:oleObj spid="_x0000_s10248" name="文档" r:id="rId8" imgW="3912235" imgH="2520950" progId="Word.Document.12">
                  <p:embed/>
                </p:oleObj>
              </mc:Choice>
              <mc:Fallback>
                <p:oleObj name="文档" r:id="rId8" imgW="3912235" imgH="2520950" progId="Word.Document.12">
                  <p:embed/>
                  <p:pic>
                    <p:nvPicPr>
                      <p:cNvPr id="0" name="图片 10244"/>
                      <p:cNvPicPr/>
                      <p:nvPr/>
                    </p:nvPicPr>
                    <p:blipFill>
                      <a:blip r:embed="rId9"/>
                      <a:stretch>
                        <a:fillRect/>
                      </a:stretch>
                    </p:blipFill>
                    <p:spPr>
                      <a:xfrm>
                        <a:off x="1919536" y="1340768"/>
                        <a:ext cx="8128000" cy="5237165"/>
                      </a:xfrm>
                      <a:prstGeom prst="rect">
                        <a:avLst/>
                      </a:prstGeom>
                    </p:spPr>
                  </p:pic>
                </p:oleObj>
              </mc:Fallback>
            </mc:AlternateContent>
          </a:graphicData>
        </a:graphic>
      </p:graphicFrame>
      <p:sp>
        <p:nvSpPr>
          <p:cNvPr id="7" name="矩形 6"/>
          <p:cNvSpPr/>
          <p:nvPr/>
        </p:nvSpPr>
        <p:spPr>
          <a:xfrm>
            <a:off x="5663952" y="2904891"/>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320136" y="3316157"/>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346022" y="4828325"/>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663952" y="5227163"/>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84178" y="563641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P spid="12" grpId="0" bldLvl="0" animBg="1"/>
      <p:bldP spid="1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19536" y="1205032"/>
          <a:ext cx="8128000" cy="5652968"/>
        </p:xfrm>
        <a:graphic>
          <a:graphicData uri="http://schemas.openxmlformats.org/presentationml/2006/ole">
            <mc:AlternateContent xmlns:mc="http://schemas.openxmlformats.org/markup-compatibility/2006">
              <mc:Choice xmlns:v="urn:schemas-microsoft-com:vml" Requires="v">
                <p:oleObj spid="_x0000_s11272" name="文档" r:id="rId8" imgW="3912235" imgH="2721610" progId="Word.Document.12">
                  <p:embed/>
                </p:oleObj>
              </mc:Choice>
              <mc:Fallback>
                <p:oleObj name="文档" r:id="rId8" imgW="3912235" imgH="2721610" progId="Word.Document.12">
                  <p:embed/>
                  <p:pic>
                    <p:nvPicPr>
                      <p:cNvPr id="0" name="图片 11268"/>
                      <p:cNvPicPr/>
                      <p:nvPr/>
                    </p:nvPicPr>
                    <p:blipFill>
                      <a:blip r:embed="rId9"/>
                      <a:stretch>
                        <a:fillRect/>
                      </a:stretch>
                    </p:blipFill>
                    <p:spPr>
                      <a:xfrm>
                        <a:off x="1919536" y="1205032"/>
                        <a:ext cx="8128000" cy="5652968"/>
                      </a:xfrm>
                      <a:prstGeom prst="rect">
                        <a:avLst/>
                      </a:prstGeom>
                    </p:spPr>
                  </p:pic>
                </p:oleObj>
              </mc:Fallback>
            </mc:AlternateContent>
          </a:graphicData>
        </a:graphic>
      </p:graphicFrame>
      <p:sp>
        <p:nvSpPr>
          <p:cNvPr id="7" name="矩形 6"/>
          <p:cNvSpPr/>
          <p:nvPr/>
        </p:nvSpPr>
        <p:spPr>
          <a:xfrm>
            <a:off x="6506537" y="277126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80917" y="3183675"/>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50580" y="3948219"/>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017155" y="5497179"/>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82103" y="5907343"/>
            <a:ext cx="177231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P spid="12" grpId="0" bldLvl="0" animBg="1"/>
      <p:bldP spid="1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3" name="对象 2"/>
          <p:cNvGraphicFramePr>
            <a:graphicFrameLocks noChangeAspect="1"/>
          </p:cNvGraphicFramePr>
          <p:nvPr/>
        </p:nvGraphicFramePr>
        <p:xfrm>
          <a:off x="1991544" y="1556792"/>
          <a:ext cx="8128000" cy="4385752"/>
        </p:xfrm>
        <a:graphic>
          <a:graphicData uri="http://schemas.openxmlformats.org/presentationml/2006/ole">
            <mc:AlternateContent xmlns:mc="http://schemas.openxmlformats.org/markup-compatibility/2006">
              <mc:Choice xmlns:v="urn:schemas-microsoft-com:vml" Requires="v">
                <p:oleObj spid="_x0000_s12296" name="文档" r:id="rId8" imgW="3912235" imgH="2112010" progId="Word.Document.12">
                  <p:embed/>
                </p:oleObj>
              </mc:Choice>
              <mc:Fallback>
                <p:oleObj name="文档" r:id="rId8" imgW="3912235" imgH="2112010" progId="Word.Document.12">
                  <p:embed/>
                  <p:pic>
                    <p:nvPicPr>
                      <p:cNvPr id="0" name="图片 12292"/>
                      <p:cNvPicPr/>
                      <p:nvPr/>
                    </p:nvPicPr>
                    <p:blipFill>
                      <a:blip r:embed="rId9"/>
                      <a:stretch>
                        <a:fillRect/>
                      </a:stretch>
                    </p:blipFill>
                    <p:spPr>
                      <a:xfrm>
                        <a:off x="1991544" y="1556792"/>
                        <a:ext cx="8128000" cy="4385752"/>
                      </a:xfrm>
                      <a:prstGeom prst="rect">
                        <a:avLst/>
                      </a:prstGeom>
                    </p:spPr>
                  </p:pic>
                </p:oleObj>
              </mc:Fallback>
            </mc:AlternateContent>
          </a:graphicData>
        </a:graphic>
      </p:graphicFrame>
      <p:sp>
        <p:nvSpPr>
          <p:cNvPr id="7" name="矩形 6"/>
          <p:cNvSpPr/>
          <p:nvPr/>
        </p:nvSpPr>
        <p:spPr>
          <a:xfrm>
            <a:off x="6044775" y="3130577"/>
            <a:ext cx="25948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233179" y="424187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48848" y="4662798"/>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32000" y="1775628"/>
          <a:ext cx="8128000" cy="3560744"/>
        </p:xfrm>
        <a:graphic>
          <a:graphicData uri="http://schemas.openxmlformats.org/presentationml/2006/ole">
            <mc:AlternateContent xmlns:mc="http://schemas.openxmlformats.org/markup-compatibility/2006">
              <mc:Choice xmlns:v="urn:schemas-microsoft-com:vml" Requires="v">
                <p:oleObj spid="_x0000_s13320" name="文档" r:id="rId8" imgW="3912235" imgH="1714500" progId="Word.Document.12">
                  <p:embed/>
                </p:oleObj>
              </mc:Choice>
              <mc:Fallback>
                <p:oleObj name="文档" r:id="rId8" imgW="3912235" imgH="1714500" progId="Word.Document.12">
                  <p:embed/>
                  <p:pic>
                    <p:nvPicPr>
                      <p:cNvPr id="0" name="图片 13316"/>
                      <p:cNvPicPr/>
                      <p:nvPr/>
                    </p:nvPicPr>
                    <p:blipFill>
                      <a:blip r:embed="rId9"/>
                      <a:stretch>
                        <a:fillRect/>
                      </a:stretch>
                    </p:blipFill>
                    <p:spPr>
                      <a:xfrm>
                        <a:off x="2032000" y="1775628"/>
                        <a:ext cx="8128000" cy="3560744"/>
                      </a:xfrm>
                      <a:prstGeom prst="rect">
                        <a:avLst/>
                      </a:prstGeom>
                    </p:spPr>
                  </p:pic>
                </p:oleObj>
              </mc:Fallback>
            </mc:AlternateContent>
          </a:graphicData>
        </a:graphic>
      </p:graphicFrame>
      <p:sp>
        <p:nvSpPr>
          <p:cNvPr id="7" name="矩形 6"/>
          <p:cNvSpPr/>
          <p:nvPr/>
        </p:nvSpPr>
        <p:spPr>
          <a:xfrm>
            <a:off x="7896929" y="370664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196752"/>
            <a:ext cx="32562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力</a:t>
            </a:r>
            <a:r>
              <a:rPr lang="zh-CN" altLang="zh-CN" sz="2200" b="1">
                <a:solidFill>
                  <a:srgbClr val="000000"/>
                </a:solidFill>
                <a:latin typeface="Times New Roman" panose="02020603050405020304" pitchFamily="18" charset="0"/>
                <a:cs typeface="Times New Roman" panose="02020603050405020304" pitchFamily="18" charset="0"/>
              </a:rPr>
              <a:t>的作用效果及相互</a:t>
            </a:r>
            <a:r>
              <a:rPr lang="zh-CN" altLang="zh-CN" sz="2200" b="1" smtClean="0">
                <a:solidFill>
                  <a:srgbClr val="000000"/>
                </a:solidFill>
                <a:latin typeface="Times New Roman" panose="02020603050405020304" pitchFamily="18" charset="0"/>
                <a:cs typeface="Times New Roman" panose="02020603050405020304" pitchFamily="18" charset="0"/>
              </a:rPr>
              <a:t>性</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695350"/>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1(2019·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广西桂林中考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梅西在发任意球时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能使足球由静止绕过人墙钻入球门。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该现象说明</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smtClean="0">
                <a:solidFill>
                  <a:srgbClr val="000000"/>
                </a:solidFill>
                <a:latin typeface="NEU-BZ-S92"/>
                <a:ea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力的作用是相互的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力可以改变物体的形状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力可以改变物体的运动状态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以上说法都</a:t>
            </a:r>
            <a:r>
              <a:rPr lang="zh-CN" altLang="zh-CN" sz="2200" smtClean="0">
                <a:solidFill>
                  <a:srgbClr val="000000"/>
                </a:solidFill>
                <a:latin typeface="Times New Roman" panose="02020603050405020304" pitchFamily="18" charset="0"/>
                <a:cs typeface="Times New Roman" panose="02020603050405020304" pitchFamily="18" charset="0"/>
              </a:rPr>
              <a:t>不对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6168008" y="2132856"/>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9" name="矩形 8"/>
          <p:cNvSpPr>
            <a:spLocks noChangeAspect="1"/>
          </p:cNvSpPr>
          <p:nvPr/>
        </p:nvSpPr>
        <p:spPr>
          <a:xfrm>
            <a:off x="2032000" y="4225273"/>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力的作用效果有两个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力可以改变物体的运动状态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力可以改变物体的形状。梅西在发任意球时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能使足球由静止绕过人墙钻入球门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足球的运动状态不断变化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该现象说明力可以改变物体的运动状态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不能说明力的作用是相互的也不能说明力改变物体的形状。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2032000" y="2492896"/>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方法</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归纳力的三要素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力的大小、方向和作用点。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三要素影响着力的作用效果。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在力的示意图中要体现力的方向、作用点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有时也标上力的大小。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考法</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556792"/>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1(2018·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甘肃白银中考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游泳时小涛向后划水以获得向前的力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这说明力的作用是</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相互的</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到达终点时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因受到池壁作用力而停止运动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这表明作用力改变了他的</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运动状态</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32000" y="2846671"/>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游泳时小涛向后划水以获得向前的力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是由于手给水一个向后的作用力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由于力的作用是相互的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故水会给手一个向前的力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即手和水之间的作用力是相互的。到达终点时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因受到池壁作用力而停止运动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这表明作用力改变了他的运动状态。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984373" y="2062837"/>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72064" y="2458055"/>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022167"/>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甲、乙、丙三条完全相同的弹簧悬挂在一根水平横杆上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甲弹簧无悬挂物品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乙弹簧悬挂重力为</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的砝码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丙弹簧悬挂重力为</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的砝码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静止平衡时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三者的长度关系如图所示。若三条弹簧质量均很小忽略不计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且乙、丙两弹簧在取下砝码后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均可恢复原长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i="1">
                <a:solidFill>
                  <a:srgbClr val="000000"/>
                </a:solidFill>
                <a:latin typeface="NEU-BZ-S92"/>
                <a:cs typeface="宋体" panose="02010600030101010101" pitchFamily="2" charset="-122"/>
              </a:rPr>
              <a:t>∶</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为</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A.1</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2	B.2</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1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C.2</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3	D.3</a:t>
            </a:r>
            <a:r>
              <a:rPr lang="zh-CN" altLang="zh-CN" sz="2200" i="1">
                <a:solidFill>
                  <a:srgbClr val="000000"/>
                </a:solidFill>
                <a:latin typeface="NEU-BZ-S92"/>
                <a:cs typeface="宋体" panose="02010600030101010101" pitchFamily="2" charset="-122"/>
              </a:rPr>
              <a:t>∶</a:t>
            </a:r>
            <a:r>
              <a:rPr lang="en-US" altLang="zh-CN" sz="22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784608" y="2643097"/>
          <a:ext cx="4758170" cy="2223943"/>
        </p:xfrm>
        <a:graphic>
          <a:graphicData uri="http://schemas.openxmlformats.org/presentationml/2006/ole">
            <mc:AlternateContent xmlns:mc="http://schemas.openxmlformats.org/markup-compatibility/2006">
              <mc:Choice xmlns:v="urn:schemas-microsoft-com:vml" Requires="v">
                <p:oleObj spid="_x0000_s21515" name="文档" r:id="rId8" imgW="2477770" imgH="1158240" progId="Word.Document.12">
                  <p:embed/>
                </p:oleObj>
              </mc:Choice>
              <mc:Fallback>
                <p:oleObj name="文档" r:id="rId8" imgW="2477770" imgH="1158240" progId="Word.Document.12">
                  <p:embed/>
                  <p:pic>
                    <p:nvPicPr>
                      <p:cNvPr id="0" name="图片 21510"/>
                      <p:cNvPicPr/>
                      <p:nvPr/>
                    </p:nvPicPr>
                    <p:blipFill>
                      <a:blip r:embed="rId9"/>
                      <a:stretch>
                        <a:fillRect/>
                      </a:stretch>
                    </p:blipFill>
                    <p:spPr>
                      <a:xfrm>
                        <a:off x="5784608" y="2643097"/>
                        <a:ext cx="4758170" cy="2223943"/>
                      </a:xfrm>
                      <a:prstGeom prst="rect">
                        <a:avLst/>
                      </a:prstGeom>
                    </p:spPr>
                  </p:pic>
                </p:oleObj>
              </mc:Fallback>
            </mc:AlternateContent>
          </a:graphicData>
        </a:graphic>
      </p:graphicFrame>
      <p:sp>
        <p:nvSpPr>
          <p:cNvPr id="8" name="矩形 7"/>
          <p:cNvSpPr>
            <a:spLocks noChangeAspect="1"/>
          </p:cNvSpPr>
          <p:nvPr/>
        </p:nvSpPr>
        <p:spPr>
          <a:xfrm>
            <a:off x="3686929" y="2636912"/>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sp>
        <p:nvSpPr>
          <p:cNvPr id="9" name="矩形 8"/>
          <p:cNvSpPr>
            <a:spLocks noChangeAspect="1"/>
          </p:cNvSpPr>
          <p:nvPr/>
        </p:nvSpPr>
        <p:spPr>
          <a:xfrm>
            <a:off x="2032000" y="5878302"/>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物体接触并发生了弹性形变。大小与弹性形变的程度有关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在弹性限度内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弹簧的伸长与受到的拉力成正比。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nvGraphicFramePr>
        <p:xfrm>
          <a:off x="2135560" y="4806840"/>
          <a:ext cx="8128000" cy="1039119"/>
        </p:xfrm>
        <a:graphic>
          <a:graphicData uri="http://schemas.openxmlformats.org/presentationml/2006/ole">
            <mc:AlternateContent xmlns:mc="http://schemas.openxmlformats.org/markup-compatibility/2006">
              <mc:Choice xmlns:v="urn:schemas-microsoft-com:vml" Requires="v">
                <p:oleObj spid="_x0000_s21516" name="文档" r:id="rId11" imgW="3839210" imgH="492125" progId="Word.Document.12">
                  <p:embed/>
                </p:oleObj>
              </mc:Choice>
              <mc:Fallback>
                <p:oleObj name="文档" r:id="rId11" imgW="3839210" imgH="492125" progId="Word.Document.12">
                  <p:embed/>
                  <p:pic>
                    <p:nvPicPr>
                      <p:cNvPr id="0" name="图片 21511"/>
                      <p:cNvPicPr/>
                      <p:nvPr/>
                    </p:nvPicPr>
                    <p:blipFill>
                      <a:blip r:embed="rId12"/>
                      <a:stretch>
                        <a:fillRect/>
                      </a:stretch>
                    </p:blipFill>
                    <p:spPr>
                      <a:xfrm>
                        <a:off x="2135560" y="4806840"/>
                        <a:ext cx="8128000" cy="1039119"/>
                      </a:xfrm>
                      <a:prstGeom prst="rect">
                        <a:avLst/>
                      </a:prstGeom>
                    </p:spPr>
                  </p:pic>
                </p:oleObj>
              </mc:Fallback>
            </mc:AlternateContent>
          </a:graphicData>
        </a:graphic>
      </p:graphicFrame>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8" name="圆角矩形 17">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052007"/>
            <a:ext cx="1021080" cy="497205"/>
          </a:xfrm>
          <a:prstGeom prst="rect">
            <a:avLst/>
          </a:prstGeom>
        </p:spPr>
        <p:txBody>
          <a:bodyPr wrap="none">
            <a:spAutoFit/>
          </a:bodyPr>
          <a:lstStyle/>
          <a:p>
            <a:pPr>
              <a:lnSpc>
                <a:spcPct val="120000"/>
              </a:lnSpc>
            </a:pPr>
            <a:r>
              <a:rPr lang="zh-CN" altLang="zh-CN" sz="2200" b="1">
                <a:solidFill>
                  <a:srgbClr val="000000"/>
                </a:solidFill>
                <a:latin typeface="Times New Roman" panose="02020603050405020304" pitchFamily="18" charset="0"/>
                <a:cs typeface="Times New Roman" panose="02020603050405020304" pitchFamily="18" charset="0"/>
              </a:rPr>
              <a:t>认识</a:t>
            </a:r>
            <a:r>
              <a:rPr lang="zh-CN" altLang="zh-CN" sz="2200" b="1" smtClean="0">
                <a:solidFill>
                  <a:srgbClr val="000000"/>
                </a:solidFill>
                <a:latin typeface="Times New Roman" panose="02020603050405020304" pitchFamily="18" charset="0"/>
                <a:cs typeface="Times New Roman" panose="02020603050405020304" pitchFamily="18" charset="0"/>
              </a:rPr>
              <a:t>力</a:t>
            </a:r>
            <a:r>
              <a:rPr lang="en-US" altLang="zh-CN" sz="2200" smtClean="0">
                <a:solidFill>
                  <a:srgbClr val="000000"/>
                </a:solidFill>
                <a:latin typeface="Times New Roman" panose="02020603050405020304" pitchFamily="18" charset="0"/>
              </a:rPr>
              <a:t> </a:t>
            </a:r>
            <a:endParaRPr lang="zh-CN" altLang="en-US" sz="2200"/>
          </a:p>
        </p:txBody>
      </p:sp>
      <p:graphicFrame>
        <p:nvGraphicFramePr>
          <p:cNvPr id="7" name="对象 6"/>
          <p:cNvGraphicFramePr>
            <a:graphicFrameLocks noChangeAspect="1"/>
          </p:cNvGraphicFramePr>
          <p:nvPr/>
        </p:nvGraphicFramePr>
        <p:xfrm>
          <a:off x="2032000" y="1544584"/>
          <a:ext cx="8128000" cy="5547367"/>
        </p:xfrm>
        <a:graphic>
          <a:graphicData uri="http://schemas.openxmlformats.org/presentationml/2006/ole">
            <mc:AlternateContent xmlns:mc="http://schemas.openxmlformats.org/markup-compatibility/2006">
              <mc:Choice xmlns:v="urn:schemas-microsoft-com:vml" Requires="v">
                <p:oleObj spid="_x0000_s1032" name="文档" r:id="rId8" imgW="3912235" imgH="2670175" progId="Word.Document.12">
                  <p:embed/>
                </p:oleObj>
              </mc:Choice>
              <mc:Fallback>
                <p:oleObj name="文档" r:id="rId8" imgW="3912235" imgH="2670175" progId="Word.Document.12">
                  <p:embed/>
                  <p:pic>
                    <p:nvPicPr>
                      <p:cNvPr id="0" name="图片 1028"/>
                      <p:cNvPicPr/>
                      <p:nvPr/>
                    </p:nvPicPr>
                    <p:blipFill>
                      <a:blip r:embed="rId9"/>
                      <a:stretch>
                        <a:fillRect/>
                      </a:stretch>
                    </p:blipFill>
                    <p:spPr>
                      <a:xfrm>
                        <a:off x="2032000" y="1544584"/>
                        <a:ext cx="8128000" cy="5547367"/>
                      </a:xfrm>
                      <a:prstGeom prst="rect">
                        <a:avLst/>
                      </a:prstGeom>
                    </p:spPr>
                  </p:pic>
                </p:oleObj>
              </mc:Fallback>
            </mc:AlternateContent>
          </a:graphicData>
        </a:graphic>
      </p:graphicFrame>
      <p:sp>
        <p:nvSpPr>
          <p:cNvPr id="8" name="矩形 7"/>
          <p:cNvSpPr/>
          <p:nvPr/>
        </p:nvSpPr>
        <p:spPr>
          <a:xfrm>
            <a:off x="4025361" y="2400106"/>
            <a:ext cx="177231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65036" y="2801710"/>
            <a:ext cx="19495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86726" y="320331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45307" y="4507425"/>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564325" y="453129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90122" y="4928929"/>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87707" y="4928929"/>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2</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196752"/>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2(2018·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吉林中考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测力计是测量</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力</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大小的仪器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弹簧测力计的读数是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2024523" y="2062758"/>
          <a:ext cx="8128000" cy="1829389"/>
        </p:xfrm>
        <a:graphic>
          <a:graphicData uri="http://schemas.openxmlformats.org/presentationml/2006/ole">
            <mc:AlternateContent xmlns:mc="http://schemas.openxmlformats.org/markup-compatibility/2006">
              <mc:Choice xmlns:v="urn:schemas-microsoft-com:vml" Requires="v">
                <p:oleObj spid="_x0000_s22536" name="文档" r:id="rId8" imgW="3839210" imgH="865505" progId="Word.Document.12">
                  <p:embed/>
                </p:oleObj>
              </mc:Choice>
              <mc:Fallback>
                <p:oleObj name="文档" r:id="rId8" imgW="3839210" imgH="865505" progId="Word.Document.12">
                  <p:embed/>
                  <p:pic>
                    <p:nvPicPr>
                      <p:cNvPr id="0" name="图片 22532"/>
                      <p:cNvPicPr/>
                      <p:nvPr/>
                    </p:nvPicPr>
                    <p:blipFill>
                      <a:blip r:embed="rId9"/>
                      <a:stretch>
                        <a:fillRect/>
                      </a:stretch>
                    </p:blipFill>
                    <p:spPr>
                      <a:xfrm>
                        <a:off x="2024523" y="2062758"/>
                        <a:ext cx="8128000" cy="1829389"/>
                      </a:xfrm>
                      <a:prstGeom prst="rect">
                        <a:avLst/>
                      </a:prstGeom>
                    </p:spPr>
                  </p:pic>
                </p:oleObj>
              </mc:Fallback>
            </mc:AlternateContent>
          </a:graphicData>
        </a:graphic>
      </p:graphicFrame>
      <p:sp>
        <p:nvSpPr>
          <p:cNvPr id="8" name="矩形 7"/>
          <p:cNvSpPr>
            <a:spLocks noChangeAspect="1"/>
          </p:cNvSpPr>
          <p:nvPr/>
        </p:nvSpPr>
        <p:spPr>
          <a:xfrm>
            <a:off x="2032000" y="3895060"/>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弹簧测力计是测量力大小的仪器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弹簧测力计的分度值是</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指针在</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以下两格处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则测力计的示数为</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7001660" y="1297465"/>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07997" y="1668682"/>
            <a:ext cx="48171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448923"/>
            <a:ext cx="10210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重力</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916832"/>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湖南郴州中考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关于重心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空心的足球没有重心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物体的重心不一定在物体上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将质地均匀的木球的中心挖去后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木球的重心就消失了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物体受到的力全部都作用在重心</a:t>
            </a:r>
            <a:r>
              <a:rPr lang="zh-CN" altLang="zh-CN" sz="2200" smtClean="0">
                <a:solidFill>
                  <a:srgbClr val="000000"/>
                </a:solidFill>
                <a:latin typeface="Times New Roman" panose="02020603050405020304" pitchFamily="18" charset="0"/>
                <a:cs typeface="Times New Roman" panose="02020603050405020304" pitchFamily="18" charset="0"/>
              </a:rPr>
              <a:t>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8904312" y="1913047"/>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B </a:t>
            </a:r>
            <a:endParaRPr lang="zh-CN" altLang="en-US" sz="2200"/>
          </a:p>
        </p:txBody>
      </p:sp>
      <p:sp>
        <p:nvSpPr>
          <p:cNvPr id="9" name="矩形 8"/>
          <p:cNvSpPr>
            <a:spLocks noChangeAspect="1"/>
          </p:cNvSpPr>
          <p:nvPr/>
        </p:nvSpPr>
        <p:spPr>
          <a:xfrm>
            <a:off x="2135560" y="4040490"/>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任何物体都有重心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重心不一定在物体上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也可以在物体之外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比如圆环、空心球它们的重心在中间的空心部位上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所以质地均匀的木球的中心挖去后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重心仍在其球心处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重心是物体各部分所受重力的集中点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而物体受到的力并非都作用在重心上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2032000" y="2708920"/>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方法</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归纳重力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重力的大小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与质量成正比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a:solidFill>
                  <a:srgbClr val="000000"/>
                </a:solidFill>
                <a:latin typeface="Times New Roman" panose="02020603050405020304" pitchFamily="18" charset="0"/>
                <a:cs typeface="Times New Roman" panose="02020603050405020304" pitchFamily="18" charset="0"/>
              </a:rPr>
              <a:t>G=mg</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重力的方向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竖直向下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指向地心。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重力的作用点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质量分布均匀、形状规则的物体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其重心在几何中心上。</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124744"/>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3(2019·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湖南湘潭中考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纸做的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不倒翁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小鸟翅膀上装有两个回形针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将鸟嘴放在指尖上转动而不会掉下来。下列说法正确的是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装回形针降低了小鸟的重心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装回形针升高了小鸟的重心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小鸟的重心一定在其几何中心上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小鸟不掉下来是因为鸟嘴上有</a:t>
            </a:r>
            <a:r>
              <a:rPr lang="zh-CN" altLang="zh-CN" sz="2200" smtClean="0">
                <a:solidFill>
                  <a:srgbClr val="000000"/>
                </a:solidFill>
                <a:latin typeface="Times New Roman" panose="02020603050405020304" pitchFamily="18" charset="0"/>
                <a:cs typeface="Times New Roman" panose="02020603050405020304" pitchFamily="18" charset="0"/>
              </a:rPr>
              <a:t>胶水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3914249" y="1929463"/>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sp>
        <p:nvSpPr>
          <p:cNvPr id="8" name="矩形 7"/>
          <p:cNvSpPr>
            <a:spLocks noChangeAspect="1"/>
          </p:cNvSpPr>
          <p:nvPr/>
        </p:nvSpPr>
        <p:spPr>
          <a:xfrm>
            <a:off x="2032000" y="4025788"/>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装上回形针小鸟的重心降低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稳定性增强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小鸟的形状不规则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重心不在几何重心上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鸟嘴上并没有胶水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3</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340768"/>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安徽亳州二模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体操运动员单脚站立在平衡木上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处于静止状态。下列四个图中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能正确表示运动员所受重力的示意图是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824467" y="2137287"/>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A </a:t>
            </a:r>
            <a:endParaRPr lang="zh-CN" altLang="en-US" sz="2200"/>
          </a:p>
        </p:txBody>
      </p:sp>
      <p:graphicFrame>
        <p:nvGraphicFramePr>
          <p:cNvPr id="8" name="对象 7"/>
          <p:cNvGraphicFramePr>
            <a:graphicFrameLocks noChangeAspect="1"/>
          </p:cNvGraphicFramePr>
          <p:nvPr/>
        </p:nvGraphicFramePr>
        <p:xfrm>
          <a:off x="2020093" y="2607031"/>
          <a:ext cx="8128000" cy="1076111"/>
        </p:xfrm>
        <a:graphic>
          <a:graphicData uri="http://schemas.openxmlformats.org/presentationml/2006/ole">
            <mc:AlternateContent xmlns:mc="http://schemas.openxmlformats.org/markup-compatibility/2006">
              <mc:Choice xmlns:v="urn:schemas-microsoft-com:vml" Requires="v">
                <p:oleObj spid="_x0000_s23560" name="文档" r:id="rId8" imgW="3839210" imgH="509270" progId="Word.Document.12">
                  <p:embed/>
                </p:oleObj>
              </mc:Choice>
              <mc:Fallback>
                <p:oleObj name="文档" r:id="rId8" imgW="3839210" imgH="509270" progId="Word.Document.12">
                  <p:embed/>
                  <p:pic>
                    <p:nvPicPr>
                      <p:cNvPr id="0" name="图片 23556"/>
                      <p:cNvPicPr/>
                      <p:nvPr/>
                    </p:nvPicPr>
                    <p:blipFill>
                      <a:blip r:embed="rId9"/>
                      <a:stretch>
                        <a:fillRect/>
                      </a:stretch>
                    </p:blipFill>
                    <p:spPr>
                      <a:xfrm>
                        <a:off x="2020093" y="2607031"/>
                        <a:ext cx="8128000" cy="1076111"/>
                      </a:xfrm>
                      <a:prstGeom prst="rect">
                        <a:avLst/>
                      </a:prstGeom>
                    </p:spPr>
                  </p:pic>
                </p:oleObj>
              </mc:Fallback>
            </mc:AlternateContent>
          </a:graphicData>
        </a:graphic>
      </p:graphicFrame>
      <p:sp>
        <p:nvSpPr>
          <p:cNvPr id="9" name="矩形 8"/>
          <p:cNvSpPr>
            <a:spLocks noChangeAspect="1"/>
          </p:cNvSpPr>
          <p:nvPr/>
        </p:nvSpPr>
        <p:spPr>
          <a:xfrm>
            <a:off x="2032000" y="3773188"/>
            <a:ext cx="8128000" cy="13087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重力的作用点在物体的重心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方向是竖直向下的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图重心位置偏上</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图重心位置偏下</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图方向错误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4</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983914"/>
            <a:ext cx="13004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摩擦力</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2032000" y="1382691"/>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en-US" altLang="zh-CN" sz="2200">
                <a:solidFill>
                  <a:srgbClr val="000000"/>
                </a:solidFill>
                <a:latin typeface="Times New Roman" panose="02020603050405020304" pitchFamily="18" charset="0"/>
                <a:cs typeface="Times New Roman" panose="02020603050405020304" pitchFamily="18" charset="0"/>
              </a:rPr>
              <a:t>4(2019·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四川巴中中考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在粗糙程度相同的水平面上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重为</a:t>
            </a:r>
            <a:r>
              <a:rPr lang="en-US" altLang="zh-CN" sz="2200">
                <a:solidFill>
                  <a:srgbClr val="000000"/>
                </a:solidFill>
                <a:latin typeface="Times New Roman" panose="02020603050405020304" pitchFamily="18" charset="0"/>
                <a:cs typeface="Times New Roman" panose="02020603050405020304" pitchFamily="18" charset="0"/>
              </a:rPr>
              <a:t>10 N</a:t>
            </a:r>
            <a:r>
              <a:rPr lang="zh-CN" altLang="zh-CN" sz="2200">
                <a:solidFill>
                  <a:srgbClr val="000000"/>
                </a:solidFill>
                <a:latin typeface="Times New Roman" panose="02020603050405020304" pitchFamily="18" charset="0"/>
                <a:cs typeface="Times New Roman" panose="02020603050405020304" pitchFamily="18" charset="0"/>
              </a:rPr>
              <a:t>的物体在</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5 N</a:t>
            </a:r>
            <a:r>
              <a:rPr lang="zh-CN" altLang="zh-CN" sz="2200">
                <a:solidFill>
                  <a:srgbClr val="000000"/>
                </a:solidFill>
                <a:latin typeface="Times New Roman" panose="02020603050405020304" pitchFamily="18" charset="0"/>
                <a:cs typeface="Times New Roman" panose="02020603050405020304" pitchFamily="18" charset="0"/>
              </a:rPr>
              <a:t>的水平拉力作用下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沿水平面由</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点匀速运动到</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此时撤去拉力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物体继续向前运动到</a:t>
            </a:r>
            <a:r>
              <a:rPr lang="en-US" altLang="zh-CN" sz="2200" i="1">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点停下来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此过程中下列说法正确的是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i="1">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物体在</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段摩擦力等于</a:t>
            </a:r>
            <a:r>
              <a:rPr lang="en-US" altLang="zh-CN" sz="2200">
                <a:solidFill>
                  <a:srgbClr val="000000"/>
                </a:solidFill>
                <a:latin typeface="Times New Roman" panose="02020603050405020304" pitchFamily="18" charset="0"/>
                <a:cs typeface="Times New Roman" panose="02020603050405020304" pitchFamily="18" charset="0"/>
              </a:rPr>
              <a:t>10 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物体在</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段摩擦力小于</a:t>
            </a:r>
            <a:r>
              <a:rPr lang="en-US" altLang="zh-CN" sz="2200">
                <a:solidFill>
                  <a:srgbClr val="000000"/>
                </a:solidFill>
                <a:latin typeface="Times New Roman" panose="02020603050405020304" pitchFamily="18" charset="0"/>
                <a:cs typeface="Times New Roman" panose="02020603050405020304" pitchFamily="18" charset="0"/>
              </a:rPr>
              <a:t>5 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物体在</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a:solidFill>
                  <a:srgbClr val="000000"/>
                </a:solidFill>
                <a:latin typeface="Times New Roman" panose="02020603050405020304" pitchFamily="18" charset="0"/>
                <a:cs typeface="Times New Roman" panose="02020603050405020304" pitchFamily="18" charset="0"/>
              </a:rPr>
              <a:t>段摩擦力等于</a:t>
            </a:r>
            <a:r>
              <a:rPr lang="en-US" altLang="zh-CN" sz="2200">
                <a:solidFill>
                  <a:srgbClr val="000000"/>
                </a:solidFill>
                <a:latin typeface="Times New Roman" panose="02020603050405020304" pitchFamily="18" charset="0"/>
                <a:cs typeface="Times New Roman" panose="02020603050405020304" pitchFamily="18" charset="0"/>
              </a:rPr>
              <a:t>5 N</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物体在</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cs typeface="Times New Roman" panose="02020603050405020304" pitchFamily="18" charset="0"/>
              </a:rPr>
              <a:t>段摩擦力大于</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a:solidFill>
                  <a:srgbClr val="000000"/>
                </a:solidFill>
                <a:latin typeface="Times New Roman" panose="02020603050405020304" pitchFamily="18" charset="0"/>
                <a:cs typeface="Times New Roman" panose="02020603050405020304" pitchFamily="18" charset="0"/>
              </a:rPr>
              <a:t>段摩擦力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3371552" y="2584173"/>
            <a:ext cx="368935" cy="497205"/>
          </a:xfrm>
          <a:prstGeom prst="rect">
            <a:avLst/>
          </a:prstGeom>
        </p:spPr>
        <p:txBody>
          <a:bodyPr wrap="none">
            <a:spAutoFit/>
          </a:bodyPr>
          <a:lstStyle/>
          <a:p>
            <a:pPr>
              <a:lnSpc>
                <a:spcPct val="120000"/>
              </a:lnSpc>
            </a:pPr>
            <a:r>
              <a:rPr lang="en-US" altLang="zh-CN" sz="2200" smtClean="0">
                <a:solidFill>
                  <a:srgbClr val="FF0000"/>
                </a:solidFill>
                <a:latin typeface="Times New Roman" panose="02020603050405020304" pitchFamily="18" charset="0"/>
              </a:rPr>
              <a:t>C </a:t>
            </a:r>
            <a:endParaRPr lang="zh-CN" altLang="en-US" sz="2200"/>
          </a:p>
        </p:txBody>
      </p:sp>
      <p:graphicFrame>
        <p:nvGraphicFramePr>
          <p:cNvPr id="9" name="对象 8"/>
          <p:cNvGraphicFramePr>
            <a:graphicFrameLocks noChangeAspect="1"/>
          </p:cNvGraphicFramePr>
          <p:nvPr/>
        </p:nvGraphicFramePr>
        <p:xfrm>
          <a:off x="4007768" y="3360178"/>
          <a:ext cx="8128000" cy="591861"/>
        </p:xfrm>
        <a:graphic>
          <a:graphicData uri="http://schemas.openxmlformats.org/presentationml/2006/ole">
            <mc:AlternateContent xmlns:mc="http://schemas.openxmlformats.org/markup-compatibility/2006">
              <mc:Choice xmlns:v="urn:schemas-microsoft-com:vml" Requires="v">
                <p:oleObj spid="_x0000_s24584" name="文档" r:id="rId8" imgW="3839210" imgH="280670" progId="Word.Document.12">
                  <p:embed/>
                </p:oleObj>
              </mc:Choice>
              <mc:Fallback>
                <p:oleObj name="文档" r:id="rId8" imgW="3839210" imgH="280670" progId="Word.Document.12">
                  <p:embed/>
                  <p:pic>
                    <p:nvPicPr>
                      <p:cNvPr id="0" name="图片 24580"/>
                      <p:cNvPicPr/>
                      <p:nvPr/>
                    </p:nvPicPr>
                    <p:blipFill>
                      <a:blip r:embed="rId9"/>
                      <a:stretch>
                        <a:fillRect/>
                      </a:stretch>
                    </p:blipFill>
                    <p:spPr>
                      <a:xfrm>
                        <a:off x="4007768" y="3360178"/>
                        <a:ext cx="8128000" cy="591861"/>
                      </a:xfrm>
                      <a:prstGeom prst="rect">
                        <a:avLst/>
                      </a:prstGeom>
                    </p:spPr>
                  </p:pic>
                </p:oleObj>
              </mc:Fallback>
            </mc:AlternateContent>
          </a:graphicData>
        </a:graphic>
      </p:graphicFrame>
      <p:sp>
        <p:nvSpPr>
          <p:cNvPr id="10" name="矩形 9"/>
          <p:cNvSpPr>
            <a:spLocks noChangeAspect="1"/>
          </p:cNvSpPr>
          <p:nvPr/>
        </p:nvSpPr>
        <p:spPr>
          <a:xfrm>
            <a:off x="2032000" y="4662798"/>
            <a:ext cx="8240464" cy="212090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影响滑动摩擦力大小因素有两个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压力大小和接触面的粗糙程度。压力越大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接触面越粗糙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滑动摩擦力越大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物体在</a:t>
            </a:r>
            <a:r>
              <a:rPr lang="en-US" altLang="zh-CN" sz="2200" i="1">
                <a:solidFill>
                  <a:srgbClr val="000000"/>
                </a:solidFill>
                <a:latin typeface="Times New Roman" panose="02020603050405020304" pitchFamily="18" charset="0"/>
                <a:cs typeface="Times New Roman" panose="02020603050405020304" pitchFamily="18" charset="0"/>
              </a:rPr>
              <a:t>AB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处于平衡状态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则拉力与滑动摩擦力是一对平衡力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二力的大小相等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f</a:t>
            </a:r>
            <a:r>
              <a:rPr lang="en-US" altLang="zh-CN" sz="2200" i="1" baseline="-25000">
                <a:solidFill>
                  <a:srgbClr val="000000"/>
                </a:solidFill>
                <a:latin typeface="Times New Roman" panose="02020603050405020304" pitchFamily="18" charset="0"/>
                <a:cs typeface="Times New Roman" panose="02020603050405020304" pitchFamily="18" charset="0"/>
              </a:rPr>
              <a:t>AB</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i="1">
                <a:solidFill>
                  <a:srgbClr val="000000"/>
                </a:solidFill>
                <a:latin typeface="Times New Roman" panose="02020603050405020304" pitchFamily="18" charset="0"/>
                <a:cs typeface="Times New Roman" panose="02020603050405020304" pitchFamily="18" charset="0"/>
              </a:rPr>
              <a:t>BC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段物块做减速运动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因压力大小与接触面的粗糙程度均不变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所以滑动摩擦力的大小不变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4</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497936"/>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方法归纳摩擦力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摩擦力的大小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可用弹簧测力计测量。用弹簧测力计拉着一物块在水平地面上匀速前进时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物块受到的滑动摩擦力与拉力是一对平衡力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故摩擦力的大小等于弹簧测力计的示数。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影响滑动摩擦力大小的因素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与压力大小和接触面的粗糙程度有关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与物体运动的快慢、接触面积大小无关。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摩擦力的方向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摩擦力的方向总是与物体间相对运动方向或物体间相对运动趋势方向相反。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增大摩擦的方法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增大压力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使接触面更粗糙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变滚动为滑动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减小摩擦的方法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减小压力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使接触面更光滑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变滑动为滚动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加润滑油。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med">
    <p:cove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5"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6" action="ppaction://hlinksldjump"/>
          </p:cNvPr>
          <p:cNvSpPr/>
          <p:nvPr/>
        </p:nvSpPr>
        <p:spPr>
          <a:xfrm>
            <a:off x="4635453"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4</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7" name="矩形 6"/>
          <p:cNvSpPr>
            <a:spLocks noChangeAspect="1"/>
          </p:cNvSpPr>
          <p:nvPr/>
        </p:nvSpPr>
        <p:spPr>
          <a:xfrm>
            <a:off x="2032000" y="1268760"/>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5(2019·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湖南怀化中考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物体</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受到</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 N</a:t>
            </a:r>
            <a:r>
              <a:rPr lang="zh-CN" altLang="zh-CN" sz="2200">
                <a:solidFill>
                  <a:srgbClr val="000000"/>
                </a:solidFill>
                <a:latin typeface="Times New Roman" panose="02020603050405020304" pitchFamily="18" charset="0"/>
                <a:cs typeface="Times New Roman" panose="02020603050405020304" pitchFamily="18" charset="0"/>
              </a:rPr>
              <a:t>的水平拉力的作用。在水平面上做匀速直线运动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则物体</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受到的摩擦力大小为</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如果在物体</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上面再放一个物体</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一起在水平拉力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作用下做匀速直线运动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&gt;</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&lt;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nvGraphicFramePr>
        <p:xfrm>
          <a:off x="2032000" y="3353561"/>
          <a:ext cx="8128000" cy="968500"/>
        </p:xfrm>
        <a:graphic>
          <a:graphicData uri="http://schemas.openxmlformats.org/presentationml/2006/ole">
            <mc:AlternateContent xmlns:mc="http://schemas.openxmlformats.org/markup-compatibility/2006">
              <mc:Choice xmlns:v="urn:schemas-microsoft-com:vml" Requires="v">
                <p:oleObj spid="_x0000_s25608" name="文档" r:id="rId8" imgW="3839210" imgH="458470" progId="Word.Document.12">
                  <p:embed/>
                </p:oleObj>
              </mc:Choice>
              <mc:Fallback>
                <p:oleObj name="文档" r:id="rId8" imgW="3839210" imgH="458470" progId="Word.Document.12">
                  <p:embed/>
                  <p:pic>
                    <p:nvPicPr>
                      <p:cNvPr id="0" name="图片 25604"/>
                      <p:cNvPicPr/>
                      <p:nvPr/>
                    </p:nvPicPr>
                    <p:blipFill>
                      <a:blip r:embed="rId9"/>
                      <a:stretch>
                        <a:fillRect/>
                      </a:stretch>
                    </p:blipFill>
                    <p:spPr>
                      <a:xfrm>
                        <a:off x="2032000" y="3353561"/>
                        <a:ext cx="8128000" cy="968500"/>
                      </a:xfrm>
                      <a:prstGeom prst="rect">
                        <a:avLst/>
                      </a:prstGeom>
                    </p:spPr>
                  </p:pic>
                </p:oleObj>
              </mc:Fallback>
            </mc:AlternateContent>
          </a:graphicData>
        </a:graphic>
      </p:graphicFrame>
      <p:sp>
        <p:nvSpPr>
          <p:cNvPr id="6" name="矩形 5"/>
          <p:cNvSpPr>
            <a:spLocks noChangeAspect="1"/>
          </p:cNvSpPr>
          <p:nvPr/>
        </p:nvSpPr>
        <p:spPr>
          <a:xfrm>
            <a:off x="2032000" y="4322061"/>
            <a:ext cx="8128000" cy="17145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在水平面上做匀速直线运动的物体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受到的摩擦力与拉力平衡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受到的摩擦力大小为</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如果在物体</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上面再放一个物体</a:t>
            </a:r>
            <a:r>
              <a:rPr lang="en-US" altLang="zh-CN" sz="2200" i="1">
                <a:solidFill>
                  <a:srgbClr val="000000"/>
                </a:solidFill>
                <a:latin typeface="Times New Roman" panose="02020603050405020304" pitchFamily="18" charset="0"/>
                <a:cs typeface="Times New Roman" panose="02020603050405020304" pitchFamily="18" charset="0"/>
              </a:rPr>
              <a:t>B</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i="1">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一起在水平拉力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作用下做匀速直线运动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由于接触面不变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所以摩擦力增大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&gt;F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538059" y="2155126"/>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501709" y="2525404"/>
            <a:ext cx="35769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bldLvl="0" animBg="1"/>
      <p:bldP spid="10"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3" name="圆角矩形 2">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3682142"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考法</a:t>
            </a:r>
            <a:r>
              <a:rPr lang="en-US" altLang="zh-CN" sz="1400">
                <a:solidFill>
                  <a:schemeClr val="bg1">
                    <a:lumMod val="65000"/>
                  </a:schemeClr>
                </a:solidFill>
                <a:latin typeface="黑体" panose="02010609060101010101" pitchFamily="2" charset="-122"/>
                <a:ea typeface="黑体" panose="02010609060101010101" pitchFamily="2" charset="-122"/>
              </a:rPr>
              <a:t>3</a:t>
            </a:r>
            <a:endParaRPr lang="en-US" altLang="zh-CN" sz="1400" dirty="0">
              <a:solidFill>
                <a:schemeClr val="bg1">
                  <a:lumMod val="65000"/>
                </a:schemeClr>
              </a:solidFill>
              <a:latin typeface="黑体" panose="02010609060101010101" pitchFamily="2" charset="-122"/>
              <a:ea typeface="黑体" panose="02010609060101010101" pitchFamily="2" charset="-122"/>
            </a:endParaRPr>
          </a:p>
        </p:txBody>
      </p:sp>
      <p:sp>
        <p:nvSpPr>
          <p:cNvPr id="5" name="圆角矩形 4">
            <a:hlinkClick r:id="rId5" action="ppaction://hlinksldjump"/>
          </p:cNvPr>
          <p:cNvSpPr/>
          <p:nvPr/>
        </p:nvSpPr>
        <p:spPr>
          <a:xfrm>
            <a:off x="4635453"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黑体" panose="02010609060101010101" pitchFamily="2" charset="-122"/>
                <a:ea typeface="黑体" panose="02010609060101010101" pitchFamily="2" charset="-122"/>
              </a:rPr>
              <a:t>考法</a:t>
            </a:r>
            <a:r>
              <a:rPr lang="en-US" altLang="zh-CN" sz="1400">
                <a:solidFill>
                  <a:schemeClr val="bg1"/>
                </a:solidFill>
                <a:latin typeface="黑体" panose="02010609060101010101" pitchFamily="2" charset="-122"/>
                <a:ea typeface="黑体" panose="02010609060101010101" pitchFamily="2" charset="-122"/>
              </a:rPr>
              <a:t>4</a:t>
            </a:r>
            <a:endParaRPr lang="en-US" altLang="zh-CN" sz="1400" dirty="0">
              <a:solidFill>
                <a:schemeClr val="bg1"/>
              </a:solidFill>
              <a:latin typeface="黑体" panose="02010609060101010101" pitchFamily="2" charset="-122"/>
              <a:ea typeface="黑体" panose="02010609060101010101" pitchFamily="2" charset="-122"/>
            </a:endParaRPr>
          </a:p>
        </p:txBody>
      </p:sp>
      <p:sp>
        <p:nvSpPr>
          <p:cNvPr id="6" name="矩形 5"/>
          <p:cNvSpPr>
            <a:spLocks noChangeAspect="1"/>
          </p:cNvSpPr>
          <p:nvPr/>
        </p:nvSpPr>
        <p:spPr>
          <a:xfrm>
            <a:off x="2032000" y="1412776"/>
            <a:ext cx="8128000" cy="2120900"/>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对应练</a:t>
            </a:r>
            <a:r>
              <a:rPr lang="en-US" altLang="zh-CN" sz="2200">
                <a:solidFill>
                  <a:srgbClr val="000000"/>
                </a:solidFill>
                <a:latin typeface="Times New Roman" panose="02020603050405020304" pitchFamily="18" charset="0"/>
                <a:cs typeface="Times New Roman" panose="02020603050405020304" pitchFamily="18" charset="0"/>
              </a:rPr>
              <a:t>6(2019·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湖北宜昌中考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消防员在紧急集合时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往往抓住一根竖直的杆从楼上滑下。如果某消防员自身及装备质量共</a:t>
            </a:r>
            <a:r>
              <a:rPr lang="en-US" altLang="zh-CN" sz="2200">
                <a:solidFill>
                  <a:srgbClr val="000000"/>
                </a:solidFill>
                <a:latin typeface="Times New Roman" panose="02020603050405020304" pitchFamily="18" charset="0"/>
                <a:cs typeface="Times New Roman" panose="02020603050405020304" pitchFamily="18" charset="0"/>
              </a:rPr>
              <a:t>80 kg,</a:t>
            </a:r>
            <a:r>
              <a:rPr lang="zh-CN" altLang="zh-CN" sz="2200">
                <a:solidFill>
                  <a:srgbClr val="000000"/>
                </a:solidFill>
                <a:latin typeface="Times New Roman" panose="02020603050405020304" pitchFamily="18" charset="0"/>
                <a:cs typeface="Times New Roman" panose="02020603050405020304" pitchFamily="18" charset="0"/>
              </a:rPr>
              <a:t>当他抓着竖直的杆匀速下滑时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杆对人的摩擦力是</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800</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接近地面时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他增大握力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则杆对手的摩擦力将</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增大</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i="1">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10 N/kg)</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32000" y="3497577"/>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消防员自身及装备的重力</a:t>
            </a:r>
            <a:r>
              <a:rPr lang="en-US" altLang="zh-CN" sz="2200" i="1">
                <a:solidFill>
                  <a:srgbClr val="000000"/>
                </a:solidFill>
                <a:latin typeface="Times New Roman" panose="02020603050405020304" pitchFamily="18" charset="0"/>
                <a:cs typeface="Times New Roman" panose="02020603050405020304" pitchFamily="18" charset="0"/>
              </a:rPr>
              <a:t>G=mg=</a:t>
            </a:r>
            <a:r>
              <a:rPr lang="en-US" altLang="zh-CN" sz="2200">
                <a:solidFill>
                  <a:srgbClr val="000000"/>
                </a:solidFill>
                <a:latin typeface="Times New Roman" panose="02020603050405020304" pitchFamily="18" charset="0"/>
                <a:cs typeface="Times New Roman" panose="02020603050405020304" pitchFamily="18" charset="0"/>
              </a:rPr>
              <a:t>80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N/kg</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800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当他抓着竖直的杆匀速下滑时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处于平衡状态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受到的重力和杆对人的摩擦力是一对平衡力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大小相等、方向相反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所以受到的摩擦力</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f</a:t>
            </a:r>
            <a:r>
              <a:rPr lang="en-US" altLang="zh-CN" sz="2200" i="1">
                <a:solidFill>
                  <a:srgbClr val="000000"/>
                </a:solidFill>
                <a:latin typeface="Times New Roman" panose="02020603050405020304" pitchFamily="18" charset="0"/>
                <a:cs typeface="Times New Roman" panose="02020603050405020304" pitchFamily="18" charset="0"/>
              </a:rPr>
              <a:t>=G=</a:t>
            </a:r>
            <a:r>
              <a:rPr lang="en-US" altLang="zh-CN" sz="2200">
                <a:solidFill>
                  <a:srgbClr val="000000"/>
                </a:solidFill>
                <a:latin typeface="Times New Roman" panose="02020603050405020304" pitchFamily="18" charset="0"/>
                <a:cs typeface="Times New Roman" panose="02020603050405020304" pitchFamily="18" charset="0"/>
              </a:rPr>
              <a:t>800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方向竖直向上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用更大的力握杆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对杆的压力变大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则杆对手的滑动摩擦力也增大。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8066779" y="2299142"/>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744072" y="2711153"/>
            <a:ext cx="52369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ldLvl="0" animBg="1"/>
      <p:bldP spid="9"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矩形 3"/>
          <p:cNvSpPr>
            <a:spLocks noChangeAspect="1"/>
          </p:cNvSpPr>
          <p:nvPr/>
        </p:nvSpPr>
        <p:spPr>
          <a:xfrm>
            <a:off x="2351584" y="692696"/>
            <a:ext cx="4373880" cy="497205"/>
          </a:xfrm>
          <a:prstGeom prst="rect">
            <a:avLst/>
          </a:prstGeom>
        </p:spPr>
        <p:txBody>
          <a:bodyPr wrap="none">
            <a:spAutoFit/>
          </a:bodyPr>
          <a:lstStyle/>
          <a:p>
            <a:pPr>
              <a:lnSpc>
                <a:spcPct val="120000"/>
              </a:lnSpc>
            </a:pPr>
            <a:r>
              <a:rPr lang="en-US" altLang="zh-CN" sz="2200" b="1" smtClean="0">
                <a:solidFill>
                  <a:srgbClr val="000000"/>
                </a:solidFill>
                <a:latin typeface="Times New Roman" panose="02020603050405020304" pitchFamily="18" charset="0"/>
                <a:cs typeface="Times New Roman" panose="02020603050405020304" pitchFamily="18" charset="0"/>
              </a:rPr>
              <a:t>    </a:t>
            </a:r>
            <a:r>
              <a:rPr lang="zh-CN" altLang="zh-CN" sz="2200" b="1" smtClean="0">
                <a:solidFill>
                  <a:srgbClr val="000000"/>
                </a:solidFill>
                <a:latin typeface="Times New Roman" panose="02020603050405020304" pitchFamily="18" charset="0"/>
                <a:cs typeface="Times New Roman" panose="02020603050405020304" pitchFamily="18" charset="0"/>
              </a:rPr>
              <a:t>探究</a:t>
            </a:r>
            <a:r>
              <a:rPr lang="zh-CN" altLang="zh-CN" sz="2200" b="1">
                <a:solidFill>
                  <a:srgbClr val="000000"/>
                </a:solidFill>
                <a:latin typeface="Times New Roman" panose="02020603050405020304" pitchFamily="18" charset="0"/>
                <a:cs typeface="Times New Roman" panose="02020603050405020304" pitchFamily="18" charset="0"/>
              </a:rPr>
              <a:t>影响滑动摩擦力大小的</a:t>
            </a:r>
            <a:r>
              <a:rPr lang="zh-CN" altLang="zh-CN" sz="2200" b="1" smtClean="0">
                <a:solidFill>
                  <a:srgbClr val="000000"/>
                </a:solidFill>
                <a:latin typeface="Times New Roman" panose="02020603050405020304" pitchFamily="18" charset="0"/>
                <a:cs typeface="Times New Roman" panose="02020603050405020304" pitchFamily="18" charset="0"/>
              </a:rPr>
              <a:t>因素</a:t>
            </a:r>
            <a:r>
              <a:rPr lang="en-US" altLang="zh-CN" sz="2200" b="1"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5" name="矩形 4"/>
          <p:cNvSpPr>
            <a:spLocks noChangeAspect="1"/>
          </p:cNvSpPr>
          <p:nvPr/>
        </p:nvSpPr>
        <p:spPr>
          <a:xfrm>
            <a:off x="1775520" y="1045793"/>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考查方向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滑动摩擦力的测量、控制变量法的应用、实验的评估和结论分析。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1991544" y="1914407"/>
          <a:ext cx="8131175" cy="6323012"/>
        </p:xfrm>
        <a:graphic>
          <a:graphicData uri="http://schemas.openxmlformats.org/presentationml/2006/ole">
            <mc:AlternateContent xmlns:mc="http://schemas.openxmlformats.org/markup-compatibility/2006">
              <mc:Choice xmlns:v="urn:schemas-microsoft-com:vml" Requires="v">
                <p:oleObj spid="_x0000_s28680" name="文档" r:id="rId5" imgW="3953510" imgH="3081655" progId="Word.Document.12">
                  <p:embed/>
                </p:oleObj>
              </mc:Choice>
              <mc:Fallback>
                <p:oleObj name="文档" r:id="rId5" imgW="3953510" imgH="3081655" progId="Word.Document.12">
                  <p:embed/>
                  <p:pic>
                    <p:nvPicPr>
                      <p:cNvPr id="0" name="图片 28676"/>
                      <p:cNvPicPr/>
                      <p:nvPr/>
                    </p:nvPicPr>
                    <p:blipFill>
                      <a:blip r:embed="rId6"/>
                      <a:stretch>
                        <a:fillRect/>
                      </a:stretch>
                    </p:blipFill>
                    <p:spPr>
                      <a:xfrm>
                        <a:off x="1991544" y="1914407"/>
                        <a:ext cx="8131175" cy="6323012"/>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1</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4" name="圆角矩形 3">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8" name="圆角矩形 17">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1991544" y="1268760"/>
          <a:ext cx="8128000" cy="5134863"/>
        </p:xfrm>
        <a:graphic>
          <a:graphicData uri="http://schemas.openxmlformats.org/presentationml/2006/ole">
            <mc:AlternateContent xmlns:mc="http://schemas.openxmlformats.org/markup-compatibility/2006">
              <mc:Choice xmlns:v="urn:schemas-microsoft-com:vml" Requires="v">
                <p:oleObj spid="_x0000_s2056" name="文档" r:id="rId8" imgW="3912235" imgH="2470150" progId="Word.Document.12">
                  <p:embed/>
                </p:oleObj>
              </mc:Choice>
              <mc:Fallback>
                <p:oleObj name="文档" r:id="rId8" imgW="3912235" imgH="2470150" progId="Word.Document.12">
                  <p:embed/>
                  <p:pic>
                    <p:nvPicPr>
                      <p:cNvPr id="0" name="图片 2052"/>
                      <p:cNvPicPr/>
                      <p:nvPr/>
                    </p:nvPicPr>
                    <p:blipFill>
                      <a:blip r:embed="rId9"/>
                      <a:stretch>
                        <a:fillRect/>
                      </a:stretch>
                    </p:blipFill>
                    <p:spPr>
                      <a:xfrm>
                        <a:off x="1991544" y="1268760"/>
                        <a:ext cx="8128000" cy="5134863"/>
                      </a:xfrm>
                      <a:prstGeom prst="rect">
                        <a:avLst/>
                      </a:prstGeom>
                    </p:spPr>
                  </p:pic>
                </p:oleObj>
              </mc:Fallback>
            </mc:AlternateContent>
          </a:graphicData>
        </a:graphic>
      </p:graphicFrame>
      <p:sp>
        <p:nvSpPr>
          <p:cNvPr id="7" name="矩形 6"/>
          <p:cNvSpPr/>
          <p:nvPr/>
        </p:nvSpPr>
        <p:spPr>
          <a:xfrm>
            <a:off x="3654472" y="2122465"/>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63406" y="2546478"/>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92081" y="349134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75920" y="349134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503405" y="3515141"/>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3130530"/>
            <a:ext cx="8128000" cy="9029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注意事项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拉动物体时必须匀速直线拉动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否则拉力和摩擦力不是一对平衡力。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1086509"/>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a:t>
            </a:r>
            <a:r>
              <a:rPr lang="zh-CN" altLang="zh-CN" sz="2200">
                <a:solidFill>
                  <a:srgbClr val="000000"/>
                </a:solidFill>
                <a:latin typeface="NEU-BZ-S92"/>
                <a:ea typeface="方正正中黑简体"/>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影响滑动摩擦力大小的因素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装置如图所示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铝块和木块的外形相同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一端带有定滑轮的长木板固定不动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铝块通过细线与弹簧测力计相连。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忽略滑轮的摩擦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图甲中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将铝块放在水平木板上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竖直向上拉测力计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当铝块沿水平方向做</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匀速直线</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铝块所受滑动摩擦力大小等于测力计的示数</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en-US"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6</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比较甲、乙两次实验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可以得出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接触面粗糙程度</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相同时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压力</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滑动摩擦力越大。</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图乙实验完成后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利用原有器材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还可进一步探究滑动摩擦力大小与接触面粗糙程度的关系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请你简要说明实验方案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将木块与铝块互换位置</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重复实验</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比较两次弹簧测力计的示数</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503712" y="3203314"/>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95800" y="3569304"/>
            <a:ext cx="43280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799473" y="4005064"/>
            <a:ext cx="19495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35560" y="4404143"/>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715660" y="5229200"/>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16777" y="5623937"/>
            <a:ext cx="673036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par>
                                <p:cTn id="28" presetID="22" presetClass="exit" presetSubtype="4" fill="hold" grpId="0" nodeType="withEffect">
                                  <p:stCondLst>
                                    <p:cond delay="0"/>
                                  </p:stCondLst>
                                  <p:childTnLst>
                                    <p:animEffect transition="out" filter="wipe(down)">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3" name="矩形 2"/>
          <p:cNvSpPr>
            <a:spLocks noChangeAspect="1"/>
          </p:cNvSpPr>
          <p:nvPr/>
        </p:nvSpPr>
        <p:spPr>
          <a:xfrm>
            <a:off x="2032000" y="1052736"/>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请你判断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图丙中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铝块水平运动时所受滑动摩擦力</a:t>
            </a:r>
            <a:r>
              <a:rPr lang="zh-CN" altLang="zh-CN" sz="2200" u="sng">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等于</a:t>
            </a:r>
            <a:r>
              <a:rPr lang="zh-CN" altLang="zh-CN" sz="2200" i="1"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图甲中铝块所受滑动摩擦力。</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855640" y="2060848"/>
          <a:ext cx="6106686" cy="3966695"/>
        </p:xfrm>
        <a:graphic>
          <a:graphicData uri="http://schemas.openxmlformats.org/presentationml/2006/ole">
            <mc:AlternateContent xmlns:mc="http://schemas.openxmlformats.org/markup-compatibility/2006">
              <mc:Choice xmlns:v="urn:schemas-microsoft-com:vml" Requires="v">
                <p:oleObj spid="_x0000_s29704" name="文档" r:id="rId5" imgW="3839210" imgH="2494915" progId="Word.Document.12">
                  <p:embed/>
                </p:oleObj>
              </mc:Choice>
              <mc:Fallback>
                <p:oleObj name="文档" r:id="rId5" imgW="3839210" imgH="2494915" progId="Word.Document.12">
                  <p:embed/>
                  <p:pic>
                    <p:nvPicPr>
                      <p:cNvPr id="0" name="图片 29700"/>
                      <p:cNvPicPr/>
                      <p:nvPr/>
                    </p:nvPicPr>
                    <p:blipFill>
                      <a:blip r:embed="rId6"/>
                      <a:stretch>
                        <a:fillRect/>
                      </a:stretch>
                    </p:blipFill>
                    <p:spPr>
                      <a:xfrm>
                        <a:off x="2855640" y="2060848"/>
                        <a:ext cx="6106686" cy="3966695"/>
                      </a:xfrm>
                      <a:prstGeom prst="rect">
                        <a:avLst/>
                      </a:prstGeom>
                    </p:spPr>
                  </p:pic>
                </p:oleObj>
              </mc:Fallback>
            </mc:AlternateContent>
          </a:graphicData>
        </a:graphic>
      </p:graphicFrame>
      <p:sp>
        <p:nvSpPr>
          <p:cNvPr id="5" name="矩形 4"/>
          <p:cNvSpPr/>
          <p:nvPr/>
        </p:nvSpPr>
        <p:spPr>
          <a:xfrm>
            <a:off x="8739514" y="1153083"/>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1775520"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实验</a:t>
            </a:r>
            <a:r>
              <a:rPr lang="zh-CN" altLang="en-US" sz="1400">
                <a:solidFill>
                  <a:schemeClr val="bg1"/>
                </a:solidFill>
                <a:latin typeface="黑体" panose="02010609060101010101" pitchFamily="2" charset="-122"/>
                <a:ea typeface="黑体" panose="02010609060101010101" pitchFamily="2" charset="-122"/>
              </a:rPr>
              <a:t>点</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5" name="矩形 4"/>
          <p:cNvSpPr>
            <a:spLocks noChangeAspect="1"/>
          </p:cNvSpPr>
          <p:nvPr/>
        </p:nvSpPr>
        <p:spPr>
          <a:xfrm>
            <a:off x="2032000" y="1052736"/>
            <a:ext cx="8128000" cy="5669915"/>
          </a:xfrm>
          <a:prstGeom prst="rect">
            <a:avLst/>
          </a:prstGeom>
        </p:spPr>
        <p:txBody>
          <a:bodyPr>
            <a:spAutoFit/>
          </a:bodyPr>
          <a:lstStyle/>
          <a:p>
            <a:pPr>
              <a:lnSpc>
                <a:spcPts val="29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竖直向上拉测力计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通过定滑轮使铝块沿水平方向做匀速直线运动时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铝块在水平方向上受到平衡力的作用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铝块所受滑动摩擦力大小等于测力计的示数。测力计的示数如图甲所示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图中测力计分度值为</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示数为</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即木块受到的滑动摩擦力大小为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N</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分析比较甲、乙两次实验可知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接触面粗糙程度相同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乙图中接触面间的压力大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测力计示数大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滑动摩擦力大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故可以得出滑动摩擦力大小与压力大小有关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在接触面粗糙程度相同时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压力越大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滑动摩擦力越大。</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要探究滑动摩擦力大小与接触面粗糙程度的关系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需控制压力相同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接触面的粗糙程度不同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故可设计方案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将铝块叠放在木块上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然后放在水平木板上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竖直向上拉测力计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使它们沿水平方向做匀速直线运动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记下测力计示数</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分析比较</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a:solidFill>
                  <a:srgbClr val="000000"/>
                </a:solidFill>
                <a:latin typeface="Times New Roman" panose="02020603050405020304" pitchFamily="18" charset="0"/>
                <a:cs typeface="Times New Roman" panose="02020603050405020304" pitchFamily="18" charset="0"/>
              </a:rPr>
              <a:t>F</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得出结论。</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由图丙可知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铝块在木板上运动时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压力不变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接触面的粗糙程度不变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则所受的滑动摩擦力不变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故图丙中铝块水平运动时所受滑动摩擦力等于图甲中铝块所受滑动摩擦力。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268760"/>
            <a:ext cx="2697480" cy="497205"/>
          </a:xfrm>
          <a:prstGeom prst="rect">
            <a:avLst/>
          </a:prstGeom>
        </p:spPr>
        <p:txBody>
          <a:bodyPr wrap="none">
            <a:spAutoFit/>
          </a:bodyPr>
          <a:lstStyle/>
          <a:p>
            <a:pPr>
              <a:lnSpc>
                <a:spcPct val="120000"/>
              </a:lnSpc>
            </a:pP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弹力</a:t>
            </a:r>
            <a:r>
              <a:rPr lang="zh-CN" altLang="zh-CN" sz="2200" i="1">
                <a:solidFill>
                  <a:srgbClr val="000000"/>
                </a:solidFill>
                <a:latin typeface="Times New Roman" panose="02020603050405020304" pitchFamily="18" charset="0"/>
                <a:cs typeface="Times New Roman" panose="02020603050405020304" pitchFamily="18" charset="0"/>
              </a:rPr>
              <a:t>　</a:t>
            </a:r>
            <a:r>
              <a:rPr lang="zh-CN" altLang="zh-CN" sz="2200" b="1">
                <a:solidFill>
                  <a:srgbClr val="000000"/>
                </a:solidFill>
                <a:latin typeface="Times New Roman" panose="02020603050405020304" pitchFamily="18" charset="0"/>
                <a:cs typeface="Times New Roman" panose="02020603050405020304" pitchFamily="18" charset="0"/>
              </a:rPr>
              <a:t>弹簧</a:t>
            </a:r>
            <a:r>
              <a:rPr lang="zh-CN" altLang="zh-CN" sz="2200" b="1" smtClean="0">
                <a:solidFill>
                  <a:srgbClr val="000000"/>
                </a:solidFill>
                <a:latin typeface="Times New Roman" panose="02020603050405020304" pitchFamily="18" charset="0"/>
                <a:cs typeface="Times New Roman" panose="02020603050405020304" pitchFamily="18" charset="0"/>
              </a:rPr>
              <a:t>测力计</a:t>
            </a:r>
            <a:endParaRPr lang="zh-CN" altLang="en-US" sz="2200"/>
          </a:p>
        </p:txBody>
      </p:sp>
      <p:sp>
        <p:nvSpPr>
          <p:cNvPr id="3" name="矩形 2"/>
          <p:cNvSpPr>
            <a:spLocks noChangeAspect="1"/>
          </p:cNvSpPr>
          <p:nvPr/>
        </p:nvSpPr>
        <p:spPr>
          <a:xfrm>
            <a:off x="2279576" y="1770078"/>
            <a:ext cx="951230" cy="49720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弹力</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2262384"/>
          <a:ext cx="8128000" cy="2587232"/>
        </p:xfrm>
        <a:graphic>
          <a:graphicData uri="http://schemas.openxmlformats.org/presentationml/2006/ole">
            <mc:AlternateContent xmlns:mc="http://schemas.openxmlformats.org/markup-compatibility/2006">
              <mc:Choice xmlns:v="urn:schemas-microsoft-com:vml" Requires="v">
                <p:oleObj spid="_x0000_s3080" name="文档" r:id="rId8" imgW="3912235" imgH="1245235" progId="Word.Document.12">
                  <p:embed/>
                </p:oleObj>
              </mc:Choice>
              <mc:Fallback>
                <p:oleObj name="文档" r:id="rId8" imgW="3912235" imgH="1245235" progId="Word.Document.12">
                  <p:embed/>
                  <p:pic>
                    <p:nvPicPr>
                      <p:cNvPr id="0" name="图片 3076"/>
                      <p:cNvPicPr/>
                      <p:nvPr/>
                    </p:nvPicPr>
                    <p:blipFill>
                      <a:blip r:embed="rId9"/>
                      <a:stretch>
                        <a:fillRect/>
                      </a:stretch>
                    </p:blipFill>
                    <p:spPr>
                      <a:xfrm>
                        <a:off x="2032000" y="2262384"/>
                        <a:ext cx="8128000" cy="2587232"/>
                      </a:xfrm>
                      <a:prstGeom prst="rect">
                        <a:avLst/>
                      </a:prstGeom>
                    </p:spPr>
                  </p:pic>
                </p:oleObj>
              </mc:Fallback>
            </mc:AlternateContent>
          </a:graphicData>
        </a:graphic>
      </p:graphicFrame>
      <p:sp>
        <p:nvSpPr>
          <p:cNvPr id="11" name="矩形 10"/>
          <p:cNvSpPr/>
          <p:nvPr/>
        </p:nvSpPr>
        <p:spPr>
          <a:xfrm>
            <a:off x="5714449" y="2750484"/>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429032" y="3182065"/>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2</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268760"/>
            <a:ext cx="20574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i="1">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弹簧</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测力计</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135560" y="1700808"/>
          <a:ext cx="8128000" cy="5082062"/>
        </p:xfrm>
        <a:graphic>
          <a:graphicData uri="http://schemas.openxmlformats.org/presentationml/2006/ole">
            <mc:AlternateContent xmlns:mc="http://schemas.openxmlformats.org/markup-compatibility/2006">
              <mc:Choice xmlns:v="urn:schemas-microsoft-com:vml" Requires="v">
                <p:oleObj spid="_x0000_s4104" name="文档" r:id="rId8" imgW="3912235" imgH="2446020" progId="Word.Document.12">
                  <p:embed/>
                </p:oleObj>
              </mc:Choice>
              <mc:Fallback>
                <p:oleObj name="文档" r:id="rId8" imgW="3912235" imgH="2446020" progId="Word.Document.12">
                  <p:embed/>
                  <p:pic>
                    <p:nvPicPr>
                      <p:cNvPr id="0" name="图片 4100"/>
                      <p:cNvPicPr/>
                      <p:nvPr/>
                    </p:nvPicPr>
                    <p:blipFill>
                      <a:blip r:embed="rId9"/>
                      <a:stretch>
                        <a:fillRect/>
                      </a:stretch>
                    </p:blipFill>
                    <p:spPr>
                      <a:xfrm>
                        <a:off x="2135560" y="1700808"/>
                        <a:ext cx="8128000" cy="5082062"/>
                      </a:xfrm>
                      <a:prstGeom prst="rect">
                        <a:avLst/>
                      </a:prstGeom>
                    </p:spPr>
                  </p:pic>
                </p:oleObj>
              </mc:Fallback>
            </mc:AlternateContent>
          </a:graphicData>
        </a:graphic>
      </p:graphicFrame>
      <p:sp>
        <p:nvSpPr>
          <p:cNvPr id="8" name="矩形 7"/>
          <p:cNvSpPr/>
          <p:nvPr/>
        </p:nvSpPr>
        <p:spPr>
          <a:xfrm>
            <a:off x="5647115" y="2503287"/>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36635" y="2924944"/>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002481" y="3696250"/>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53604" y="4106587"/>
            <a:ext cx="2471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976320" y="253446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603143" y="402329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135191" y="5877272"/>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8"/>
                                        </p:tgtEl>
                                      </p:cBhvr>
                                    </p:animEffect>
                                    <p:set>
                                      <p:cBhvr>
                                        <p:cTn id="35"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2" grpId="0" bldLvl="0" animBg="1"/>
      <p:bldP spid="13" grpId="0" bldLvl="0" animBg="1"/>
      <p:bldP spid="14" grpId="0" bldLvl="0" animBg="1"/>
      <p:bldP spid="15" grpId="0" bldLvl="0" animBg="1"/>
      <p:bldP spid="1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3</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4</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268760"/>
            <a:ext cx="741680" cy="497205"/>
          </a:xfrm>
          <a:prstGeom prst="rect">
            <a:avLst/>
          </a:prstGeom>
        </p:spPr>
        <p:txBody>
          <a:bodyPr wrap="none">
            <a:spAutoFit/>
          </a:bodyPr>
          <a:lstStyle/>
          <a:p>
            <a:pPr>
              <a:lnSpc>
                <a:spcPct val="120000"/>
              </a:lnSpc>
            </a:pPr>
            <a:r>
              <a:rPr lang="zh-CN" altLang="zh-CN" sz="2200" b="1" smtClean="0">
                <a:solidFill>
                  <a:srgbClr val="000000"/>
                </a:solidFill>
                <a:latin typeface="Times New Roman" panose="02020603050405020304" pitchFamily="18" charset="0"/>
                <a:cs typeface="Times New Roman" panose="02020603050405020304" pitchFamily="18" charset="0"/>
              </a:rPr>
              <a:t>重力</a:t>
            </a:r>
            <a:r>
              <a:rPr lang="en-US" altLang="zh-CN" sz="2200" smtClean="0">
                <a:solidFill>
                  <a:srgbClr val="000000"/>
                </a:solidFill>
                <a:latin typeface="Times New Roman" panose="02020603050405020304" pitchFamily="18" charset="0"/>
              </a:rPr>
              <a:t> </a:t>
            </a:r>
            <a:endParaRPr lang="zh-CN" altLang="en-US" sz="2200"/>
          </a:p>
        </p:txBody>
      </p:sp>
      <p:graphicFrame>
        <p:nvGraphicFramePr>
          <p:cNvPr id="3" name="对象 2"/>
          <p:cNvGraphicFramePr>
            <a:graphicFrameLocks noChangeAspect="1"/>
          </p:cNvGraphicFramePr>
          <p:nvPr/>
        </p:nvGraphicFramePr>
        <p:xfrm>
          <a:off x="2063509" y="1767358"/>
          <a:ext cx="8128000" cy="4210851"/>
        </p:xfrm>
        <a:graphic>
          <a:graphicData uri="http://schemas.openxmlformats.org/presentationml/2006/ole">
            <mc:AlternateContent xmlns:mc="http://schemas.openxmlformats.org/markup-compatibility/2006">
              <mc:Choice xmlns:v="urn:schemas-microsoft-com:vml" Requires="v">
                <p:oleObj spid="_x0000_s5128" name="文档" r:id="rId8" imgW="3912235" imgH="2026920" progId="Word.Document.12">
                  <p:embed/>
                </p:oleObj>
              </mc:Choice>
              <mc:Fallback>
                <p:oleObj name="文档" r:id="rId8" imgW="3912235" imgH="2026920" progId="Word.Document.12">
                  <p:embed/>
                  <p:pic>
                    <p:nvPicPr>
                      <p:cNvPr id="0" name="图片 5124"/>
                      <p:cNvPicPr/>
                      <p:nvPr/>
                    </p:nvPicPr>
                    <p:blipFill>
                      <a:blip r:embed="rId9"/>
                      <a:stretch>
                        <a:fillRect/>
                      </a:stretch>
                    </p:blipFill>
                    <p:spPr>
                      <a:xfrm>
                        <a:off x="2063509" y="1767358"/>
                        <a:ext cx="8128000" cy="4210851"/>
                      </a:xfrm>
                      <a:prstGeom prst="rect">
                        <a:avLst/>
                      </a:prstGeom>
                    </p:spPr>
                  </p:pic>
                </p:oleObj>
              </mc:Fallback>
            </mc:AlternateContent>
          </a:graphicData>
        </a:graphic>
      </p:graphicFrame>
      <p:sp>
        <p:nvSpPr>
          <p:cNvPr id="8" name="矩形 7"/>
          <p:cNvSpPr/>
          <p:nvPr/>
        </p:nvSpPr>
        <p:spPr>
          <a:xfrm>
            <a:off x="3324876" y="2606137"/>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949705" y="306896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339647" y="3841610"/>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01276" y="465227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53471" y="5062664"/>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2" grpId="0" bldLvl="0" animBg="1"/>
      <p:bldP spid="13" grpId="0" bldLvl="0" animBg="1"/>
      <p:bldP spid="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1196752"/>
            <a:ext cx="1021080" cy="497205"/>
          </a:xfrm>
          <a:prstGeom prst="rect">
            <a:avLst/>
          </a:prstGeom>
        </p:spPr>
        <p:txBody>
          <a:bodyPr wrap="none">
            <a:spAutoFit/>
          </a:bodyPr>
          <a:lstStyle/>
          <a:p>
            <a:pPr>
              <a:lnSpc>
                <a:spcPct val="120000"/>
              </a:lnSpc>
            </a:pPr>
            <a:r>
              <a:rPr lang="zh-CN" altLang="zh-CN" sz="2200" b="1" smtClean="0">
                <a:solidFill>
                  <a:srgbClr val="000000"/>
                </a:solidFill>
                <a:latin typeface="Times New Roman" panose="02020603050405020304" pitchFamily="18" charset="0"/>
                <a:cs typeface="Times New Roman" panose="02020603050405020304" pitchFamily="18" charset="0"/>
              </a:rPr>
              <a:t>摩擦力</a:t>
            </a:r>
            <a:r>
              <a:rPr lang="en-US" altLang="zh-CN" sz="2200" smtClean="0">
                <a:solidFill>
                  <a:srgbClr val="000000"/>
                </a:solidFill>
                <a:latin typeface="Times New Roman" panose="02020603050405020304" pitchFamily="18" charset="0"/>
              </a:rPr>
              <a:t> </a:t>
            </a:r>
            <a:endParaRPr lang="zh-CN" altLang="en-US" sz="2200"/>
          </a:p>
        </p:txBody>
      </p:sp>
      <p:graphicFrame>
        <p:nvGraphicFramePr>
          <p:cNvPr id="3" name="对象 2"/>
          <p:cNvGraphicFramePr>
            <a:graphicFrameLocks noChangeAspect="1"/>
          </p:cNvGraphicFramePr>
          <p:nvPr/>
        </p:nvGraphicFramePr>
        <p:xfrm>
          <a:off x="2027048" y="1695350"/>
          <a:ext cx="8128000" cy="3821447"/>
        </p:xfrm>
        <a:graphic>
          <a:graphicData uri="http://schemas.openxmlformats.org/presentationml/2006/ole">
            <mc:AlternateContent xmlns:mc="http://schemas.openxmlformats.org/markup-compatibility/2006">
              <mc:Choice xmlns:v="urn:schemas-microsoft-com:vml" Requires="v">
                <p:oleObj spid="_x0000_s6152" name="文档" r:id="rId8" imgW="3912235" imgH="1840865" progId="Word.Document.12">
                  <p:embed/>
                </p:oleObj>
              </mc:Choice>
              <mc:Fallback>
                <p:oleObj name="文档" r:id="rId8" imgW="3912235" imgH="1840865" progId="Word.Document.12">
                  <p:embed/>
                  <p:pic>
                    <p:nvPicPr>
                      <p:cNvPr id="0" name="图片 6148"/>
                      <p:cNvPicPr/>
                      <p:nvPr/>
                    </p:nvPicPr>
                    <p:blipFill>
                      <a:blip r:embed="rId9"/>
                      <a:stretch>
                        <a:fillRect/>
                      </a:stretch>
                    </p:blipFill>
                    <p:spPr>
                      <a:xfrm>
                        <a:off x="2027048" y="1695350"/>
                        <a:ext cx="8128000" cy="3821447"/>
                      </a:xfrm>
                      <a:prstGeom prst="rect">
                        <a:avLst/>
                      </a:prstGeom>
                    </p:spPr>
                  </p:pic>
                </p:oleObj>
              </mc:Fallback>
            </mc:AlternateContent>
          </a:graphicData>
        </a:graphic>
      </p:graphicFrame>
      <p:sp>
        <p:nvSpPr>
          <p:cNvPr id="8" name="矩形 7"/>
          <p:cNvSpPr/>
          <p:nvPr/>
        </p:nvSpPr>
        <p:spPr>
          <a:xfrm>
            <a:off x="6753734" y="2534460"/>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182228" y="2945726"/>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41833" y="3380775"/>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34189" y="417753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112224" y="417753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633690" y="4581128"/>
            <a:ext cx="813911"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2" grpId="0" bldLvl="0" animBg="1"/>
      <p:bldP spid="13" grpId="0" bldLvl="0" animBg="1"/>
      <p:bldP spid="14" grpId="0" bldLvl="0" animBg="1"/>
      <p:bldP spid="1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4"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5"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6"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graphicFrame>
        <p:nvGraphicFramePr>
          <p:cNvPr id="2" name="对象 1"/>
          <p:cNvGraphicFramePr>
            <a:graphicFrameLocks noChangeAspect="1"/>
          </p:cNvGraphicFramePr>
          <p:nvPr/>
        </p:nvGraphicFramePr>
        <p:xfrm>
          <a:off x="2032000" y="1450574"/>
          <a:ext cx="8128000" cy="4210851"/>
        </p:xfrm>
        <a:graphic>
          <a:graphicData uri="http://schemas.openxmlformats.org/presentationml/2006/ole">
            <mc:AlternateContent xmlns:mc="http://schemas.openxmlformats.org/markup-compatibility/2006">
              <mc:Choice xmlns:v="urn:schemas-microsoft-com:vml" Requires="v">
                <p:oleObj spid="_x0000_s7176" name="文档" r:id="rId8" imgW="3912235" imgH="2026920" progId="Word.Document.12">
                  <p:embed/>
                </p:oleObj>
              </mc:Choice>
              <mc:Fallback>
                <p:oleObj name="文档" r:id="rId8" imgW="3912235" imgH="2026920" progId="Word.Document.12">
                  <p:embed/>
                  <p:pic>
                    <p:nvPicPr>
                      <p:cNvPr id="0" name="图片 7172"/>
                      <p:cNvPicPr/>
                      <p:nvPr/>
                    </p:nvPicPr>
                    <p:blipFill>
                      <a:blip r:embed="rId9"/>
                      <a:stretch>
                        <a:fillRect/>
                      </a:stretch>
                    </p:blipFill>
                    <p:spPr>
                      <a:xfrm>
                        <a:off x="2032000" y="1450574"/>
                        <a:ext cx="8128000" cy="4210851"/>
                      </a:xfrm>
                      <a:prstGeom prst="rect">
                        <a:avLst/>
                      </a:prstGeom>
                    </p:spPr>
                  </p:pic>
                </p:oleObj>
              </mc:Fallback>
            </mc:AlternateContent>
          </a:graphicData>
        </a:graphic>
      </p:graphicFrame>
      <p:sp>
        <p:nvSpPr>
          <p:cNvPr id="7" name="矩形 6"/>
          <p:cNvSpPr/>
          <p:nvPr/>
        </p:nvSpPr>
        <p:spPr>
          <a:xfrm>
            <a:off x="8256240" y="209202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29441" y="267847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219868" y="2678476"/>
            <a:ext cx="19495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901844" y="3469301"/>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1286" y="3895987"/>
            <a:ext cx="1122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888157" y="4333547"/>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350051" y="4333547"/>
            <a:ext cx="1949545"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884547" y="472837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459927" y="4728376"/>
            <a:ext cx="57606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1" grpId="0" bldLvl="0" animBg="1"/>
      <p:bldP spid="12" grpId="0" bldLvl="0" animBg="1"/>
      <p:bldP spid="13" grpId="0" bldLvl="0" animBg="1"/>
      <p:bldP spid="14" grpId="0" bldLvl="0" animBg="1"/>
      <p:bldP spid="15" grpId="0" bldLvl="0" animBg="1"/>
      <p:bldP spid="18" grpId="0" bldLvl="0" animBg="1"/>
      <p:bldP spid="1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a:hlinkClick r:id="rId2" action="ppaction://hlinksldjump"/>
          </p:cNvPr>
          <p:cNvSpPr/>
          <p:nvPr/>
        </p:nvSpPr>
        <p:spPr>
          <a:xfrm>
            <a:off x="1775520"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1</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0" name="圆角矩形 9">
            <a:hlinkClick r:id="rId3" action="ppaction://hlinksldjump"/>
          </p:cNvPr>
          <p:cNvSpPr/>
          <p:nvPr/>
        </p:nvSpPr>
        <p:spPr>
          <a:xfrm>
            <a:off x="2728831"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2</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6" name="圆角矩形 15">
            <a:hlinkClick r:id="rId4" action="ppaction://hlinksldjump"/>
          </p:cNvPr>
          <p:cNvSpPr/>
          <p:nvPr/>
        </p:nvSpPr>
        <p:spPr>
          <a:xfrm>
            <a:off x="3685645" y="764704"/>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黑体" panose="02010609060101010101" pitchFamily="2" charset="-122"/>
                <a:ea typeface="黑体" panose="02010609060101010101" pitchFamily="2" charset="-122"/>
              </a:rPr>
              <a:t>考点</a:t>
            </a:r>
            <a:r>
              <a:rPr lang="en-US" altLang="zh-CN" sz="1400" smtClean="0">
                <a:solidFill>
                  <a:schemeClr val="bg1">
                    <a:lumMod val="65000"/>
                  </a:schemeClr>
                </a:solidFill>
                <a:latin typeface="黑体" panose="02010609060101010101" pitchFamily="2" charset="-122"/>
                <a:ea typeface="黑体" panose="02010609060101010101" pitchFamily="2" charset="-122"/>
              </a:rPr>
              <a:t>3</a:t>
            </a:r>
            <a:endParaRPr lang="zh-CN" altLang="en-US" sz="1400" dirty="0">
              <a:solidFill>
                <a:schemeClr val="bg1">
                  <a:lumMod val="65000"/>
                </a:schemeClr>
              </a:solidFill>
              <a:latin typeface="黑体" panose="02010609060101010101" pitchFamily="2" charset="-122"/>
              <a:ea typeface="黑体" panose="02010609060101010101" pitchFamily="2" charset="-122"/>
            </a:endParaRPr>
          </a:p>
        </p:txBody>
      </p:sp>
      <p:sp>
        <p:nvSpPr>
          <p:cNvPr id="17" name="圆角矩形 16">
            <a:hlinkClick r:id="rId5" action="ppaction://hlinksldjump"/>
          </p:cNvPr>
          <p:cNvSpPr/>
          <p:nvPr/>
        </p:nvSpPr>
        <p:spPr>
          <a:xfrm>
            <a:off x="4642459" y="764704"/>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黑体" panose="02010609060101010101" pitchFamily="2" charset="-122"/>
                <a:ea typeface="黑体" panose="02010609060101010101" pitchFamily="2" charset="-122"/>
              </a:rPr>
              <a:t>考点</a:t>
            </a:r>
            <a:r>
              <a:rPr lang="en-US" altLang="zh-CN" sz="1400" smtClean="0">
                <a:solidFill>
                  <a:schemeClr val="bg1"/>
                </a:solidFill>
                <a:latin typeface="黑体" panose="02010609060101010101" pitchFamily="2" charset="-122"/>
                <a:ea typeface="黑体" panose="02010609060101010101" pitchFamily="2" charset="-122"/>
              </a:rPr>
              <a:t>4</a:t>
            </a:r>
            <a:endParaRPr lang="zh-CN" altLang="en-US" sz="1400" dirty="0">
              <a:solidFill>
                <a:schemeClr val="bg1"/>
              </a:solidFill>
              <a:latin typeface="黑体" panose="02010609060101010101" pitchFamily="2" charset="-122"/>
              <a:ea typeface="黑体" panose="02010609060101010101" pitchFamily="2" charset="-122"/>
            </a:endParaRPr>
          </a:p>
        </p:txBody>
      </p:sp>
      <p:sp>
        <p:nvSpPr>
          <p:cNvPr id="2" name="矩形 1"/>
          <p:cNvSpPr>
            <a:spLocks noChangeAspect="1"/>
          </p:cNvSpPr>
          <p:nvPr/>
        </p:nvSpPr>
        <p:spPr>
          <a:xfrm>
            <a:off x="2032000" y="2513599"/>
            <a:ext cx="8128000" cy="2120900"/>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2" charset="-122"/>
                <a:cs typeface="Times New Roman" panose="02020603050405020304" pitchFamily="18" charset="0"/>
              </a:rPr>
              <a:t>特别提示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摩擦力的方向与物体相对运动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不是和物体的运动方向相反。有时也和物体的运动方向相同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如自行车后轮受到的摩擦力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摩擦力有时起阻力作用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有时起动力作用。如人走路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若不打滑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脚相对地面有向后运动的趋势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地对脚一个向前的摩擦力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成为人向前的动力。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2163</Words>
  <Application>Microsoft Office PowerPoint</Application>
  <PresentationFormat>自定义</PresentationFormat>
  <Paragraphs>190</Paragraphs>
  <Slides>33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35" baseType="lpstr">
      <vt:lpstr>Office 主题</vt:lpstr>
      <vt:lpstr>文档</vt:lpstr>
      <vt:lpstr>第一节　重力、弹力、摩擦力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第一节　重力、弹力、摩擦力</dc:title>
  <dc:creator>Administrator</dc:creator>
  <cp:lastModifiedBy>User</cp:lastModifiedBy>
  <cp:revision>3</cp:revision>
  <dcterms:created xsi:type="dcterms:W3CDTF">2019-11-26T04:16:00Z</dcterms:created>
  <dcterms:modified xsi:type="dcterms:W3CDTF">2020-02-08T01:00:17Z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