
<file path=[Content_Types].xml><?xml version="1.0" encoding="utf-8"?>
<Types xmlns="http://schemas.openxmlformats.org/package/2006/content-types">
  <Default Extension="jpeg" ContentType="image/jpeg"/>
  <Default Extension="vml" ContentType="application/vnd.openxmlformats-officedocument.vmlDrawing"/>
  <Default Extension="docx" ContentType="application/vnd.openxmlformats-officedocument.wordprocessingml.document"/>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54"/>
  </p:handoutMasterIdLst>
  <p:sldIdLst>
    <p:sldId id="261" r:id="rId3"/>
    <p:sldId id="260" r:id="rId4"/>
    <p:sldId id="339" r:id="rId6"/>
    <p:sldId id="265" r:id="rId7"/>
    <p:sldId id="514" r:id="rId8"/>
    <p:sldId id="515" r:id="rId9"/>
    <p:sldId id="462" r:id="rId10"/>
    <p:sldId id="463" r:id="rId11"/>
    <p:sldId id="464" r:id="rId12"/>
    <p:sldId id="516" r:id="rId13"/>
    <p:sldId id="465" r:id="rId14"/>
    <p:sldId id="466" r:id="rId15"/>
    <p:sldId id="467" r:id="rId16"/>
    <p:sldId id="468" r:id="rId17"/>
    <p:sldId id="517" r:id="rId18"/>
    <p:sldId id="518" r:id="rId19"/>
    <p:sldId id="290" r:id="rId20"/>
    <p:sldId id="324" r:id="rId21"/>
    <p:sldId id="484" r:id="rId22"/>
    <p:sldId id="485" r:id="rId23"/>
    <p:sldId id="486" r:id="rId24"/>
    <p:sldId id="487" r:id="rId25"/>
    <p:sldId id="480" r:id="rId26"/>
    <p:sldId id="481" r:id="rId27"/>
    <p:sldId id="520" r:id="rId28"/>
    <p:sldId id="410" r:id="rId29"/>
    <p:sldId id="411" r:id="rId30"/>
    <p:sldId id="489" r:id="rId31"/>
    <p:sldId id="490" r:id="rId32"/>
    <p:sldId id="491" r:id="rId33"/>
    <p:sldId id="492" r:id="rId34"/>
    <p:sldId id="494" r:id="rId35"/>
    <p:sldId id="495" r:id="rId36"/>
    <p:sldId id="519" r:id="rId37"/>
    <p:sldId id="374" r:id="rId38"/>
    <p:sldId id="521" r:id="rId39"/>
    <p:sldId id="375" r:id="rId40"/>
    <p:sldId id="367" r:id="rId41"/>
    <p:sldId id="368" r:id="rId42"/>
    <p:sldId id="508" r:id="rId43"/>
    <p:sldId id="522" r:id="rId44"/>
    <p:sldId id="509" r:id="rId45"/>
    <p:sldId id="510" r:id="rId46"/>
    <p:sldId id="511" r:id="rId47"/>
    <p:sldId id="512" r:id="rId48"/>
    <p:sldId id="523" r:id="rId49"/>
    <p:sldId id="513" r:id="rId50"/>
    <p:sldId id="525" r:id="rId51"/>
    <p:sldId id="524" r:id="rId52"/>
    <p:sldId id="283" r:id="rId53"/>
  </p:sldIdLst>
  <p:sldSz cx="12190095" cy="6859270"/>
  <p:notesSz cx="6858000" cy="9144000"/>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B48F"/>
    <a:srgbClr val="1BB18D"/>
    <a:srgbClr val="80E4BC"/>
    <a:srgbClr val="1CB6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02" autoAdjust="0"/>
    <p:restoredTop sz="94712" autoAdjust="0"/>
  </p:normalViewPr>
  <p:slideViewPr>
    <p:cSldViewPr>
      <p:cViewPr>
        <p:scale>
          <a:sx n="100" d="100"/>
          <a:sy n="100" d="100"/>
        </p:scale>
        <p:origin x="-402" y="-390"/>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23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7" Type="http://schemas.openxmlformats.org/officeDocument/2006/relationships/tableStyles" Target="tableStyles.xml"/><Relationship Id="rId56" Type="http://schemas.openxmlformats.org/officeDocument/2006/relationships/viewProps" Target="viewProps.xml"/><Relationship Id="rId55" Type="http://schemas.openxmlformats.org/officeDocument/2006/relationships/presProps" Target="presProps.xml"/><Relationship Id="rId54" Type="http://schemas.openxmlformats.org/officeDocument/2006/relationships/handoutMaster" Target="handoutMasters/handoutMaster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notesMaster" Target="notesMasters/notesMaster1.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AC9960B-A742-4F79-9BC8-14A4E9893419}"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305" y="774143"/>
            <a:ext cx="10971086" cy="5483815"/>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305" y="1490676"/>
            <a:ext cx="10967486" cy="4760081"/>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305" y="1501478"/>
            <a:ext cx="5175991" cy="4749279"/>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0598" y="1501478"/>
            <a:ext cx="5175991" cy="4749279"/>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305" y="1854343"/>
            <a:ext cx="5341565" cy="4396414"/>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4776" y="1854343"/>
            <a:ext cx="5341565" cy="4396414"/>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3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4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4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4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4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4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4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4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05" y="1555488"/>
            <a:ext cx="5232259" cy="4608853"/>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49408" y="1555488"/>
            <a:ext cx="5226383" cy="4608853"/>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8" Type="http://schemas.openxmlformats.org/officeDocument/2006/relationships/theme" Target="../theme/theme1.xml"/><Relationship Id="rId67" Type="http://schemas.openxmlformats.org/officeDocument/2006/relationships/tags" Target="../tags/tag62.xml"/><Relationship Id="rId66" Type="http://schemas.openxmlformats.org/officeDocument/2006/relationships/tags" Target="../tags/tag61.xml"/><Relationship Id="rId65" Type="http://schemas.openxmlformats.org/officeDocument/2006/relationships/tags" Target="../tags/tag60.xml"/><Relationship Id="rId64" Type="http://schemas.openxmlformats.org/officeDocument/2006/relationships/tags" Target="../tags/tag59.xml"/><Relationship Id="rId63" Type="http://schemas.openxmlformats.org/officeDocument/2006/relationships/tags" Target="../tags/tag58.xml"/><Relationship Id="rId62" Type="http://schemas.openxmlformats.org/officeDocument/2006/relationships/tags" Target="../tags/tag57.xml"/><Relationship Id="rId61" Type="http://schemas.openxmlformats.org/officeDocument/2006/relationships/slideLayout" Target="../slideLayouts/slideLayout61.xml"/><Relationship Id="rId60" Type="http://schemas.openxmlformats.org/officeDocument/2006/relationships/slideLayout" Target="../slideLayouts/slideLayout60.xml"/><Relationship Id="rId6" Type="http://schemas.openxmlformats.org/officeDocument/2006/relationships/slideLayout" Target="../slideLayouts/slideLayout6.xml"/><Relationship Id="rId59" Type="http://schemas.openxmlformats.org/officeDocument/2006/relationships/slideLayout" Target="../slideLayouts/slideLayout59.xml"/><Relationship Id="rId58" Type="http://schemas.openxmlformats.org/officeDocument/2006/relationships/slideLayout" Target="../slideLayouts/slideLayout58.xml"/><Relationship Id="rId57" Type="http://schemas.openxmlformats.org/officeDocument/2006/relationships/slideLayout" Target="../slideLayouts/slideLayout57.xml"/><Relationship Id="rId56" Type="http://schemas.openxmlformats.org/officeDocument/2006/relationships/slideLayout" Target="../slideLayouts/slideLayout56.xml"/><Relationship Id="rId55" Type="http://schemas.openxmlformats.org/officeDocument/2006/relationships/slideLayout" Target="../slideLayouts/slideLayout55.xml"/><Relationship Id="rId54" Type="http://schemas.openxmlformats.org/officeDocument/2006/relationships/slideLayout" Target="../slideLayouts/slideLayout54.xml"/><Relationship Id="rId53" Type="http://schemas.openxmlformats.org/officeDocument/2006/relationships/slideLayout" Target="../slideLayouts/slideLayout53.xml"/><Relationship Id="rId52" Type="http://schemas.openxmlformats.org/officeDocument/2006/relationships/slideLayout" Target="../slideLayouts/slideLayout52.xml"/><Relationship Id="rId51" Type="http://schemas.openxmlformats.org/officeDocument/2006/relationships/slideLayout" Target="../slideLayouts/slideLayout51.xml"/><Relationship Id="rId50" Type="http://schemas.openxmlformats.org/officeDocument/2006/relationships/slideLayout" Target="../slideLayouts/slideLayout50.xml"/><Relationship Id="rId5" Type="http://schemas.openxmlformats.org/officeDocument/2006/relationships/slideLayout" Target="../slideLayouts/slideLayout5.xml"/><Relationship Id="rId49" Type="http://schemas.openxmlformats.org/officeDocument/2006/relationships/slideLayout" Target="../slideLayouts/slideLayout4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0" Type="http://schemas.openxmlformats.org/officeDocument/2006/relationships/slideLayout" Target="../slideLayouts/slideLayout40.xml"/><Relationship Id="rId4" Type="http://schemas.openxmlformats.org/officeDocument/2006/relationships/slideLayout" Target="../slideLayouts/slideLayout4.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62"/>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63"/>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64"/>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65"/>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66"/>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6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 id="2147483708" r:id="rId60"/>
    <p:sldLayoutId id="2147483709" r:id="rId6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1.xml"/><Relationship Id="rId1" Type="http://schemas.openxmlformats.org/officeDocument/2006/relationships/image" Target="../media/image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3.xml"/><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eg"/></Relationships>
</file>

<file path=ppt/slides/_rels/slide13.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24.xml"/><Relationship Id="rId2" Type="http://schemas.openxmlformats.org/officeDocument/2006/relationships/image" Target="../media/image12.emf"/><Relationship Id="rId1" Type="http://schemas.openxmlformats.org/officeDocument/2006/relationships/package" Target="../embeddings/Document4.docx"/></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7.xml"/><Relationship Id="rId1" Type="http://schemas.openxmlformats.org/officeDocument/2006/relationships/image" Target="../media/image13.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8.xml"/><Relationship Id="rId1" Type="http://schemas.openxmlformats.org/officeDocument/2006/relationships/image" Target="../media/image14.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9.xml"/><Relationship Id="rId1" Type="http://schemas.openxmlformats.org/officeDocument/2006/relationships/image" Target="../media/image15.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0.xml"/><Relationship Id="rId1" Type="http://schemas.openxmlformats.org/officeDocument/2006/relationships/image" Target="../media/image1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1.xml"/><Relationship Id="rId1" Type="http://schemas.openxmlformats.org/officeDocument/2006/relationships/image" Target="../media/image17.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2.xml"/><Relationship Id="rId1" Type="http://schemas.openxmlformats.org/officeDocument/2006/relationships/image" Target="../media/image18.jpe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3.xml"/><Relationship Id="rId1" Type="http://schemas.openxmlformats.org/officeDocument/2006/relationships/image" Target="../media/image19.jpe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4.xml"/><Relationship Id="rId1" Type="http://schemas.openxmlformats.org/officeDocument/2006/relationships/image" Target="../media/image20.jpeg"/></Relationships>
</file>

<file path=ppt/slides/_rels/slide24.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vmlDrawing" Target="../drawings/vmlDrawing4.vml"/><Relationship Id="rId3" Type="http://schemas.openxmlformats.org/officeDocument/2006/relationships/slideLayout" Target="../slideLayouts/slideLayout35.xml"/><Relationship Id="rId2" Type="http://schemas.openxmlformats.org/officeDocument/2006/relationships/image" Target="../media/image21.emf"/><Relationship Id="rId1" Type="http://schemas.openxmlformats.org/officeDocument/2006/relationships/package" Target="../embeddings/Document5.docx"/></Relationships>
</file>

<file path=ppt/slides/_rels/slide25.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vmlDrawing" Target="../drawings/vmlDrawing5.vml"/><Relationship Id="rId3" Type="http://schemas.openxmlformats.org/officeDocument/2006/relationships/slideLayout" Target="../slideLayouts/slideLayout36.xml"/><Relationship Id="rId2" Type="http://schemas.openxmlformats.org/officeDocument/2006/relationships/image" Target="../media/image22.emf"/><Relationship Id="rId1" Type="http://schemas.openxmlformats.org/officeDocument/2006/relationships/package" Target="../embeddings/Document6.docx"/></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9.xml"/><Relationship Id="rId1" Type="http://schemas.openxmlformats.org/officeDocument/2006/relationships/image" Target="../media/image23.jpe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image" Target="../media/image1.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43.xml"/><Relationship Id="rId1" Type="http://schemas.openxmlformats.org/officeDocument/2006/relationships/image" Target="../media/image24.jpeg"/></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44.xml"/><Relationship Id="rId1" Type="http://schemas.openxmlformats.org/officeDocument/2006/relationships/image" Target="../media/image24.jpe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46.xml"/><Relationship Id="rId1" Type="http://schemas.openxmlformats.org/officeDocument/2006/relationships/image" Target="../media/image25.jpe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8.xml"/></Relationships>
</file>

<file path=ppt/slides/_rels/slide38.xml.rels><?xml version="1.0" encoding="UTF-8" standalone="yes"?>
<Relationships xmlns="http://schemas.openxmlformats.org/package/2006/relationships"><Relationship Id="rId4" Type="http://schemas.openxmlformats.org/officeDocument/2006/relationships/vmlDrawing" Target="../drawings/vmlDrawing6.vml"/><Relationship Id="rId3" Type="http://schemas.openxmlformats.org/officeDocument/2006/relationships/slideLayout" Target="../slideLayouts/slideLayout49.xml"/><Relationship Id="rId2" Type="http://schemas.openxmlformats.org/officeDocument/2006/relationships/image" Target="../media/image26.emf"/><Relationship Id="rId1" Type="http://schemas.openxmlformats.org/officeDocument/2006/relationships/package" Target="../embeddings/Document7.docx"/></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50.xml"/><Relationship Id="rId1" Type="http://schemas.openxmlformats.org/officeDocument/2006/relationships/image" Target="../media/image27.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5.xml"/><Relationship Id="rId1" Type="http://schemas.openxmlformats.org/officeDocument/2006/relationships/image" Target="../media/image2.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2.xml.rels><?xml version="1.0" encoding="UTF-8" standalone="yes"?>
<Relationships xmlns="http://schemas.openxmlformats.org/package/2006/relationships"><Relationship Id="rId4" Type="http://schemas.openxmlformats.org/officeDocument/2006/relationships/vmlDrawing" Target="../drawings/vmlDrawing7.vml"/><Relationship Id="rId3" Type="http://schemas.openxmlformats.org/officeDocument/2006/relationships/slideLayout" Target="../slideLayouts/slideLayout53.xml"/><Relationship Id="rId2" Type="http://schemas.openxmlformats.org/officeDocument/2006/relationships/image" Target="../media/image28.emf"/><Relationship Id="rId1" Type="http://schemas.openxmlformats.org/officeDocument/2006/relationships/package" Target="../embeddings/Document8.docx"/></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44.xml.rels><?xml version="1.0" encoding="UTF-8" standalone="yes"?>
<Relationships xmlns="http://schemas.openxmlformats.org/package/2006/relationships"><Relationship Id="rId4" Type="http://schemas.openxmlformats.org/officeDocument/2006/relationships/vmlDrawing" Target="../drawings/vmlDrawing8.vml"/><Relationship Id="rId3" Type="http://schemas.openxmlformats.org/officeDocument/2006/relationships/slideLayout" Target="../slideLayouts/slideLayout55.xml"/><Relationship Id="rId2" Type="http://schemas.openxmlformats.org/officeDocument/2006/relationships/image" Target="../media/image29.emf"/><Relationship Id="rId1" Type="http://schemas.openxmlformats.org/officeDocument/2006/relationships/package" Target="../embeddings/Document9.docx"/></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6.xml.rels><?xml version="1.0" encoding="UTF-8" standalone="yes"?>
<Relationships xmlns="http://schemas.openxmlformats.org/package/2006/relationships"><Relationship Id="rId5" Type="http://schemas.openxmlformats.org/officeDocument/2006/relationships/vmlDrawing" Target="../drawings/vmlDrawing9.vml"/><Relationship Id="rId4" Type="http://schemas.openxmlformats.org/officeDocument/2006/relationships/slideLayout" Target="../slideLayouts/slideLayout57.xml"/><Relationship Id="rId3" Type="http://schemas.openxmlformats.org/officeDocument/2006/relationships/image" Target="../media/image31.emf"/><Relationship Id="rId2" Type="http://schemas.openxmlformats.org/officeDocument/2006/relationships/package" Target="../embeddings/Document10.docx"/><Relationship Id="rId1" Type="http://schemas.openxmlformats.org/officeDocument/2006/relationships/image" Target="../media/image30.jpeg"/></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58.xml"/><Relationship Id="rId1" Type="http://schemas.openxmlformats.org/officeDocument/2006/relationships/image" Target="../media/image30.jpeg"/></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59.xml"/><Relationship Id="rId1" Type="http://schemas.openxmlformats.org/officeDocument/2006/relationships/image" Target="../media/image30.jpeg"/></Relationships>
</file>

<file path=ppt/slides/_rels/slide49.xml.rels><?xml version="1.0" encoding="UTF-8" standalone="yes"?>
<Relationships xmlns="http://schemas.openxmlformats.org/package/2006/relationships"><Relationship Id="rId5" Type="http://schemas.openxmlformats.org/officeDocument/2006/relationships/vmlDrawing" Target="../drawings/vmlDrawing10.vml"/><Relationship Id="rId4" Type="http://schemas.openxmlformats.org/officeDocument/2006/relationships/slideLayout" Target="../slideLayouts/slideLayout60.xml"/><Relationship Id="rId3" Type="http://schemas.openxmlformats.org/officeDocument/2006/relationships/image" Target="../media/image32.emf"/><Relationship Id="rId2" Type="http://schemas.openxmlformats.org/officeDocument/2006/relationships/package" Target="../embeddings/Document11.docx"/><Relationship Id="rId1" Type="http://schemas.openxmlformats.org/officeDocument/2006/relationships/image" Target="../media/image30.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6.xml"/><Relationship Id="rId1" Type="http://schemas.openxmlformats.org/officeDocument/2006/relationships/image" Target="../media/image3.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18.xml"/><Relationship Id="rId4" Type="http://schemas.openxmlformats.org/officeDocument/2006/relationships/image" Target="../media/image6.emf"/><Relationship Id="rId3" Type="http://schemas.openxmlformats.org/officeDocument/2006/relationships/package" Target="../embeddings/Document2.docx"/><Relationship Id="rId2" Type="http://schemas.openxmlformats.org/officeDocument/2006/relationships/image" Target="../media/image5.emf"/><Relationship Id="rId1" Type="http://schemas.openxmlformats.org/officeDocument/2006/relationships/package" Target="../embeddings/Document1.docx"/></Relationships>
</file>

<file path=ppt/slides/_rels/slide8.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9.xml"/><Relationship Id="rId2" Type="http://schemas.openxmlformats.org/officeDocument/2006/relationships/image" Target="../media/image7.emf"/><Relationship Id="rId1" Type="http://schemas.openxmlformats.org/officeDocument/2006/relationships/package" Target="../embeddings/Document3.doc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ts val="0"/>
                </a:spcBef>
                <a:spcAft>
                  <a:spcPts val="0"/>
                </a:spcAft>
                <a:defRPr/>
              </a:pPr>
              <a:r>
                <a:rPr lang="zh-CN" altLang="en-US" sz="4400" b="1" spc="200" dirty="0">
                  <a:solidFill>
                    <a:srgbClr val="1BB18D"/>
                  </a:solidFill>
                  <a:latin typeface="微软雅黑" panose="020B0503020204020204" pitchFamily="34" charset="-122"/>
                  <a:ea typeface="微软雅黑" panose="020B0503020204020204" pitchFamily="34" charset="-122"/>
                </a:rPr>
                <a:t>第 </a:t>
              </a:r>
              <a:r>
                <a:rPr lang="en-US" altLang="zh-CN" sz="4400" b="1" spc="200" dirty="0" smtClean="0">
                  <a:solidFill>
                    <a:srgbClr val="1BB18D"/>
                  </a:solidFill>
                  <a:latin typeface="微软雅黑" panose="020B0503020204020204" pitchFamily="34" charset="-122"/>
                  <a:ea typeface="微软雅黑" panose="020B0503020204020204" pitchFamily="34" charset="-122"/>
                </a:rPr>
                <a:t>07 </a:t>
              </a:r>
              <a:r>
                <a:rPr lang="zh-CN" altLang="en-US" sz="4400" b="1" spc="200" dirty="0" smtClean="0">
                  <a:solidFill>
                    <a:srgbClr val="1BB18D"/>
                  </a:solidFill>
                  <a:latin typeface="微软雅黑" panose="020B0503020204020204" pitchFamily="34" charset="-122"/>
                  <a:ea typeface="微软雅黑" panose="020B0503020204020204" pitchFamily="34" charset="-122"/>
                </a:rPr>
                <a:t>课时</a:t>
              </a:r>
              <a:endParaRPr lang="en-US" altLang="zh-CN" sz="4400" b="1" spc="200" dirty="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dirty="0" smtClean="0">
                  <a:latin typeface="微软雅黑" panose="020B0503020204020204" pitchFamily="34" charset="-122"/>
                  <a:ea typeface="微软雅黑" panose="020B0503020204020204" pitchFamily="34" charset="-122"/>
                </a:rPr>
                <a:t>压强</a:t>
              </a:r>
              <a:endParaRPr lang="zh-CN" altLang="en-US" sz="3200" spc="200" dirty="0" smtClean="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08794" y="572274"/>
          <a:ext cx="11144328" cy="6035040"/>
        </p:xfrm>
        <a:graphic>
          <a:graphicData uri="http://schemas.openxmlformats.org/drawingml/2006/table">
            <a:tbl>
              <a:tblPr/>
              <a:tblGrid>
                <a:gridCol w="785818"/>
                <a:gridCol w="10358510"/>
              </a:tblGrid>
              <a:tr h="1581277">
                <a:tc>
                  <a:txBody>
                    <a:bodyPr/>
                    <a:lstStyle/>
                    <a:p>
                      <a:pPr algn="ctr">
                        <a:lnSpc>
                          <a:spcPct val="150000"/>
                        </a:lnSpc>
                        <a:spcAft>
                          <a:spcPts val="0"/>
                        </a:spcAft>
                      </a:pPr>
                      <a:r>
                        <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rPr>
                        <a:t>公式</a:t>
                      </a:r>
                      <a:endParaRPr lang="zh-CN" sz="2400" b="1"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endPar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。公式中</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的单位一定要用</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kg/m</a:t>
                      </a:r>
                      <a:r>
                        <a:rPr lang="en-US" sz="2400" kern="100" baseline="30000" dirty="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h</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的单位要用</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h</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为研究点到液体表面的距离。示例：如图所示，容器中装有水，其中</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h</a:t>
                      </a:r>
                      <a:r>
                        <a:rPr lang="en-US"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=1 m</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h</a:t>
                      </a:r>
                      <a:r>
                        <a:rPr lang="en-US"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=60 cm</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，容器的底面积</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S=20 cm</a:t>
                      </a:r>
                      <a:r>
                        <a:rPr lang="en-US" sz="2400" kern="100" baseline="30000" dirty="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），则水对容器底的压力</a:t>
                      </a:r>
                      <a:r>
                        <a:rPr lang="zh-CN"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为</a:t>
                      </a:r>
                      <a:endParaRPr lang="en-US" altLang="zh-CN" sz="2400" kern="1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N</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，水对容器顶的压强为</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Pa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071570">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连通器</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定义：上端开口、下端连通的容器叫连通器；特点：若连通器内装的是相同的液体，当液体不流动时，连通器各部分中的液面</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高度</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总是</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的；实例：茶壶、排水管的</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形“反水管”、锅炉水位计、船闸等</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12641" name="QZ33.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4880760" y="643712"/>
            <a:ext cx="2214578" cy="1863754"/>
          </a:xfrm>
          <a:prstGeom prst="rect">
            <a:avLst/>
          </a:prstGeom>
          <a:noFill/>
        </p:spPr>
      </p:pic>
      <p:sp>
        <p:nvSpPr>
          <p:cNvPr id="7" name="文本框 1"/>
          <p:cNvSpPr txBox="1">
            <a:spLocks noChangeArrowheads="1"/>
          </p:cNvSpPr>
          <p:nvPr/>
        </p:nvSpPr>
        <p:spPr bwMode="auto">
          <a:xfrm>
            <a:off x="6010931" y="4297319"/>
            <a:ext cx="941531" cy="561235"/>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4×10</a:t>
            </a:r>
            <a:r>
              <a:rPr lang="en-US" sz="2400" b="1" baseline="30000" smtClean="0">
                <a:solidFill>
                  <a:srgbClr val="A50021"/>
                </a:solidFill>
                <a:latin typeface="微软雅黑" panose="020B0503020204020204" pitchFamily="34" charset="-122"/>
                <a:cs typeface="Times New Roman" panose="02020603050405020304"/>
              </a:rPr>
              <a:t>3</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2451868" y="2654053"/>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l-GR" altLang="zh-CN" sz="2400" b="1" smtClean="0">
                <a:solidFill>
                  <a:srgbClr val="A50021"/>
                </a:solidFill>
                <a:latin typeface="微软雅黑" panose="020B0503020204020204" pitchFamily="34" charset="-122"/>
                <a:ea typeface="微软雅黑" panose="020B0503020204020204" pitchFamily="34" charset="-122"/>
              </a:rPr>
              <a:t>ρ</a:t>
            </a:r>
            <a:r>
              <a:rPr lang="en-US" altLang="zh-CN" sz="2400" b="1" smtClean="0">
                <a:solidFill>
                  <a:srgbClr val="A50021"/>
                </a:solidFill>
                <a:latin typeface="微软雅黑" panose="020B0503020204020204" pitchFamily="34" charset="-122"/>
                <a:ea typeface="微软雅黑" panose="020B0503020204020204" pitchFamily="34" charset="-122"/>
              </a:rPr>
              <a:t>gh</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1951802" y="4287050"/>
            <a:ext cx="45101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20</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2237554" y="593012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相平</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2072472"/>
            <a:ext cx="10858576" cy="1180699"/>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18B48F"/>
                </a:solidFill>
                <a:latin typeface="微软雅黑" panose="020B0503020204020204" pitchFamily="34" charset="-122"/>
                <a:ea typeface="微软雅黑" panose="020B0503020204020204" pitchFamily="34" charset="-122"/>
              </a:rPr>
              <a:t> [</a:t>
            </a:r>
            <a:r>
              <a:rPr lang="zh-CN" altLang="en-US" smtClean="0">
                <a:solidFill>
                  <a:srgbClr val="18B48F"/>
                </a:solidFill>
                <a:latin typeface="微软雅黑" panose="020B0503020204020204" pitchFamily="34" charset="-122"/>
                <a:ea typeface="微软雅黑" panose="020B0503020204020204" pitchFamily="34" charset="-122"/>
              </a:rPr>
              <a:t>点拨</a:t>
            </a:r>
            <a:r>
              <a:rPr lang="en-US" altLang="zh-CN" dirty="0" smtClean="0">
                <a:solidFill>
                  <a:srgbClr val="18B48F"/>
                </a:solidFill>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a:t>
            </a:r>
            <a:r>
              <a:rPr lang="en-US" dirty="0" smtClean="0">
                <a:latin typeface="微软雅黑" panose="020B0503020204020204" pitchFamily="34" charset="-122"/>
                <a:ea typeface="微软雅黑" panose="020B0503020204020204" pitchFamily="34" charset="-122"/>
              </a:rPr>
              <a:t>1</a:t>
            </a:r>
            <a:r>
              <a:rPr lang="zh-CN" altLang="en-US" dirty="0" smtClean="0">
                <a:latin typeface="微软雅黑" panose="020B0503020204020204" pitchFamily="34" charset="-122"/>
                <a:ea typeface="微软雅黑" panose="020B0503020204020204" pitchFamily="34" charset="-122"/>
              </a:rPr>
              <a:t>）计算液体对容器底的压力和压强问题的一般方法：先依据</a:t>
            </a:r>
            <a:r>
              <a:rPr lang="en-US" dirty="0" smtClean="0">
                <a:latin typeface="微软雅黑" panose="020B0503020204020204" pitchFamily="34" charset="-122"/>
                <a:ea typeface="微软雅黑" panose="020B0503020204020204" pitchFamily="34" charset="-122"/>
              </a:rPr>
              <a:t>p=</a:t>
            </a:r>
            <a:r>
              <a:rPr lang="en-US" dirty="0" err="1" smtClean="0">
                <a:latin typeface="微软雅黑" panose="020B0503020204020204" pitchFamily="34" charset="-122"/>
                <a:ea typeface="微软雅黑" panose="020B0503020204020204" pitchFamily="34" charset="-122"/>
              </a:rPr>
              <a:t>ρgh</a:t>
            </a:r>
            <a:r>
              <a:rPr lang="zh-CN" altLang="en-US" dirty="0" smtClean="0">
                <a:latin typeface="微软雅黑" panose="020B0503020204020204" pitchFamily="34" charset="-122"/>
                <a:ea typeface="微软雅黑" panose="020B0503020204020204" pitchFamily="34" charset="-122"/>
              </a:rPr>
              <a:t>确定压强，再依据</a:t>
            </a:r>
            <a:r>
              <a:rPr lang="en-US" dirty="0" smtClean="0">
                <a:latin typeface="微软雅黑" panose="020B0503020204020204" pitchFamily="34" charset="-122"/>
                <a:ea typeface="微软雅黑" panose="020B0503020204020204" pitchFamily="34" charset="-122"/>
              </a:rPr>
              <a:t>F=</a:t>
            </a:r>
            <a:r>
              <a:rPr lang="en-US" dirty="0" err="1" smtClean="0">
                <a:latin typeface="微软雅黑" panose="020B0503020204020204" pitchFamily="34" charset="-122"/>
                <a:ea typeface="微软雅黑" panose="020B0503020204020204" pitchFamily="34" charset="-122"/>
              </a:rPr>
              <a:t>pS</a:t>
            </a:r>
            <a:r>
              <a:rPr lang="zh-CN" altLang="en-US" dirty="0" smtClean="0">
                <a:latin typeface="微软雅黑" panose="020B0503020204020204" pitchFamily="34" charset="-122"/>
                <a:ea typeface="微软雅黑" panose="020B0503020204020204" pitchFamily="34" charset="-122"/>
              </a:rPr>
              <a:t>确定压力，特殊情况下（如下表中图乙）也可直接用</a:t>
            </a:r>
            <a:r>
              <a:rPr lang="en-US" dirty="0" smtClean="0">
                <a:latin typeface="微软雅黑" panose="020B0503020204020204" pitchFamily="34" charset="-122"/>
                <a:ea typeface="微软雅黑" panose="020B0503020204020204" pitchFamily="34" charset="-122"/>
              </a:rPr>
              <a:t>F=G</a:t>
            </a:r>
            <a:r>
              <a:rPr lang="zh-CN" altLang="en-US" baseline="-25000" dirty="0" smtClean="0">
                <a:latin typeface="微软雅黑" panose="020B0503020204020204" pitchFamily="34" charset="-122"/>
                <a:ea typeface="微软雅黑" panose="020B0503020204020204" pitchFamily="34" charset="-122"/>
              </a:rPr>
              <a:t>液</a:t>
            </a:r>
            <a:r>
              <a:rPr lang="zh-CN" altLang="en-US" dirty="0" smtClean="0">
                <a:latin typeface="微软雅黑" panose="020B0503020204020204" pitchFamily="34" charset="-122"/>
                <a:ea typeface="微软雅黑" panose="020B0503020204020204" pitchFamily="34" charset="-122"/>
              </a:rPr>
              <a:t>。</a:t>
            </a:r>
            <a:endParaRPr lang="zh-CN" altLang="en-US" dirty="0">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523042" y="817509"/>
            <a:ext cx="11430080" cy="5612681"/>
          </a:xfrm>
          <a:prstGeom prst="rect">
            <a:avLst/>
          </a:prstGeom>
          <a:solidFill>
            <a:schemeClr val="bg1">
              <a:lumMod val="95000"/>
            </a:schemeClr>
          </a:solidFill>
          <a:ln w="9525">
            <a:noFill/>
            <a:miter lim="800000"/>
          </a:ln>
        </p:spPr>
        <p:txBody>
          <a:bodyPr wrap="square" lIns="36000" tIns="36000" rIns="36000" bIns="36000">
            <a:spAutoFit/>
          </a:bodyPr>
          <a:lstStyle/>
          <a:p>
            <a:pPr algn="just" eaLnBrk="0" hangingPunct="0">
              <a:lnSpc>
                <a:spcPct val="150000"/>
              </a:lnSpc>
            </a:pPr>
            <a:r>
              <a:rPr lang="zh-CN" altLang="en-US" dirty="0" smtClean="0">
                <a:latin typeface="微软雅黑" panose="020B0503020204020204" pitchFamily="34" charset="-122"/>
                <a:ea typeface="微软雅黑" panose="020B0503020204020204" pitchFamily="34" charset="-122"/>
              </a:rPr>
              <a:t>（</a:t>
            </a:r>
            <a:r>
              <a:rPr lang="en-US" altLang="zh-CN" dirty="0" smtClean="0">
                <a:latin typeface="微软雅黑" panose="020B0503020204020204" pitchFamily="34" charset="-122"/>
                <a:ea typeface="微软雅黑" panose="020B0503020204020204" pitchFamily="34" charset="-122"/>
              </a:rPr>
              <a:t>2</a:t>
            </a:r>
            <a:r>
              <a:rPr lang="zh-CN" altLang="en-US" dirty="0" smtClean="0">
                <a:latin typeface="微软雅黑" panose="020B0503020204020204" pitchFamily="34" charset="-122"/>
                <a:ea typeface="微软雅黑" panose="020B0503020204020204" pitchFamily="34" charset="-122"/>
              </a:rPr>
              <a:t>）不同形状容器底所受压力、压强以及对支持面压力、压强的比较如下表所</a:t>
            </a:r>
            <a:r>
              <a:rPr lang="zh-CN" altLang="en-US" smtClean="0">
                <a:latin typeface="微软雅黑" panose="020B0503020204020204" pitchFamily="34" charset="-122"/>
                <a:ea typeface="微软雅黑" panose="020B0503020204020204" pitchFamily="34" charset="-122"/>
              </a:rPr>
              <a:t>示。</a:t>
            </a: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p:txBody>
      </p:sp>
      <p:graphicFrame>
        <p:nvGraphicFramePr>
          <p:cNvPr id="4" name="表格 3"/>
          <p:cNvGraphicFramePr>
            <a:graphicFrameLocks noGrp="1"/>
          </p:cNvGraphicFramePr>
          <p:nvPr/>
        </p:nvGraphicFramePr>
        <p:xfrm>
          <a:off x="1165984" y="1786720"/>
          <a:ext cx="9572692" cy="4549187"/>
        </p:xfrm>
        <a:graphic>
          <a:graphicData uri="http://schemas.openxmlformats.org/drawingml/2006/table">
            <a:tbl>
              <a:tblPr/>
              <a:tblGrid>
                <a:gridCol w="2286016"/>
                <a:gridCol w="2428892"/>
                <a:gridCol w="2286016"/>
                <a:gridCol w="2571768"/>
              </a:tblGrid>
              <a:tr h="1805987">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容器</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关系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l">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项目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825122">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容器底受</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到的压强</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p=ρ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gh</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p=ρ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gh</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p=ρ</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gh</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1149807">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容器底受</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到的压力</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F=pS</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F&gt;G</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底大压力大</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F=pS</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F=G</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F=</a:t>
                      </a:r>
                      <a:r>
                        <a:rPr lang="en-US" sz="2400" kern="100" dirty="0" err="1">
                          <a:solidFill>
                            <a:srgbClr val="000000"/>
                          </a:solidFill>
                          <a:latin typeface="微软雅黑" panose="020B0503020204020204" pitchFamily="34" charset="-122"/>
                          <a:ea typeface="微软雅黑" panose="020B0503020204020204" pitchFamily="34" charset="-122"/>
                          <a:cs typeface="Times New Roman" panose="02020603050405020304"/>
                        </a:rPr>
                        <a:t>pS</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F&lt;G</a:t>
                      </a:r>
                      <a:r>
                        <a:rPr lang="zh-CN" sz="2400" kern="100" baseline="-25000" dirty="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底小压力小</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bl>
          </a:graphicData>
        </a:graphic>
      </p:graphicFrame>
      <p:pic>
        <p:nvPicPr>
          <p:cNvPr id="110595" name="20RJW-260.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3952066" y="1929596"/>
            <a:ext cx="1500198" cy="1570520"/>
          </a:xfrm>
          <a:prstGeom prst="rect">
            <a:avLst/>
          </a:prstGeom>
          <a:noFill/>
        </p:spPr>
      </p:pic>
      <p:pic>
        <p:nvPicPr>
          <p:cNvPr id="110594" name="20RJW-261.EPS"/>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238082" y="1929596"/>
            <a:ext cx="1500198" cy="1571636"/>
          </a:xfrm>
          <a:prstGeom prst="rect">
            <a:avLst/>
          </a:prstGeom>
          <a:noFill/>
        </p:spPr>
      </p:pic>
      <p:pic>
        <p:nvPicPr>
          <p:cNvPr id="110593" name="20RJW-262.EPS"/>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8881288" y="2001034"/>
            <a:ext cx="1428760" cy="1472722"/>
          </a:xfrm>
          <a:prstGeom prst="rect">
            <a:avLst/>
          </a:prstGeom>
          <a:noFill/>
        </p:spPr>
      </p:pic>
      <p:sp>
        <p:nvSpPr>
          <p:cNvPr id="110596" name="Rectangle 4"/>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cxnSp>
        <p:nvCxnSpPr>
          <p:cNvPr id="10" name="直接连接符 9"/>
          <p:cNvCxnSpPr/>
          <p:nvPr/>
        </p:nvCxnSpPr>
        <p:spPr>
          <a:xfrm rot="16200000" flipV="1">
            <a:off x="2023240" y="2143910"/>
            <a:ext cx="1785950" cy="1071570"/>
          </a:xfrm>
          <a:prstGeom prst="line">
            <a:avLst/>
          </a:prstGeom>
        </p:spPr>
        <p:style>
          <a:lnRef idx="1">
            <a:schemeClr val="dk1"/>
          </a:lnRef>
          <a:fillRef idx="0">
            <a:schemeClr val="dk1"/>
          </a:fillRef>
          <a:effectRef idx="0">
            <a:schemeClr val="dk1"/>
          </a:effectRef>
          <a:fontRef idx="minor">
            <a:schemeClr val="tx1"/>
          </a:fontRef>
        </p:style>
      </p:cxnSp>
      <p:cxnSp>
        <p:nvCxnSpPr>
          <p:cNvPr id="11" name="直接连接符 10"/>
          <p:cNvCxnSpPr/>
          <p:nvPr/>
        </p:nvCxnSpPr>
        <p:spPr>
          <a:xfrm rot="10800000">
            <a:off x="1165984" y="2643976"/>
            <a:ext cx="2286016" cy="928694"/>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1"/>
          <p:cNvSpPr txBox="1">
            <a:spLocks noChangeArrowheads="1"/>
          </p:cNvSpPr>
          <p:nvPr/>
        </p:nvSpPr>
        <p:spPr bwMode="auto">
          <a:xfrm>
            <a:off x="1523174" y="817509"/>
            <a:ext cx="9001188" cy="5612681"/>
          </a:xfrm>
          <a:prstGeom prst="rect">
            <a:avLst/>
          </a:prstGeom>
          <a:solidFill>
            <a:schemeClr val="bg1">
              <a:lumMod val="95000"/>
            </a:schemeClr>
          </a:solidFill>
          <a:ln w="9525">
            <a:noFill/>
            <a:miter lim="800000"/>
          </a:ln>
        </p:spPr>
        <p:txBody>
          <a:bodyPr wrap="square" lIns="36000" tIns="36000" rIns="36000" bIns="36000">
            <a:spAutoFit/>
          </a:bodyPr>
          <a:lstStyle/>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a:p>
            <a:pPr algn="just" eaLnBrk="0" hangingPunct="0">
              <a:lnSpc>
                <a:spcPct val="150000"/>
              </a:lnSpc>
            </a:pPr>
            <a:endParaRPr lang="en-US" altLang="zh-CN" smtClean="0">
              <a:latin typeface="微软雅黑" panose="020B0503020204020204" pitchFamily="34" charset="-122"/>
              <a:ea typeface="微软雅黑" panose="020B0503020204020204" pitchFamily="34" charset="-122"/>
            </a:endParaRPr>
          </a:p>
        </p:txBody>
      </p:sp>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4" name="表格 3"/>
          <p:cNvGraphicFramePr>
            <a:graphicFrameLocks noGrp="1"/>
          </p:cNvGraphicFramePr>
          <p:nvPr/>
        </p:nvGraphicFramePr>
        <p:xfrm>
          <a:off x="1951802" y="1715282"/>
          <a:ext cx="8286808" cy="2194560"/>
        </p:xfrm>
        <a:graphic>
          <a:graphicData uri="http://schemas.openxmlformats.org/drawingml/2006/table">
            <a:tbl>
              <a:tblPr/>
              <a:tblGrid>
                <a:gridCol w="1870755"/>
                <a:gridCol w="6416053"/>
              </a:tblGrid>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对支持面</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的压力</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 '=G</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液</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容</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对支持面</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的压强</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p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graphicFrame>
        <p:nvGraphicFramePr>
          <p:cNvPr id="3074" name="Object 2"/>
          <p:cNvGraphicFramePr>
            <a:graphicFrameLocks noChangeAspect="1"/>
          </p:cNvGraphicFramePr>
          <p:nvPr/>
        </p:nvGraphicFramePr>
        <p:xfrm>
          <a:off x="4309256" y="2929728"/>
          <a:ext cx="6286500" cy="800100"/>
        </p:xfrm>
        <a:graphic>
          <a:graphicData uri="http://schemas.openxmlformats.org/presentationml/2006/ole">
            <mc:AlternateContent xmlns:mc="http://schemas.openxmlformats.org/markup-compatibility/2006">
              <mc:Choice xmlns:v="urn:schemas-microsoft-com:vml" Requires="v">
                <p:oleObj spid="_x0000_s3073" name="文档" r:id="rId1" imgW="5518785" imgH="710565" progId="Word.Document.12">
                  <p:embed/>
                </p:oleObj>
              </mc:Choice>
              <mc:Fallback>
                <p:oleObj name="文档" r:id="rId1" imgW="5518785" imgH="710565" progId="Word.Document.12">
                  <p:embed/>
                  <p:pic>
                    <p:nvPicPr>
                      <p:cNvPr id="0" name="图片 3072"/>
                      <p:cNvPicPr>
                        <a:picLocks noChangeAspect="1"/>
                      </p:cNvPicPr>
                      <p:nvPr/>
                    </p:nvPicPr>
                    <p:blipFill>
                      <a:blip r:embed="rId2"/>
                      <a:stretch>
                        <a:fillRect/>
                      </a:stretch>
                    </p:blipFill>
                    <p:spPr>
                      <a:xfrm>
                        <a:off x="4309256" y="2929728"/>
                        <a:ext cx="6286500" cy="80010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808794" y="715150"/>
            <a:ext cx="7372531"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考点四　大气压强　流体压强与流速的关系</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08794" y="1572406"/>
          <a:ext cx="10907037" cy="4697148"/>
        </p:xfrm>
        <a:graphic>
          <a:graphicData uri="http://schemas.openxmlformats.org/drawingml/2006/table">
            <a:tbl>
              <a:tblPr/>
              <a:tblGrid>
                <a:gridCol w="1691535"/>
                <a:gridCol w="9215502"/>
              </a:tblGrid>
              <a:tr h="528582">
                <a:tc>
                  <a:txBody>
                    <a:bodyPr/>
                    <a:lstStyle/>
                    <a:p>
                      <a:pPr algn="ctr">
                        <a:lnSpc>
                          <a:spcPct val="150000"/>
                        </a:lnSpc>
                        <a:spcAft>
                          <a:spcPts val="0"/>
                        </a:spcAft>
                      </a:pP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产生原因</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空气受重力作用且具有流动性，所以空气朝各个方向都有压强</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528582">
                <a:tc>
                  <a:txBody>
                    <a:bodyPr/>
                    <a:lstStyle/>
                    <a:p>
                      <a:pPr algn="ctr">
                        <a:lnSpc>
                          <a:spcPct val="150000"/>
                        </a:lnSpc>
                        <a:spcAft>
                          <a:spcPts val="0"/>
                        </a:spcAft>
                      </a:pP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验证存在</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实验（最早证明大气压存在的实验），覆杯实验、瓶吞鸡蛋实验等</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396436">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测量</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托里拆利最早测出大气压的值约为</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altLang="zh-CN"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Pa</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相当于</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mm</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高的汞柱产生的压强，或</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m</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高的水柱产生的压强</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189308">
                <a:tc>
                  <a:txBody>
                    <a:bodyPr/>
                    <a:lstStyle/>
                    <a:p>
                      <a:pPr algn="ctr">
                        <a:lnSpc>
                          <a:spcPct val="150000"/>
                        </a:lnSpc>
                        <a:spcAft>
                          <a:spcPts val="0"/>
                        </a:spcAft>
                      </a:pP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大气压与高度的</a:t>
                      </a: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关系</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大气压随高度增加而</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08546" name="Rectangle 2"/>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 name="文本框 1"/>
          <p:cNvSpPr txBox="1">
            <a:spLocks noChangeArrowheads="1"/>
          </p:cNvSpPr>
          <p:nvPr/>
        </p:nvSpPr>
        <p:spPr bwMode="auto">
          <a:xfrm>
            <a:off x="2880496" y="2072472"/>
            <a:ext cx="161158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马德堡半球</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7666842" y="3215480"/>
            <a:ext cx="1597159" cy="561235"/>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solidFill>
                  <a:srgbClr val="A50021"/>
                </a:solidFill>
                <a:latin typeface="微软雅黑" panose="020B0503020204020204" pitchFamily="34" charset="-122"/>
                <a:cs typeface="Times New Roman" panose="02020603050405020304"/>
              </a:rPr>
              <a:t>1.013×10</a:t>
            </a:r>
            <a:r>
              <a:rPr lang="en-US" sz="2400" b="1" baseline="30000" smtClean="0">
                <a:solidFill>
                  <a:srgbClr val="A50021"/>
                </a:solidFill>
                <a:latin typeface="微软雅黑" panose="020B0503020204020204" pitchFamily="34" charset="-122"/>
                <a:cs typeface="Times New Roman" panose="02020603050405020304"/>
              </a:rPr>
              <a:t>5</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2951934" y="3715546"/>
            <a:ext cx="64016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760</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8238346" y="3786984"/>
            <a:ext cx="110664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10.336</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5666578" y="5144306"/>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减小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08794" y="1143778"/>
          <a:ext cx="10907037" cy="2887200"/>
        </p:xfrm>
        <a:graphic>
          <a:graphicData uri="http://schemas.openxmlformats.org/drawingml/2006/table">
            <a:tbl>
              <a:tblPr/>
              <a:tblGrid>
                <a:gridCol w="1643074"/>
                <a:gridCol w="9263963"/>
              </a:tblGrid>
              <a:tr h="1057163">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沸点</a:t>
                      </a: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与气压的关系</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液体的沸点随液体表面气压的增大而</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，随气压的减小而</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396436">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应用</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生活中：钢笔吸墨水、吸管吸饮料、针管吸药液、塑料吸盘、盆景自动供水装置等。</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生产中：活塞式抽水机、离心式水泵等</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6" name="文本框 1"/>
          <p:cNvSpPr txBox="1">
            <a:spLocks noChangeArrowheads="1"/>
          </p:cNvSpPr>
          <p:nvPr/>
        </p:nvSpPr>
        <p:spPr bwMode="auto">
          <a:xfrm>
            <a:off x="7809718" y="1072340"/>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升高</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3023372" y="164384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降低</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08794" y="929464"/>
          <a:ext cx="10907037" cy="4461120"/>
        </p:xfrm>
        <a:graphic>
          <a:graphicData uri="http://schemas.openxmlformats.org/drawingml/2006/table">
            <a:tbl>
              <a:tblPr/>
              <a:tblGrid>
                <a:gridCol w="1643074"/>
                <a:gridCol w="3208074"/>
                <a:gridCol w="6055889"/>
              </a:tblGrid>
              <a:tr h="1321454">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流体</a:t>
                      </a: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压强</a:t>
                      </a: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与</a:t>
                      </a: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流速的关系</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气体和液体中，流速越大的位置，压强越小</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如图甲所示，从两张纸的中间向下吹气，这两张因而有压力差，纸将</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；如图乙所示，在相同时间内，机翼上方气流通过的路程比下方的</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，速度比下方的</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，气流对机翼下表面的压强比对上表面的压强</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。因此在机翼的上、下表面存在压强差，因而有压力差，产生了升力</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08545" name="7ER274.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3237686" y="1072340"/>
            <a:ext cx="1714512" cy="3107553"/>
          </a:xfrm>
          <a:prstGeom prst="rect">
            <a:avLst/>
          </a:prstGeom>
          <a:noFill/>
        </p:spPr>
      </p:pic>
      <p:sp>
        <p:nvSpPr>
          <p:cNvPr id="8" name="文本框 1"/>
          <p:cNvSpPr txBox="1">
            <a:spLocks noChangeArrowheads="1"/>
          </p:cNvSpPr>
          <p:nvPr/>
        </p:nvSpPr>
        <p:spPr bwMode="auto">
          <a:xfrm>
            <a:off x="9667106" y="135809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靠近</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8095470" y="2501100"/>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长</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6452396" y="3072604"/>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8024032" y="3572670"/>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8" name="TextBox 7"/>
          <p:cNvSpPr txBox="1"/>
          <p:nvPr/>
        </p:nvSpPr>
        <p:spPr>
          <a:xfrm>
            <a:off x="880232" y="641034"/>
            <a:ext cx="10858576" cy="642924"/>
          </a:xfrm>
          <a:prstGeom prst="rect">
            <a:avLst/>
          </a:prstGeom>
          <a:solidFill>
            <a:schemeClr val="bg1"/>
          </a:solid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dirty="0" smtClean="0">
                <a:solidFill>
                  <a:srgbClr val="1CB691"/>
                </a:solidFill>
                <a:latin typeface="微软雅黑" panose="020B0503020204020204" pitchFamily="34" charset="-122"/>
                <a:ea typeface="微软雅黑" panose="020B0503020204020204" pitchFamily="34" charset="-122"/>
              </a:rPr>
              <a:t>重难一　压强实例分析</a:t>
            </a:r>
            <a:endParaRPr lang="zh-CN" altLang="en-US" sz="2800" b="1" spc="150" dirty="0" smtClean="0">
              <a:solidFill>
                <a:srgbClr val="FF0000"/>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951670" y="1358092"/>
            <a:ext cx="10644262" cy="5075487"/>
            <a:chOff x="951670" y="1358092"/>
            <a:chExt cx="10644262" cy="5075487"/>
          </a:xfrm>
        </p:grpSpPr>
        <p:sp>
          <p:nvSpPr>
            <p:cNvPr id="9" name="文本框 1"/>
            <p:cNvSpPr txBox="1">
              <a:spLocks noChangeArrowheads="1"/>
            </p:cNvSpPr>
            <p:nvPr/>
          </p:nvSpPr>
          <p:spPr bwMode="auto">
            <a:xfrm>
              <a:off x="951670" y="1358092"/>
              <a:ext cx="10644262" cy="4504686"/>
            </a:xfrm>
            <a:prstGeom prst="rect">
              <a:avLst/>
            </a:prstGeom>
            <a:noFill/>
            <a:ln w="9525">
              <a:noFill/>
              <a:miter lim="800000"/>
            </a:ln>
          </p:spPr>
          <p:txBody>
            <a:bodyPr wrap="square" lIns="36000" tIns="36000" rIns="36000" bIns="36000">
              <a:spAutoFit/>
            </a:bodyPr>
            <a:lstStyle/>
            <a:p>
              <a:pPr algn="just" eaLnBrk="0" hangingPunct="0">
                <a:lnSpc>
                  <a:spcPct val="150000"/>
                </a:lnSpc>
              </a:pPr>
              <a:r>
                <a:rPr lang="en-US" altLang="zh-CN" b="1" dirty="0" smtClean="0">
                  <a:latin typeface="微软雅黑" panose="020B0503020204020204" pitchFamily="34" charset="-122"/>
                  <a:ea typeface="微软雅黑" panose="020B0503020204020204" pitchFamily="34" charset="-122"/>
                </a:rPr>
                <a:t>1.</a:t>
              </a:r>
              <a:r>
                <a:rPr lang="zh-CN" altLang="en-US" dirty="0" smtClean="0">
                  <a:latin typeface="微软雅黑" panose="020B0503020204020204" pitchFamily="34" charset="-122"/>
                  <a:ea typeface="微软雅黑" panose="020B0503020204020204" pitchFamily="34" charset="-122"/>
                </a:rPr>
                <a:t>为了探究压强的大小跟哪些因素有关，老师准备了如图</a:t>
              </a:r>
              <a:r>
                <a:rPr lang="en-US" altLang="zh-CN" dirty="0" smtClean="0">
                  <a:latin typeface="微软雅黑" panose="020B0503020204020204" pitchFamily="34" charset="-122"/>
                  <a:ea typeface="微软雅黑" panose="020B0503020204020204" pitchFamily="34" charset="-122"/>
                </a:rPr>
                <a:t>7-1</a:t>
              </a:r>
              <a:r>
                <a:rPr lang="zh-CN" altLang="en-US" dirty="0" smtClean="0">
                  <a:latin typeface="微软雅黑" panose="020B0503020204020204" pitchFamily="34" charset="-122"/>
                  <a:ea typeface="微软雅黑" panose="020B0503020204020204" pitchFamily="34" charset="-122"/>
                </a:rPr>
                <a:t>所示的器材：①用钉子做桌腿的小桌；②海绵；③砝码；④木板；⑤盛有适量水的矿泉水瓶；⑥装有沙的容器；供同学们选择。同学所选的四组器材中，不能达到探究目的的是（　　）</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A.①③⑥</a:t>
              </a:r>
              <a:endParaRPr lang="en-US" altLang="zh-CN"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B.②⑤</a:t>
              </a:r>
              <a:endParaRPr lang="en-US" altLang="zh-CN"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C.②③④</a:t>
              </a:r>
              <a:endParaRPr lang="en-US" altLang="zh-CN"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D.③④⑤</a:t>
              </a:r>
              <a:endParaRPr lang="en-US" altLang="zh-CN" dirty="0" smtClean="0">
                <a:latin typeface="微软雅黑" panose="020B0503020204020204" pitchFamily="34" charset="-122"/>
                <a:ea typeface="微软雅黑" panose="020B0503020204020204" pitchFamily="34" charset="-122"/>
              </a:endParaRPr>
            </a:p>
          </p:txBody>
        </p:sp>
        <p:pic>
          <p:nvPicPr>
            <p:cNvPr id="6" name="21FAWLS41.EPS" descr="id:2147505919;FounderCES"/>
            <p:cNvPicPr/>
            <p:nvPr/>
          </p:nvPicPr>
          <p:blipFill>
            <a:blip r:embed="rId1">
              <a:clrChange>
                <a:clrFrom>
                  <a:srgbClr val="FFFFFF"/>
                </a:clrFrom>
                <a:clrTo>
                  <a:srgbClr val="FFFFFF">
                    <a:alpha val="0"/>
                  </a:srgbClr>
                </a:clrTo>
              </a:clrChange>
            </a:blip>
            <a:stretch>
              <a:fillRect/>
            </a:stretch>
          </p:blipFill>
          <p:spPr>
            <a:xfrm>
              <a:off x="3452000" y="3429794"/>
              <a:ext cx="4143404" cy="2096045"/>
            </a:xfrm>
            <a:prstGeom prst="rect">
              <a:avLst/>
            </a:prstGeom>
          </p:spPr>
        </p:pic>
        <p:sp>
          <p:nvSpPr>
            <p:cNvPr id="7" name="矩形 6"/>
            <p:cNvSpPr/>
            <p:nvPr/>
          </p:nvSpPr>
          <p:spPr>
            <a:xfrm>
              <a:off x="5452264" y="5787248"/>
              <a:ext cx="987771" cy="646331"/>
            </a:xfrm>
            <a:prstGeom prst="rect">
              <a:avLst/>
            </a:prstGeom>
          </p:spPr>
          <p:txBody>
            <a:bodyPr wrap="none">
              <a:spAutoFit/>
            </a:bodyPr>
            <a:lstStyle/>
            <a:p>
              <a:pPr algn="just" eaLnBrk="0" hangingPunct="0">
                <a:lnSpc>
                  <a:spcPct val="150000"/>
                </a:lnSpc>
              </a:pPr>
              <a:r>
                <a:rPr lang="zh-CN" altLang="en-US" smtClean="0">
                  <a:latin typeface="微软雅黑" panose="020B0503020204020204" pitchFamily="34" charset="-122"/>
                  <a:ea typeface="微软雅黑" panose="020B0503020204020204" pitchFamily="34" charset="-122"/>
                </a:rPr>
                <a:t>图</a:t>
              </a:r>
              <a:r>
                <a:rPr lang="en-US" altLang="zh-CN" smtClean="0">
                  <a:latin typeface="微软雅黑" panose="020B0503020204020204" pitchFamily="34" charset="-122"/>
                  <a:ea typeface="微软雅黑" panose="020B0503020204020204" pitchFamily="34" charset="-122"/>
                </a:rPr>
                <a:t>7-1</a:t>
              </a:r>
              <a:endParaRPr lang="en-US" altLang="zh-CN" dirty="0" smtClean="0">
                <a:latin typeface="微软雅黑" panose="020B0503020204020204" pitchFamily="34" charset="-122"/>
                <a:ea typeface="微软雅黑" panose="020B0503020204020204" pitchFamily="34" charset="-122"/>
              </a:endParaRPr>
            </a:p>
          </p:txBody>
        </p:sp>
      </p:grpSp>
      <p:sp>
        <p:nvSpPr>
          <p:cNvPr id="13" name="文本框 1"/>
          <p:cNvSpPr txBox="1">
            <a:spLocks noChangeArrowheads="1"/>
          </p:cNvSpPr>
          <p:nvPr/>
        </p:nvSpPr>
        <p:spPr bwMode="auto">
          <a:xfrm>
            <a:off x="1737488" y="3001166"/>
            <a:ext cx="31636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D</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08794" y="1072340"/>
            <a:ext cx="10858576" cy="3003785"/>
            <a:chOff x="808794" y="1072340"/>
            <a:chExt cx="10858576" cy="3003785"/>
          </a:xfrm>
        </p:grpSpPr>
        <p:sp>
          <p:nvSpPr>
            <p:cNvPr id="11" name="文本框 1"/>
            <p:cNvSpPr txBox="1">
              <a:spLocks noChangeArrowheads="1"/>
            </p:cNvSpPr>
            <p:nvPr/>
          </p:nvSpPr>
          <p:spPr bwMode="auto">
            <a:xfrm>
              <a:off x="808794" y="1072340"/>
              <a:ext cx="10858576" cy="2842692"/>
            </a:xfrm>
            <a:prstGeom prst="rect">
              <a:avLst/>
            </a:prstGeom>
            <a:noFill/>
            <a:ln w="9525">
              <a:noFill/>
              <a:miter lim="800000"/>
            </a:ln>
          </p:spPr>
          <p:txBody>
            <a:bodyPr wrap="square" lIns="36000" tIns="36000" rIns="36000" bIns="36000">
              <a:spAutoFit/>
            </a:bodyPr>
            <a:lstStyle/>
            <a:p>
              <a:pPr algn="just" eaLnBrk="0" hangingPunct="0">
                <a:lnSpc>
                  <a:spcPct val="150000"/>
                </a:lnSpc>
              </a:pPr>
              <a:r>
                <a:rPr lang="en-US" altLang="zh-CN" b="1" smtClean="0">
                  <a:latin typeface="微软雅黑" panose="020B0503020204020204" pitchFamily="34" charset="-122"/>
                  <a:ea typeface="微软雅黑" panose="020B0503020204020204" pitchFamily="34" charset="-122"/>
                </a:rPr>
                <a:t>2.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齐齐哈尔改编</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图</a:t>
              </a:r>
              <a:r>
                <a:rPr lang="en-US" altLang="zh-CN" dirty="0" smtClean="0">
                  <a:latin typeface="微软雅黑" panose="020B0503020204020204" pitchFamily="34" charset="-122"/>
                  <a:ea typeface="微软雅黑" panose="020B0503020204020204" pitchFamily="34" charset="-122"/>
                </a:rPr>
                <a:t>7-2</a:t>
              </a:r>
              <a:r>
                <a:rPr lang="zh-CN" altLang="en-US" dirty="0" smtClean="0">
                  <a:latin typeface="微软雅黑" panose="020B0503020204020204" pitchFamily="34" charset="-122"/>
                  <a:ea typeface="微软雅黑" panose="020B0503020204020204" pitchFamily="34" charset="-122"/>
                </a:rPr>
                <a:t>所示的实例中，属于增大压强</a:t>
              </a:r>
              <a:r>
                <a:rPr lang="zh-CN" altLang="en-US" smtClean="0">
                  <a:latin typeface="微软雅黑" panose="020B0503020204020204" pitchFamily="34" charset="-122"/>
                  <a:ea typeface="微软雅黑" panose="020B0503020204020204" pitchFamily="34" charset="-122"/>
                </a:rPr>
                <a:t>的是（</a:t>
              </a:r>
              <a:r>
                <a:rPr lang="zh-CN" altLang="en-US" dirty="0" smtClean="0">
                  <a:latin typeface="微软雅黑" panose="020B0503020204020204" pitchFamily="34" charset="-122"/>
                  <a:ea typeface="微软雅黑" panose="020B0503020204020204" pitchFamily="34" charset="-122"/>
                </a:rPr>
                <a:t>　　）</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smtClean="0">
                  <a:latin typeface="微软雅黑" panose="020B0503020204020204" pitchFamily="34" charset="-122"/>
                  <a:ea typeface="微软雅黑" panose="020B0503020204020204" pitchFamily="34" charset="-122"/>
                </a:rPr>
                <a:t>A</a:t>
              </a:r>
              <a:r>
                <a:rPr lang="en-US" altLang="zh-CN" dirty="0" smtClean="0">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图甲：汽车座椅安全带制作得很宽</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B.</a:t>
              </a:r>
              <a:r>
                <a:rPr lang="zh-CN" altLang="en-US" dirty="0" smtClean="0">
                  <a:latin typeface="微软雅黑" panose="020B0503020204020204" pitchFamily="34" charset="-122"/>
                  <a:ea typeface="微软雅黑" panose="020B0503020204020204" pitchFamily="34" charset="-122"/>
                </a:rPr>
                <a:t>图乙：破窗锤的敲击端做成锥状</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C.</a:t>
              </a:r>
              <a:r>
                <a:rPr lang="zh-CN" altLang="en-US" dirty="0" smtClean="0">
                  <a:latin typeface="微软雅黑" panose="020B0503020204020204" pitchFamily="34" charset="-122"/>
                  <a:ea typeface="微软雅黑" panose="020B0503020204020204" pitchFamily="34" charset="-122"/>
                </a:rPr>
                <a:t>图丙：挖掘机用宽大履带来支撑</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D.</a:t>
              </a:r>
              <a:r>
                <a:rPr lang="zh-CN" altLang="en-US" dirty="0" smtClean="0">
                  <a:latin typeface="微软雅黑" panose="020B0503020204020204" pitchFamily="34" charset="-122"/>
                  <a:ea typeface="微软雅黑" panose="020B0503020204020204" pitchFamily="34" charset="-122"/>
                </a:rPr>
                <a:t>图丁：铁轨下面铺放枕木</a:t>
              </a:r>
              <a:endParaRPr lang="zh-CN" altLang="en-US" dirty="0" smtClean="0">
                <a:latin typeface="微软雅黑" panose="020B0503020204020204" pitchFamily="34" charset="-122"/>
                <a:ea typeface="微软雅黑" panose="020B0503020204020204" pitchFamily="34" charset="-122"/>
              </a:endParaRPr>
            </a:p>
          </p:txBody>
        </p:sp>
        <p:pic>
          <p:nvPicPr>
            <p:cNvPr id="4" name="21FAWLS42.EPS" descr="id:2147505926;FounderCES"/>
            <p:cNvPicPr/>
            <p:nvPr/>
          </p:nvPicPr>
          <p:blipFill>
            <a:blip r:embed="rId1"/>
            <a:stretch>
              <a:fillRect/>
            </a:stretch>
          </p:blipFill>
          <p:spPr>
            <a:xfrm>
              <a:off x="6166644" y="2072472"/>
              <a:ext cx="5072098" cy="1264897"/>
            </a:xfrm>
            <a:prstGeom prst="rect">
              <a:avLst/>
            </a:prstGeom>
          </p:spPr>
        </p:pic>
        <p:sp>
          <p:nvSpPr>
            <p:cNvPr id="6" name="矩形 5"/>
            <p:cNvSpPr/>
            <p:nvPr/>
          </p:nvSpPr>
          <p:spPr>
            <a:xfrm>
              <a:off x="8095470" y="3429794"/>
              <a:ext cx="987771" cy="646331"/>
            </a:xfrm>
            <a:prstGeom prst="rect">
              <a:avLst/>
            </a:prstGeom>
          </p:spPr>
          <p:txBody>
            <a:bodyPr wrap="none">
              <a:spAutoFit/>
            </a:bodyPr>
            <a:lstStyle/>
            <a:p>
              <a:pPr algn="just" eaLnBrk="0" hangingPunct="0">
                <a:lnSpc>
                  <a:spcPct val="150000"/>
                </a:lnSpc>
              </a:pPr>
              <a:r>
                <a:rPr lang="zh-CN" altLang="en-US" smtClean="0">
                  <a:latin typeface="微软雅黑" panose="020B0503020204020204" pitchFamily="34" charset="-122"/>
                  <a:ea typeface="微软雅黑" panose="020B0503020204020204" pitchFamily="34" charset="-122"/>
                </a:rPr>
                <a:t>图</a:t>
              </a:r>
              <a:r>
                <a:rPr lang="en-US" altLang="zh-CN" smtClean="0">
                  <a:latin typeface="微软雅黑" panose="020B0503020204020204" pitchFamily="34" charset="-122"/>
                  <a:ea typeface="微软雅黑" panose="020B0503020204020204" pitchFamily="34" charset="-122"/>
                </a:rPr>
                <a:t>7-2</a:t>
              </a:r>
              <a:endParaRPr lang="en-US" altLang="zh-CN" dirty="0" smtClean="0">
                <a:latin typeface="微软雅黑" panose="020B0503020204020204" pitchFamily="34" charset="-122"/>
                <a:ea typeface="微软雅黑" panose="020B0503020204020204" pitchFamily="34" charset="-122"/>
              </a:endParaRPr>
            </a:p>
          </p:txBody>
        </p:sp>
      </p:grpSp>
      <p:sp>
        <p:nvSpPr>
          <p:cNvPr id="10" name="文本框 1"/>
          <p:cNvSpPr txBox="1">
            <a:spLocks noChangeArrowheads="1"/>
          </p:cNvSpPr>
          <p:nvPr/>
        </p:nvSpPr>
        <p:spPr bwMode="auto">
          <a:xfrm>
            <a:off x="10095734" y="1072340"/>
            <a:ext cx="28269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B</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08794" y="1072340"/>
            <a:ext cx="10858576" cy="3396690"/>
            <a:chOff x="808794" y="1072340"/>
            <a:chExt cx="10858576" cy="3396690"/>
          </a:xfrm>
        </p:grpSpPr>
        <p:sp>
          <p:nvSpPr>
            <p:cNvPr id="11" name="文本框 1"/>
            <p:cNvSpPr txBox="1">
              <a:spLocks noChangeArrowheads="1"/>
            </p:cNvSpPr>
            <p:nvPr/>
          </p:nvSpPr>
          <p:spPr bwMode="auto">
            <a:xfrm>
              <a:off x="808794" y="1072340"/>
              <a:ext cx="10858576" cy="3396690"/>
            </a:xfrm>
            <a:prstGeom prst="rect">
              <a:avLst/>
            </a:prstGeom>
            <a:noFill/>
            <a:ln w="9525">
              <a:noFill/>
              <a:miter lim="800000"/>
            </a:ln>
          </p:spPr>
          <p:txBody>
            <a:bodyPr wrap="square" lIns="36000" tIns="36000" rIns="36000" bIns="36000">
              <a:spAutoFit/>
            </a:bodyPr>
            <a:lstStyle/>
            <a:p>
              <a:pPr algn="just" eaLnBrk="0" hangingPunct="0">
                <a:lnSpc>
                  <a:spcPct val="150000"/>
                </a:lnSpc>
              </a:pPr>
              <a:r>
                <a:rPr lang="en-US" altLang="zh-CN" b="1" dirty="0" smtClean="0">
                  <a:latin typeface="微软雅黑" panose="020B0503020204020204" pitchFamily="34" charset="-122"/>
                  <a:ea typeface="微软雅黑" panose="020B0503020204020204" pitchFamily="34" charset="-122"/>
                </a:rPr>
                <a:t>3.</a:t>
              </a:r>
              <a:r>
                <a:rPr lang="zh-CN" altLang="en-US" dirty="0" smtClean="0">
                  <a:latin typeface="微软雅黑" panose="020B0503020204020204" pitchFamily="34" charset="-122"/>
                  <a:ea typeface="微软雅黑" panose="020B0503020204020204" pitchFamily="34" charset="-122"/>
                </a:rPr>
                <a:t>海上舰艇护航编队在距离较近时一般采用“前后”形式，而不采用“并排”形式，图</a:t>
              </a:r>
              <a:r>
                <a:rPr lang="en-US" altLang="zh-CN" dirty="0" smtClean="0">
                  <a:latin typeface="微软雅黑" panose="020B0503020204020204" pitchFamily="34" charset="-122"/>
                  <a:ea typeface="微软雅黑" panose="020B0503020204020204" pitchFamily="34" charset="-122"/>
                </a:rPr>
                <a:t>7-3</a:t>
              </a:r>
              <a:r>
                <a:rPr lang="zh-CN" altLang="en-US" dirty="0" smtClean="0">
                  <a:latin typeface="微软雅黑" panose="020B0503020204020204" pitchFamily="34" charset="-122"/>
                  <a:ea typeface="微软雅黑" panose="020B0503020204020204" pitchFamily="34" charset="-122"/>
                </a:rPr>
                <a:t>中与其原理相同的实验是	（　　）</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smtClean="0">
                  <a:latin typeface="微软雅黑" panose="020B0503020204020204" pitchFamily="34" charset="-122"/>
                  <a:ea typeface="微软雅黑" panose="020B0503020204020204" pitchFamily="34" charset="-122"/>
                </a:rPr>
                <a:t>A</a:t>
              </a:r>
              <a:r>
                <a:rPr lang="en-US" altLang="zh-CN" dirty="0" smtClean="0">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图甲：两纸向中间靠拢</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B.</a:t>
              </a:r>
              <a:r>
                <a:rPr lang="zh-CN" altLang="en-US" dirty="0" smtClean="0">
                  <a:latin typeface="微软雅黑" panose="020B0503020204020204" pitchFamily="34" charset="-122"/>
                  <a:ea typeface="微软雅黑" panose="020B0503020204020204" pitchFamily="34" charset="-122"/>
                </a:rPr>
                <a:t>图乙：水不从杯中流出</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C.</a:t>
              </a:r>
              <a:r>
                <a:rPr lang="zh-CN" altLang="en-US" dirty="0" smtClean="0">
                  <a:latin typeface="微软雅黑" panose="020B0503020204020204" pitchFamily="34" charset="-122"/>
                  <a:ea typeface="微软雅黑" panose="020B0503020204020204" pitchFamily="34" charset="-122"/>
                </a:rPr>
                <a:t>图丙：橡皮膜向下凸出</a:t>
              </a:r>
              <a:endParaRPr lang="zh-CN" altLang="en-US" dirty="0" smtClean="0">
                <a:latin typeface="微软雅黑" panose="020B0503020204020204" pitchFamily="34" charset="-122"/>
                <a:ea typeface="微软雅黑" panose="020B0503020204020204" pitchFamily="34" charset="-122"/>
              </a:endParaRPr>
            </a:p>
            <a:p>
              <a:pPr algn="just" eaLnBrk="0" hangingPunct="0">
                <a:lnSpc>
                  <a:spcPct val="150000"/>
                </a:lnSpc>
              </a:pPr>
              <a:r>
                <a:rPr lang="en-US" altLang="zh-CN" dirty="0" smtClean="0">
                  <a:latin typeface="微软雅黑" panose="020B0503020204020204" pitchFamily="34" charset="-122"/>
                  <a:ea typeface="微软雅黑" panose="020B0503020204020204" pitchFamily="34" charset="-122"/>
                </a:rPr>
                <a:t>D.</a:t>
              </a:r>
              <a:r>
                <a:rPr lang="zh-CN" altLang="en-US" dirty="0" smtClean="0">
                  <a:latin typeface="微软雅黑" panose="020B0503020204020204" pitchFamily="34" charset="-122"/>
                  <a:ea typeface="微软雅黑" panose="020B0503020204020204" pitchFamily="34" charset="-122"/>
                </a:rPr>
                <a:t>图丁：盲道上制有凸起的圆点</a:t>
              </a:r>
              <a:endParaRPr lang="zh-CN" altLang="en-US" dirty="0" smtClean="0">
                <a:latin typeface="微软雅黑" panose="020B0503020204020204" pitchFamily="34" charset="-122"/>
                <a:ea typeface="微软雅黑" panose="020B0503020204020204" pitchFamily="34" charset="-122"/>
              </a:endParaRPr>
            </a:p>
          </p:txBody>
        </p:sp>
        <p:pic>
          <p:nvPicPr>
            <p:cNvPr id="4" name="21FAWLS43.EPS" descr="id:2147505933;FounderCES"/>
            <p:cNvPicPr/>
            <p:nvPr/>
          </p:nvPicPr>
          <p:blipFill>
            <a:blip r:embed="rId1">
              <a:clrChange>
                <a:clrFrom>
                  <a:srgbClr val="FFFFFF"/>
                </a:clrFrom>
                <a:clrTo>
                  <a:srgbClr val="FFFFFF">
                    <a:alpha val="0"/>
                  </a:srgbClr>
                </a:clrTo>
              </a:clrChange>
            </a:blip>
            <a:stretch>
              <a:fillRect/>
            </a:stretch>
          </p:blipFill>
          <p:spPr>
            <a:xfrm>
              <a:off x="7023900" y="2001034"/>
              <a:ext cx="4500285" cy="1285884"/>
            </a:xfrm>
            <a:prstGeom prst="rect">
              <a:avLst/>
            </a:prstGeom>
          </p:spPr>
        </p:pic>
        <p:sp>
          <p:nvSpPr>
            <p:cNvPr id="6" name="矩形 5"/>
            <p:cNvSpPr/>
            <p:nvPr/>
          </p:nvSpPr>
          <p:spPr>
            <a:xfrm>
              <a:off x="9024164" y="3501232"/>
              <a:ext cx="987771" cy="646331"/>
            </a:xfrm>
            <a:prstGeom prst="rect">
              <a:avLst/>
            </a:prstGeom>
          </p:spPr>
          <p:txBody>
            <a:bodyPr wrap="none">
              <a:spAutoFit/>
            </a:bodyPr>
            <a:lstStyle/>
            <a:p>
              <a:pPr algn="just" eaLnBrk="0" hangingPunct="0">
                <a:lnSpc>
                  <a:spcPct val="150000"/>
                </a:lnSpc>
              </a:pPr>
              <a:r>
                <a:rPr lang="zh-CN" altLang="en-US" smtClean="0">
                  <a:latin typeface="微软雅黑" panose="020B0503020204020204" pitchFamily="34" charset="-122"/>
                  <a:ea typeface="微软雅黑" panose="020B0503020204020204" pitchFamily="34" charset="-122"/>
                </a:rPr>
                <a:t>图</a:t>
              </a:r>
              <a:r>
                <a:rPr lang="en-US" altLang="zh-CN" smtClean="0">
                  <a:latin typeface="微软雅黑" panose="020B0503020204020204" pitchFamily="34" charset="-122"/>
                  <a:ea typeface="微软雅黑" panose="020B0503020204020204" pitchFamily="34" charset="-122"/>
                </a:rPr>
                <a:t>7-3</a:t>
              </a:r>
              <a:endParaRPr lang="en-US" altLang="zh-CN" dirty="0" smtClean="0">
                <a:latin typeface="微软雅黑" panose="020B0503020204020204" pitchFamily="34" charset="-122"/>
                <a:ea typeface="微软雅黑" panose="020B0503020204020204" pitchFamily="34" charset="-122"/>
              </a:endParaRPr>
            </a:p>
          </p:txBody>
        </p:sp>
      </p:grpSp>
      <p:sp>
        <p:nvSpPr>
          <p:cNvPr id="10" name="文本框 1"/>
          <p:cNvSpPr txBox="1">
            <a:spLocks noChangeArrowheads="1"/>
          </p:cNvSpPr>
          <p:nvPr/>
        </p:nvSpPr>
        <p:spPr bwMode="auto">
          <a:xfrm>
            <a:off x="6166644" y="1715282"/>
            <a:ext cx="30353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97"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思维导图 构建体系</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7" name="TextBox 15"/>
          <p:cNvSpPr txBox="1"/>
          <p:nvPr/>
        </p:nvSpPr>
        <p:spPr>
          <a:xfrm>
            <a:off x="1023108" y="1247550"/>
            <a:ext cx="10715700" cy="2842692"/>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lnSpc>
                <a:spcPct val="150000"/>
              </a:lnSpc>
            </a:pPr>
            <a:r>
              <a:rPr lang="en-US" altLang="zh-CN" sz="2400" b="1" spc="150" dirty="0" smtClean="0">
                <a:solidFill>
                  <a:srgbClr val="1BB18D"/>
                </a:solidFill>
                <a:latin typeface="微软雅黑" panose="020B0503020204020204" pitchFamily="34" charset="-122"/>
                <a:ea typeface="微软雅黑" panose="020B0503020204020204" pitchFamily="34" charset="-122"/>
              </a:rPr>
              <a:t>|</a:t>
            </a:r>
            <a:r>
              <a:rPr lang="zh-CN" altLang="en-US" sz="2400" b="1" spc="150" dirty="0" smtClean="0">
                <a:solidFill>
                  <a:srgbClr val="1BB18D"/>
                </a:solidFill>
                <a:latin typeface="微软雅黑" panose="020B0503020204020204" pitchFamily="34" charset="-122"/>
                <a:ea typeface="微软雅黑" panose="020B0503020204020204" pitchFamily="34" charset="-122"/>
              </a:rPr>
              <a:t>课标要求</a:t>
            </a:r>
            <a:r>
              <a:rPr lang="en-US" altLang="zh-CN" sz="2400" b="1" spc="150" dirty="0" smtClean="0">
                <a:solidFill>
                  <a:srgbClr val="1BB18D"/>
                </a:solidFill>
                <a:latin typeface="微软雅黑" panose="020B0503020204020204" pitchFamily="34" charset="-122"/>
                <a:ea typeface="微软雅黑" panose="020B0503020204020204" pitchFamily="34" charset="-122"/>
              </a:rPr>
              <a:t>|</a:t>
            </a:r>
            <a:endParaRPr lang="en-US" altLang="zh-CN" sz="2400" b="1" spc="150" dirty="0" smtClean="0">
              <a:solidFill>
                <a:srgbClr val="1BB18D"/>
              </a:solidFill>
              <a:latin typeface="微软雅黑" panose="020B0503020204020204" pitchFamily="34" charset="-122"/>
              <a:ea typeface="微软雅黑" panose="020B0503020204020204" pitchFamily="34" charset="-122"/>
            </a:endParaRPr>
          </a:p>
          <a:p>
            <a:pPr algn="just">
              <a:lnSpc>
                <a:spcPct val="150000"/>
              </a:lnSpc>
            </a:pPr>
            <a:r>
              <a:rPr lang="en-US" altLang="zh-CN" sz="2400" spc="150" dirty="0" smtClean="0">
                <a:latin typeface="微软雅黑" panose="020B0503020204020204" pitchFamily="34" charset="-122"/>
                <a:ea typeface="微软雅黑" panose="020B0503020204020204" pitchFamily="34" charset="-122"/>
              </a:rPr>
              <a:t>1.</a:t>
            </a:r>
            <a:r>
              <a:rPr lang="zh-CN" altLang="en-US" sz="2400" spc="150" dirty="0" smtClean="0">
                <a:latin typeface="微软雅黑" panose="020B0503020204020204" pitchFamily="34" charset="-122"/>
                <a:ea typeface="微软雅黑" panose="020B0503020204020204" pitchFamily="34" charset="-122"/>
              </a:rPr>
              <a:t>通过实验，理解压强。知道日常生活中增大和减小压强的方法。</a:t>
            </a:r>
            <a:endParaRPr lang="zh-CN" altLang="en-US" sz="2400" spc="150" dirty="0" smtClean="0">
              <a:latin typeface="微软雅黑" panose="020B0503020204020204" pitchFamily="34" charset="-122"/>
              <a:ea typeface="微软雅黑" panose="020B0503020204020204" pitchFamily="34" charset="-122"/>
            </a:endParaRPr>
          </a:p>
          <a:p>
            <a:pPr algn="just">
              <a:lnSpc>
                <a:spcPct val="150000"/>
              </a:lnSpc>
            </a:pPr>
            <a:r>
              <a:rPr lang="en-US" altLang="zh-CN" sz="2400" spc="150" dirty="0" smtClean="0">
                <a:latin typeface="微软雅黑" panose="020B0503020204020204" pitchFamily="34" charset="-122"/>
                <a:ea typeface="微软雅黑" panose="020B0503020204020204" pitchFamily="34" charset="-122"/>
              </a:rPr>
              <a:t>2.</a:t>
            </a:r>
            <a:r>
              <a:rPr lang="zh-CN" altLang="en-US" sz="2400" spc="150" dirty="0" smtClean="0">
                <a:latin typeface="微软雅黑" panose="020B0503020204020204" pitchFamily="34" charset="-122"/>
                <a:ea typeface="微软雅黑" panose="020B0503020204020204" pitchFamily="34" charset="-122"/>
              </a:rPr>
              <a:t>通过实验，探究并了解液体压强与哪些因素有关。</a:t>
            </a:r>
            <a:endParaRPr lang="zh-CN" altLang="en-US" sz="2400" spc="150" dirty="0" smtClean="0">
              <a:latin typeface="微软雅黑" panose="020B0503020204020204" pitchFamily="34" charset="-122"/>
              <a:ea typeface="微软雅黑" panose="020B0503020204020204" pitchFamily="34" charset="-122"/>
            </a:endParaRPr>
          </a:p>
          <a:p>
            <a:pPr algn="just">
              <a:lnSpc>
                <a:spcPct val="150000"/>
              </a:lnSpc>
            </a:pPr>
            <a:r>
              <a:rPr lang="en-US" altLang="zh-CN" sz="2400" spc="150" dirty="0" smtClean="0">
                <a:latin typeface="微软雅黑" panose="020B0503020204020204" pitchFamily="34" charset="-122"/>
                <a:ea typeface="微软雅黑" panose="020B0503020204020204" pitchFamily="34" charset="-122"/>
              </a:rPr>
              <a:t>3.</a:t>
            </a:r>
            <a:r>
              <a:rPr lang="zh-CN" altLang="en-US" sz="2400" spc="150" dirty="0" smtClean="0">
                <a:latin typeface="微软雅黑" panose="020B0503020204020204" pitchFamily="34" charset="-122"/>
                <a:ea typeface="微软雅黑" panose="020B0503020204020204" pitchFamily="34" charset="-122"/>
              </a:rPr>
              <a:t>知道大气压强及其与人类生活的关系。了解流体的压强与流速的关系及其在生活中的应用。</a:t>
            </a:r>
            <a:endParaRPr lang="zh-CN" altLang="en-US" sz="2400" spc="150" dirty="0" smtClean="0">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951670" y="715150"/>
            <a:ext cx="5480988"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重难二　液体压强的理解及应用</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pSp>
        <p:nvGrpSpPr>
          <p:cNvPr id="10" name="组合 9"/>
          <p:cNvGrpSpPr/>
          <p:nvPr/>
        </p:nvGrpSpPr>
        <p:grpSpPr>
          <a:xfrm>
            <a:off x="880232" y="1786720"/>
            <a:ext cx="10858576" cy="4575421"/>
            <a:chOff x="880232" y="1429530"/>
            <a:chExt cx="10858576" cy="4575421"/>
          </a:xfrm>
        </p:grpSpPr>
        <p:sp>
          <p:nvSpPr>
            <p:cNvPr id="11" name="文本框 1"/>
            <p:cNvSpPr txBox="1">
              <a:spLocks noChangeArrowheads="1"/>
            </p:cNvSpPr>
            <p:nvPr/>
          </p:nvSpPr>
          <p:spPr bwMode="auto">
            <a:xfrm>
              <a:off x="880232" y="1429530"/>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4.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太原二模</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所示是小明绘制的鱼在水中吐气泡的示意图。其中错误之处是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，判断的依据是</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en-US" altLang="zh-CN"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r">
                <a:lnSpc>
                  <a:spcPct val="150000"/>
                </a:lnSpc>
                <a:spcAft>
                  <a:spcPts val="0"/>
                </a:spcAft>
              </a:pP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FAWLS44.EPS" descr="id:2147505947;FounderCES"/>
            <p:cNvPicPr/>
            <p:nvPr/>
          </p:nvPicPr>
          <p:blipFill>
            <a:blip r:embed="rId1"/>
            <a:stretch>
              <a:fillRect/>
            </a:stretch>
          </p:blipFill>
          <p:spPr>
            <a:xfrm>
              <a:off x="1094546" y="3858422"/>
              <a:ext cx="2714644" cy="1449432"/>
            </a:xfrm>
            <a:prstGeom prst="rect">
              <a:avLst/>
            </a:prstGeom>
          </p:spPr>
        </p:pic>
        <p:sp>
          <p:nvSpPr>
            <p:cNvPr id="8" name="矩形 7"/>
            <p:cNvSpPr/>
            <p:nvPr/>
          </p:nvSpPr>
          <p:spPr>
            <a:xfrm>
              <a:off x="2023240" y="5358620"/>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7-4</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3" name="文本框 1"/>
          <p:cNvSpPr txBox="1">
            <a:spLocks noChangeArrowheads="1"/>
          </p:cNvSpPr>
          <p:nvPr/>
        </p:nvSpPr>
        <p:spPr bwMode="auto">
          <a:xfrm>
            <a:off x="2380430" y="2296863"/>
            <a:ext cx="376602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气泡在上升过程中逐渐变小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4" name="文本框 1"/>
          <p:cNvSpPr txBox="1">
            <a:spLocks noChangeArrowheads="1"/>
          </p:cNvSpPr>
          <p:nvPr/>
        </p:nvSpPr>
        <p:spPr bwMode="auto">
          <a:xfrm>
            <a:off x="1165984" y="2786852"/>
            <a:ext cx="9715568"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　液体压强随深度的减小而减小，气泡上升过程中所受水的压强减小，体积应变大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808794" y="1072340"/>
            <a:ext cx="10858576" cy="4861173"/>
            <a:chOff x="808794" y="1072340"/>
            <a:chExt cx="10858576" cy="4861173"/>
          </a:xfrm>
        </p:grpSpPr>
        <p:sp>
          <p:nvSpPr>
            <p:cNvPr id="11" name="文本框 1"/>
            <p:cNvSpPr txBox="1">
              <a:spLocks noChangeArrowheads="1"/>
            </p:cNvSpPr>
            <p:nvPr/>
          </p:nvSpPr>
          <p:spPr bwMode="auto">
            <a:xfrm>
              <a:off x="808794" y="1072340"/>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5. </a:t>
              </a:r>
              <a:r>
                <a:rPr lang="en-US" altLang="zh-CN" spc="150" smtClean="0">
                  <a:solidFill>
                    <a:srgbClr val="18B48F"/>
                  </a:solidFill>
                  <a:latin typeface="微软雅黑" panose="020B0503020204020204" pitchFamily="34" charset="-122"/>
                  <a:ea typeface="微软雅黑" panose="020B0503020204020204" pitchFamily="34" charset="-122"/>
                </a:rPr>
                <a:t>[2020</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太原模拟</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水力发电是利用水流冲击水轮机转动获得电能的一种发电方式。由于水位落差的存在，水力发电站需修建如图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7-5</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所示的船闸。在工作时，其闸室和上、下游的结构具有</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的特点，构成了一个</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从而有效解决了船只的通行问题。</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14" name="21FAWLS45.EPS" descr="id:2147505954;FounderCES"/>
            <p:cNvPicPr/>
            <p:nvPr/>
          </p:nvPicPr>
          <p:blipFill>
            <a:blip r:embed="rId1"/>
            <a:stretch>
              <a:fillRect/>
            </a:stretch>
          </p:blipFill>
          <p:spPr>
            <a:xfrm>
              <a:off x="1808926" y="3644108"/>
              <a:ext cx="1714512" cy="1316107"/>
            </a:xfrm>
            <a:prstGeom prst="rect">
              <a:avLst/>
            </a:prstGeom>
          </p:spPr>
        </p:pic>
        <p:sp>
          <p:nvSpPr>
            <p:cNvPr id="15" name="矩形 14"/>
            <p:cNvSpPr/>
            <p:nvPr/>
          </p:nvSpPr>
          <p:spPr>
            <a:xfrm>
              <a:off x="2237554" y="5287182"/>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7-5</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5380826" y="2072472"/>
            <a:ext cx="284269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上端开口、下端连通</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1451736" y="2643976"/>
            <a:ext cx="996033"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连通器</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08794" y="858026"/>
            <a:ext cx="10858576" cy="5218363"/>
            <a:chOff x="808794" y="858026"/>
            <a:chExt cx="10858576" cy="5218363"/>
          </a:xfrm>
        </p:grpSpPr>
        <p:sp>
          <p:nvSpPr>
            <p:cNvPr id="11" name="文本框 1"/>
            <p:cNvSpPr txBox="1">
              <a:spLocks noChangeArrowheads="1"/>
            </p:cNvSpPr>
            <p:nvPr/>
          </p:nvSpPr>
          <p:spPr bwMode="auto">
            <a:xfrm>
              <a:off x="808794" y="858026"/>
              <a:ext cx="10858576" cy="222342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6. </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山西模拟七</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随着我国经济快速发展，各种琳琅满目的商品丰富着我们的生活，如图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7-6</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所示为某厂商为其生产的茶壶打的广告。广告中存在的科学性错误是</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它违背的物理原理是</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4" name="21FAWLS46.EPS" descr="id:2147505968;FounderCES"/>
            <p:cNvPicPr/>
            <p:nvPr/>
          </p:nvPicPr>
          <p:blipFill>
            <a:blip r:embed="rId1"/>
            <a:stretch>
              <a:fillRect/>
            </a:stretch>
          </p:blipFill>
          <p:spPr>
            <a:xfrm>
              <a:off x="1666050" y="3644108"/>
              <a:ext cx="2500330" cy="1737800"/>
            </a:xfrm>
            <a:prstGeom prst="rect">
              <a:avLst/>
            </a:prstGeom>
          </p:spPr>
        </p:pic>
        <p:sp>
          <p:nvSpPr>
            <p:cNvPr id="6" name="矩形 5"/>
            <p:cNvSpPr/>
            <p:nvPr/>
          </p:nvSpPr>
          <p:spPr>
            <a:xfrm>
              <a:off x="2451868" y="5430058"/>
              <a:ext cx="987771" cy="646331"/>
            </a:xfrm>
            <a:prstGeom prst="rect">
              <a:avLst/>
            </a:prstGeom>
          </p:spPr>
          <p:txBody>
            <a:bodyPr wrap="none">
              <a:spAutoFit/>
            </a:bodyPr>
            <a:lstStyle/>
            <a:p>
              <a:pPr algn="ct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7-6</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0" name="文本框 1"/>
          <p:cNvSpPr txBox="1">
            <a:spLocks noChangeArrowheads="1"/>
          </p:cNvSpPr>
          <p:nvPr/>
        </p:nvSpPr>
        <p:spPr bwMode="auto">
          <a:xfrm>
            <a:off x="2094678" y="1858158"/>
            <a:ext cx="561268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壶中水面比壶嘴高度低，茶水却倒出来了</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3666314" y="2358224"/>
            <a:ext cx="161158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dirty="0" smtClean="0">
                <a:solidFill>
                  <a:srgbClr val="A50021"/>
                </a:solidFill>
                <a:latin typeface="微软雅黑" panose="020B0503020204020204" pitchFamily="34" charset="-122"/>
                <a:ea typeface="微软雅黑" panose="020B0503020204020204" pitchFamily="34" charset="-122"/>
              </a:rPr>
              <a:t>连通器原理</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808794" y="1072340"/>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7.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山西中考冲刺</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共享电动单车扫码即开，以其快捷、环保、轻便的优势，成为人们常用的绿色出行交通工具。某型号共享电动单车的主要技术参数如下表所示。若质量为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45 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的人骑着该车在水平路面上匀速行驶</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4.8 km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用了</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min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，行驶时每个轮胎与地面的接触面积为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0.005 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4" name="矩形 3"/>
          <p:cNvSpPr/>
          <p:nvPr/>
        </p:nvSpPr>
        <p:spPr>
          <a:xfrm>
            <a:off x="880232" y="643712"/>
            <a:ext cx="3589444"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重难三　压强的计算</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aphicFrame>
        <p:nvGraphicFramePr>
          <p:cNvPr id="6" name="表格 5"/>
          <p:cNvGraphicFramePr>
            <a:graphicFrameLocks noGrp="1"/>
          </p:cNvGraphicFramePr>
          <p:nvPr/>
        </p:nvGraphicFramePr>
        <p:xfrm>
          <a:off x="1237422" y="3572670"/>
          <a:ext cx="5286412" cy="2743200"/>
        </p:xfrm>
        <a:graphic>
          <a:graphicData uri="http://schemas.openxmlformats.org/drawingml/2006/table">
            <a:tbl>
              <a:tblPr/>
              <a:tblGrid>
                <a:gridCol w="2357454"/>
                <a:gridCol w="2928958"/>
              </a:tblGrid>
              <a:tr h="214314">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整车质量</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25 kg</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301821">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最大载重</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100 kg</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最高车速</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30 km/h</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62521">
                <a:tc rowSpan="2">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电动机</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额定电压</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48 V</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35714">
                <a:tc vMerge="1">
                  <a:tcPr/>
                </a:tc>
                <a:tc>
                  <a:txBody>
                    <a:bodyPr/>
                    <a:lstStyle/>
                    <a:p>
                      <a:pPr algn="ct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额定功率</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400 W</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95233" name="Rectangle 1"/>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br>
              <a:rPr kumimoji="0" lang="en-US" altLang="zh-CN" sz="2400"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br>
            <a:br>
              <a:rPr kumimoji="0" lang="en-US" altLang="zh-CN" sz="2400" b="0" i="0" u="none" strike="noStrike" cap="none" normalizeH="0" baseline="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br>
            <a:endParaRPr kumimoji="0" lang="en-US"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7" name="21fawls47.jpg" descr="id:2147505997;FounderCES"/>
          <p:cNvPicPr/>
          <p:nvPr/>
        </p:nvPicPr>
        <p:blipFill>
          <a:blip r:embed="rId1"/>
          <a:stretch>
            <a:fillRect/>
          </a:stretch>
        </p:blipFill>
        <p:spPr>
          <a:xfrm>
            <a:off x="7809718" y="3572670"/>
            <a:ext cx="2714644" cy="1863204"/>
          </a:xfrm>
          <a:prstGeom prst="rect">
            <a:avLst/>
          </a:prstGeom>
        </p:spPr>
      </p:pic>
      <p:sp>
        <p:nvSpPr>
          <p:cNvPr id="8" name="Rectangle 1"/>
          <p:cNvSpPr>
            <a:spLocks noChangeArrowheads="1"/>
          </p:cNvSpPr>
          <p:nvPr/>
        </p:nvSpPr>
        <p:spPr bwMode="auto">
          <a:xfrm>
            <a:off x="8881288" y="6001562"/>
            <a:ext cx="987770" cy="461665"/>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图</a:t>
            </a:r>
            <a:r>
              <a:rPr kumimoji="0" lang="en-US" altLang="zh-CN" b="0" i="0" u="none" strike="noStrike" cap="none" normalizeH="0" baseline="0" dirty="0" smtClean="0">
                <a:ln>
                  <a:noFill/>
                </a:ln>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7-7</a:t>
            </a:r>
            <a:endParaRPr kumimoji="0" lang="en-US" altLang="zh-CN"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808794" y="1072340"/>
            <a:ext cx="10858576" cy="561427"/>
          </a:xfrm>
          <a:prstGeom prst="rect">
            <a:avLst/>
          </a:prstGeom>
          <a:noFill/>
          <a:ln w="9525">
            <a:noFill/>
            <a:miter lim="800000"/>
          </a:ln>
        </p:spPr>
        <p:txBody>
          <a:bodyPr wrap="square" lIns="36000" tIns="36000" rIns="36000" bIns="36000">
            <a:spAutoFit/>
          </a:bodyPr>
          <a:lstStyle/>
          <a:p>
            <a:pPr algn="just" eaLnBrk="0" hangingPunct="0">
              <a:lnSpc>
                <a:spcPct val="150000"/>
              </a:lnSpc>
            </a:pPr>
            <a:r>
              <a:rPr lang="zh-CN" altLang="en-US" dirty="0" smtClean="0">
                <a:latin typeface="微软雅黑" panose="020B0503020204020204" pitchFamily="34" charset="-122"/>
                <a:ea typeface="微软雅黑" panose="020B0503020204020204" pitchFamily="34" charset="-122"/>
              </a:rPr>
              <a:t>（</a:t>
            </a:r>
            <a:r>
              <a:rPr lang="en-US" altLang="zh-CN" dirty="0" smtClean="0">
                <a:latin typeface="微软雅黑" panose="020B0503020204020204" pitchFamily="34" charset="-122"/>
                <a:ea typeface="微软雅黑" panose="020B0503020204020204" pitchFamily="34" charset="-122"/>
              </a:rPr>
              <a:t>1</a:t>
            </a:r>
            <a:r>
              <a:rPr lang="zh-CN" altLang="en-US" dirty="0" smtClean="0">
                <a:latin typeface="微软雅黑" panose="020B0503020204020204" pitchFamily="34" charset="-122"/>
                <a:ea typeface="微软雅黑" panose="020B0503020204020204" pitchFamily="34" charset="-122"/>
              </a:rPr>
              <a:t>）该车在这段水平路面上行驶的</a:t>
            </a:r>
            <a:r>
              <a:rPr lang="zh-CN" altLang="en-US" smtClean="0">
                <a:latin typeface="微软雅黑" panose="020B0503020204020204" pitchFamily="34" charset="-122"/>
                <a:ea typeface="微软雅黑" panose="020B0503020204020204" pitchFamily="34" charset="-122"/>
              </a:rPr>
              <a:t>速度。</a:t>
            </a:r>
            <a:endParaRPr lang="zh-CN" altLang="en-US" dirty="0" smtClean="0">
              <a:latin typeface="微软雅黑" panose="020B0503020204020204" pitchFamily="34" charset="-122"/>
              <a:ea typeface="微软雅黑" panose="020B0503020204020204" pitchFamily="34" charset="-122"/>
            </a:endParaRPr>
          </a:p>
        </p:txBody>
      </p:sp>
      <p:graphicFrame>
        <p:nvGraphicFramePr>
          <p:cNvPr id="32770" name="Object 2"/>
          <p:cNvGraphicFramePr>
            <a:graphicFrameLocks noChangeAspect="1"/>
          </p:cNvGraphicFramePr>
          <p:nvPr/>
        </p:nvGraphicFramePr>
        <p:xfrm>
          <a:off x="1094546" y="2001033"/>
          <a:ext cx="9358378" cy="2155262"/>
        </p:xfrm>
        <a:graphic>
          <a:graphicData uri="http://schemas.openxmlformats.org/presentationml/2006/ole">
            <mc:AlternateContent xmlns:mc="http://schemas.openxmlformats.org/markup-compatibility/2006">
              <mc:Choice xmlns:v="urn:schemas-microsoft-com:vml" Requires="v">
                <p:oleObj spid="_x0000_s4097" name="文档" r:id="rId1" imgW="9451975" imgH="2193290" progId="Word.Document.12">
                  <p:embed/>
                </p:oleObj>
              </mc:Choice>
              <mc:Fallback>
                <p:oleObj name="文档" r:id="rId1" imgW="9451975" imgH="2193290" progId="Word.Document.12">
                  <p:embed/>
                  <p:pic>
                    <p:nvPicPr>
                      <p:cNvPr id="0" name="图片 4096"/>
                      <p:cNvPicPr>
                        <a:picLocks noChangeAspect="1"/>
                      </p:cNvPicPr>
                      <p:nvPr/>
                    </p:nvPicPr>
                    <p:blipFill>
                      <a:blip r:embed="rId2"/>
                      <a:stretch>
                        <a:fillRect/>
                      </a:stretch>
                    </p:blipFill>
                    <p:spPr>
                      <a:xfrm>
                        <a:off x="1094546" y="2001033"/>
                        <a:ext cx="9358378" cy="2155262"/>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500"/>
                                        <p:tgtEl>
                                          <p:spTgt spid="32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重难突破 能力提升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808794" y="1072340"/>
            <a:ext cx="10858576" cy="561427"/>
          </a:xfrm>
          <a:prstGeom prst="rect">
            <a:avLst/>
          </a:prstGeom>
          <a:noFill/>
          <a:ln w="9525">
            <a:noFill/>
            <a:miter lim="800000"/>
          </a:ln>
        </p:spPr>
        <p:txBody>
          <a:bodyPr wrap="square" lIns="36000" tIns="36000" rIns="36000" bIns="36000">
            <a:spAutoFit/>
          </a:bodyPr>
          <a:lstStyle/>
          <a:p>
            <a:pPr algn="just" eaLnBrk="0" hangingPunct="0">
              <a:lnSpc>
                <a:spcPct val="150000"/>
              </a:lnSpc>
            </a:pPr>
            <a:r>
              <a:rPr lang="zh-CN" altLang="en-US" smtClean="0">
                <a:latin typeface="微软雅黑" panose="020B0503020204020204" pitchFamily="34" charset="-122"/>
                <a:ea typeface="微软雅黑" panose="020B0503020204020204" pitchFamily="34" charset="-122"/>
              </a:rPr>
              <a:t>（</a:t>
            </a:r>
            <a:r>
              <a:rPr lang="en-US" altLang="zh-CN" dirty="0" smtClean="0">
                <a:latin typeface="微软雅黑" panose="020B0503020204020204" pitchFamily="34" charset="-122"/>
                <a:ea typeface="微软雅黑" panose="020B0503020204020204" pitchFamily="34" charset="-122"/>
              </a:rPr>
              <a:t>2</a:t>
            </a:r>
            <a:r>
              <a:rPr lang="zh-CN" altLang="en-US" dirty="0" smtClean="0">
                <a:latin typeface="微软雅黑" panose="020B0503020204020204" pitchFamily="34" charset="-122"/>
                <a:ea typeface="微软雅黑" panose="020B0503020204020204" pitchFamily="34" charset="-122"/>
              </a:rPr>
              <a:t>）行驶时车对地面的压强。</a:t>
            </a:r>
            <a:endParaRPr lang="zh-CN" altLang="en-US" dirty="0" smtClean="0">
              <a:latin typeface="微软雅黑" panose="020B0503020204020204" pitchFamily="34" charset="-122"/>
              <a:ea typeface="微软雅黑" panose="020B0503020204020204" pitchFamily="34" charset="-122"/>
            </a:endParaRPr>
          </a:p>
        </p:txBody>
      </p:sp>
      <p:graphicFrame>
        <p:nvGraphicFramePr>
          <p:cNvPr id="33795" name="Object 3"/>
          <p:cNvGraphicFramePr>
            <a:graphicFrameLocks noChangeAspect="1"/>
          </p:cNvGraphicFramePr>
          <p:nvPr/>
        </p:nvGraphicFramePr>
        <p:xfrm>
          <a:off x="1162050" y="2000250"/>
          <a:ext cx="9591675" cy="2257425"/>
        </p:xfrm>
        <a:graphic>
          <a:graphicData uri="http://schemas.openxmlformats.org/presentationml/2006/ole">
            <mc:AlternateContent xmlns:mc="http://schemas.openxmlformats.org/markup-compatibility/2006">
              <mc:Choice xmlns:v="urn:schemas-microsoft-com:vml" Requires="v">
                <p:oleObj spid="_x0000_s5121" name="文档" r:id="rId1" imgW="9695815" imgH="2282825" progId="Word.Document.12">
                  <p:embed/>
                </p:oleObj>
              </mc:Choice>
              <mc:Fallback>
                <p:oleObj name="文档" r:id="rId1" imgW="9695815" imgH="2282825" progId="Word.Document.12">
                  <p:embed/>
                  <p:pic>
                    <p:nvPicPr>
                      <p:cNvPr id="0" name="图片 5120"/>
                      <p:cNvPicPr>
                        <a:picLocks noChangeAspect="1"/>
                      </p:cNvPicPr>
                      <p:nvPr/>
                    </p:nvPicPr>
                    <p:blipFill>
                      <a:blip r:embed="rId2"/>
                      <a:stretch>
                        <a:fillRect/>
                      </a:stretch>
                    </p:blipFill>
                    <p:spPr>
                      <a:xfrm>
                        <a:off x="1162050" y="2000250"/>
                        <a:ext cx="9591675" cy="225742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795"/>
                                        </p:tgtEl>
                                        <p:attrNameLst>
                                          <p:attrName>style.visibility</p:attrName>
                                        </p:attrNameLst>
                                      </p:cBhvr>
                                      <p:to>
                                        <p:strVal val="visible"/>
                                      </p:to>
                                    </p:set>
                                    <p:animEffect transition="in" filter="fade">
                                      <p:cBhvr>
                                        <p:cTn id="7" dur="5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矩形 4"/>
          <p:cNvSpPr/>
          <p:nvPr/>
        </p:nvSpPr>
        <p:spPr>
          <a:xfrm>
            <a:off x="951670" y="858026"/>
            <a:ext cx="6615914"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突破一　探究影响压力作用效果的因素</a:t>
            </a:r>
            <a:endParaRPr lang="zh-CN" altLang="en-US" sz="2800" b="1" spc="150" dirty="0">
              <a:solidFill>
                <a:srgbClr val="FF0000"/>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1715282"/>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设计和进行实验</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实验主要器材：海绵、沙子或橡皮泥等</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容易发生形变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的物体（不用木板：因为受力时不容易发生形变，不利于观察实验现象）、小桌、砝码。</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实验方法：</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转换法（通过</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海绵的凹陷程度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来比较压力的作用效果）。</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控制变量法（探究压力的作用效果与压力大小的关系应控制</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受力面积</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不变；探究压力的作用效果与受力面积的关系应控制</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压力大小</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不变，通常采用</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叠加法</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文本框 1"/>
          <p:cNvSpPr txBox="1">
            <a:spLocks noChangeArrowheads="1"/>
          </p:cNvSpPr>
          <p:nvPr/>
        </p:nvSpPr>
        <p:spPr bwMode="auto">
          <a:xfrm>
            <a:off x="1023108" y="1215216"/>
            <a:ext cx="1050138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实验结论</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压力的作用效果与压力的大小和接触面积大小有关。压力一定时，接触面积越小，压力的作用效果越明显；接触面积一定时，压力越大，压力的作用效果越明显。</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80232" y="572274"/>
            <a:ext cx="10858576" cy="3396690"/>
            <a:chOff x="880232" y="572274"/>
            <a:chExt cx="10858576" cy="3396690"/>
          </a:xfrm>
        </p:grpSpPr>
        <p:sp>
          <p:nvSpPr>
            <p:cNvPr id="5" name="文本框 1"/>
            <p:cNvSpPr txBox="1">
              <a:spLocks noChangeArrowheads="1"/>
            </p:cNvSpPr>
            <p:nvPr/>
          </p:nvSpPr>
          <p:spPr bwMode="auto">
            <a:xfrm>
              <a:off x="880232" y="572274"/>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例</a:t>
              </a: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1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探究“压力的作用效果与哪些因素有关”的实验中，小刚利用了两个相同的木块、一块木板和一块海绵，进行了如图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7-8</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所示的实验。</a:t>
              </a: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7-8</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RJWL-60.EPS" descr="id:2147506025;FounderCES"/>
            <p:cNvPicPr/>
            <p:nvPr/>
          </p:nvPicPr>
          <p:blipFill>
            <a:blip r:embed="rId1" cstate="print">
              <a:clrChange>
                <a:clrFrom>
                  <a:srgbClr val="FFFFFF"/>
                </a:clrFrom>
                <a:clrTo>
                  <a:srgbClr val="FFFFFF">
                    <a:alpha val="0"/>
                  </a:srgbClr>
                </a:clrTo>
              </a:clrChange>
            </a:blip>
            <a:stretch>
              <a:fillRect/>
            </a:stretch>
          </p:blipFill>
          <p:spPr>
            <a:xfrm>
              <a:off x="3523438" y="1858158"/>
              <a:ext cx="5643602" cy="1360229"/>
            </a:xfrm>
            <a:prstGeom prst="rect">
              <a:avLst/>
            </a:prstGeom>
          </p:spPr>
        </p:pic>
      </p:grpSp>
      <p:sp>
        <p:nvSpPr>
          <p:cNvPr id="10" name="文本框 1"/>
          <p:cNvSpPr txBox="1">
            <a:spLocks noChangeArrowheads="1"/>
          </p:cNvSpPr>
          <p:nvPr/>
        </p:nvSpPr>
        <p:spPr bwMode="auto">
          <a:xfrm>
            <a:off x="2809058" y="4358488"/>
            <a:ext cx="279491"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C</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矩形 7"/>
          <p:cNvSpPr/>
          <p:nvPr/>
        </p:nvSpPr>
        <p:spPr>
          <a:xfrm>
            <a:off x="951670" y="3853620"/>
            <a:ext cx="10787138" cy="2862322"/>
          </a:xfrm>
          <a:prstGeom prst="rect">
            <a:avLst/>
          </a:prstGeom>
        </p:spPr>
        <p:txBody>
          <a:bodyPr wrap="square">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）实验中通过观察海绵的凹陷程度来比较压力的作用效果，这种研究方法也运用于以下</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（选填“</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”）实验中。</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用两支完全相同的蜡烛探究平面镜成像的特点</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当电压一定时，探究电流与电阻的关系</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用吸引大头针的多少来比较电磁铁磁性的强弱</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文本框 1"/>
          <p:cNvSpPr txBox="1">
            <a:spLocks noChangeArrowheads="1"/>
          </p:cNvSpPr>
          <p:nvPr/>
        </p:nvSpPr>
        <p:spPr bwMode="auto">
          <a:xfrm>
            <a:off x="880232" y="1286654"/>
            <a:ext cx="10858576" cy="3950688"/>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）对比甲、乙两图，可以得出结论：当压力一定时，</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越小，压力的作用效果越明显。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）对比甲、丁两图，小刚认为压力的作用效果与压力大小无关。你认为他的观点</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（选填“正确”或“错误”），并说明理由：</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）将该木块放在如图戊所示的木板上，图甲中海绵受到的压强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和图戊中木板受到的压强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戊</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的大小关系为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（选填“</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&lt;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戊</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10" name="文本框 1"/>
          <p:cNvSpPr txBox="1">
            <a:spLocks noChangeArrowheads="1"/>
          </p:cNvSpPr>
          <p:nvPr/>
        </p:nvSpPr>
        <p:spPr bwMode="auto">
          <a:xfrm>
            <a:off x="8595536" y="1143778"/>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受力面积</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3094810" y="278685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错误</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1666050" y="3368433"/>
            <a:ext cx="6228234"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没有控制受力面积一定，故无法得出正确结论</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5738016" y="4572802"/>
            <a:ext cx="30674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97"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思维导图 构建体系</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pic>
        <p:nvPicPr>
          <p:cNvPr id="3" name="21RJWL-55.EPS" descr="id:2147505800;FounderCES"/>
          <p:cNvPicPr/>
          <p:nvPr/>
        </p:nvPicPr>
        <p:blipFill>
          <a:blip r:embed="rId1">
            <a:clrChange>
              <a:clrFrom>
                <a:srgbClr val="FFFFFF"/>
              </a:clrFrom>
              <a:clrTo>
                <a:srgbClr val="FFFFFF">
                  <a:alpha val="0"/>
                </a:srgbClr>
              </a:clrTo>
            </a:clrChange>
          </a:blip>
          <a:stretch>
            <a:fillRect/>
          </a:stretch>
        </p:blipFill>
        <p:spPr>
          <a:xfrm>
            <a:off x="1737488" y="1286654"/>
            <a:ext cx="9416332" cy="4357718"/>
          </a:xfrm>
          <a:prstGeom prst="rect">
            <a:avLst/>
          </a:prstGeom>
        </p:spPr>
      </p:pic>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文本框 1"/>
          <p:cNvSpPr txBox="1">
            <a:spLocks noChangeArrowheads="1"/>
          </p:cNvSpPr>
          <p:nvPr/>
        </p:nvSpPr>
        <p:spPr bwMode="auto">
          <a:xfrm>
            <a:off x="880232" y="1286654"/>
            <a:ext cx="10858576" cy="4504686"/>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设计和进行实验</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实验主要器材：</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形管压强计（实验前需检查装置</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气密性</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：用手指压橡皮膜，观察</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形管两侧液面</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是否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有高度差。当停止按压，液面应相平，若有高度差，则说明装置漏气，要</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重新组装</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实验方法：转换法（根据</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U</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形管两侧液面的高度差</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来判断液体压强的大小）、控制变量法（</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保持</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探头在液体中深度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不变，改变</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探头方向</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，探究液体压强与方向的关系；</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改变</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探头在液体中</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深度，探究液体压强与深度的关系；</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③</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同一深度，换用不同的液体，探究液体压强与</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液体密度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的关系）。</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6" name="矩形 5"/>
          <p:cNvSpPr/>
          <p:nvPr/>
        </p:nvSpPr>
        <p:spPr>
          <a:xfrm>
            <a:off x="880232" y="715150"/>
            <a:ext cx="5102679"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突破二　研究液体内部的压强</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文本框 1"/>
          <p:cNvSpPr txBox="1">
            <a:spLocks noChangeArrowheads="1"/>
          </p:cNvSpPr>
          <p:nvPr/>
        </p:nvSpPr>
        <p:spPr bwMode="auto">
          <a:xfrm>
            <a:off x="880232" y="572274"/>
            <a:ext cx="10858576" cy="2842692"/>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a:t>
            </a:r>
            <a:r>
              <a:rPr lang="zh-CN" altLang="en-US" b="1" dirty="0" smtClean="0">
                <a:latin typeface="微软雅黑" panose="020B0503020204020204" pitchFamily="34" charset="-122"/>
                <a:ea typeface="微软雅黑" panose="020B0503020204020204" pitchFamily="34" charset="-122"/>
              </a:rPr>
              <a:t>数据处理和分析</a:t>
            </a:r>
            <a:r>
              <a:rPr lang="en-US" altLang="zh-CN" b="1" dirty="0" smtClean="0">
                <a:latin typeface="微软雅黑" panose="020B0503020204020204" pitchFamily="34" charset="-122"/>
                <a:ea typeface="微软雅黑" panose="020B0503020204020204" pitchFamily="34" charset="-122"/>
              </a:rPr>
              <a:t>】</a:t>
            </a:r>
            <a:endParaRPr lang="zh-CN" altLang="en-US" b="1" dirty="0" smtClean="0">
              <a:latin typeface="微软雅黑" panose="020B0503020204020204" pitchFamily="34" charset="-122"/>
              <a:ea typeface="微软雅黑" panose="020B0503020204020204" pitchFamily="34" charset="-122"/>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设计实验数据记录表格（如下表所示），分析表格数据，可得出液体内部压强的特点：液体内部</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各个方向</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都有压强，并且在液体内部的</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同一深度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，向各个方向的压强都</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相等</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深度越深</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，压强越大，液体内部压强的大小还跟液体的密度有关，在</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深度相同</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时，液体的</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密度</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越大，压强越大。（液体压强的计算式：</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en-US" dirty="0" err="1" smtClean="0">
                <a:solidFill>
                  <a:srgbClr val="000000"/>
                </a:solidFill>
                <a:latin typeface="微软雅黑" panose="020B0503020204020204" pitchFamily="34" charset="-122"/>
                <a:ea typeface="微软雅黑" panose="020B0503020204020204" pitchFamily="34" charset="-122"/>
                <a:cs typeface="Times New Roman" panose="02020603050405020304"/>
              </a:rPr>
              <a:t>ρgh</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6" name="表格 5"/>
          <p:cNvGraphicFramePr>
            <a:graphicFrameLocks noGrp="1"/>
          </p:cNvGraphicFramePr>
          <p:nvPr/>
        </p:nvGraphicFramePr>
        <p:xfrm>
          <a:off x="1094546" y="3501232"/>
          <a:ext cx="8984198" cy="3103200"/>
        </p:xfrm>
        <a:graphic>
          <a:graphicData uri="http://schemas.openxmlformats.org/drawingml/2006/table">
            <a:tbl>
              <a:tblPr/>
              <a:tblGrid>
                <a:gridCol w="1071570"/>
                <a:gridCol w="1000132"/>
                <a:gridCol w="1571636"/>
                <a:gridCol w="1428760"/>
                <a:gridCol w="3912100"/>
              </a:tblGrid>
              <a:tr h="428628">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序号</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液体</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深度</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探头方向</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压强计左右</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液面</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高度差</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/cm</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373259">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53247">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2</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76111">
                <a:tc>
                  <a:txBody>
                    <a:bodyPr/>
                    <a:lstStyle/>
                    <a:p>
                      <a:pPr algn="ctr">
                        <a:lnSpc>
                          <a:spcPct val="150000"/>
                        </a:lnSpc>
                        <a:spcAft>
                          <a:spcPts val="0"/>
                        </a:spcAft>
                      </a:pP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3</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endPar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36000" marR="36000" marT="36000" marB="3600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08794" y="786588"/>
            <a:ext cx="10858576" cy="4861173"/>
            <a:chOff x="880232" y="715150"/>
            <a:chExt cx="10858576" cy="4861173"/>
          </a:xfrm>
        </p:grpSpPr>
        <p:sp>
          <p:nvSpPr>
            <p:cNvPr id="5" name="文本框 1"/>
            <p:cNvSpPr txBox="1">
              <a:spLocks noChangeArrowheads="1"/>
            </p:cNvSpPr>
            <p:nvPr/>
          </p:nvSpPr>
          <p:spPr bwMode="auto">
            <a:xfrm>
              <a:off x="880232" y="715150"/>
              <a:ext cx="10858576" cy="561427"/>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例</a:t>
              </a:r>
              <a:r>
                <a:rPr lang="en-US" b="1" smtClean="0">
                  <a:solidFill>
                    <a:srgbClr val="000000"/>
                  </a:solidFill>
                  <a:latin typeface="微软雅黑" panose="020B0503020204020204" pitchFamily="34" charset="-122"/>
                  <a:ea typeface="微软雅黑" panose="020B0503020204020204" pitchFamily="34" charset="-122"/>
                  <a:cs typeface="Times New Roman" panose="02020603050405020304"/>
                </a:rPr>
                <a:t>2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在</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“研究影响液体内部压强的因素”实验中，请你完成下列</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RJWL-68.EPS" descr="id:2147506061;FounderCES"/>
            <p:cNvPicPr/>
            <p:nvPr/>
          </p:nvPicPr>
          <p:blipFill>
            <a:blip r:embed="rId1">
              <a:clrChange>
                <a:clrFrom>
                  <a:srgbClr val="FFFFFF"/>
                </a:clrFrom>
                <a:clrTo>
                  <a:srgbClr val="FFFFFF">
                    <a:alpha val="0"/>
                  </a:srgbClr>
                </a:clrTo>
              </a:clrChange>
            </a:blip>
            <a:stretch>
              <a:fillRect/>
            </a:stretch>
          </p:blipFill>
          <p:spPr>
            <a:xfrm>
              <a:off x="1094546" y="2858290"/>
              <a:ext cx="5081440" cy="1571636"/>
            </a:xfrm>
            <a:prstGeom prst="rect">
              <a:avLst/>
            </a:prstGeom>
          </p:spPr>
        </p:pic>
        <p:sp>
          <p:nvSpPr>
            <p:cNvPr id="7" name="矩形 6"/>
            <p:cNvSpPr/>
            <p:nvPr/>
          </p:nvSpPr>
          <p:spPr>
            <a:xfrm>
              <a:off x="3023372" y="4929992"/>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7-9</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1" name="文本框 1"/>
          <p:cNvSpPr txBox="1">
            <a:spLocks noChangeArrowheads="1"/>
          </p:cNvSpPr>
          <p:nvPr/>
        </p:nvSpPr>
        <p:spPr bwMode="auto">
          <a:xfrm>
            <a:off x="2666182" y="1143778"/>
            <a:ext cx="996033"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不属于</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4952198" y="1715282"/>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高度差　</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808794" y="1242800"/>
            <a:ext cx="10858576" cy="1115424"/>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）压强计</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（选填“属于”或“不属于”）连通器。如图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7-9</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甲所示的压强计是通过</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形管中水面的</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来反映被测压强大小的。</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880232" y="643712"/>
            <a:ext cx="10858576" cy="5861305"/>
            <a:chOff x="880232" y="643712"/>
            <a:chExt cx="10858576" cy="5861305"/>
          </a:xfrm>
        </p:grpSpPr>
        <p:sp>
          <p:nvSpPr>
            <p:cNvPr id="5" name="文本框 1"/>
            <p:cNvSpPr txBox="1">
              <a:spLocks noChangeArrowheads="1"/>
            </p:cNvSpPr>
            <p:nvPr/>
          </p:nvSpPr>
          <p:spPr bwMode="auto">
            <a:xfrm>
              <a:off x="880232" y="643712"/>
              <a:ext cx="10858576" cy="3885414"/>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）若在使用压强计前，发现</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形管内水面已有高度差，通过</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（填写正确选项前字母）方法可以进行调节。</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从</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形管内向外倒出适量水</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拆除软管重新安装</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向</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形管内添加适量水</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）比较图乙、图丙和图丁，可以得到：在同一深度，液体内部向各个方向的压强</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6" name="21RJWL-68.EPS" descr="id:2147506061;FounderCES"/>
            <p:cNvPicPr/>
            <p:nvPr/>
          </p:nvPicPr>
          <p:blipFill>
            <a:blip r:embed="rId1">
              <a:clrChange>
                <a:clrFrom>
                  <a:srgbClr val="FFFFFF"/>
                </a:clrFrom>
                <a:clrTo>
                  <a:srgbClr val="FFFFFF">
                    <a:alpha val="0"/>
                  </a:srgbClr>
                </a:clrTo>
              </a:clrChange>
            </a:blip>
            <a:stretch>
              <a:fillRect/>
            </a:stretch>
          </p:blipFill>
          <p:spPr>
            <a:xfrm>
              <a:off x="3452000" y="4287050"/>
              <a:ext cx="5081440" cy="1571636"/>
            </a:xfrm>
            <a:prstGeom prst="rect">
              <a:avLst/>
            </a:prstGeom>
          </p:spPr>
        </p:pic>
        <p:sp>
          <p:nvSpPr>
            <p:cNvPr id="7" name="矩形 6"/>
            <p:cNvSpPr/>
            <p:nvPr/>
          </p:nvSpPr>
          <p:spPr>
            <a:xfrm>
              <a:off x="5309388" y="5858686"/>
              <a:ext cx="987771"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7-9</a:t>
              </a:r>
              <a:endParaRPr lang="zh-CN" altLang="en-US"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11" name="文本框 1"/>
          <p:cNvSpPr txBox="1">
            <a:spLocks noChangeArrowheads="1"/>
          </p:cNvSpPr>
          <p:nvPr/>
        </p:nvSpPr>
        <p:spPr bwMode="auto">
          <a:xfrm>
            <a:off x="9452792" y="572274"/>
            <a:ext cx="28269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B</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1737488" y="3858422"/>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相等</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0"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实验突破 素养提升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5" name="文本框 1"/>
          <p:cNvSpPr txBox="1">
            <a:spLocks noChangeArrowheads="1"/>
          </p:cNvSpPr>
          <p:nvPr/>
        </p:nvSpPr>
        <p:spPr bwMode="auto">
          <a:xfrm>
            <a:off x="880232" y="1286654"/>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）图乙中，若只将烧杯中的水换成同深度的盐水，其他条件不变，则可以观察到</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形管两边液面的高度差将</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选填“变大”“变小”或“不变”）。</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5</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）若在步骤（</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）中，图乙</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U</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形管左右两侧水面高度差</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h=5 cm</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，则橡皮管内气体的压强与大气压之差约为</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Pa</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altLang="en-US" baseline="-25000" smtClean="0">
                <a:solidFill>
                  <a:srgbClr val="000000"/>
                </a:solidFill>
                <a:latin typeface="微软雅黑" panose="020B0503020204020204" pitchFamily="34" charset="-122"/>
                <a:ea typeface="微软雅黑" panose="020B0503020204020204" pitchFamily="34" charset="-122"/>
                <a:cs typeface="Times New Roman" panose="02020603050405020304"/>
              </a:rPr>
              <a:t>盐水</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=1.2×10</a:t>
            </a:r>
            <a:r>
              <a:rPr lang="en-US" baseline="3000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kg/m</a:t>
            </a:r>
            <a:r>
              <a:rPr lang="en-US" baseline="3000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ρ</a:t>
            </a:r>
            <a:r>
              <a:rPr lang="zh-CN" altLang="en-US" baseline="-25000" smtClean="0">
                <a:solidFill>
                  <a:srgbClr val="000000"/>
                </a:solidFill>
                <a:latin typeface="微软雅黑" panose="020B0503020204020204" pitchFamily="34" charset="-122"/>
                <a:ea typeface="微软雅黑" panose="020B0503020204020204" pitchFamily="34" charset="-122"/>
                <a:cs typeface="Times New Roman" panose="02020603050405020304"/>
              </a:rPr>
              <a:t>水</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=1.0×10</a:t>
            </a:r>
            <a:r>
              <a:rPr lang="en-US" baseline="3000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kg/m</a:t>
            </a:r>
            <a:r>
              <a:rPr lang="en-US" baseline="3000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7" name="文本框 1"/>
          <p:cNvSpPr txBox="1">
            <a:spLocks noChangeArrowheads="1"/>
          </p:cNvSpPr>
          <p:nvPr/>
        </p:nvSpPr>
        <p:spPr bwMode="auto">
          <a:xfrm>
            <a:off x="6095206" y="1715282"/>
            <a:ext cx="779628"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变大 </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5095074" y="3358356"/>
            <a:ext cx="64016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500</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808794" y="786588"/>
            <a:ext cx="10644262" cy="5612681"/>
            <a:chOff x="880232" y="929464"/>
            <a:chExt cx="10644262" cy="5612681"/>
          </a:xfrm>
        </p:grpSpPr>
        <p:sp>
          <p:nvSpPr>
            <p:cNvPr id="10" name="文本框 1"/>
            <p:cNvSpPr txBox="1">
              <a:spLocks noChangeArrowheads="1"/>
            </p:cNvSpPr>
            <p:nvPr/>
          </p:nvSpPr>
          <p:spPr bwMode="auto">
            <a:xfrm>
              <a:off x="880232" y="929464"/>
              <a:ext cx="10644262" cy="5612681"/>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en-US" altLang="zh-CN" b="1" spc="150" dirty="0" smtClean="0">
                  <a:latin typeface="微软雅黑" panose="020B0503020204020204" pitchFamily="34" charset="-122"/>
                  <a:ea typeface="微软雅黑" panose="020B0503020204020204" pitchFamily="34" charset="-122"/>
                </a:rPr>
                <a:t>.【</a:t>
              </a:r>
              <a:r>
                <a:rPr lang="zh-CN" altLang="en-US" b="1" spc="150" dirty="0" smtClean="0">
                  <a:latin typeface="微软雅黑" panose="020B0503020204020204" pitchFamily="34" charset="-122"/>
                  <a:ea typeface="微软雅黑" panose="020B0503020204020204" pitchFamily="34" charset="-122"/>
                </a:rPr>
                <a:t>设计一个与压强有关的实验</a:t>
              </a:r>
              <a:r>
                <a:rPr lang="en-US" altLang="zh-CN" b="1" spc="150" dirty="0" smtClean="0">
                  <a:latin typeface="微软雅黑" panose="020B0503020204020204" pitchFamily="34" charset="-122"/>
                  <a:ea typeface="微软雅黑" panose="020B0503020204020204" pitchFamily="34" charset="-122"/>
                </a:rPr>
                <a:t>】 </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山西调研检测</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请你利用如图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7-10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所示的器材设计一个与压强知识有关的实验：</a:t>
              </a: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）实验器材：</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）实验步骤：</a:t>
              </a:r>
              <a:r>
                <a:rPr 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4" name="21FAWLS48.EPS" descr="id:2147506075;FounderCES"/>
            <p:cNvPicPr/>
            <p:nvPr/>
          </p:nvPicPr>
          <p:blipFill>
            <a:blip r:embed="rId1">
              <a:clrChange>
                <a:clrFrom>
                  <a:srgbClr val="FFFFFF"/>
                </a:clrFrom>
                <a:clrTo>
                  <a:srgbClr val="FFFFFF">
                    <a:alpha val="0"/>
                  </a:srgbClr>
                </a:clrTo>
              </a:clrChange>
            </a:blip>
            <a:stretch>
              <a:fillRect/>
            </a:stretch>
          </p:blipFill>
          <p:spPr>
            <a:xfrm>
              <a:off x="3094810" y="2429662"/>
              <a:ext cx="5424868" cy="1285884"/>
            </a:xfrm>
            <a:prstGeom prst="rect">
              <a:avLst/>
            </a:prstGeom>
          </p:spPr>
        </p:pic>
        <p:sp>
          <p:nvSpPr>
            <p:cNvPr id="6" name="矩形 5"/>
            <p:cNvSpPr/>
            <p:nvPr/>
          </p:nvSpPr>
          <p:spPr>
            <a:xfrm>
              <a:off x="5309388" y="4072736"/>
              <a:ext cx="1168910" cy="646331"/>
            </a:xfrm>
            <a:prstGeom prst="rect">
              <a:avLst/>
            </a:prstGeom>
          </p:spPr>
          <p:txBody>
            <a:bodyPr wrap="none">
              <a:spAutoFit/>
            </a:bodyPr>
            <a:lstStyle/>
            <a:p>
              <a:pPr algn="ct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图</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7-10</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pSp>
      <p:sp>
        <p:nvSpPr>
          <p:cNvPr id="9" name="文本框 1"/>
          <p:cNvSpPr txBox="1">
            <a:spLocks noChangeArrowheads="1"/>
          </p:cNvSpPr>
          <p:nvPr/>
        </p:nvSpPr>
        <p:spPr bwMode="auto">
          <a:xfrm>
            <a:off x="3594876" y="450136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铅笔</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3380562" y="5035177"/>
            <a:ext cx="5720157"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用两只手的食指分别压住笔尖和笔尾，处于静止状态，观察两手指的凹陷程度</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880232" y="1286654"/>
            <a:ext cx="10644262" cy="2842692"/>
          </a:xfrm>
          <a:prstGeom prst="rect">
            <a:avLst/>
          </a:prstGeom>
          <a:noFill/>
          <a:ln w="9525">
            <a:noFill/>
            <a:miter lim="800000"/>
          </a:ln>
        </p:spPr>
        <p:txBody>
          <a:bodyPr wrap="square" lIns="36000" tIns="36000" rIns="36000" bIns="36000">
            <a:spAutoFit/>
          </a:bodyPr>
          <a:lstStyle/>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）实验现象及结论：</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12" name="文本框 1"/>
          <p:cNvSpPr txBox="1">
            <a:spLocks noChangeArrowheads="1"/>
          </p:cNvSpPr>
          <p:nvPr/>
        </p:nvSpPr>
        <p:spPr bwMode="auto">
          <a:xfrm>
            <a:off x="4309256" y="2072472"/>
            <a:ext cx="6429420" cy="1734697"/>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笔尖处手指凹陷程度大，笔尾处手指凹陷程度小；在压力一定时，受力面积越小，压强越大</a:t>
            </a:r>
            <a:endParaRPr lang="zh-CN" altLang="en-US" sz="2400" b="1" smtClean="0">
              <a:solidFill>
                <a:srgbClr val="A50021"/>
              </a:solidFill>
              <a:latin typeface="微软雅黑" panose="020B0503020204020204" pitchFamily="34" charset="-122"/>
              <a:ea typeface="微软雅黑" panose="020B0503020204020204" pitchFamily="34" charset="-122"/>
            </a:endParaRPr>
          </a:p>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（开放性试题，答案合理即可）</a:t>
            </a:r>
            <a:endParaRPr lang="zh-CN" altLang="en-US" sz="2400" b="1" dirty="0" smtClean="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49"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设计实验 拓展提升</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7" name="文本框 1"/>
          <p:cNvSpPr txBox="1">
            <a:spLocks noChangeArrowheads="1"/>
          </p:cNvSpPr>
          <p:nvPr/>
        </p:nvSpPr>
        <p:spPr bwMode="auto">
          <a:xfrm>
            <a:off x="880232" y="929464"/>
            <a:ext cx="10858576" cy="5058683"/>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en-US" b="1" dirty="0" smtClean="0">
                <a:latin typeface="微软雅黑" panose="020B0503020204020204" pitchFamily="34" charset="-122"/>
                <a:ea typeface="微软雅黑" panose="020B0503020204020204" pitchFamily="34" charset="-122"/>
                <a:cs typeface="Times New Roman" panose="02020603050405020304"/>
              </a:rPr>
              <a:t>.</a:t>
            </a:r>
            <a:r>
              <a:rPr lang="en-US" altLang="zh-CN" b="1" spc="150" smtClean="0">
                <a:latin typeface="微软雅黑" panose="020B0503020204020204" pitchFamily="34" charset="-122"/>
                <a:ea typeface="微软雅黑" panose="020B0503020204020204" pitchFamily="34" charset="-122"/>
              </a:rPr>
              <a:t>【</a:t>
            </a:r>
            <a:r>
              <a:rPr lang="zh-CN" altLang="en-US" b="1" spc="150" smtClean="0">
                <a:latin typeface="微软雅黑" panose="020B0503020204020204" pitchFamily="34" charset="-122"/>
                <a:ea typeface="微软雅黑" panose="020B0503020204020204" pitchFamily="34" charset="-122"/>
              </a:rPr>
              <a:t>制作简易气压计</a:t>
            </a:r>
            <a:r>
              <a:rPr lang="en-US" altLang="zh-CN" b="1" spc="150" smtClean="0">
                <a:latin typeface="微软雅黑" panose="020B0503020204020204" pitchFamily="34" charset="-122"/>
                <a:ea typeface="微软雅黑" panose="020B0503020204020204" pitchFamily="34" charset="-122"/>
              </a:rPr>
              <a:t>】</a:t>
            </a:r>
            <a:r>
              <a:rPr lang="en-US" b="1" smtClean="0">
                <a:latin typeface="微软雅黑" panose="020B0503020204020204" pitchFamily="34" charset="-122"/>
                <a:ea typeface="微软雅黑" panose="020B0503020204020204" pitchFamily="34" charset="-122"/>
                <a:cs typeface="Times New Roman" panose="02020603050405020304"/>
              </a:rPr>
              <a:t> </a:t>
            </a:r>
            <a:r>
              <a:rPr lang="en-US" altLang="zh-CN" spc="150" smtClean="0">
                <a:solidFill>
                  <a:srgbClr val="18B48F"/>
                </a:solidFill>
                <a:latin typeface="微软雅黑" panose="020B0503020204020204" pitchFamily="34" charset="-122"/>
                <a:ea typeface="微软雅黑" panose="020B0503020204020204" pitchFamily="34" charset="-122"/>
              </a:rPr>
              <a:t>[</a:t>
            </a:r>
            <a:r>
              <a:rPr lang="en-US" altLang="zh-CN" spc="150" dirty="0" smtClean="0">
                <a:solidFill>
                  <a:srgbClr val="18B48F"/>
                </a:solidFill>
                <a:latin typeface="微软雅黑" panose="020B0503020204020204" pitchFamily="34" charset="-122"/>
                <a:ea typeface="微软雅黑" panose="020B0503020204020204" pitchFamily="34" charset="-122"/>
              </a:rPr>
              <a:t>2020·</a:t>
            </a:r>
            <a:r>
              <a:rPr lang="zh-CN" altLang="en-US" spc="150" dirty="0" smtClean="0">
                <a:solidFill>
                  <a:srgbClr val="18B48F"/>
                </a:solidFill>
                <a:latin typeface="微软雅黑" panose="020B0503020204020204" pitchFamily="34" charset="-122"/>
                <a:ea typeface="微软雅黑" panose="020B0503020204020204" pitchFamily="34" charset="-122"/>
              </a:rPr>
              <a:t>山西适应性训练</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大气压随海拔的增加而减小，请你选择生活中的物品制作简易的气压计，并进行实验观察。</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）所选物品：</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）制作过程：</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）实验现象：</a:t>
            </a:r>
            <a:r>
              <a:rPr 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4" name="文本框 1"/>
          <p:cNvSpPr txBox="1">
            <a:spLocks noChangeArrowheads="1"/>
          </p:cNvSpPr>
          <p:nvPr/>
        </p:nvSpPr>
        <p:spPr bwMode="auto">
          <a:xfrm>
            <a:off x="3237686" y="1939673"/>
            <a:ext cx="776711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带橡胶塞的不易形变的小药瓶、有颜色的水、透明的吸管</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3309124" y="2480915"/>
            <a:ext cx="7715304" cy="1734697"/>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在小药瓶中装适量带颜色的水，不能装满，将吸管穿过瓶塞插入水中，从管上端吹入少量气体，让瓶中的水沿吸管上升到瓶塞以上的位置</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3380562" y="4677987"/>
            <a:ext cx="7072362"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将做好的气压计从一楼拿到三十楼，观察到吸管内水柱高度会变高（开放性试题，答案合理即可）</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880232" y="786588"/>
            <a:ext cx="3967753"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考点一　压强基础知识</a:t>
            </a:r>
            <a:endParaRPr lang="zh-CN" altLang="en-US" sz="2800" b="1" spc="150" dirty="0">
              <a:solidFill>
                <a:srgbClr val="FF0000"/>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880232" y="1643844"/>
            <a:ext cx="10858576"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1. </a:t>
            </a:r>
            <a:r>
              <a:rPr lang="en-US" altLang="zh-CN" spc="150" smtClean="0">
                <a:solidFill>
                  <a:srgbClr val="18B48F"/>
                </a:solidFill>
                <a:latin typeface="微软雅黑" panose="020B0503020204020204" pitchFamily="34" charset="-122"/>
                <a:ea typeface="微软雅黑" panose="020B0503020204020204" pitchFamily="34" charset="-122"/>
              </a:rPr>
              <a:t>[2019</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41</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4</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小亮和哥哥在冰面上玩耍时，脚下有“咔嚓咔嚓”的响声，他大声喊：“我这儿的冰要破了</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”哥哥高声说： “不要慌，趴下，向岸边爬。”在哥哥的指挥下，他安全爬离了冰面。请你运用所学的物理知识，解释小亮爬离冰面化险为夷的道理。</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34818" name="Object 2"/>
          <p:cNvGraphicFramePr>
            <a:graphicFrameLocks noChangeAspect="1"/>
          </p:cNvGraphicFramePr>
          <p:nvPr/>
        </p:nvGraphicFramePr>
        <p:xfrm>
          <a:off x="1237422" y="4287050"/>
          <a:ext cx="9315450" cy="1343025"/>
        </p:xfrm>
        <a:graphic>
          <a:graphicData uri="http://schemas.openxmlformats.org/presentationml/2006/ole">
            <mc:AlternateContent xmlns:mc="http://schemas.openxmlformats.org/markup-compatibility/2006">
              <mc:Choice xmlns:v="urn:schemas-microsoft-com:vml" Requires="v">
                <p:oleObj spid="_x0000_s6145" name="文档" r:id="rId1" imgW="9440545" imgH="1384300" progId="Word.Document.12">
                  <p:embed/>
                </p:oleObj>
              </mc:Choice>
              <mc:Fallback>
                <p:oleObj name="文档" r:id="rId1" imgW="9440545" imgH="1384300" progId="Word.Document.12">
                  <p:embed/>
                  <p:pic>
                    <p:nvPicPr>
                      <p:cNvPr id="0" name="图片 6144"/>
                      <p:cNvPicPr>
                        <a:picLocks noChangeAspect="1"/>
                      </p:cNvPicPr>
                      <p:nvPr/>
                    </p:nvPicPr>
                    <p:blipFill>
                      <a:blip r:embed="rId2"/>
                      <a:stretch>
                        <a:fillRect/>
                      </a:stretch>
                    </p:blipFill>
                    <p:spPr>
                      <a:xfrm>
                        <a:off x="1237422" y="4287050"/>
                        <a:ext cx="9315450" cy="1343025"/>
                      </a:xfrm>
                      <a:prstGeom prst="rect">
                        <a:avLst/>
                      </a:prstGeom>
                      <a:noFill/>
                      <a:ln w="9525">
                        <a:noFill/>
                      </a:ln>
                    </p:spPr>
                  </p:pic>
                </p:oleObj>
              </mc:Fallback>
            </mc:AlternateContent>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fade">
                                      <p:cBhvr>
                                        <p:cTn id="7" dur="500"/>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6" name="组合 5"/>
          <p:cNvGrpSpPr/>
          <p:nvPr/>
        </p:nvGrpSpPr>
        <p:grpSpPr>
          <a:xfrm>
            <a:off x="880232" y="715150"/>
            <a:ext cx="10858576" cy="5676639"/>
            <a:chOff x="880232" y="715150"/>
            <a:chExt cx="10858576" cy="5676639"/>
          </a:xfrm>
        </p:grpSpPr>
        <p:sp>
          <p:nvSpPr>
            <p:cNvPr id="8" name="文本框 1"/>
            <p:cNvSpPr txBox="1">
              <a:spLocks noChangeArrowheads="1"/>
            </p:cNvSpPr>
            <p:nvPr/>
          </p:nvSpPr>
          <p:spPr bwMode="auto">
            <a:xfrm>
              <a:off x="880232" y="715150"/>
              <a:ext cx="10858576" cy="2842692"/>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2. </a:t>
              </a:r>
              <a:r>
                <a:rPr lang="en-US" altLang="zh-CN" spc="150" smtClean="0">
                  <a:solidFill>
                    <a:srgbClr val="18B48F"/>
                  </a:solidFill>
                  <a:latin typeface="微软雅黑" panose="020B0503020204020204" pitchFamily="34" charset="-122"/>
                  <a:ea typeface="微软雅黑" panose="020B0503020204020204" pitchFamily="34" charset="-122"/>
                </a:rPr>
                <a:t>[2017</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32</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2</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小明给妈妈的透明茶壶添水后，放在桌子上，如图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7-11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所示，妈妈看到后问：“怎么才加了半壶水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”小明说：“我担心再多加一点，水就会从细细的壶嘴溢出来了。”妈妈说：“你试试加点水看看。”于是小明反复加了几次水后明白了：茶壶的壶嘴和壶身构成</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，壶嘴和壶身的水面具有</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u="sng" dirty="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的特点，所以不必担心再加少许水会溢出来。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4" name="z53.jpg" descr="id:2147506096;FounderCES"/>
            <p:cNvPicPr/>
            <p:nvPr/>
          </p:nvPicPr>
          <p:blipFill>
            <a:blip r:embed="rId1"/>
            <a:stretch>
              <a:fillRect/>
            </a:stretch>
          </p:blipFill>
          <p:spPr>
            <a:xfrm>
              <a:off x="1380298" y="3786984"/>
              <a:ext cx="3000396" cy="1969726"/>
            </a:xfrm>
            <a:prstGeom prst="rect">
              <a:avLst/>
            </a:prstGeom>
          </p:spPr>
        </p:pic>
        <p:sp>
          <p:nvSpPr>
            <p:cNvPr id="5" name="矩形 4"/>
            <p:cNvSpPr/>
            <p:nvPr/>
          </p:nvSpPr>
          <p:spPr>
            <a:xfrm>
              <a:off x="2237554" y="5930124"/>
              <a:ext cx="1168910" cy="461665"/>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7-11</a:t>
              </a:r>
              <a:endParaRPr lang="zh-CN" altLang="en-US" dirty="0">
                <a:latin typeface="微软雅黑" panose="020B0503020204020204" pitchFamily="34" charset="-122"/>
                <a:ea typeface="微软雅黑" panose="020B0503020204020204" pitchFamily="34" charset="-122"/>
              </a:endParaRPr>
            </a:p>
          </p:txBody>
        </p:sp>
      </p:grpSp>
      <p:sp>
        <p:nvSpPr>
          <p:cNvPr id="9" name="文本框 1"/>
          <p:cNvSpPr txBox="1">
            <a:spLocks noChangeArrowheads="1"/>
          </p:cNvSpPr>
          <p:nvPr/>
        </p:nvSpPr>
        <p:spPr bwMode="auto">
          <a:xfrm>
            <a:off x="7738280" y="2286786"/>
            <a:ext cx="996033"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连通器</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2166116" y="2786852"/>
            <a:ext cx="1919363"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高度总是相同</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001"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1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dirty="0" smtClean="0">
                <a:solidFill>
                  <a:srgbClr val="1CB691"/>
                </a:solidFill>
                <a:latin typeface="微软雅黑" panose="020B0503020204020204" pitchFamily="34" charset="-122"/>
                <a:ea typeface="微软雅黑" panose="020B0503020204020204" pitchFamily="34" charset="-122"/>
              </a:rPr>
              <a:t>考点一　压力</a:t>
            </a:r>
            <a:endParaRPr lang="zh-CN" altLang="en-US" sz="2800" b="1" spc="150" dirty="0" smtClean="0">
              <a:solidFill>
                <a:srgbClr val="FF0000"/>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165984" y="1572406"/>
          <a:ext cx="9001188" cy="5049195"/>
        </p:xfrm>
        <a:graphic>
          <a:graphicData uri="http://schemas.openxmlformats.org/drawingml/2006/table">
            <a:tbl>
              <a:tblPr/>
              <a:tblGrid>
                <a:gridCol w="1000132"/>
                <a:gridCol w="8001056"/>
              </a:tblGrid>
              <a:tr h="722395">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定义</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垂直作用在接触面上的力叫压力</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43896" marR="43896"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722395">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方向</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于接触面，指向被压物体</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43896" marR="43896"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3604405">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图示</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endPar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注意</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：压力的作用点在受力物体的表面</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43896" marR="43896"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17763" name="QZ30.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2380429" y="3572670"/>
            <a:ext cx="7384217" cy="1785950"/>
          </a:xfrm>
          <a:prstGeom prst="rect">
            <a:avLst/>
          </a:prstGeom>
          <a:noFill/>
        </p:spPr>
      </p:pic>
      <p:sp>
        <p:nvSpPr>
          <p:cNvPr id="14" name="文本框 1"/>
          <p:cNvSpPr txBox="1">
            <a:spLocks noChangeArrowheads="1"/>
          </p:cNvSpPr>
          <p:nvPr/>
        </p:nvSpPr>
        <p:spPr bwMode="auto">
          <a:xfrm>
            <a:off x="2880496" y="2215348"/>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垂直</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737356" y="1215216"/>
            <a:ext cx="11072890" cy="2288694"/>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3. </a:t>
            </a:r>
            <a:r>
              <a:rPr lang="en-US" altLang="zh-CN" spc="150" smtClean="0">
                <a:solidFill>
                  <a:srgbClr val="18B48F"/>
                </a:solidFill>
                <a:latin typeface="微软雅黑" panose="020B0503020204020204" pitchFamily="34" charset="-122"/>
                <a:ea typeface="微软雅黑" panose="020B0503020204020204" pitchFamily="34" charset="-122"/>
              </a:rPr>
              <a:t>[2020</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43</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4</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2020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年初，一场罕见的大雪袭击了加拿大。厚达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的积雪，给市民出行带来了极大不便。若积雪的密度约为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0.2×10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kg/m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）请计算</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厚的积雪对水平地面的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压强。</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4" name="矩形 3"/>
          <p:cNvSpPr/>
          <p:nvPr/>
        </p:nvSpPr>
        <p:spPr>
          <a:xfrm>
            <a:off x="1023108" y="643712"/>
            <a:ext cx="3589444"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考点二　压强的计算</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sp>
        <p:nvSpPr>
          <p:cNvPr id="15" name="文本框 1"/>
          <p:cNvSpPr txBox="1">
            <a:spLocks noChangeArrowheads="1"/>
          </p:cNvSpPr>
          <p:nvPr/>
        </p:nvSpPr>
        <p:spPr bwMode="auto">
          <a:xfrm>
            <a:off x="1023108" y="3572670"/>
            <a:ext cx="8087141" cy="2288694"/>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积雪对水平地面的压力</a:t>
            </a:r>
            <a:endParaRPr lang="zh-CN" altLang="en-US" sz="24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F=G=mg=ρVg=ρShg</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altLang="en-US" sz="24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积雪对水平地面的压强</a:t>
            </a:r>
            <a:endParaRPr lang="zh-CN" altLang="en-US" sz="24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p==ρgh=0.2×10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kg/m</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×10 N/kg×2 m=4×10</a:t>
            </a:r>
            <a:r>
              <a:rPr lang="en-US" sz="2400" b="1" baseline="3000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 Pa</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sz="240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737356" y="929464"/>
            <a:ext cx="11072890" cy="1734697"/>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2020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年初，一场罕见的大雪袭击了加拿大。厚达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的积雪，给市民出行带来了极大不便。若积雪的密度约为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0.2×10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kg/m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）若</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厚的积雪，压在面积为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5 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的汽车顶部，请计算汽车顶部所受的压力。</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7" name="文本框 1"/>
          <p:cNvSpPr txBox="1">
            <a:spLocks noChangeArrowheads="1"/>
          </p:cNvSpPr>
          <p:nvPr/>
        </p:nvSpPr>
        <p:spPr bwMode="auto">
          <a:xfrm>
            <a:off x="1666050" y="3072604"/>
            <a:ext cx="5283489" cy="111420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zh-CN" altLang="en-US" sz="2400" b="1" smtClean="0">
                <a:solidFill>
                  <a:srgbClr val="A50021"/>
                </a:solidFill>
                <a:latin typeface="NEU-BZ-S92"/>
                <a:ea typeface="微软雅黑" panose="020B0503020204020204" pitchFamily="34" charset="-122"/>
                <a:cs typeface="Times New Roman" panose="02020603050405020304"/>
              </a:rPr>
              <a:t>汽车顶部所受的压力</a:t>
            </a:r>
            <a:endParaRPr lang="zh-CN" altLang="en-US" sz="1050" smtClean="0">
              <a:solidFill>
                <a:srgbClr val="000000"/>
              </a:solidFill>
              <a:latin typeface="NEU-BZ-S92"/>
              <a:ea typeface="方正书宋_GBK"/>
              <a:cs typeface="Times New Roman" panose="02020603050405020304"/>
            </a:endParaRPr>
          </a:p>
          <a:p>
            <a:pPr>
              <a:lnSpc>
                <a:spcPct val="150000"/>
              </a:lnSpc>
              <a:spcAft>
                <a:spcPts val="0"/>
              </a:spcAft>
            </a:pPr>
            <a:r>
              <a:rPr lang="en-US" sz="2400" b="1" smtClean="0">
                <a:solidFill>
                  <a:srgbClr val="A50021"/>
                </a:solidFill>
                <a:latin typeface="微软雅黑" panose="020B0503020204020204" pitchFamily="34" charset="-122"/>
                <a:ea typeface="方正书宋_GBK"/>
                <a:cs typeface="Times New Roman" panose="02020603050405020304"/>
              </a:rPr>
              <a:t>F'=pS=4×10</a:t>
            </a:r>
            <a:r>
              <a:rPr lang="en-US" sz="2400" b="1" baseline="30000" smtClean="0">
                <a:solidFill>
                  <a:srgbClr val="A50021"/>
                </a:solidFill>
                <a:latin typeface="微软雅黑" panose="020B0503020204020204" pitchFamily="34" charset="-122"/>
                <a:ea typeface="方正书宋_GBK"/>
                <a:cs typeface="Times New Roman" panose="02020603050405020304"/>
              </a:rPr>
              <a:t>3</a:t>
            </a:r>
            <a:r>
              <a:rPr lang="en-US" sz="2400" b="1" smtClean="0">
                <a:solidFill>
                  <a:srgbClr val="A50021"/>
                </a:solidFill>
                <a:latin typeface="微软雅黑" panose="020B0503020204020204" pitchFamily="34" charset="-122"/>
                <a:ea typeface="方正书宋_GBK"/>
                <a:cs typeface="Times New Roman" panose="02020603050405020304"/>
              </a:rPr>
              <a:t> Pa×5 m</a:t>
            </a:r>
            <a:r>
              <a:rPr lang="en-US" sz="2400" b="1" baseline="30000" smtClean="0">
                <a:solidFill>
                  <a:srgbClr val="A50021"/>
                </a:solidFill>
                <a:latin typeface="微软雅黑" panose="020B0503020204020204" pitchFamily="34" charset="-122"/>
                <a:ea typeface="方正书宋_GBK"/>
                <a:cs typeface="Times New Roman" panose="02020603050405020304"/>
              </a:rPr>
              <a:t>2</a:t>
            </a:r>
            <a:r>
              <a:rPr lang="en-US" sz="2400" b="1" smtClean="0">
                <a:solidFill>
                  <a:srgbClr val="A50021"/>
                </a:solidFill>
                <a:latin typeface="微软雅黑" panose="020B0503020204020204" pitchFamily="34" charset="-122"/>
                <a:ea typeface="方正书宋_GBK"/>
                <a:cs typeface="Times New Roman" panose="02020603050405020304"/>
              </a:rPr>
              <a:t>=2×10</a:t>
            </a:r>
            <a:r>
              <a:rPr lang="en-US" sz="2400" b="1" baseline="30000" smtClean="0">
                <a:solidFill>
                  <a:srgbClr val="A50021"/>
                </a:solidFill>
                <a:latin typeface="微软雅黑" panose="020B0503020204020204" pitchFamily="34" charset="-122"/>
                <a:ea typeface="方正书宋_GBK"/>
                <a:cs typeface="Times New Roman" panose="02020603050405020304"/>
              </a:rPr>
              <a:t>4</a:t>
            </a:r>
            <a:r>
              <a:rPr lang="en-US" sz="2400" b="1" smtClean="0">
                <a:solidFill>
                  <a:srgbClr val="A50021"/>
                </a:solidFill>
                <a:latin typeface="微软雅黑" panose="020B0503020204020204" pitchFamily="34" charset="-122"/>
                <a:ea typeface="方正书宋_GBK"/>
                <a:cs typeface="Times New Roman" panose="02020603050405020304"/>
              </a:rPr>
              <a:t> N</a:t>
            </a:r>
            <a:r>
              <a:rPr lang="zh-CN" altLang="en-US" sz="2400" b="1" smtClean="0">
                <a:solidFill>
                  <a:srgbClr val="A50021"/>
                </a:solidFill>
                <a:latin typeface="NEU-BZ-S92"/>
                <a:ea typeface="微软雅黑" panose="020B0503020204020204" pitchFamily="34" charset="-122"/>
                <a:cs typeface="Times New Roman" panose="02020603050405020304"/>
              </a:rPr>
              <a:t>。</a:t>
            </a:r>
            <a:endParaRPr lang="zh-CN" sz="1050">
              <a:solidFill>
                <a:srgbClr val="000000"/>
              </a:solidFill>
              <a:latin typeface="NEU-BZ-S92"/>
              <a:ea typeface="方正书宋_GBK"/>
              <a:cs typeface="Times New Roman" panose="02020603050405020304"/>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951670" y="786588"/>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dirty="0" smtClean="0">
                <a:latin typeface="微软雅黑" panose="020B0503020204020204" pitchFamily="34" charset="-122"/>
                <a:ea typeface="微软雅黑" panose="020B0503020204020204" pitchFamily="34" charset="-122"/>
              </a:rPr>
              <a:t>4. </a:t>
            </a:r>
            <a:r>
              <a:rPr lang="en-US" altLang="zh-CN" spc="150" dirty="0" smtClean="0">
                <a:solidFill>
                  <a:srgbClr val="18B48F"/>
                </a:solidFill>
                <a:latin typeface="微软雅黑" panose="020B0503020204020204" pitchFamily="34" charset="-122"/>
                <a:ea typeface="微软雅黑" panose="020B0503020204020204" pitchFamily="34" charset="-122"/>
              </a:rPr>
              <a:t>[2018·</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42</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4</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每天都会有许多全国各地的人民群众来到天安门广场观看升国旗仪式。天安门广场上的国旗，每天都会准时同太阳一起升起，</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25000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次零失误。这是护卫国旗的战士们，一天一个两万步，两年一个新长征的训练缔造的奇迹。天安门广场上的国旗总重为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175 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，升旗时，国旗上升高度为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30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，所用时间为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 min 07 s</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，求解下列问题：</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）国旗上升的平均速度是多少</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（保留一位小数）</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36866" name="Object 2"/>
          <p:cNvGraphicFramePr>
            <a:graphicFrameLocks noChangeAspect="1"/>
          </p:cNvGraphicFramePr>
          <p:nvPr/>
        </p:nvGraphicFramePr>
        <p:xfrm>
          <a:off x="1514475" y="4514850"/>
          <a:ext cx="6200775" cy="1171575"/>
        </p:xfrm>
        <a:graphic>
          <a:graphicData uri="http://schemas.openxmlformats.org/presentationml/2006/ole">
            <mc:AlternateContent xmlns:mc="http://schemas.openxmlformats.org/markup-compatibility/2006">
              <mc:Choice xmlns:v="urn:schemas-microsoft-com:vml" Requires="v">
                <p:oleObj spid="_x0000_s7169" name="文档" r:id="rId1" imgW="6294120" imgH="1190625" progId="Word.Document.12">
                  <p:embed/>
                </p:oleObj>
              </mc:Choice>
              <mc:Fallback>
                <p:oleObj name="文档" r:id="rId1" imgW="6294120" imgH="1190625" progId="Word.Document.12">
                  <p:embed/>
                  <p:pic>
                    <p:nvPicPr>
                      <p:cNvPr id="0" name="图片 7168"/>
                      <p:cNvPicPr>
                        <a:picLocks noChangeAspect="1"/>
                      </p:cNvPicPr>
                      <p:nvPr/>
                    </p:nvPicPr>
                    <p:blipFill>
                      <a:blip r:embed="rId2"/>
                      <a:stretch>
                        <a:fillRect/>
                      </a:stretch>
                    </p:blipFill>
                    <p:spPr>
                      <a:xfrm>
                        <a:off x="1514475" y="4514850"/>
                        <a:ext cx="6200775" cy="1171575"/>
                      </a:xfrm>
                      <a:prstGeom prst="rect">
                        <a:avLst/>
                      </a:prstGeom>
                      <a:noFill/>
                      <a:ln w="9525">
                        <a:noFill/>
                      </a:ln>
                    </p:spPr>
                  </p:pic>
                </p:oleObj>
              </mc:Fallback>
            </mc:AlternateContent>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fade">
                                      <p:cBhvr>
                                        <p:cTn id="7" dur="5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880232" y="858026"/>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每天都会有许多全国各地的人民群众来到天安门广场观看升国旗仪式。天安门广场上的国旗，每天都会准时同太阳一起升起，</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25000</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次零失误。这是护卫国旗的战士们，一天一个两万步，两年一个新长征的训练缔造的奇迹。天安门广场上的国旗总重为</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175 N</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，升旗时，国旗上升高度为</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30 m</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，所用时间为</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2 min 07 s</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，求解下列问题： </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）将国旗沿竖直方向匀速升高</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30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，拉力对国旗做的功是多少</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
        <p:nvSpPr>
          <p:cNvPr id="4" name="文本框 1"/>
          <p:cNvSpPr txBox="1">
            <a:spLocks noChangeArrowheads="1"/>
          </p:cNvSpPr>
          <p:nvPr/>
        </p:nvSpPr>
        <p:spPr bwMode="auto">
          <a:xfrm>
            <a:off x="1380298" y="4501364"/>
            <a:ext cx="1030787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国旗匀速上升过程中，拉力对国旗做的功</a:t>
            </a:r>
            <a:r>
              <a:rPr 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W=Gh=175 N×30 m=5250 J</a:t>
            </a:r>
            <a:r>
              <a:rPr lang="zh-CN" altLang="en-US" sz="2400" b="1"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880232" y="858026"/>
            <a:ext cx="10858576" cy="3396690"/>
          </a:xfrm>
          <a:prstGeom prst="rect">
            <a:avLst/>
          </a:prstGeom>
          <a:noFill/>
          <a:ln w="9525">
            <a:noFill/>
            <a:miter lim="800000"/>
          </a:ln>
        </p:spPr>
        <p:txBody>
          <a:bodyPr wrap="square" lIns="36000" tIns="36000" rIns="36000" bIns="36000">
            <a:spAutoFit/>
          </a:bodyPr>
          <a:lstStyle/>
          <a:p>
            <a:pPr>
              <a:lnSpc>
                <a:spcPct val="150000"/>
              </a:lnSpc>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每天都会有许多全国各地的人民群众来到天安门广场观看升国旗仪式。天安门广场上的国旗，每天都会准时同太阳一起升起，</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25000</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次零失误。这是护卫国旗的战士们，一天一个两万步，两年一个新长征的训练缔造的奇迹。天安门广场上的国旗总重为</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175 N</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，升旗时，国旗上升高度为</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30 m</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，所用时间为</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2 min 07 s</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，求解下列问题： </a:t>
            </a:r>
            <a:endParaRPr lang="en-US" altLang="zh-CN"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）若某持枪战士总重约为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700 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，估算该战士站立时对水平地面的压强。</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graphicFrame>
        <p:nvGraphicFramePr>
          <p:cNvPr id="37890" name="Object 2"/>
          <p:cNvGraphicFramePr>
            <a:graphicFrameLocks noChangeAspect="1"/>
          </p:cNvGraphicFramePr>
          <p:nvPr/>
        </p:nvGraphicFramePr>
        <p:xfrm>
          <a:off x="1171575" y="4572000"/>
          <a:ext cx="9515475" cy="1600200"/>
        </p:xfrm>
        <a:graphic>
          <a:graphicData uri="http://schemas.openxmlformats.org/presentationml/2006/ole">
            <mc:AlternateContent xmlns:mc="http://schemas.openxmlformats.org/markup-compatibility/2006">
              <mc:Choice xmlns:v="urn:schemas-microsoft-com:vml" Requires="v">
                <p:oleObj spid="_x0000_s8193" name="文档" r:id="rId1" imgW="9527540" imgH="1614170" progId="Word.Document.12">
                  <p:embed/>
                </p:oleObj>
              </mc:Choice>
              <mc:Fallback>
                <p:oleObj name="文档" r:id="rId1" imgW="9527540" imgH="1614170" progId="Word.Document.12">
                  <p:embed/>
                  <p:pic>
                    <p:nvPicPr>
                      <p:cNvPr id="0" name="图片 8192"/>
                      <p:cNvPicPr>
                        <a:picLocks noChangeAspect="1"/>
                      </p:cNvPicPr>
                      <p:nvPr/>
                    </p:nvPicPr>
                    <p:blipFill>
                      <a:blip r:embed="rId2"/>
                      <a:stretch>
                        <a:fillRect/>
                      </a:stretch>
                    </p:blipFill>
                    <p:spPr>
                      <a:xfrm>
                        <a:off x="1171575" y="4572000"/>
                        <a:ext cx="9515475" cy="1600200"/>
                      </a:xfrm>
                      <a:prstGeom prst="rect">
                        <a:avLst/>
                      </a:prstGeom>
                      <a:noFill/>
                      <a:ln w="9525">
                        <a:noFill/>
                      </a:ln>
                    </p:spPr>
                  </p:pic>
                </p:oleObj>
              </mc:Fallback>
            </mc:AlternateContent>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fade">
                                      <p:cBhvr>
                                        <p:cTn id="7" dur="500"/>
                                        <p:tgtEl>
                                          <p:spTgt spid="378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880232" y="643712"/>
            <a:ext cx="10858576" cy="3396690"/>
          </a:xfrm>
          <a:prstGeom prst="rect">
            <a:avLst/>
          </a:prstGeom>
          <a:noFill/>
          <a:ln w="9525">
            <a:noFill/>
            <a:miter lim="800000"/>
          </a:ln>
        </p:spPr>
        <p:txBody>
          <a:bodyPr wrap="square" lIns="36000" tIns="36000" rIns="36000" bIns="36000">
            <a:spAutoFit/>
          </a:bodyPr>
          <a:lstStyle/>
          <a:p>
            <a:pPr>
              <a:lnSpc>
                <a:spcPct val="150000"/>
              </a:lnSpc>
              <a:spcAft>
                <a:spcPts val="0"/>
              </a:spcAft>
            </a:pPr>
            <a:r>
              <a:rPr lang="en-US" altLang="zh-CN" b="1" smtClean="0">
                <a:latin typeface="微软雅黑" panose="020B0503020204020204" pitchFamily="34" charset="-122"/>
                <a:ea typeface="微软雅黑" panose="020B0503020204020204" pitchFamily="34" charset="-122"/>
              </a:rPr>
              <a:t>5. </a:t>
            </a:r>
            <a:r>
              <a:rPr lang="en-US" altLang="zh-CN" spc="150" smtClean="0">
                <a:solidFill>
                  <a:srgbClr val="18B48F"/>
                </a:solidFill>
                <a:latin typeface="微软雅黑" panose="020B0503020204020204" pitchFamily="34" charset="-122"/>
                <a:ea typeface="微软雅黑" panose="020B0503020204020204" pitchFamily="34" charset="-122"/>
              </a:rPr>
              <a:t>[2016</a:t>
            </a:r>
            <a:r>
              <a:rPr lang="en-US" altLang="zh-CN" spc="150" dirty="0" smtClean="0">
                <a:solidFill>
                  <a:srgbClr val="18B48F"/>
                </a:solidFill>
                <a:latin typeface="微软雅黑" panose="020B0503020204020204" pitchFamily="34" charset="-122"/>
                <a:ea typeface="微软雅黑" panose="020B0503020204020204" pitchFamily="34" charset="-122"/>
              </a:rPr>
              <a:t>·</a:t>
            </a:r>
            <a:r>
              <a:rPr lang="zh-CN" altLang="en-US" spc="150" dirty="0" smtClean="0">
                <a:solidFill>
                  <a:srgbClr val="18B48F"/>
                </a:solidFill>
                <a:latin typeface="微软雅黑" panose="020B0503020204020204" pitchFamily="34" charset="-122"/>
                <a:ea typeface="微软雅黑" panose="020B0503020204020204" pitchFamily="34" charset="-122"/>
              </a:rPr>
              <a:t>山西</a:t>
            </a:r>
            <a:r>
              <a:rPr lang="en-US" altLang="zh-CN" spc="150" dirty="0" smtClean="0">
                <a:solidFill>
                  <a:srgbClr val="18B48F"/>
                </a:solidFill>
                <a:latin typeface="微软雅黑" panose="020B0503020204020204" pitchFamily="34" charset="-122"/>
                <a:ea typeface="微软雅黑" panose="020B0503020204020204" pitchFamily="34" charset="-122"/>
              </a:rPr>
              <a:t>40</a:t>
            </a:r>
            <a:r>
              <a:rPr lang="zh-CN" altLang="en-US" spc="150" dirty="0" smtClean="0">
                <a:solidFill>
                  <a:srgbClr val="18B48F"/>
                </a:solidFill>
                <a:latin typeface="微软雅黑" panose="020B0503020204020204" pitchFamily="34" charset="-122"/>
                <a:ea typeface="微软雅黑" panose="020B0503020204020204" pitchFamily="34" charset="-122"/>
              </a:rPr>
              <a:t>题</a:t>
            </a:r>
            <a:r>
              <a:rPr lang="en-US" altLang="zh-CN" spc="150" dirty="0" smtClean="0">
                <a:solidFill>
                  <a:srgbClr val="18B48F"/>
                </a:solidFill>
                <a:latin typeface="微软雅黑" panose="020B0503020204020204" pitchFamily="34" charset="-122"/>
                <a:ea typeface="微软雅黑" panose="020B0503020204020204" pitchFamily="34" charset="-122"/>
              </a:rPr>
              <a:t>8</a:t>
            </a:r>
            <a:r>
              <a:rPr lang="zh-CN" altLang="en-US" spc="150" dirty="0" smtClean="0">
                <a:solidFill>
                  <a:srgbClr val="18B48F"/>
                </a:solidFill>
                <a:latin typeface="微软雅黑" panose="020B0503020204020204" pitchFamily="34" charset="-122"/>
                <a:ea typeface="微软雅黑" panose="020B0503020204020204" pitchFamily="34" charset="-122"/>
              </a:rPr>
              <a:t>分</a:t>
            </a:r>
            <a:r>
              <a:rPr lang="en-US" altLang="zh-CN" spc="150" dirty="0" smtClean="0">
                <a:solidFill>
                  <a:srgbClr val="18B48F"/>
                </a:solidFill>
                <a:latin typeface="微软雅黑" panose="020B0503020204020204" pitchFamily="34" charset="-122"/>
                <a:ea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如图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7-12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甲所示是小梦家新购买的未拆封的电热水器，她发现包装箱上有一铭牌，如图乙所示。待电热水器安装完毕注满水后，她关闭了家中的其他用电器，只让电热水器工作，观察到家里的电能表（如图丙所示）的转盘</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 min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转了</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20</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圈，电热水器中的水从</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升高到</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35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用了</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40 min</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。请你结合包装箱上的铭牌和电能表表盘提供的有关参数信息解决以下</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r>
              <a:rPr lang="en-US" smtClean="0">
                <a:solidFill>
                  <a:srgbClr val="000000"/>
                </a:solidFill>
                <a:latin typeface="微软雅黑" panose="020B0503020204020204" pitchFamily="34" charset="-122"/>
                <a:ea typeface="微软雅黑" panose="020B0503020204020204" pitchFamily="34" charset="-122"/>
                <a:cs typeface="Times New Roman" panose="02020603050405020304"/>
              </a:rPr>
              <a:t> [ρ</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kg/m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取</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N/kg</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c</a:t>
            </a:r>
            <a:r>
              <a:rPr lang="zh-CN" altLang="en-US" baseline="-25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水</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=4.2×10</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 J/</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kg</a:t>
            </a:r>
            <a:r>
              <a:rPr lang="en-US" altLang="zh-CN"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diamon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2" name="组合 5"/>
          <p:cNvGrpSpPr/>
          <p:nvPr/>
        </p:nvGrpSpPr>
        <p:grpSpPr>
          <a:xfrm>
            <a:off x="880232" y="929464"/>
            <a:ext cx="10813031" cy="3247747"/>
            <a:chOff x="880232" y="929464"/>
            <a:chExt cx="10813031" cy="3247747"/>
          </a:xfrm>
        </p:grpSpPr>
        <p:sp>
          <p:nvSpPr>
            <p:cNvPr id="8" name="文本框 1"/>
            <p:cNvSpPr txBox="1">
              <a:spLocks noChangeArrowheads="1"/>
            </p:cNvSpPr>
            <p:nvPr/>
          </p:nvSpPr>
          <p:spPr bwMode="auto">
            <a:xfrm>
              <a:off x="880232" y="929464"/>
              <a:ext cx="7143800" cy="2777418"/>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问题一：铭牌上标有“堆码层数极限</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”，指包装箱平放时最大堆放层数为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，超过则可能把最底层包装箱压坏。根据包装箱尺寸计算平放时底面积为</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0.6 m</a:t>
              </a:r>
              <a:r>
                <a:rPr lang="en-US" baseline="30000" dirty="0" smtClean="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，如果在水平地面上整齐平放堆放</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4</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层装有电热水器的包装箱，求上面</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层包装箱对最下层包装箱的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压强。</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4" name="Z55.EPS" descr="id:2147506110;FounderCES"/>
            <p:cNvPicPr/>
            <p:nvPr/>
          </p:nvPicPr>
          <p:blipFill>
            <a:blip r:embed="rId1"/>
            <a:stretch>
              <a:fillRect/>
            </a:stretch>
          </p:blipFill>
          <p:spPr>
            <a:xfrm>
              <a:off x="8381222" y="2072472"/>
              <a:ext cx="3312041" cy="1143008"/>
            </a:xfrm>
            <a:prstGeom prst="rect">
              <a:avLst/>
            </a:prstGeom>
          </p:spPr>
        </p:pic>
        <p:sp>
          <p:nvSpPr>
            <p:cNvPr id="5" name="矩形 4"/>
            <p:cNvSpPr/>
            <p:nvPr/>
          </p:nvSpPr>
          <p:spPr>
            <a:xfrm>
              <a:off x="9309916" y="3715546"/>
              <a:ext cx="1168910" cy="461665"/>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7-12</a:t>
              </a:r>
              <a:endParaRPr lang="zh-CN" altLang="en-US" dirty="0">
                <a:latin typeface="微软雅黑" panose="020B0503020204020204" pitchFamily="34" charset="-122"/>
                <a:ea typeface="微软雅黑" panose="020B0503020204020204" pitchFamily="34" charset="-122"/>
              </a:endParaRPr>
            </a:p>
          </p:txBody>
        </p:sp>
      </p:grpSp>
      <p:graphicFrame>
        <p:nvGraphicFramePr>
          <p:cNvPr id="38914" name="Object 2"/>
          <p:cNvGraphicFramePr>
            <a:graphicFrameLocks noChangeAspect="1"/>
          </p:cNvGraphicFramePr>
          <p:nvPr/>
        </p:nvGraphicFramePr>
        <p:xfrm>
          <a:off x="1165984" y="4144174"/>
          <a:ext cx="6291263" cy="1781175"/>
        </p:xfrm>
        <a:graphic>
          <a:graphicData uri="http://schemas.openxmlformats.org/presentationml/2006/ole">
            <mc:AlternateContent xmlns:mc="http://schemas.openxmlformats.org/markup-compatibility/2006">
              <mc:Choice xmlns:v="urn:schemas-microsoft-com:vml" Requires="v">
                <p:oleObj spid="_x0000_s9217" name="文档" r:id="rId2" imgW="6283325" imgH="1786255" progId="Word.Document.12">
                  <p:embed/>
                </p:oleObj>
              </mc:Choice>
              <mc:Fallback>
                <p:oleObj name="文档" r:id="rId2" imgW="6283325" imgH="1786255" progId="Word.Document.12">
                  <p:embed/>
                  <p:pic>
                    <p:nvPicPr>
                      <p:cNvPr id="0" name="图片 9216"/>
                      <p:cNvPicPr>
                        <a:picLocks noChangeAspect="1"/>
                      </p:cNvPicPr>
                      <p:nvPr/>
                    </p:nvPicPr>
                    <p:blipFill>
                      <a:blip r:embed="rId3"/>
                      <a:stretch>
                        <a:fillRect/>
                      </a:stretch>
                    </p:blipFill>
                    <p:spPr>
                      <a:xfrm>
                        <a:off x="1165984" y="4144174"/>
                        <a:ext cx="6291263" cy="1781175"/>
                      </a:xfrm>
                      <a:prstGeom prst="rect">
                        <a:avLst/>
                      </a:prstGeom>
                      <a:noFill/>
                      <a:ln w="9525">
                        <a:noFill/>
                      </a:ln>
                    </p:spPr>
                  </p:pic>
                </p:oleObj>
              </mc:Fallback>
            </mc:AlternateContent>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500"/>
                                        <p:tgtEl>
                                          <p:spTgt spid="389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6" name="组合 5"/>
          <p:cNvGrpSpPr/>
          <p:nvPr/>
        </p:nvGrpSpPr>
        <p:grpSpPr>
          <a:xfrm>
            <a:off x="880232" y="858026"/>
            <a:ext cx="10741593" cy="2604805"/>
            <a:chOff x="880232" y="858026"/>
            <a:chExt cx="10741593" cy="2604805"/>
          </a:xfrm>
        </p:grpSpPr>
        <p:sp>
          <p:nvSpPr>
            <p:cNvPr id="8" name="文本框 1"/>
            <p:cNvSpPr txBox="1">
              <a:spLocks noChangeArrowheads="1"/>
            </p:cNvSpPr>
            <p:nvPr/>
          </p:nvSpPr>
          <p:spPr bwMode="auto">
            <a:xfrm>
              <a:off x="880232" y="858026"/>
              <a:ext cx="7143800" cy="1669422"/>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二：工人师傅把同一个装有电热水器的包装箱从地面匀速搬到</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10 m</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高的小梦家，求工人师傅对包装箱所做的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功。</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4" name="Z55.EPS" descr="id:2147506110;FounderCES"/>
            <p:cNvPicPr/>
            <p:nvPr/>
          </p:nvPicPr>
          <p:blipFill>
            <a:blip r:embed="rId1"/>
            <a:stretch>
              <a:fillRect/>
            </a:stretch>
          </p:blipFill>
          <p:spPr>
            <a:xfrm>
              <a:off x="8309784" y="1358092"/>
              <a:ext cx="3312041" cy="1143008"/>
            </a:xfrm>
            <a:prstGeom prst="rect">
              <a:avLst/>
            </a:prstGeom>
          </p:spPr>
        </p:pic>
        <p:sp>
          <p:nvSpPr>
            <p:cNvPr id="5" name="矩形 4"/>
            <p:cNvSpPr/>
            <p:nvPr/>
          </p:nvSpPr>
          <p:spPr>
            <a:xfrm>
              <a:off x="9381354" y="3001166"/>
              <a:ext cx="1168910" cy="461665"/>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7-12</a:t>
              </a:r>
              <a:endParaRPr lang="zh-CN" altLang="en-US" dirty="0">
                <a:latin typeface="微软雅黑" panose="020B0503020204020204" pitchFamily="34" charset="-122"/>
                <a:ea typeface="微软雅黑" panose="020B0503020204020204" pitchFamily="34" charset="-122"/>
              </a:endParaRPr>
            </a:p>
          </p:txBody>
        </p:sp>
      </p:grpSp>
      <p:sp>
        <p:nvSpPr>
          <p:cNvPr id="7" name="文本框 1"/>
          <p:cNvSpPr txBox="1">
            <a:spLocks noChangeArrowheads="1"/>
          </p:cNvSpPr>
          <p:nvPr/>
        </p:nvSpPr>
        <p:spPr bwMode="auto">
          <a:xfrm>
            <a:off x="951670" y="2858290"/>
            <a:ext cx="6786610" cy="1180699"/>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G=m</a:t>
            </a:r>
            <a:r>
              <a:rPr lang="en-US" sz="2400" b="1" baseline="-25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1</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g=20 kg×10 N/kg=200 N</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，工人师傅对包装箱所做的功</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W=</a:t>
            </a:r>
            <a:r>
              <a:rPr lang="en-US" sz="2400" b="1" dirty="0" err="1" smtClean="0">
                <a:solidFill>
                  <a:srgbClr val="A50021"/>
                </a:solidFill>
                <a:latin typeface="微软雅黑" panose="020B0503020204020204" pitchFamily="34" charset="-122"/>
                <a:ea typeface="微软雅黑" panose="020B0503020204020204" pitchFamily="34" charset="-122"/>
                <a:cs typeface="Times New Roman" panose="02020603050405020304"/>
              </a:rPr>
              <a:t>Gh</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=200 N×10 m=2000 J</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sz="1050"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2" name="组合 5"/>
          <p:cNvGrpSpPr/>
          <p:nvPr/>
        </p:nvGrpSpPr>
        <p:grpSpPr>
          <a:xfrm>
            <a:off x="880232" y="929464"/>
            <a:ext cx="10813031" cy="3247747"/>
            <a:chOff x="880232" y="929464"/>
            <a:chExt cx="10813031" cy="3247747"/>
          </a:xfrm>
        </p:grpSpPr>
        <p:sp>
          <p:nvSpPr>
            <p:cNvPr id="8" name="文本框 1"/>
            <p:cNvSpPr txBox="1">
              <a:spLocks noChangeArrowheads="1"/>
            </p:cNvSpPr>
            <p:nvPr/>
          </p:nvSpPr>
          <p:spPr bwMode="auto">
            <a:xfrm>
              <a:off x="880232" y="929464"/>
              <a:ext cx="7143800" cy="1115424"/>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三：求电热水器中的水从</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15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升高到</a:t>
              </a:r>
              <a:r>
                <a:rPr 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35 ℃</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吸收的</a:t>
              </a: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热量。</a:t>
              </a:r>
              <a:endPar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4" name="Z55.EPS" descr="id:2147506110;FounderCES"/>
            <p:cNvPicPr/>
            <p:nvPr/>
          </p:nvPicPr>
          <p:blipFill>
            <a:blip r:embed="rId1"/>
            <a:stretch>
              <a:fillRect/>
            </a:stretch>
          </p:blipFill>
          <p:spPr>
            <a:xfrm>
              <a:off x="8381222" y="2072472"/>
              <a:ext cx="3312041" cy="1143008"/>
            </a:xfrm>
            <a:prstGeom prst="rect">
              <a:avLst/>
            </a:prstGeom>
          </p:spPr>
        </p:pic>
        <p:sp>
          <p:nvSpPr>
            <p:cNvPr id="5" name="矩形 4"/>
            <p:cNvSpPr/>
            <p:nvPr/>
          </p:nvSpPr>
          <p:spPr>
            <a:xfrm>
              <a:off x="9309916" y="3715546"/>
              <a:ext cx="1168910" cy="461665"/>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7-12</a:t>
              </a:r>
              <a:endParaRPr lang="zh-CN" altLang="en-US" dirty="0">
                <a:latin typeface="微软雅黑" panose="020B0503020204020204" pitchFamily="34" charset="-122"/>
                <a:ea typeface="微软雅黑" panose="020B0503020204020204" pitchFamily="34" charset="-122"/>
              </a:endParaRPr>
            </a:p>
          </p:txBody>
        </p:sp>
      </p:grpSp>
      <p:sp>
        <p:nvSpPr>
          <p:cNvPr id="7" name="文本框 1"/>
          <p:cNvSpPr txBox="1">
            <a:spLocks noChangeArrowheads="1"/>
          </p:cNvSpPr>
          <p:nvPr/>
        </p:nvSpPr>
        <p:spPr bwMode="auto">
          <a:xfrm>
            <a:off x="951670" y="2429662"/>
            <a:ext cx="6858048" cy="228869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spcAft>
                <a:spcPts val="0"/>
              </a:spcAft>
            </a:pP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水的质量</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m</a:t>
            </a:r>
            <a:r>
              <a:rPr lang="zh-CN" altLang="en-US" sz="2400" b="1" baseline="-25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水</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=ρ</a:t>
            </a:r>
            <a:r>
              <a:rPr lang="zh-CN" altLang="en-US" sz="2400" b="1" baseline="-25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水</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V=1.0×10</a:t>
            </a:r>
            <a:r>
              <a:rPr lang="en-US" sz="2400" b="1" baseline="30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 kg/m</a:t>
            </a:r>
            <a:r>
              <a:rPr lang="en-US" sz="2400" b="1" baseline="30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×50×10</a:t>
            </a:r>
            <a:r>
              <a:rPr lang="en-US" sz="2400" b="1" baseline="30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 m</a:t>
            </a:r>
            <a:r>
              <a:rPr lang="en-US" sz="2400" b="1" baseline="30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=50 kg</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altLang="en-US" sz="2400" dirty="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水吸收的热量</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Q</a:t>
            </a:r>
            <a:r>
              <a:rPr lang="zh-CN" altLang="en-US" sz="2400" b="1" baseline="-25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吸</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=c</a:t>
            </a:r>
            <a:r>
              <a:rPr lang="zh-CN" altLang="en-US" sz="2400" b="1" baseline="-25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水</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m</a:t>
            </a:r>
            <a:r>
              <a:rPr lang="zh-CN" altLang="en-US" sz="2400" b="1" baseline="-25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水</a:t>
            </a:r>
            <a:r>
              <a:rPr lang="en-US" sz="2400" b="1" dirty="0" err="1" smtClean="0">
                <a:solidFill>
                  <a:srgbClr val="A50021"/>
                </a:solidFill>
                <a:latin typeface="微软雅黑" panose="020B0503020204020204" pitchFamily="34" charset="-122"/>
                <a:ea typeface="微软雅黑" panose="020B0503020204020204" pitchFamily="34" charset="-122"/>
                <a:cs typeface="Times New Roman" panose="02020603050405020304"/>
              </a:rPr>
              <a:t>Δt</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=4.2×10</a:t>
            </a:r>
            <a:r>
              <a:rPr lang="en-US" sz="2400" b="1" baseline="30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3</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 J/</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kg</a:t>
            </a:r>
            <a:r>
              <a:rPr lang="en-US" altLang="zh-CN"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×50 kg×</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35 ℃-15 ℃</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=4.2×10</a:t>
            </a:r>
            <a:r>
              <a:rPr lang="en-US" sz="2400" b="1" baseline="30000" dirty="0" smtClean="0">
                <a:solidFill>
                  <a:srgbClr val="A50021"/>
                </a:solidFill>
                <a:latin typeface="微软雅黑" panose="020B0503020204020204" pitchFamily="34" charset="-122"/>
                <a:ea typeface="微软雅黑" panose="020B0503020204020204" pitchFamily="34" charset="-122"/>
                <a:cs typeface="Times New Roman" panose="02020603050405020304"/>
              </a:rPr>
              <a:t>6</a:t>
            </a:r>
            <a:r>
              <a:rPr 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 J</a:t>
            </a:r>
            <a:r>
              <a:rPr lang="zh-CN" altLang="en-US" sz="2400" b="1" dirty="0" smtClean="0">
                <a:solidFill>
                  <a:srgbClr val="A50021"/>
                </a:solidFill>
                <a:latin typeface="微软雅黑" panose="020B0503020204020204" pitchFamily="34" charset="-122"/>
                <a:ea typeface="微软雅黑" panose="020B0503020204020204" pitchFamily="34" charset="-122"/>
                <a:cs typeface="Times New Roman" panose="02020603050405020304"/>
              </a:rPr>
              <a:t>。</a:t>
            </a:r>
            <a:endParaRPr lang="zh-CN" sz="2400"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032" y="1929596"/>
            <a:ext cx="447609" cy="3143272"/>
          </a:xfrm>
          <a:prstGeom prst="rect">
            <a:avLst/>
          </a:prstGeom>
          <a:noFill/>
        </p:spPr>
        <p:txBody>
          <a:bodyPr vert="eaVert" wrap="square" lIns="72000" tIns="36000" rIns="36000" bIns="36000" rtlCol="0" anchor="ctr" anchorCtr="0">
            <a:spAutoFit/>
          </a:bodyPr>
          <a:lstStyle/>
          <a:p>
            <a:r>
              <a:rPr lang="zh-CN" altLang="en-US" sz="2200" spc="600" smtClean="0">
                <a:solidFill>
                  <a:schemeClr val="bg1"/>
                </a:solidFill>
                <a:latin typeface="微软雅黑" panose="020B0503020204020204" pitchFamily="34" charset="-122"/>
                <a:ea typeface="微软雅黑" panose="020B0503020204020204" pitchFamily="34" charset="-122"/>
              </a:rPr>
              <a:t>真题回顾 把握考向</a:t>
            </a:r>
            <a:endParaRPr lang="zh-CN" altLang="en-US" sz="2200" spc="600" dirty="0">
              <a:solidFill>
                <a:schemeClr val="bg1"/>
              </a:solidFill>
              <a:latin typeface="微软雅黑" panose="020B0503020204020204" pitchFamily="34" charset="-122"/>
              <a:ea typeface="微软雅黑" panose="020B0503020204020204" pitchFamily="34" charset="-122"/>
            </a:endParaRPr>
          </a:p>
        </p:txBody>
      </p:sp>
      <p:grpSp>
        <p:nvGrpSpPr>
          <p:cNvPr id="2" name="组合 5"/>
          <p:cNvGrpSpPr/>
          <p:nvPr/>
        </p:nvGrpSpPr>
        <p:grpSpPr>
          <a:xfrm>
            <a:off x="880232" y="858026"/>
            <a:ext cx="10598717" cy="3247747"/>
            <a:chOff x="880232" y="500836"/>
            <a:chExt cx="10598717" cy="3247747"/>
          </a:xfrm>
        </p:grpSpPr>
        <p:sp>
          <p:nvSpPr>
            <p:cNvPr id="8" name="文本框 1"/>
            <p:cNvSpPr txBox="1">
              <a:spLocks noChangeArrowheads="1"/>
            </p:cNvSpPr>
            <p:nvPr/>
          </p:nvSpPr>
          <p:spPr bwMode="auto">
            <a:xfrm>
              <a:off x="880232" y="500836"/>
              <a:ext cx="7143800" cy="561427"/>
            </a:xfrm>
            <a:prstGeom prst="rect">
              <a:avLst/>
            </a:prstGeom>
            <a:noFill/>
            <a:ln w="9525">
              <a:noFill/>
              <a:miter lim="800000"/>
            </a:ln>
          </p:spPr>
          <p:txBody>
            <a:bodyPr wrap="square" lIns="36000" tIns="36000" rIns="36000" bIns="36000">
              <a:spAutoFit/>
            </a:bodyPr>
            <a:lstStyle/>
            <a:p>
              <a:pPr>
                <a:lnSpc>
                  <a:spcPct val="150000"/>
                </a:lnSpc>
                <a:spcAft>
                  <a:spcPts val="0"/>
                </a:spcAft>
              </a:pPr>
              <a:r>
                <a:rPr lang="zh-CN" altLang="en-US" smtClean="0">
                  <a:solidFill>
                    <a:srgbClr val="000000"/>
                  </a:solidFill>
                  <a:latin typeface="微软雅黑" panose="020B0503020204020204" pitchFamily="34" charset="-122"/>
                  <a:ea typeface="微软雅黑" panose="020B0503020204020204" pitchFamily="34" charset="-122"/>
                  <a:cs typeface="Times New Roman" panose="02020603050405020304"/>
                </a:rPr>
                <a:t>问题</a:t>
              </a:r>
              <a:r>
                <a:rPr lang="zh-CN" altLang="en-US" dirty="0" smtClean="0">
                  <a:solidFill>
                    <a:srgbClr val="000000"/>
                  </a:solidFill>
                  <a:latin typeface="微软雅黑" panose="020B0503020204020204" pitchFamily="34" charset="-122"/>
                  <a:ea typeface="微软雅黑" panose="020B0503020204020204" pitchFamily="34" charset="-122"/>
                  <a:cs typeface="Times New Roman" panose="02020603050405020304"/>
                </a:rPr>
                <a:t>四：求电热水器的实际功率和加热效率。</a:t>
              </a:r>
              <a:endParaRPr lang="zh-CN" dirty="0">
                <a:solidFill>
                  <a:srgbClr val="000000"/>
                </a:solidFill>
                <a:latin typeface="微软雅黑" panose="020B0503020204020204" pitchFamily="34" charset="-122"/>
                <a:ea typeface="微软雅黑" panose="020B0503020204020204" pitchFamily="34" charset="-122"/>
                <a:cs typeface="Times New Roman" panose="02020603050405020304"/>
              </a:endParaRPr>
            </a:p>
          </p:txBody>
        </p:sp>
        <p:pic>
          <p:nvPicPr>
            <p:cNvPr id="4" name="Z55.EPS" descr="id:2147506110;FounderCES"/>
            <p:cNvPicPr/>
            <p:nvPr/>
          </p:nvPicPr>
          <p:blipFill>
            <a:blip r:embed="rId1"/>
            <a:stretch>
              <a:fillRect/>
            </a:stretch>
          </p:blipFill>
          <p:spPr>
            <a:xfrm>
              <a:off x="8166908" y="1500968"/>
              <a:ext cx="3312041" cy="1143008"/>
            </a:xfrm>
            <a:prstGeom prst="rect">
              <a:avLst/>
            </a:prstGeom>
          </p:spPr>
        </p:pic>
        <p:sp>
          <p:nvSpPr>
            <p:cNvPr id="5" name="矩形 4"/>
            <p:cNvSpPr/>
            <p:nvPr/>
          </p:nvSpPr>
          <p:spPr>
            <a:xfrm>
              <a:off x="9381354" y="3286918"/>
              <a:ext cx="1168910" cy="461665"/>
            </a:xfrm>
            <a:prstGeom prst="rect">
              <a:avLst/>
            </a:prstGeom>
          </p:spPr>
          <p:txBody>
            <a:bodyPr wrap="none">
              <a:spAutoFit/>
            </a:bodyPr>
            <a:lstStyle/>
            <a:p>
              <a:r>
                <a:rPr lang="zh-CN" altLang="en-US" dirty="0" smtClean="0">
                  <a:latin typeface="微软雅黑" panose="020B0503020204020204" pitchFamily="34" charset="-122"/>
                  <a:ea typeface="微软雅黑" panose="020B0503020204020204" pitchFamily="34" charset="-122"/>
                </a:rPr>
                <a:t>图</a:t>
              </a:r>
              <a:r>
                <a:rPr lang="en-US" dirty="0" smtClean="0">
                  <a:latin typeface="微软雅黑" panose="020B0503020204020204" pitchFamily="34" charset="-122"/>
                  <a:ea typeface="微软雅黑" panose="020B0503020204020204" pitchFamily="34" charset="-122"/>
                </a:rPr>
                <a:t>7-12</a:t>
              </a:r>
              <a:endParaRPr lang="zh-CN" altLang="en-US" dirty="0">
                <a:latin typeface="微软雅黑" panose="020B0503020204020204" pitchFamily="34" charset="-122"/>
                <a:ea typeface="微软雅黑" panose="020B0503020204020204" pitchFamily="34" charset="-122"/>
              </a:endParaRPr>
            </a:p>
          </p:txBody>
        </p:sp>
      </p:grpSp>
      <p:graphicFrame>
        <p:nvGraphicFramePr>
          <p:cNvPr id="39938" name="Object 2"/>
          <p:cNvGraphicFramePr>
            <a:graphicFrameLocks noChangeAspect="1"/>
          </p:cNvGraphicFramePr>
          <p:nvPr/>
        </p:nvGraphicFramePr>
        <p:xfrm>
          <a:off x="1165984" y="1643844"/>
          <a:ext cx="6505575" cy="4572000"/>
        </p:xfrm>
        <a:graphic>
          <a:graphicData uri="http://schemas.openxmlformats.org/presentationml/2006/ole">
            <mc:AlternateContent xmlns:mc="http://schemas.openxmlformats.org/markup-compatibility/2006">
              <mc:Choice xmlns:v="urn:schemas-microsoft-com:vml" Requires="v">
                <p:oleObj spid="_x0000_s10241" name="文档" r:id="rId2" imgW="6196330" imgH="4364990" progId="Word.Document.12">
                  <p:embed/>
                </p:oleObj>
              </mc:Choice>
              <mc:Fallback>
                <p:oleObj name="文档" r:id="rId2" imgW="6196330" imgH="4364990" progId="Word.Document.12">
                  <p:embed/>
                  <p:pic>
                    <p:nvPicPr>
                      <p:cNvPr id="0" name="图片 10240"/>
                      <p:cNvPicPr>
                        <a:picLocks noChangeAspect="1"/>
                      </p:cNvPicPr>
                      <p:nvPr/>
                    </p:nvPicPr>
                    <p:blipFill>
                      <a:blip r:embed="rId3"/>
                      <a:stretch>
                        <a:fillRect/>
                      </a:stretch>
                    </p:blipFill>
                    <p:spPr>
                      <a:xfrm>
                        <a:off x="1165984" y="1643844"/>
                        <a:ext cx="6505575" cy="4572000"/>
                      </a:xfrm>
                      <a:prstGeom prst="rect">
                        <a:avLst/>
                      </a:prstGeom>
                      <a:noFill/>
                      <a:ln w="9525">
                        <a:noFill/>
                      </a:ln>
                    </p:spPr>
                  </p:pic>
                </p:oleObj>
              </mc:Fallback>
            </mc:AlternateContent>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500"/>
                                        <p:tgtEl>
                                          <p:spTgt spid="399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001"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165984" y="929465"/>
          <a:ext cx="9001188" cy="5357849"/>
        </p:xfrm>
        <a:graphic>
          <a:graphicData uri="http://schemas.openxmlformats.org/drawingml/2006/table">
            <a:tbl>
              <a:tblPr/>
              <a:tblGrid>
                <a:gridCol w="1000132"/>
                <a:gridCol w="8001056"/>
              </a:tblGrid>
              <a:tr h="5357849">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大小</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示例</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：已知</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A</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=5 N</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G</a:t>
                      </a:r>
                      <a:r>
                        <a:rPr lang="en-US" sz="2400" kern="100" baseline="-25000">
                          <a:solidFill>
                            <a:srgbClr val="000000"/>
                          </a:solidFill>
                          <a:latin typeface="微软雅黑" panose="020B0503020204020204" pitchFamily="34" charset="-122"/>
                          <a:ea typeface="微软雅黑" panose="020B0503020204020204" pitchFamily="34" charset="-122"/>
                          <a:cs typeface="Times New Roman" panose="02020603050405020304"/>
                        </a:rPr>
                        <a:t>B</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=5 N</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F=15 N</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，则：</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43896" marR="43896" marT="0"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17762" name="QZ31.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2523306" y="1715282"/>
            <a:ext cx="7072362" cy="4259491"/>
          </a:xfrm>
          <a:prstGeom prst="rect">
            <a:avLst/>
          </a:prstGeom>
          <a:noFill/>
        </p:spPr>
      </p:pic>
      <p:sp>
        <p:nvSpPr>
          <p:cNvPr id="7" name="文本框 1"/>
          <p:cNvSpPr txBox="1">
            <a:spLocks noChangeArrowheads="1"/>
          </p:cNvSpPr>
          <p:nvPr/>
        </p:nvSpPr>
        <p:spPr bwMode="auto">
          <a:xfrm>
            <a:off x="4809322" y="2786852"/>
            <a:ext cx="26185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5</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5095074" y="3215480"/>
            <a:ext cx="45101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10</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8762307" y="2786852"/>
            <a:ext cx="261857"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5</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4952198" y="5358620"/>
            <a:ext cx="45101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15</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8809850" y="5358620"/>
            <a:ext cx="451012"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solidFill>
                  <a:srgbClr val="A50021"/>
                </a:solidFill>
                <a:latin typeface="微软雅黑" panose="020B0503020204020204" pitchFamily="34" charset="-122"/>
                <a:ea typeface="微软雅黑" panose="020B0503020204020204" pitchFamily="34" charset="-122"/>
              </a:rPr>
              <a:t>10</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51802" y="2572538"/>
            <a:ext cx="8643998" cy="1550031"/>
          </a:xfrm>
          <a:prstGeom prst="rect">
            <a:avLst/>
          </a:prstGeom>
          <a:noFill/>
        </p:spPr>
        <p:txBody>
          <a:bodyPr wrap="square" lIns="36000" tIns="36000" rIns="36000" bIns="36000" rtlCol="0">
            <a:spAutoFit/>
          </a:bodyPr>
          <a:lstStyle/>
          <a:p>
            <a:pPr algn="ctr">
              <a:lnSpc>
                <a:spcPct val="150000"/>
              </a:lnSpc>
            </a:pPr>
            <a:r>
              <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课时训练</a:t>
            </a:r>
            <a:r>
              <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内容见</a:t>
            </a:r>
            <a:r>
              <a:rPr lang="en-US" altLang="zh-CN" sz="3200" dirty="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Word</a:t>
            </a:r>
            <a:r>
              <a:rPr lang="zh-CN" altLang="en-US" sz="3200" dirty="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版</a:t>
            </a:r>
            <a:r>
              <a:rPr lang="zh-CN" altLang="en-US"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资源：</a:t>
            </a:r>
            <a:endParaRPr lang="en-US" altLang="zh-CN" sz="3200" dirty="0" smtClean="0">
              <a:solidFill>
                <a:srgbClr val="18B48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a:lnSpc>
                <a:spcPct val="150000"/>
              </a:lnSpc>
              <a:defRPr/>
            </a:pP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第</a:t>
            </a:r>
            <a:r>
              <a:rPr lang="en-US" altLang="zh-CN"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07</a:t>
            </a: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课时</a:t>
            </a:r>
            <a:r>
              <a:rPr lang="en-US" altLang="zh-CN"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    </a:t>
            </a:r>
            <a:r>
              <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压强</a:t>
            </a:r>
            <a:endParaRPr lang="zh-CN" altLang="en-US" sz="3200" dirty="0" smtClean="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001"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023108" y="1500968"/>
          <a:ext cx="10501386" cy="5000660"/>
        </p:xfrm>
        <a:graphic>
          <a:graphicData uri="http://schemas.openxmlformats.org/drawingml/2006/table">
            <a:tbl>
              <a:tblPr/>
              <a:tblGrid>
                <a:gridCol w="1357322"/>
                <a:gridCol w="9144064"/>
              </a:tblGrid>
              <a:tr h="5000660">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压力</a:t>
                      </a: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的作用效果</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gn="l">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l">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l">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l">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l">
                        <a:lnSpc>
                          <a:spcPct val="150000"/>
                        </a:lnSpc>
                        <a:spcAft>
                          <a:spcPts val="0"/>
                        </a:spcAft>
                      </a:pPr>
                      <a:r>
                        <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影响</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压力作用效果的因素是</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和</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  ①</a:t>
                      </a:r>
                      <a:r>
                        <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比较图甲和图乙可知：当</a:t>
                      </a:r>
                      <a:r>
                        <a:rPr lang="zh-CN" altLang="en-US"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相同时，</a:t>
                      </a:r>
                      <a:r>
                        <a:rPr lang="zh-CN" altLang="en-US"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越大，压力作用效果越明显。</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altLang="en-US" sz="2400" kern="100" baseline="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比较图乙和图丙可知：当</a:t>
                      </a:r>
                      <a:r>
                        <a:rPr lang="zh-CN" altLang="en-US"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相同时，</a:t>
                      </a:r>
                      <a:r>
                        <a:rPr lang="zh-CN" altLang="en-US" sz="2400" u="sng" kern="100" smtClean="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越小，压力作用效果越明显</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alt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43896" marR="43896" marT="0"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117761" name="QZ32.EPS"/>
          <p:cNvPicPr>
            <a:picLocks noChangeAspect="1" noChangeArrowheads="1"/>
          </p:cNvPicPr>
          <p:nvPr/>
        </p:nvPicPr>
        <p:blipFill>
          <a:blip r:embed="rId1">
            <a:clrChange>
              <a:clrFrom>
                <a:srgbClr val="FFFFFF"/>
              </a:clrFrom>
              <a:clrTo>
                <a:srgbClr val="FFFFFF">
                  <a:alpha val="0"/>
                </a:srgbClr>
              </a:clrTo>
            </a:clrChange>
          </a:blip>
          <a:srcRect/>
          <a:stretch>
            <a:fillRect/>
          </a:stretch>
        </p:blipFill>
        <p:spPr bwMode="auto">
          <a:xfrm>
            <a:off x="2737620" y="1858158"/>
            <a:ext cx="6000792" cy="1576245"/>
          </a:xfrm>
          <a:prstGeom prst="rect">
            <a:avLst/>
          </a:prstGeom>
          <a:noFill/>
        </p:spPr>
      </p:pic>
      <p:sp>
        <p:nvSpPr>
          <p:cNvPr id="7" name="文本框 1"/>
          <p:cNvSpPr txBox="1">
            <a:spLocks noChangeArrowheads="1"/>
          </p:cNvSpPr>
          <p:nvPr/>
        </p:nvSpPr>
        <p:spPr bwMode="auto">
          <a:xfrm>
            <a:off x="6309520" y="3572670"/>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压力大小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8238346" y="3572670"/>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受力面积</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6166644" y="4072736"/>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受力面积</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0" name="文本框 1"/>
          <p:cNvSpPr txBox="1">
            <a:spLocks noChangeArrowheads="1"/>
          </p:cNvSpPr>
          <p:nvPr/>
        </p:nvSpPr>
        <p:spPr bwMode="auto">
          <a:xfrm>
            <a:off x="8952726" y="4072736"/>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压力</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2" name="文本框 1"/>
          <p:cNvSpPr txBox="1">
            <a:spLocks noChangeArrowheads="1"/>
          </p:cNvSpPr>
          <p:nvPr/>
        </p:nvSpPr>
        <p:spPr bwMode="auto">
          <a:xfrm>
            <a:off x="6523834" y="521574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压力</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8738412" y="5215744"/>
            <a:ext cx="1303809"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受力面积</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737356" y="572274"/>
            <a:ext cx="2454518"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考点二　压强</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737356" y="1143778"/>
          <a:ext cx="11287204" cy="4937760"/>
        </p:xfrm>
        <a:graphic>
          <a:graphicData uri="http://schemas.openxmlformats.org/drawingml/2006/table">
            <a:tbl>
              <a:tblPr/>
              <a:tblGrid>
                <a:gridCol w="1928826"/>
                <a:gridCol w="9358378"/>
              </a:tblGrid>
              <a:tr h="956111">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定义</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36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物体所受的压力的大小与受力面积之比，叫压强，用字母</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表示（物理意义：压强越大，压力产生的效果越明显）</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36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637407">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公式</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36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endParaRPr lang="en-US" altLang="zh-CN"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p=</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（注意</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S</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为物体间的实际接触面积），单位为帕（</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Pa</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1 Pa=1 N/m</a:t>
                      </a:r>
                      <a:r>
                        <a:rPr lang="en-US" sz="2400" kern="100" baseline="30000">
                          <a:solidFill>
                            <a:srgbClr val="000000"/>
                          </a:solidFill>
                          <a:latin typeface="微软雅黑" panose="020B0503020204020204" pitchFamily="34" charset="-122"/>
                          <a:ea typeface="微软雅黑" panose="020B0503020204020204" pitchFamily="34" charset="-122"/>
                          <a:cs typeface="Times New Roman" panose="02020603050405020304"/>
                        </a:rPr>
                        <a:t>2</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。变形式</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F=pS</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S</a:t>
                      </a:r>
                      <a:r>
                        <a:rPr lang="en-US" sz="2400" kern="100" smtClean="0">
                          <a:solidFill>
                            <a:srgbClr val="000000"/>
                          </a:solidFill>
                          <a:latin typeface="微软雅黑" panose="020B0503020204020204" pitchFamily="34" charset="-122"/>
                          <a:ea typeface="微软雅黑" panose="020B0503020204020204" pitchFamily="34" charset="-122"/>
                          <a:cs typeface="Times New Roman" panose="02020603050405020304"/>
                        </a:rPr>
                        <a:t>=</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36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2168854">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zh-CN" sz="2400" b="1" kern="100" smtClean="0">
                          <a:solidFill>
                            <a:srgbClr val="000000"/>
                          </a:solidFill>
                          <a:latin typeface="微软雅黑" panose="020B0503020204020204" pitchFamily="34" charset="-122"/>
                          <a:ea typeface="微软雅黑" panose="020B0503020204020204" pitchFamily="34" charset="-122"/>
                          <a:cs typeface="Times New Roman" panose="02020603050405020304"/>
                        </a:rPr>
                        <a:t>改变方法）增大或减小压强</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36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当压力一定时，通过</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受力面积来减小压强，如书包带做得很宽；通过</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受力面积来增大压强，如破窗锤尖端很尖。</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nSpc>
                          <a:spcPct val="150000"/>
                        </a:lnSpc>
                        <a:spcAft>
                          <a:spcPts val="0"/>
                        </a:spcAft>
                      </a:pP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当受力面积一定时，通过</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压力来减小压强，如建筑中采用空心砖；通过</a:t>
                      </a:r>
                      <a:r>
                        <a:rPr lang="zh-CN" sz="2400" u="sng" kern="100" dirty="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压力来增大压强，如压路机碾子的质量很大</a:t>
                      </a:r>
                      <a:r>
                        <a:rPr lang="en-US" sz="2400" kern="100" dirty="0">
                          <a:solidFill>
                            <a:srgbClr val="000000"/>
                          </a:solidFill>
                          <a:latin typeface="微软雅黑" panose="020B0503020204020204" pitchFamily="34" charset="-122"/>
                          <a:ea typeface="微软雅黑" panose="020B0503020204020204" pitchFamily="34" charset="-122"/>
                          <a:cs typeface="Times New Roman" panose="02020603050405020304"/>
                        </a:rPr>
                        <a:t> </a:t>
                      </a:r>
                      <a:endParaRPr lang="zh-CN" sz="2400" kern="100" dirty="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36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14690" name="Rectangle 2"/>
          <p:cNvSpPr>
            <a:spLocks noChangeArrowheads="1"/>
          </p:cNvSpPr>
          <p:nvPr/>
        </p:nvSpPr>
        <p:spPr bwMode="auto">
          <a:xfrm>
            <a:off x="0" y="0"/>
            <a:ext cx="12190413"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graphicFrame>
        <p:nvGraphicFramePr>
          <p:cNvPr id="1033" name="Object 9"/>
          <p:cNvGraphicFramePr>
            <a:graphicFrameLocks noChangeAspect="1"/>
          </p:cNvGraphicFramePr>
          <p:nvPr/>
        </p:nvGraphicFramePr>
        <p:xfrm>
          <a:off x="6881024" y="3144042"/>
          <a:ext cx="952500" cy="762000"/>
        </p:xfrm>
        <a:graphic>
          <a:graphicData uri="http://schemas.openxmlformats.org/presentationml/2006/ole">
            <mc:AlternateContent xmlns:mc="http://schemas.openxmlformats.org/markup-compatibility/2006">
              <mc:Choice xmlns:v="urn:schemas-microsoft-com:vml" Requires="v">
                <p:oleObj spid="_x0000_s1025" name="文档" r:id="rId1" imgW="848995" imgH="685800" progId="Word.Document.12">
                  <p:embed/>
                </p:oleObj>
              </mc:Choice>
              <mc:Fallback>
                <p:oleObj name="文档" r:id="rId1" imgW="848995" imgH="685800" progId="Word.Document.12">
                  <p:embed/>
                  <p:pic>
                    <p:nvPicPr>
                      <p:cNvPr id="0" name="图片 1024"/>
                      <p:cNvPicPr>
                        <a:picLocks noChangeAspect="1"/>
                      </p:cNvPicPr>
                      <p:nvPr/>
                    </p:nvPicPr>
                    <p:blipFill>
                      <a:blip r:embed="rId2"/>
                      <a:stretch>
                        <a:fillRect/>
                      </a:stretch>
                    </p:blipFill>
                    <p:spPr>
                      <a:xfrm>
                        <a:off x="6881024" y="3144042"/>
                        <a:ext cx="952500" cy="762000"/>
                      </a:xfrm>
                      <a:prstGeom prst="rect">
                        <a:avLst/>
                      </a:prstGeom>
                      <a:noFill/>
                      <a:ln w="9525">
                        <a:noFill/>
                      </a:ln>
                    </p:spPr>
                  </p:pic>
                </p:oleObj>
              </mc:Fallback>
            </mc:AlternateContent>
          </a:graphicData>
        </a:graphic>
      </p:graphicFrame>
      <p:sp>
        <p:nvSpPr>
          <p:cNvPr id="10" name="文本框 1"/>
          <p:cNvSpPr txBox="1">
            <a:spLocks noChangeArrowheads="1"/>
          </p:cNvSpPr>
          <p:nvPr/>
        </p:nvSpPr>
        <p:spPr bwMode="auto">
          <a:xfrm>
            <a:off x="6238082" y="378698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增大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1" name="文本框 1"/>
          <p:cNvSpPr txBox="1">
            <a:spLocks noChangeArrowheads="1"/>
          </p:cNvSpPr>
          <p:nvPr/>
        </p:nvSpPr>
        <p:spPr bwMode="auto">
          <a:xfrm>
            <a:off x="4737884" y="4287050"/>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减小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3" name="文本框 1"/>
          <p:cNvSpPr txBox="1">
            <a:spLocks noChangeArrowheads="1"/>
          </p:cNvSpPr>
          <p:nvPr/>
        </p:nvSpPr>
        <p:spPr bwMode="auto">
          <a:xfrm>
            <a:off x="6809586" y="485855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减小</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14" name="文本框 1"/>
          <p:cNvSpPr txBox="1">
            <a:spLocks noChangeArrowheads="1"/>
          </p:cNvSpPr>
          <p:nvPr/>
        </p:nvSpPr>
        <p:spPr bwMode="auto">
          <a:xfrm>
            <a:off x="5095074" y="5358620"/>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增大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graphicFrame>
        <p:nvGraphicFramePr>
          <p:cNvPr id="1034" name="Object 10"/>
          <p:cNvGraphicFramePr>
            <a:graphicFrameLocks noChangeAspect="1"/>
          </p:cNvGraphicFramePr>
          <p:nvPr/>
        </p:nvGraphicFramePr>
        <p:xfrm>
          <a:off x="3237686" y="2429662"/>
          <a:ext cx="1392237" cy="1536700"/>
        </p:xfrm>
        <a:graphic>
          <a:graphicData uri="http://schemas.openxmlformats.org/presentationml/2006/ole">
            <mc:AlternateContent xmlns:mc="http://schemas.openxmlformats.org/markup-compatibility/2006">
              <mc:Choice xmlns:v="urn:schemas-microsoft-com:vml" Requires="v">
                <p:oleObj spid="_x0000_s1034" name="文档" r:id="rId3" imgW="1466850" imgH="1625600" progId="Word.Document.12">
                  <p:embed/>
                </p:oleObj>
              </mc:Choice>
              <mc:Fallback>
                <p:oleObj name="文档" r:id="rId3" imgW="1466850" imgH="1625600" progId="Word.Document.12">
                  <p:embed/>
                  <p:pic>
                    <p:nvPicPr>
                      <p:cNvPr id="0" name="图片 1033"/>
                      <p:cNvPicPr>
                        <a:picLocks noChangeAspect="1"/>
                      </p:cNvPicPr>
                      <p:nvPr/>
                    </p:nvPicPr>
                    <p:blipFill>
                      <a:blip r:embed="rId4"/>
                      <a:stretch>
                        <a:fillRect/>
                      </a:stretch>
                    </p:blipFill>
                    <p:spPr>
                      <a:xfrm>
                        <a:off x="3237686" y="2429662"/>
                        <a:ext cx="1392237" cy="153670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34"/>
                                        </p:tgtEl>
                                        <p:attrNameLst>
                                          <p:attrName>style.visibility</p:attrName>
                                        </p:attrNameLst>
                                      </p:cBhvr>
                                      <p:to>
                                        <p:strVal val="visible"/>
                                      </p:to>
                                    </p:set>
                                    <p:animEffect transition="in" filter="fade">
                                      <p:cBhvr>
                                        <p:cTn id="7" dur="500"/>
                                        <p:tgtEl>
                                          <p:spTgt spid="10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6" name="文本框 1"/>
          <p:cNvSpPr txBox="1">
            <a:spLocks noChangeArrowheads="1"/>
          </p:cNvSpPr>
          <p:nvPr/>
        </p:nvSpPr>
        <p:spPr bwMode="auto">
          <a:xfrm>
            <a:off x="951670" y="1072340"/>
            <a:ext cx="10858576" cy="1734697"/>
          </a:xfrm>
          <a:prstGeom prst="rect">
            <a:avLst/>
          </a:prstGeom>
          <a:solidFill>
            <a:schemeClr val="bg1">
              <a:lumMod val="95000"/>
            </a:schemeClr>
          </a:solidFill>
          <a:ln w="9525">
            <a:noFill/>
            <a:miter lim="800000"/>
          </a:ln>
        </p:spPr>
        <p:txBody>
          <a:bodyPr wrap="square" lIns="36000" tIns="36000" rIns="36000" bIns="36000">
            <a:spAutoFit/>
          </a:bodyPr>
          <a:lstStyle/>
          <a:p>
            <a:pPr algn="just" eaLnBrk="0" hangingPunct="0">
              <a:lnSpc>
                <a:spcPct val="150000"/>
              </a:lnSpc>
            </a:pPr>
            <a:r>
              <a:rPr lang="en-US" altLang="zh-CN" smtClean="0">
                <a:solidFill>
                  <a:srgbClr val="18B48F"/>
                </a:solidFill>
                <a:latin typeface="微软雅黑" panose="020B0503020204020204" pitchFamily="34" charset="-122"/>
                <a:ea typeface="微软雅黑" panose="020B0503020204020204" pitchFamily="34" charset="-122"/>
              </a:rPr>
              <a:t> [</a:t>
            </a:r>
            <a:r>
              <a:rPr lang="zh-CN" altLang="en-US" smtClean="0">
                <a:solidFill>
                  <a:srgbClr val="18B48F"/>
                </a:solidFill>
                <a:latin typeface="微软雅黑" panose="020B0503020204020204" pitchFamily="34" charset="-122"/>
                <a:ea typeface="微软雅黑" panose="020B0503020204020204" pitchFamily="34" charset="-122"/>
              </a:rPr>
              <a:t>点拨</a:t>
            </a:r>
            <a:r>
              <a:rPr lang="en-US" altLang="zh-CN" dirty="0" smtClean="0">
                <a:solidFill>
                  <a:srgbClr val="18B48F"/>
                </a:solidFill>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固体压强、压力的计算：①明确产生压强的主体；②先求压力，再利用公式</a:t>
            </a:r>
            <a:r>
              <a:rPr lang="en-US" altLang="zh-CN" smtClean="0">
                <a:latin typeface="微软雅黑" panose="020B0503020204020204" pitchFamily="34" charset="-122"/>
                <a:ea typeface="微软雅黑" panose="020B0503020204020204" pitchFamily="34" charset="-122"/>
              </a:rPr>
              <a:t>p=  </a:t>
            </a:r>
            <a:r>
              <a:rPr lang="zh-CN" altLang="en-US" smtClean="0">
                <a:latin typeface="微软雅黑" panose="020B0503020204020204" pitchFamily="34" charset="-122"/>
                <a:ea typeface="微软雅黑" panose="020B0503020204020204" pitchFamily="34" charset="-122"/>
              </a:rPr>
              <a:t>计算</a:t>
            </a:r>
            <a:r>
              <a:rPr lang="zh-CN" altLang="en-US" dirty="0" smtClean="0">
                <a:latin typeface="微软雅黑" panose="020B0503020204020204" pitchFamily="34" charset="-122"/>
                <a:ea typeface="微软雅黑" panose="020B0503020204020204" pitchFamily="34" charset="-122"/>
              </a:rPr>
              <a:t>压强，注意</a:t>
            </a:r>
            <a:r>
              <a:rPr lang="en-US" altLang="zh-CN" dirty="0" smtClean="0">
                <a:latin typeface="微软雅黑" panose="020B0503020204020204" pitchFamily="34" charset="-122"/>
                <a:ea typeface="微软雅黑" panose="020B0503020204020204" pitchFamily="34" charset="-122"/>
              </a:rPr>
              <a:t>S</a:t>
            </a:r>
            <a:r>
              <a:rPr lang="zh-CN" altLang="en-US" dirty="0" smtClean="0">
                <a:latin typeface="微软雅黑" panose="020B0503020204020204" pitchFamily="34" charset="-122"/>
                <a:ea typeface="微软雅黑" panose="020B0503020204020204" pitchFamily="34" charset="-122"/>
              </a:rPr>
              <a:t>为实际接触面积，常见的有多脚、多轮、切割、叠加等，</a:t>
            </a:r>
            <a:r>
              <a:rPr lang="zh-CN" altLang="en-US" smtClean="0">
                <a:latin typeface="微软雅黑" panose="020B0503020204020204" pitchFamily="34" charset="-122"/>
                <a:ea typeface="微软雅黑" panose="020B0503020204020204" pitchFamily="34" charset="-122"/>
              </a:rPr>
              <a:t>单位为</a:t>
            </a:r>
            <a:r>
              <a:rPr lang="en-US" smtClean="0">
                <a:latin typeface="微软雅黑" panose="020B0503020204020204" pitchFamily="34" charset="-122"/>
                <a:ea typeface="微软雅黑" panose="020B0503020204020204" pitchFamily="34" charset="-122"/>
              </a:rPr>
              <a:t>m</a:t>
            </a:r>
            <a:r>
              <a:rPr lang="en-US" baseline="30000" smtClean="0">
                <a:latin typeface="微软雅黑" panose="020B0503020204020204" pitchFamily="34" charset="-122"/>
                <a:ea typeface="微软雅黑" panose="020B0503020204020204" pitchFamily="34" charset="-122"/>
              </a:rPr>
              <a:t>2 </a:t>
            </a:r>
            <a:r>
              <a:rPr lang="zh-CN" altLang="en-US" smtClean="0">
                <a:latin typeface="微软雅黑" panose="020B0503020204020204" pitchFamily="34" charset="-122"/>
                <a:ea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rPr>
              <a:t>③对于密度均匀的柱状固体，可以利用</a:t>
            </a:r>
            <a:r>
              <a:rPr lang="en-US" altLang="zh-CN" dirty="0" smtClean="0">
                <a:latin typeface="微软雅黑" panose="020B0503020204020204" pitchFamily="34" charset="-122"/>
                <a:ea typeface="微软雅黑" panose="020B0503020204020204" pitchFamily="34" charset="-122"/>
              </a:rPr>
              <a:t>p=</a:t>
            </a:r>
            <a:r>
              <a:rPr lang="en-US" altLang="zh-CN" dirty="0" err="1" smtClean="0">
                <a:latin typeface="微软雅黑" panose="020B0503020204020204" pitchFamily="34" charset="-122"/>
                <a:ea typeface="微软雅黑" panose="020B0503020204020204" pitchFamily="34" charset="-122"/>
              </a:rPr>
              <a:t>ρgh</a:t>
            </a:r>
            <a:r>
              <a:rPr lang="zh-CN" altLang="en-US" dirty="0" smtClean="0">
                <a:latin typeface="微软雅黑" panose="020B0503020204020204" pitchFamily="34" charset="-122"/>
                <a:ea typeface="微软雅黑" panose="020B0503020204020204" pitchFamily="34" charset="-122"/>
              </a:rPr>
              <a:t>直接计算压强。</a:t>
            </a:r>
            <a:endParaRPr lang="zh-CN" altLang="en-US" dirty="0" smtClean="0">
              <a:latin typeface="微软雅黑" panose="020B0503020204020204" pitchFamily="34" charset="-122"/>
              <a:ea typeface="微软雅黑" panose="020B0503020204020204" pitchFamily="34" charset="-122"/>
            </a:endParaRPr>
          </a:p>
        </p:txBody>
      </p:sp>
      <p:graphicFrame>
        <p:nvGraphicFramePr>
          <p:cNvPr id="2050" name="Object 2"/>
          <p:cNvGraphicFramePr>
            <a:graphicFrameLocks noChangeAspect="1"/>
          </p:cNvGraphicFramePr>
          <p:nvPr/>
        </p:nvGraphicFramePr>
        <p:xfrm>
          <a:off x="1308860" y="1500968"/>
          <a:ext cx="1009650" cy="1104900"/>
        </p:xfrm>
        <a:graphic>
          <a:graphicData uri="http://schemas.openxmlformats.org/presentationml/2006/ole">
            <mc:AlternateContent xmlns:mc="http://schemas.openxmlformats.org/markup-compatibility/2006">
              <mc:Choice xmlns:v="urn:schemas-microsoft-com:vml" Requires="v">
                <p:oleObj spid="_x0000_s2049" name="文档" r:id="rId1" imgW="914400" imgH="1003935" progId="Word.Document.12">
                  <p:embed/>
                </p:oleObj>
              </mc:Choice>
              <mc:Fallback>
                <p:oleObj name="文档" r:id="rId1" imgW="914400" imgH="1003935" progId="Word.Document.12">
                  <p:embed/>
                  <p:pic>
                    <p:nvPicPr>
                      <p:cNvPr id="0" name="图片 2048"/>
                      <p:cNvPicPr>
                        <a:picLocks noChangeAspect="1"/>
                      </p:cNvPicPr>
                      <p:nvPr/>
                    </p:nvPicPr>
                    <p:blipFill>
                      <a:blip r:embed="rId2"/>
                      <a:stretch>
                        <a:fillRect/>
                      </a:stretch>
                    </p:blipFill>
                    <p:spPr>
                      <a:xfrm>
                        <a:off x="1308860" y="1500968"/>
                        <a:ext cx="1009650" cy="110490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002" y="1929596"/>
            <a:ext cx="447609" cy="3143272"/>
          </a:xfrm>
          <a:prstGeom prst="rect">
            <a:avLst/>
          </a:prstGeom>
          <a:noFill/>
        </p:spPr>
        <p:txBody>
          <a:bodyPr vert="eaVert" wrap="square" lIns="72000" tIns="36000" rIns="36000" bIns="36000" rtlCol="0" anchor="ctr" anchorCtr="0">
            <a:spAutoFit/>
          </a:bodyPr>
          <a:lstStyle/>
          <a:p>
            <a:r>
              <a:rPr lang="zh-CN" altLang="en-US" sz="2200" spc="600" dirty="0" smtClean="0">
                <a:solidFill>
                  <a:schemeClr val="bg1"/>
                </a:solidFill>
                <a:latin typeface="微软雅黑" panose="020B0503020204020204" pitchFamily="34" charset="-122"/>
                <a:ea typeface="微软雅黑" panose="020B0503020204020204" pitchFamily="34" charset="-122"/>
              </a:rPr>
              <a:t>教材梳理 夯实基础</a:t>
            </a:r>
            <a:endParaRPr lang="zh-CN" altLang="en-US" sz="2200" spc="600" dirty="0" smtClean="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665918" y="643712"/>
            <a:ext cx="3211135" cy="523220"/>
          </a:xfrm>
          <a:prstGeom prst="rect">
            <a:avLst/>
          </a:prstGeom>
        </p:spPr>
        <p:txBody>
          <a:bodyPr wrap="none">
            <a:spAutoFit/>
          </a:bodyPr>
          <a:lstStyle/>
          <a:p>
            <a:r>
              <a:rPr lang="zh-CN" altLang="en-US" sz="2800" b="1" spc="150" dirty="0" smtClean="0">
                <a:solidFill>
                  <a:srgbClr val="1CB691"/>
                </a:solidFill>
                <a:latin typeface="微软雅黑" panose="020B0503020204020204" pitchFamily="34" charset="-122"/>
                <a:ea typeface="微软雅黑" panose="020B0503020204020204" pitchFamily="34" charset="-122"/>
              </a:rPr>
              <a:t>考点三　液体压强</a:t>
            </a:r>
            <a:endParaRPr lang="zh-CN" altLang="en-US" sz="2800" b="1" spc="150" dirty="0">
              <a:solidFill>
                <a:srgbClr val="1CB69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880232" y="1643844"/>
          <a:ext cx="10787138" cy="2849911"/>
        </p:xfrm>
        <a:graphic>
          <a:graphicData uri="http://schemas.openxmlformats.org/drawingml/2006/table">
            <a:tbl>
              <a:tblPr/>
              <a:tblGrid>
                <a:gridCol w="1285884"/>
                <a:gridCol w="9501254"/>
              </a:tblGrid>
              <a:tr h="1203991">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产生</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原因</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液体受重力作用，且具有流动性，所以，液体对容器底和容器侧壁都有压强</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203991">
                <a:tc>
                  <a:txBody>
                    <a:bodyPr/>
                    <a:lstStyle/>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影响</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p>
                      <a:pPr algn="ctr">
                        <a:lnSpc>
                          <a:spcPct val="150000"/>
                        </a:lnSpc>
                        <a:spcAft>
                          <a:spcPts val="0"/>
                        </a:spcAft>
                      </a:pPr>
                      <a:r>
                        <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rPr>
                        <a:t>因素</a:t>
                      </a:r>
                      <a:endParaRPr lang="zh-CN" sz="2400" b="1"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a:lstStyle/>
                    <a:p>
                      <a:pPr>
                        <a:lnSpc>
                          <a:spcPct val="150000"/>
                        </a:lnSpc>
                        <a:spcAft>
                          <a:spcPts val="0"/>
                        </a:spcAft>
                      </a:pP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①</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在液体内部同一深度处，向各个方向的压强都</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②</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液体密度相同时，深度越大，压强越</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a:t>
                      </a:r>
                      <a:r>
                        <a:rPr lang="en-US" sz="2400" kern="100">
                          <a:solidFill>
                            <a:srgbClr val="000000"/>
                          </a:solidFill>
                          <a:latin typeface="微软雅黑" panose="020B0503020204020204" pitchFamily="34" charset="-122"/>
                          <a:ea typeface="微软雅黑" panose="020B0503020204020204" pitchFamily="34" charset="-122"/>
                          <a:cs typeface="Times New Roman" panose="02020603050405020304"/>
                        </a:rPr>
                        <a:t>③</a:t>
                      </a:r>
                      <a:r>
                        <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rPr>
                        <a:t>在深度相同时，液体密度越大，压强越</a:t>
                      </a:r>
                      <a:r>
                        <a:rPr lang="zh-CN"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r>
                        <a:rPr lang="en-US" sz="2400" u="sng" kern="100">
                          <a:solidFill>
                            <a:srgbClr val="000000"/>
                          </a:solidFill>
                          <a:uFill>
                            <a:solidFill>
                              <a:srgbClr val="000000"/>
                            </a:solidFill>
                          </a:uFill>
                          <a:latin typeface="微软雅黑" panose="020B0503020204020204" pitchFamily="34" charset="-122"/>
                          <a:ea typeface="微软雅黑" panose="020B0503020204020204" pitchFamily="34" charset="-122"/>
                          <a:cs typeface="Times New Roman" panose="02020603050405020304"/>
                        </a:rPr>
                        <a:t> </a:t>
                      </a:r>
                      <a:endParaRPr lang="zh-CN" sz="2400" kern="100">
                        <a:solidFill>
                          <a:srgbClr val="000000"/>
                        </a:solidFill>
                        <a:latin typeface="微软雅黑" panose="020B0503020204020204" pitchFamily="34" charset="-122"/>
                        <a:ea typeface="微软雅黑" panose="020B0503020204020204" pitchFamily="34" charset="-122"/>
                        <a:cs typeface="Times New Roman" panose="02020603050405020304"/>
                      </a:endParaRPr>
                    </a:p>
                  </a:txBody>
                  <a:tcPr marL="72000" marR="7200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7" name="文本框 1"/>
          <p:cNvSpPr txBox="1">
            <a:spLocks noChangeArrowheads="1"/>
          </p:cNvSpPr>
          <p:nvPr/>
        </p:nvSpPr>
        <p:spPr bwMode="auto">
          <a:xfrm>
            <a:off x="9024164" y="2715414"/>
            <a:ext cx="688256"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相等</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8" name="文本框 1"/>
          <p:cNvSpPr txBox="1">
            <a:spLocks noChangeArrowheads="1"/>
          </p:cNvSpPr>
          <p:nvPr/>
        </p:nvSpPr>
        <p:spPr bwMode="auto">
          <a:xfrm>
            <a:off x="6738148" y="3286918"/>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
        <p:nvSpPr>
          <p:cNvPr id="9" name="文本框 1"/>
          <p:cNvSpPr txBox="1">
            <a:spLocks noChangeArrowheads="1"/>
          </p:cNvSpPr>
          <p:nvPr/>
        </p:nvSpPr>
        <p:spPr bwMode="auto">
          <a:xfrm>
            <a:off x="4809322" y="3786984"/>
            <a:ext cx="380480" cy="561427"/>
          </a:xfrm>
          <a:prstGeom prst="rect">
            <a:avLst/>
          </a:prstGeom>
          <a:noFill/>
          <a:ln w="9525">
            <a:noFill/>
            <a:miter lim="800000"/>
          </a:ln>
        </p:spPr>
        <p:txBody>
          <a:bodyPr wrap="non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solidFill>
                  <a:srgbClr val="A50021"/>
                </a:solidFill>
                <a:latin typeface="微软雅黑" panose="020B0503020204020204" pitchFamily="34" charset="-122"/>
                <a:ea typeface="微软雅黑" panose="020B0503020204020204" pitchFamily="34" charset="-122"/>
              </a:rPr>
              <a:t>大</a:t>
            </a:r>
            <a:endParaRPr lang="en-US" altLang="zh-CN" sz="2400" b="1" dirty="0">
              <a:solidFill>
                <a:srgbClr val="A50021"/>
              </a:solidFill>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8142</Words>
  <Application>WPS 演示</Application>
  <PresentationFormat>自定义</PresentationFormat>
  <Paragraphs>632</Paragraphs>
  <Slides>50</Slides>
  <Notes>26</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11</vt:i4>
      </vt:variant>
      <vt:variant>
        <vt:lpstr>幻灯片标题</vt:lpstr>
      </vt:variant>
      <vt:variant>
        <vt:i4>50</vt:i4>
      </vt:variant>
    </vt:vector>
  </HeadingPairs>
  <TitlesOfParts>
    <vt:vector size="74" baseType="lpstr">
      <vt:lpstr>Arial</vt:lpstr>
      <vt:lpstr>宋体</vt:lpstr>
      <vt:lpstr>Wingdings</vt:lpstr>
      <vt:lpstr>微软雅黑</vt:lpstr>
      <vt:lpstr>Times New Roman</vt:lpstr>
      <vt:lpstr>Arial Unicode MS</vt:lpstr>
      <vt:lpstr>Calibri</vt:lpstr>
      <vt:lpstr>Times New Roman</vt:lpstr>
      <vt:lpstr>NEU-BZ-S92</vt:lpstr>
      <vt:lpstr>Segoe Print</vt:lpstr>
      <vt:lpstr>方正书宋_GBK</vt:lpstr>
      <vt:lpstr>Wingdings</vt:lpstr>
      <vt:lpstr>自定义设计方案</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2020-08-14T09:43:00Z</dcterms:created>
  <dcterms:modified xsi:type="dcterms:W3CDTF">2021-02-05T01:43:16Z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