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docx" ContentType="application/vnd.openxmlformats-officedocument.wordprocessingml.document"/>
  <Default Extension="vml" ContentType="application/vnd.openxmlformats-officedocument.vmlDrawin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524" r:id="rId2"/>
    <p:sldId id="581" r:id="rId3"/>
    <p:sldId id="525" r:id="rId4"/>
    <p:sldId id="256" r:id="rId5"/>
    <p:sldId id="672" r:id="rId6"/>
    <p:sldId id="675" r:id="rId7"/>
    <p:sldId id="742" r:id="rId8"/>
    <p:sldId id="744" r:id="rId9"/>
    <p:sldId id="747" r:id="rId10"/>
    <p:sldId id="743" r:id="rId11"/>
    <p:sldId id="745" r:id="rId12"/>
    <p:sldId id="746" r:id="rId13"/>
    <p:sldId id="748" r:id="rId14"/>
    <p:sldId id="749" r:id="rId15"/>
    <p:sldId id="750" r:id="rId16"/>
    <p:sldId id="751" r:id="rId17"/>
    <p:sldId id="752" r:id="rId18"/>
    <p:sldId id="753" r:id="rId19"/>
    <p:sldId id="754" r:id="rId20"/>
    <p:sldId id="758" r:id="rId21"/>
    <p:sldId id="685" r:id="rId22"/>
    <p:sldId id="757" r:id="rId23"/>
    <p:sldId id="759" r:id="rId24"/>
    <p:sldId id="760" r:id="rId25"/>
    <p:sldId id="690" r:id="rId26"/>
    <p:sldId id="642" r:id="rId27"/>
    <p:sldId id="761" r:id="rId28"/>
    <p:sldId id="762" r:id="rId29"/>
  </p:sldIdLst>
  <p:sldSz cx="9144000" cy="5143500" type="screen16x9"/>
  <p:notesSz cx="6858000" cy="9144000"/>
  <p:embeddedFontLst>
    <p:embeddedFont>
      <p:font typeface="黑体" pitchFamily="49" charset="-122"/>
      <p:regular r:id="rId32"/>
    </p:embeddedFont>
    <p:embeddedFont>
      <p:font typeface="微软雅黑" pitchFamily="34" charset="-122"/>
      <p:regular r:id="rId33"/>
      <p:bold r:id="rId34"/>
    </p:embeddedFont>
    <p:embeddedFont>
      <p:font typeface="仿宋" pitchFamily="49" charset="-122"/>
      <p:regular r:id="rId35"/>
    </p:embeddedFont>
    <p:embeddedFont>
      <p:font typeface="Tahoma" pitchFamily="34" charset="0"/>
      <p:regular r:id="rId36"/>
      <p:bold r:id="rId37"/>
    </p:embeddedFont>
    <p:embeddedFont>
      <p:font typeface="隶书" pitchFamily="49" charset="-122"/>
      <p:regular r:id="rId38"/>
    </p:embeddedFont>
    <p:embeddedFont>
      <p:font typeface="Calibri" pitchFamily="34" charset="0"/>
      <p:regular r:id="rId39"/>
      <p:bold r:id="rId40"/>
      <p:italic r:id="rId41"/>
      <p:boldItalic r:id="rId42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7" autoAdjust="0"/>
    <p:restoredTop sz="95062" autoAdjust="0"/>
  </p:normalViewPr>
  <p:slideViewPr>
    <p:cSldViewPr showGuides="1">
      <p:cViewPr varScale="1">
        <p:scale>
          <a:sx n="133" d="100"/>
          <a:sy n="133" d="100"/>
        </p:scale>
        <p:origin x="-990" y="-78"/>
      </p:cViewPr>
      <p:guideLst>
        <p:guide orient="horz" pos="1372"/>
        <p:guide orient="horz" pos="1489"/>
        <p:guide pos="27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>
                <a:ea typeface="微软雅黑" panose="020B0503020204020204" pitchFamily="34" charset="-122"/>
              </a:rPr>
              <a:t>‹#›</a:t>
            </a:fld>
            <a:endParaRPr lang="zh-CN" altLang="en-US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0943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95A52D7-8F67-41F0-A534-CB8A9A4DB92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716962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113573" y="267691"/>
            <a:ext cx="1624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647700" y="786767"/>
            <a:ext cx="8496300" cy="635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1509" y="195581"/>
            <a:ext cx="490855" cy="6946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6573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475060" y="238731"/>
            <a:ext cx="8102204" cy="47505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2339581" y="1001115"/>
            <a:ext cx="4373165" cy="7489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3338029" y="1059583"/>
            <a:ext cx="2376264" cy="5232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zh-CN" altLang="en-US" sz="2800" b="0" dirty="0" smtClean="0">
                <a:latin typeface="黑体" pitchFamily="49" charset="-122"/>
                <a:ea typeface="黑体" pitchFamily="49" charset="-122"/>
              </a:rPr>
              <a:t>课后作业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5623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2740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知识点一 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升华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302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2740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点二  凝华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302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40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3244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点三  水循环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3348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6745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2" r:id="rId8"/>
    <p:sldLayoutId id="2147483663" r:id="rId9"/>
    <p:sldLayoutId id="2147483659" r:id="rId10"/>
    <p:sldLayoutId id="2147483664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ppt/slides/ppt/slides/ppt/slides/ppt/slides/ppt/slides/NULL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13" Type="http://schemas.openxmlformats.org/officeDocument/2006/relationships/tags" Target="../tags/tag50.xml"/><Relationship Id="rId18" Type="http://schemas.openxmlformats.org/officeDocument/2006/relationships/tags" Target="../tags/tag55.xml"/><Relationship Id="rId3" Type="http://schemas.openxmlformats.org/officeDocument/2006/relationships/tags" Target="../tags/tag40.xml"/><Relationship Id="rId21" Type="http://schemas.openxmlformats.org/officeDocument/2006/relationships/tags" Target="../tags/tag58.xml"/><Relationship Id="rId7" Type="http://schemas.openxmlformats.org/officeDocument/2006/relationships/tags" Target="../tags/tag44.xml"/><Relationship Id="rId12" Type="http://schemas.openxmlformats.org/officeDocument/2006/relationships/tags" Target="../tags/tag49.xml"/><Relationship Id="rId17" Type="http://schemas.openxmlformats.org/officeDocument/2006/relationships/tags" Target="../tags/tag54.xml"/><Relationship Id="rId2" Type="http://schemas.openxmlformats.org/officeDocument/2006/relationships/tags" Target="../tags/tag39.xml"/><Relationship Id="rId16" Type="http://schemas.openxmlformats.org/officeDocument/2006/relationships/tags" Target="../tags/tag53.xml"/><Relationship Id="rId20" Type="http://schemas.openxmlformats.org/officeDocument/2006/relationships/tags" Target="../tags/tag57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tags" Target="../tags/tag48.xml"/><Relationship Id="rId5" Type="http://schemas.openxmlformats.org/officeDocument/2006/relationships/tags" Target="../tags/tag42.xml"/><Relationship Id="rId15" Type="http://schemas.openxmlformats.org/officeDocument/2006/relationships/tags" Target="../tags/tag52.xml"/><Relationship Id="rId23" Type="http://schemas.openxmlformats.org/officeDocument/2006/relationships/slideLayout" Target="../slideLayouts/slideLayout9.xml"/><Relationship Id="rId10" Type="http://schemas.openxmlformats.org/officeDocument/2006/relationships/tags" Target="../tags/tag47.xml"/><Relationship Id="rId19" Type="http://schemas.openxmlformats.org/officeDocument/2006/relationships/tags" Target="../tags/tag56.xml"/><Relationship Id="rId4" Type="http://schemas.openxmlformats.org/officeDocument/2006/relationships/tags" Target="../tags/tag41.xml"/><Relationship Id="rId9" Type="http://schemas.openxmlformats.org/officeDocument/2006/relationships/tags" Target="../tags/tag46.xml"/><Relationship Id="rId14" Type="http://schemas.openxmlformats.org/officeDocument/2006/relationships/tags" Target="../tags/tag51.xml"/><Relationship Id="rId22" Type="http://schemas.openxmlformats.org/officeDocument/2006/relationships/tags" Target="../tags/tag5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7.xml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6.wmv"/><Relationship Id="rId1" Type="http://schemas.microsoft.com/office/2007/relationships/media" Target="../media/media6.wmv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6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emf"/><Relationship Id="rId4" Type="http://schemas.openxmlformats.org/officeDocument/2006/relationships/package" Target="../embeddings/Microsoft_Word___1.docx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tags" Target="../tags/tag79.xml"/><Relationship Id="rId26" Type="http://schemas.openxmlformats.org/officeDocument/2006/relationships/tags" Target="../tags/tag87.xml"/><Relationship Id="rId3" Type="http://schemas.openxmlformats.org/officeDocument/2006/relationships/tags" Target="../tags/tag64.xml"/><Relationship Id="rId21" Type="http://schemas.openxmlformats.org/officeDocument/2006/relationships/tags" Target="../tags/tag82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tags" Target="../tags/tag78.xml"/><Relationship Id="rId25" Type="http://schemas.openxmlformats.org/officeDocument/2006/relationships/tags" Target="../tags/tag86.xml"/><Relationship Id="rId2" Type="http://schemas.openxmlformats.org/officeDocument/2006/relationships/tags" Target="../tags/tag63.xml"/><Relationship Id="rId16" Type="http://schemas.openxmlformats.org/officeDocument/2006/relationships/tags" Target="../tags/tag77.xml"/><Relationship Id="rId20" Type="http://schemas.openxmlformats.org/officeDocument/2006/relationships/tags" Target="../tags/tag81.xml"/><Relationship Id="rId29" Type="http://schemas.openxmlformats.org/officeDocument/2006/relationships/tags" Target="../tags/tag90.xml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tags" Target="../tags/tag85.xml"/><Relationship Id="rId5" Type="http://schemas.openxmlformats.org/officeDocument/2006/relationships/tags" Target="../tags/tag66.xml"/><Relationship Id="rId15" Type="http://schemas.openxmlformats.org/officeDocument/2006/relationships/tags" Target="../tags/tag76.xml"/><Relationship Id="rId23" Type="http://schemas.openxmlformats.org/officeDocument/2006/relationships/tags" Target="../tags/tag84.xml"/><Relationship Id="rId28" Type="http://schemas.openxmlformats.org/officeDocument/2006/relationships/tags" Target="../tags/tag89.xml"/><Relationship Id="rId10" Type="http://schemas.openxmlformats.org/officeDocument/2006/relationships/tags" Target="../tags/tag71.xml"/><Relationship Id="rId19" Type="http://schemas.openxmlformats.org/officeDocument/2006/relationships/tags" Target="../tags/tag80.xml"/><Relationship Id="rId31" Type="http://schemas.openxmlformats.org/officeDocument/2006/relationships/slideLayout" Target="../slideLayouts/slideLayout11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tags" Target="../tags/tag83.xml"/><Relationship Id="rId27" Type="http://schemas.openxmlformats.org/officeDocument/2006/relationships/tags" Target="../tags/tag88.xml"/><Relationship Id="rId30" Type="http://schemas.openxmlformats.org/officeDocument/2006/relationships/tags" Target="../tags/tag9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13" Type="http://schemas.openxmlformats.org/officeDocument/2006/relationships/tags" Target="../tags/tag104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tags" Target="../tags/tag103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tags" Target="../tags/tag102.xml"/><Relationship Id="rId5" Type="http://schemas.openxmlformats.org/officeDocument/2006/relationships/tags" Target="../tags/tag96.xml"/><Relationship Id="rId15" Type="http://schemas.openxmlformats.org/officeDocument/2006/relationships/slideLayout" Target="../slideLayouts/slideLayout5.xml"/><Relationship Id="rId10" Type="http://schemas.openxmlformats.org/officeDocument/2006/relationships/tags" Target="../tags/tag101.xml"/><Relationship Id="rId4" Type="http://schemas.openxmlformats.org/officeDocument/2006/relationships/tags" Target="../tags/tag95.xml"/><Relationship Id="rId9" Type="http://schemas.openxmlformats.org/officeDocument/2006/relationships/tags" Target="../tags/tag100.xml"/><Relationship Id="rId14" Type="http://schemas.openxmlformats.org/officeDocument/2006/relationships/tags" Target="../tags/tag10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tags" Target="../tags/tag25.xml"/><Relationship Id="rId18" Type="http://schemas.openxmlformats.org/officeDocument/2006/relationships/tags" Target="../tags/tag30.xml"/><Relationship Id="rId3" Type="http://schemas.openxmlformats.org/officeDocument/2006/relationships/tags" Target="../tags/tag15.xml"/><Relationship Id="rId21" Type="http://schemas.openxmlformats.org/officeDocument/2006/relationships/notesSlide" Target="../notesSlides/notesSlide1.xml"/><Relationship Id="rId7" Type="http://schemas.openxmlformats.org/officeDocument/2006/relationships/tags" Target="../tags/tag19.xml"/><Relationship Id="rId12" Type="http://schemas.openxmlformats.org/officeDocument/2006/relationships/tags" Target="../tags/tag24.xml"/><Relationship Id="rId17" Type="http://schemas.openxmlformats.org/officeDocument/2006/relationships/tags" Target="../tags/tag29.xml"/><Relationship Id="rId2" Type="http://schemas.openxmlformats.org/officeDocument/2006/relationships/tags" Target="../tags/tag14.xml"/><Relationship Id="rId16" Type="http://schemas.openxmlformats.org/officeDocument/2006/relationships/tags" Target="../tags/tag28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tags" Target="../tags/tag23.xml"/><Relationship Id="rId5" Type="http://schemas.openxmlformats.org/officeDocument/2006/relationships/tags" Target="../tags/tag17.xml"/><Relationship Id="rId15" Type="http://schemas.openxmlformats.org/officeDocument/2006/relationships/tags" Target="../tags/tag27.xml"/><Relationship Id="rId10" Type="http://schemas.openxmlformats.org/officeDocument/2006/relationships/tags" Target="../tags/tag22.xml"/><Relationship Id="rId19" Type="http://schemas.openxmlformats.org/officeDocument/2006/relationships/tags" Target="../tags/tag31.xml"/><Relationship Id="rId4" Type="http://schemas.openxmlformats.org/officeDocument/2006/relationships/tags" Target="../tags/tag16.xml"/><Relationship Id="rId9" Type="http://schemas.openxmlformats.org/officeDocument/2006/relationships/tags" Target="../tags/tag21.xml"/><Relationship Id="rId14" Type="http://schemas.openxmlformats.org/officeDocument/2006/relationships/tags" Target="../tags/tag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123728" y="2139702"/>
            <a:ext cx="5256584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     </a:t>
            </a:r>
            <a:r>
              <a:rPr lang="zh-CN" altLang="en-US" sz="36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升华</a:t>
            </a:r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和凝华</a:t>
            </a:r>
            <a:endParaRPr lang="en-US" altLang="zh-CN" sz="36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40972" y="1275606"/>
            <a:ext cx="48245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tx1"/>
                </a:solidFill>
                <a:latin typeface="隶书" pitchFamily="49" charset="-122"/>
                <a:ea typeface="隶书" pitchFamily="49" charset="-122"/>
                <a:cs typeface="微软雅黑" panose="020B0503020204020204" pitchFamily="34" charset="-122"/>
              </a:rPr>
              <a:t>第三章</a:t>
            </a:r>
            <a:r>
              <a:rPr lang="en-US" altLang="zh-CN" sz="4000" dirty="0">
                <a:solidFill>
                  <a:schemeClr val="tx1"/>
                </a:solidFill>
                <a:latin typeface="隶书" pitchFamily="49" charset="-122"/>
                <a:ea typeface="隶书" pitchFamily="49" charset="-122"/>
                <a:cs typeface="微软雅黑" panose="020B0503020204020204" pitchFamily="34" charset="-122"/>
              </a:rPr>
              <a:t>  </a:t>
            </a:r>
            <a:r>
              <a:rPr lang="zh-CN" altLang="en-US" sz="4000" dirty="0" smtClean="0">
                <a:solidFill>
                  <a:schemeClr val="tx1"/>
                </a:solidFill>
                <a:latin typeface="隶书" pitchFamily="49" charset="-122"/>
                <a:ea typeface="隶书" pitchFamily="49" charset="-122"/>
                <a:cs typeface="微软雅黑" panose="020B0503020204020204" pitchFamily="34" charset="-122"/>
              </a:rPr>
              <a:t>物态</a:t>
            </a:r>
            <a:r>
              <a:rPr lang="zh-CN" altLang="en-US" sz="4000" dirty="0">
                <a:solidFill>
                  <a:schemeClr val="tx1"/>
                </a:solidFill>
                <a:latin typeface="隶书" pitchFamily="49" charset="-122"/>
                <a:ea typeface="隶书" pitchFamily="49" charset="-122"/>
                <a:cs typeface="微软雅黑" panose="020B0503020204020204" pitchFamily="34" charset="-122"/>
              </a:rPr>
              <a:t>变化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2080" y="2205990"/>
            <a:ext cx="3147695" cy="18186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899592" y="1145867"/>
            <a:ext cx="798957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/>
            <a:r>
              <a:rPr lang="zh-CN" sz="2400" b="0" dirty="0">
                <a:latin typeface="Times New Roman" panose="02020603050405020304" pitchFamily="18" charset="0"/>
                <a:ea typeface="宋体" panose="02010600030101010101" pitchFamily="2" charset="-122"/>
              </a:rPr>
              <a:t>利用干冰升华吸热降温的作用，防止食品腐烂变质。</a:t>
            </a:r>
            <a:endParaRPr lang="zh-CN" altLang="en-US" sz="2400" b="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17411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r:link="rId6"/>
          <a:stretch>
            <a:fillRect/>
          </a:stretch>
        </p:blipFill>
        <p:spPr>
          <a:xfrm>
            <a:off x="998368" y="1777190"/>
            <a:ext cx="3600400" cy="2573356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755576" y="1275606"/>
            <a:ext cx="4629150" cy="2867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5652120" y="1743949"/>
            <a:ext cx="3281045" cy="193033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dirty="0">
                <a:latin typeface="宋体" panose="02010600030101010101" pitchFamily="2" charset="-122"/>
                <a:sym typeface="+mn-ea"/>
              </a:rPr>
              <a:t>北方严寒的冬天，一直冰冻的衣服也晾干了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4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91680" y="1131589"/>
            <a:ext cx="6536438" cy="36608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图片 101"/>
          <p:cNvPicPr/>
          <p:nvPr/>
        </p:nvPicPr>
        <p:blipFill>
          <a:blip r:embed="rId2"/>
          <a:stretch>
            <a:fillRect/>
          </a:stretch>
        </p:blipFill>
        <p:spPr>
          <a:xfrm>
            <a:off x="1331640" y="1275606"/>
            <a:ext cx="5536327" cy="29527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7452320" y="1851670"/>
            <a:ext cx="826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图片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1024244" y="1115242"/>
            <a:ext cx="2448272" cy="346733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图片 103"/>
          <p:cNvPicPr/>
          <p:nvPr/>
        </p:nvPicPr>
        <p:blipFill>
          <a:blip r:embed="rId3"/>
          <a:stretch>
            <a:fillRect/>
          </a:stretch>
        </p:blipFill>
        <p:spPr>
          <a:xfrm>
            <a:off x="4427984" y="1115242"/>
            <a:ext cx="2520280" cy="346733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7494424" y="1923678"/>
            <a:ext cx="9251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雾凇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71600" y="1223139"/>
            <a:ext cx="4447540" cy="331787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4" name="文本框 3"/>
          <p:cNvSpPr txBox="1"/>
          <p:nvPr/>
        </p:nvSpPr>
        <p:spPr>
          <a:xfrm>
            <a:off x="5924883" y="2499742"/>
            <a:ext cx="2447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窗户上的冰花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99592" y="1059582"/>
            <a:ext cx="78488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 </a:t>
            </a:r>
            <a:r>
              <a:rPr lang="en-US" altLang="zh-CN" sz="2800" dirty="0" smtClean="0"/>
              <a:t>    </a:t>
            </a:r>
            <a:r>
              <a:rPr lang="zh-CN" altLang="en-US" sz="2800" dirty="0"/>
              <a:t>为什么灯泡用时间长了会发黑，而且怎么擦也擦不干净？</a:t>
            </a:r>
          </a:p>
        </p:txBody>
      </p:sp>
      <p:pic>
        <p:nvPicPr>
          <p:cNvPr id="5" name="图片 4"/>
          <p:cNvPicPr/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9872" y="1995686"/>
            <a:ext cx="4476224" cy="2736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5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03309" y="1131590"/>
            <a:ext cx="6598174" cy="36954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图片 104"/>
          <p:cNvPicPr/>
          <p:nvPr/>
        </p:nvPicPr>
        <p:blipFill>
          <a:blip r:embed="rId3"/>
          <a:stretch>
            <a:fillRect/>
          </a:stretch>
        </p:blipFill>
        <p:spPr>
          <a:xfrm>
            <a:off x="1259840" y="987425"/>
            <a:ext cx="2995930" cy="38684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467995" y="1851660"/>
            <a:ext cx="55435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  <a:sym typeface="+mn-ea"/>
              </a:rPr>
              <a:t>人工降雨</a:t>
            </a:r>
          </a:p>
        </p:txBody>
      </p:sp>
      <p:sp>
        <p:nvSpPr>
          <p:cNvPr id="72709" name="Text Box 5"/>
          <p:cNvSpPr txBox="1"/>
          <p:nvPr>
            <p:custDataLst>
              <p:tags r:id="rId1"/>
            </p:custDataLst>
          </p:nvPr>
        </p:nvSpPr>
        <p:spPr>
          <a:xfrm>
            <a:off x="4572000" y="1347614"/>
            <a:ext cx="4320480" cy="333911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spcBef>
                <a:spcPts val="50"/>
              </a:spcBef>
            </a:pPr>
            <a:r>
              <a:rPr lang="zh-CN" altLang="en-US" sz="2400" dirty="0">
                <a:latin typeface="Tahoma" panose="020B0604030504040204" pitchFamily="34" charset="0"/>
              </a:rPr>
              <a:t>       用高射炮或飞机在天空中撒下干冰，干冰会</a:t>
            </a:r>
            <a:r>
              <a:rPr lang="zh-CN" altLang="en-US" sz="2400" dirty="0">
                <a:solidFill>
                  <a:srgbClr val="FF0000"/>
                </a:solidFill>
                <a:latin typeface="Tahoma" panose="020B0604030504040204" pitchFamily="34" charset="0"/>
              </a:rPr>
              <a:t>升华</a:t>
            </a:r>
            <a:r>
              <a:rPr lang="zh-CN" altLang="en-US" sz="2400" dirty="0">
                <a:latin typeface="Tahoma" panose="020B0604030504040204" pitchFamily="34" charset="0"/>
              </a:rPr>
              <a:t>吸热，使云层中的温度急剧下降，从而使云层中的水蒸气遇冷</a:t>
            </a:r>
            <a:r>
              <a:rPr lang="zh-CN" altLang="en-US" sz="2400" dirty="0">
                <a:solidFill>
                  <a:srgbClr val="FF0000"/>
                </a:solidFill>
                <a:latin typeface="Tahoma" panose="020B0604030504040204" pitchFamily="34" charset="0"/>
              </a:rPr>
              <a:t>液化</a:t>
            </a:r>
            <a:r>
              <a:rPr lang="zh-CN" altLang="en-US" sz="2400" dirty="0">
                <a:latin typeface="Tahoma" panose="020B0604030504040204" pitchFamily="34" charset="0"/>
              </a:rPr>
              <a:t>成小水滴，或者直接</a:t>
            </a:r>
            <a:r>
              <a:rPr lang="zh-CN" altLang="en-US" sz="2400" dirty="0">
                <a:solidFill>
                  <a:srgbClr val="FF3300"/>
                </a:solidFill>
                <a:latin typeface="Tahoma" panose="020B0604030504040204" pitchFamily="34" charset="0"/>
              </a:rPr>
              <a:t>凝华</a:t>
            </a:r>
            <a:r>
              <a:rPr lang="zh-CN" altLang="en-US" sz="2400" dirty="0">
                <a:latin typeface="Tahoma" panose="020B0604030504040204" pitchFamily="34" charset="0"/>
              </a:rPr>
              <a:t>成小冰晶，落到地上便形成雨。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文本框 163843"/>
          <p:cNvSpPr txBox="1"/>
          <p:nvPr>
            <p:custDataLst>
              <p:tags r:id="rId1"/>
            </p:custDataLst>
          </p:nvPr>
        </p:nvSpPr>
        <p:spPr>
          <a:xfrm>
            <a:off x="1277938" y="1099424"/>
            <a:ext cx="3239691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FF"/>
                </a:solidFill>
                <a:latin typeface="宋体" panose="02010600030101010101" pitchFamily="2" charset="-122"/>
              </a:rPr>
              <a:t>干冰（固态二氧化碳）</a:t>
            </a:r>
          </a:p>
        </p:txBody>
      </p:sp>
      <p:sp>
        <p:nvSpPr>
          <p:cNvPr id="163845" name="直接连接符 163844"/>
          <p:cNvSpPr/>
          <p:nvPr>
            <p:custDataLst>
              <p:tags r:id="rId2"/>
            </p:custDataLst>
          </p:nvPr>
        </p:nvSpPr>
        <p:spPr>
          <a:xfrm>
            <a:off x="4302125" y="1423274"/>
            <a:ext cx="971550" cy="0"/>
          </a:xfrm>
          <a:prstGeom prst="line">
            <a:avLst/>
          </a:prstGeom>
          <a:ln w="190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63846" name="文本框 163845"/>
          <p:cNvSpPr txBox="1"/>
          <p:nvPr>
            <p:custDataLst>
              <p:tags r:id="rId3"/>
            </p:custDataLst>
          </p:nvPr>
        </p:nvSpPr>
        <p:spPr>
          <a:xfrm>
            <a:off x="5220097" y="1153001"/>
            <a:ext cx="2484834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FF"/>
                </a:solidFill>
                <a:latin typeface="宋体" panose="02010600030101010101" pitchFamily="2" charset="-122"/>
              </a:rPr>
              <a:t>二氧化碳气体</a:t>
            </a:r>
          </a:p>
        </p:txBody>
      </p:sp>
      <p:sp>
        <p:nvSpPr>
          <p:cNvPr id="163847" name="文本框 163846"/>
          <p:cNvSpPr txBox="1"/>
          <p:nvPr>
            <p:custDataLst>
              <p:tags r:id="rId4"/>
            </p:custDataLst>
          </p:nvPr>
        </p:nvSpPr>
        <p:spPr>
          <a:xfrm>
            <a:off x="4355704" y="991076"/>
            <a:ext cx="972740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latin typeface="宋体" panose="02010600030101010101" pitchFamily="2" charset="-122"/>
              </a:rPr>
              <a:t>升华</a:t>
            </a:r>
          </a:p>
        </p:txBody>
      </p:sp>
      <p:sp>
        <p:nvSpPr>
          <p:cNvPr id="163848" name="文本框 163847"/>
          <p:cNvSpPr txBox="1"/>
          <p:nvPr>
            <p:custDataLst>
              <p:tags r:id="rId5"/>
            </p:custDataLst>
          </p:nvPr>
        </p:nvSpPr>
        <p:spPr>
          <a:xfrm>
            <a:off x="1331516" y="1800701"/>
            <a:ext cx="1620440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latin typeface="宋体" panose="02010600030101010101" pitchFamily="2" charset="-122"/>
              </a:rPr>
              <a:t>吸热</a:t>
            </a:r>
          </a:p>
        </p:txBody>
      </p:sp>
      <p:grpSp>
        <p:nvGrpSpPr>
          <p:cNvPr id="163849" name="组合 163848"/>
          <p:cNvGrpSpPr/>
          <p:nvPr/>
        </p:nvGrpSpPr>
        <p:grpSpPr>
          <a:xfrm>
            <a:off x="2087563" y="1530430"/>
            <a:ext cx="323850" cy="864394"/>
            <a:chOff x="793" y="1253"/>
            <a:chExt cx="272" cy="227"/>
          </a:xfrm>
        </p:grpSpPr>
        <p:sp>
          <p:nvSpPr>
            <p:cNvPr id="35866" name="直接连接符 163849"/>
            <p:cNvSpPr/>
            <p:nvPr>
              <p:custDataLst>
                <p:tags r:id="rId20"/>
              </p:custDataLst>
            </p:nvPr>
          </p:nvSpPr>
          <p:spPr>
            <a:xfrm flipV="1">
              <a:off x="793" y="1253"/>
              <a:ext cx="0" cy="227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35867" name="直接连接符 163850"/>
            <p:cNvSpPr/>
            <p:nvPr>
              <p:custDataLst>
                <p:tags r:id="rId21"/>
              </p:custDataLst>
            </p:nvPr>
          </p:nvSpPr>
          <p:spPr>
            <a:xfrm flipV="1">
              <a:off x="929" y="1253"/>
              <a:ext cx="0" cy="227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35868" name="直接连接符 163851"/>
            <p:cNvSpPr/>
            <p:nvPr>
              <p:custDataLst>
                <p:tags r:id="rId22"/>
              </p:custDataLst>
            </p:nvPr>
          </p:nvSpPr>
          <p:spPr>
            <a:xfrm flipV="1">
              <a:off x="1065" y="1253"/>
              <a:ext cx="0" cy="227"/>
            </a:xfrm>
            <a:prstGeom prst="line">
              <a:avLst/>
            </a:prstGeom>
            <a:ln w="9525" cap="flat" cmpd="sng">
              <a:solidFill>
                <a:srgbClr val="FF0000"/>
              </a:solidFill>
              <a:prstDash val="solid"/>
              <a:headEnd type="none" w="med" len="med"/>
              <a:tailEnd type="triangle" w="lg" len="lg"/>
            </a:ln>
          </p:spPr>
        </p:sp>
      </p:grpSp>
      <p:sp>
        <p:nvSpPr>
          <p:cNvPr id="163853" name="文本框 163852"/>
          <p:cNvSpPr txBox="1"/>
          <p:nvPr>
            <p:custDataLst>
              <p:tags r:id="rId6"/>
            </p:custDataLst>
          </p:nvPr>
        </p:nvSpPr>
        <p:spPr>
          <a:xfrm>
            <a:off x="1493441" y="2448401"/>
            <a:ext cx="1458515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</a:rPr>
              <a:t>空气中的水蒸气</a:t>
            </a:r>
          </a:p>
        </p:txBody>
      </p:sp>
      <p:grpSp>
        <p:nvGrpSpPr>
          <p:cNvPr id="163854" name="组合 163853"/>
          <p:cNvGrpSpPr/>
          <p:nvPr/>
        </p:nvGrpSpPr>
        <p:grpSpPr>
          <a:xfrm>
            <a:off x="3113881" y="2124551"/>
            <a:ext cx="1188244" cy="917972"/>
            <a:chOff x="1565" y="1616"/>
            <a:chExt cx="907" cy="544"/>
          </a:xfrm>
        </p:grpSpPr>
        <p:sp>
          <p:nvSpPr>
            <p:cNvPr id="35864" name="直接连接符 163854"/>
            <p:cNvSpPr/>
            <p:nvPr>
              <p:custDataLst>
                <p:tags r:id="rId18"/>
              </p:custDataLst>
            </p:nvPr>
          </p:nvSpPr>
          <p:spPr>
            <a:xfrm flipV="1">
              <a:off x="1565" y="1616"/>
              <a:ext cx="907" cy="226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35865" name="直接连接符 163855"/>
            <p:cNvSpPr/>
            <p:nvPr>
              <p:custDataLst>
                <p:tags r:id="rId19"/>
              </p:custDataLst>
            </p:nvPr>
          </p:nvSpPr>
          <p:spPr>
            <a:xfrm>
              <a:off x="1565" y="1979"/>
              <a:ext cx="907" cy="181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</p:sp>
      </p:grpSp>
      <p:sp>
        <p:nvSpPr>
          <p:cNvPr id="163857" name="文本框 163856"/>
          <p:cNvSpPr txBox="1"/>
          <p:nvPr>
            <p:custDataLst>
              <p:tags r:id="rId7"/>
            </p:custDataLst>
          </p:nvPr>
        </p:nvSpPr>
        <p:spPr>
          <a:xfrm rot="-1043433">
            <a:off x="3060303" y="1723302"/>
            <a:ext cx="1565672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latin typeface="宋体" panose="02010600030101010101" pitchFamily="2" charset="-122"/>
              </a:rPr>
              <a:t>凝华</a:t>
            </a:r>
          </a:p>
        </p:txBody>
      </p:sp>
      <p:sp>
        <p:nvSpPr>
          <p:cNvPr id="163858" name="文本框 163857"/>
          <p:cNvSpPr txBox="1"/>
          <p:nvPr>
            <p:custDataLst>
              <p:tags r:id="rId8"/>
            </p:custDataLst>
          </p:nvPr>
        </p:nvSpPr>
        <p:spPr>
          <a:xfrm>
            <a:off x="3329385" y="2935367"/>
            <a:ext cx="1081088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latin typeface="宋体" panose="02010600030101010101" pitchFamily="2" charset="-122"/>
              </a:rPr>
              <a:t>液化</a:t>
            </a:r>
          </a:p>
        </p:txBody>
      </p:sp>
      <p:grpSp>
        <p:nvGrpSpPr>
          <p:cNvPr id="163859" name="组合 163858"/>
          <p:cNvGrpSpPr/>
          <p:nvPr/>
        </p:nvGrpSpPr>
        <p:grpSpPr>
          <a:xfrm>
            <a:off x="4705747" y="2124551"/>
            <a:ext cx="1620440" cy="896541"/>
            <a:chOff x="2608" y="1614"/>
            <a:chExt cx="862" cy="753"/>
          </a:xfrm>
        </p:grpSpPr>
        <p:sp>
          <p:nvSpPr>
            <p:cNvPr id="35862" name="文本框 163859"/>
            <p:cNvSpPr txBox="1"/>
            <p:nvPr>
              <p:custDataLst>
                <p:tags r:id="rId16"/>
              </p:custDataLst>
            </p:nvPr>
          </p:nvSpPr>
          <p:spPr>
            <a:xfrm>
              <a:off x="2653" y="1614"/>
              <a:ext cx="817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latin typeface="宋体" panose="02010600030101010101" pitchFamily="2" charset="-122"/>
                </a:rPr>
                <a:t>冰晶</a:t>
              </a:r>
            </a:p>
          </p:txBody>
        </p:sp>
        <p:sp>
          <p:nvSpPr>
            <p:cNvPr id="35863" name="文本框 163860"/>
            <p:cNvSpPr txBox="1"/>
            <p:nvPr>
              <p:custDataLst>
                <p:tags r:id="rId17"/>
              </p:custDataLst>
            </p:nvPr>
          </p:nvSpPr>
          <p:spPr>
            <a:xfrm>
              <a:off x="2608" y="1979"/>
              <a:ext cx="862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latin typeface="宋体" panose="02010600030101010101" pitchFamily="2" charset="-122"/>
                </a:rPr>
                <a:t>小水珠</a:t>
              </a:r>
            </a:p>
          </p:txBody>
        </p:sp>
      </p:grpSp>
      <p:grpSp>
        <p:nvGrpSpPr>
          <p:cNvPr id="163862" name="组合 163861"/>
          <p:cNvGrpSpPr/>
          <p:nvPr/>
        </p:nvGrpSpPr>
        <p:grpSpPr>
          <a:xfrm>
            <a:off x="4734322" y="3260408"/>
            <a:ext cx="485775" cy="1457325"/>
            <a:chOff x="2699" y="2524"/>
            <a:chExt cx="408" cy="1224"/>
          </a:xfrm>
        </p:grpSpPr>
        <p:sp>
          <p:nvSpPr>
            <p:cNvPr id="35858" name="直接连接符 163862"/>
            <p:cNvSpPr/>
            <p:nvPr>
              <p:custDataLst>
                <p:tags r:id="rId12"/>
              </p:custDataLst>
            </p:nvPr>
          </p:nvSpPr>
          <p:spPr>
            <a:xfrm>
              <a:off x="2699" y="2524"/>
              <a:ext cx="0" cy="1224"/>
            </a:xfrm>
            <a:prstGeom prst="line">
              <a:avLst/>
            </a:prstGeom>
            <a:ln w="22225" cap="flat" cmpd="sng">
              <a:solidFill>
                <a:schemeClr val="tx2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35859" name="直接连接符 163863"/>
            <p:cNvSpPr/>
            <p:nvPr>
              <p:custDataLst>
                <p:tags r:id="rId13"/>
              </p:custDataLst>
            </p:nvPr>
          </p:nvSpPr>
          <p:spPr>
            <a:xfrm>
              <a:off x="2835" y="2524"/>
              <a:ext cx="0" cy="1224"/>
            </a:xfrm>
            <a:prstGeom prst="line">
              <a:avLst/>
            </a:prstGeom>
            <a:ln w="22225" cap="flat" cmpd="sng">
              <a:solidFill>
                <a:schemeClr val="tx2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35860" name="直接连接符 163864"/>
            <p:cNvSpPr/>
            <p:nvPr>
              <p:custDataLst>
                <p:tags r:id="rId14"/>
              </p:custDataLst>
            </p:nvPr>
          </p:nvSpPr>
          <p:spPr>
            <a:xfrm>
              <a:off x="2971" y="2524"/>
              <a:ext cx="0" cy="1224"/>
            </a:xfrm>
            <a:prstGeom prst="line">
              <a:avLst/>
            </a:prstGeom>
            <a:ln w="22225" cap="flat" cmpd="sng">
              <a:solidFill>
                <a:schemeClr val="tx2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35861" name="直接连接符 163865"/>
            <p:cNvSpPr/>
            <p:nvPr>
              <p:custDataLst>
                <p:tags r:id="rId15"/>
              </p:custDataLst>
            </p:nvPr>
          </p:nvSpPr>
          <p:spPr>
            <a:xfrm>
              <a:off x="3107" y="2524"/>
              <a:ext cx="0" cy="1224"/>
            </a:xfrm>
            <a:prstGeom prst="line">
              <a:avLst/>
            </a:prstGeom>
            <a:ln w="22225" cap="flat" cmpd="sng">
              <a:solidFill>
                <a:schemeClr val="tx2"/>
              </a:solidFill>
              <a:prstDash val="dash"/>
              <a:headEnd type="none" w="med" len="med"/>
              <a:tailEnd type="none" w="med" len="med"/>
            </a:ln>
          </p:spPr>
        </p:sp>
      </p:grpSp>
      <p:sp>
        <p:nvSpPr>
          <p:cNvPr id="163867" name="文本框 163866"/>
          <p:cNvSpPr txBox="1"/>
          <p:nvPr>
            <p:custDataLst>
              <p:tags r:id="rId9"/>
            </p:custDataLst>
          </p:nvPr>
        </p:nvSpPr>
        <p:spPr>
          <a:xfrm>
            <a:off x="5273675" y="3744992"/>
            <a:ext cx="485775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latin typeface="宋体" panose="02010600030101010101" pitchFamily="2" charset="-122"/>
              </a:rPr>
              <a:t>雨</a:t>
            </a:r>
          </a:p>
        </p:txBody>
      </p:sp>
      <p:sp>
        <p:nvSpPr>
          <p:cNvPr id="163868" name="云形标注 163867"/>
          <p:cNvSpPr/>
          <p:nvPr>
            <p:custDataLst>
              <p:tags r:id="rId10"/>
            </p:custDataLst>
          </p:nvPr>
        </p:nvSpPr>
        <p:spPr>
          <a:xfrm flipH="1">
            <a:off x="4302125" y="1962626"/>
            <a:ext cx="1944291" cy="1350169"/>
          </a:xfrm>
          <a:prstGeom prst="cloudCallout">
            <a:avLst>
              <a:gd name="adj1" fmla="val 32241"/>
              <a:gd name="adj2" fmla="val 15870"/>
            </a:avLst>
          </a:prstGeom>
          <a:solidFill>
            <a:schemeClr val="accent1">
              <a:alpha val="0"/>
            </a:schemeClr>
          </a:solidFill>
          <a:ln w="19050" cap="flat" cmpd="sng">
            <a:solidFill>
              <a:srgbClr val="0D0D0D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algn="ctr" eaLnBrk="1" hangingPunct="1"/>
            <a:endParaRPr lang="zh-CN" altLang="en-US" sz="2400" dirty="0">
              <a:latin typeface="宋体" panose="02010600030101010101" pitchFamily="2" charset="-122"/>
            </a:endParaRPr>
          </a:p>
        </p:txBody>
      </p:sp>
      <p:sp>
        <p:nvSpPr>
          <p:cNvPr id="163869" name="椭圆形标注 163868"/>
          <p:cNvSpPr/>
          <p:nvPr>
            <p:custDataLst>
              <p:tags r:id="rId11"/>
            </p:custDataLst>
          </p:nvPr>
        </p:nvSpPr>
        <p:spPr>
          <a:xfrm>
            <a:off x="6012160" y="2809360"/>
            <a:ext cx="2016224" cy="1782365"/>
          </a:xfrm>
          <a:prstGeom prst="wedgeEllipseCallout">
            <a:avLst>
              <a:gd name="adj1" fmla="val -94505"/>
              <a:gd name="adj2" fmla="val -13458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 eaLnBrk="1" hangingPunct="1"/>
            <a:r>
              <a:rPr lang="zh-CN" altLang="en-US" sz="2400" dirty="0">
                <a:latin typeface="宋体" panose="02010600030101010101" pitchFamily="2" charset="-122"/>
              </a:rPr>
              <a:t>遇到暖空气后，冰晶熔化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3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63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63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3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63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63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3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63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63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63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63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63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63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63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63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63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163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63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63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63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163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63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63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63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63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63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163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163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163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163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163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4" grpId="0"/>
      <p:bldP spid="163846" grpId="0"/>
      <p:bldP spid="163847" grpId="0"/>
      <p:bldP spid="163848" grpId="0"/>
      <p:bldP spid="163853" grpId="0"/>
      <p:bldP spid="163857" grpId="0"/>
      <p:bldP spid="163858" grpId="0"/>
      <p:bldP spid="163867" grpId="0"/>
      <p:bldP spid="163868" grpId="0" bldLvl="0" animBg="1"/>
      <p:bldP spid="163869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1854242" y="1059582"/>
            <a:ext cx="5376884" cy="751205"/>
            <a:chOff x="-601365" y="783354"/>
            <a:chExt cx="5376884" cy="751205"/>
          </a:xfrm>
        </p:grpSpPr>
        <p:sp>
          <p:nvSpPr>
            <p:cNvPr id="52" name="Title 1"/>
            <p:cNvSpPr txBox="1"/>
            <p:nvPr>
              <p:custDataLst>
                <p:tags r:id="rId9"/>
              </p:custDataLst>
            </p:nvPr>
          </p:nvSpPr>
          <p:spPr>
            <a:xfrm>
              <a:off x="-564955" y="783354"/>
              <a:ext cx="5340474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7500"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389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第</a:t>
              </a:r>
              <a:r>
                <a:rPr lang="en-US" alt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4</a:t>
              </a:r>
              <a:r>
                <a:rPr lang="zh-CN" altLang="en-US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节 升华和凝华 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学习内容导览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10"/>
              </p:custDataLst>
            </p:nvPr>
          </p:nvCxnSpPr>
          <p:spPr>
            <a:xfrm>
              <a:off x="-601365" y="1534426"/>
              <a:ext cx="5184000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>
            <a:off x="2706271" y="3407716"/>
            <a:ext cx="4572000" cy="0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1398093" y="2671444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3798511" y="2700840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" name="Oval 121"/>
          <p:cNvSpPr/>
          <p:nvPr>
            <p:custDataLst>
              <p:tags r:id="rId5"/>
            </p:custDataLst>
          </p:nvPr>
        </p:nvSpPr>
        <p:spPr>
          <a:xfrm>
            <a:off x="6129415" y="2699848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6"/>
            </p:custDataLst>
          </p:nvPr>
        </p:nvSpPr>
        <p:spPr>
          <a:xfrm>
            <a:off x="1653894" y="2842647"/>
            <a:ext cx="945000" cy="81072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升华</a:t>
            </a:r>
          </a:p>
        </p:txBody>
      </p:sp>
      <p:sp>
        <p:nvSpPr>
          <p:cNvPr id="67" name="Text Placeholder 45"/>
          <p:cNvSpPr txBox="1"/>
          <p:nvPr>
            <p:custDataLst>
              <p:tags r:id="rId7"/>
            </p:custDataLst>
          </p:nvPr>
        </p:nvSpPr>
        <p:spPr>
          <a:xfrm>
            <a:off x="3786806" y="2887887"/>
            <a:ext cx="150884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ru-RU" sz="28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凝华</a:t>
            </a:r>
            <a:endParaRPr kumimoji="0" lang="zh-CN" altLang="ru-RU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Text Placeholder 45"/>
          <p:cNvSpPr txBox="1"/>
          <p:nvPr>
            <p:custDataLst>
              <p:tags r:id="rId8"/>
            </p:custDataLst>
          </p:nvPr>
        </p:nvSpPr>
        <p:spPr>
          <a:xfrm>
            <a:off x="6142115" y="2571461"/>
            <a:ext cx="1538352" cy="102937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水循环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6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35696" y="1131590"/>
            <a:ext cx="6298763" cy="3527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文本框 105"/>
          <p:cNvSpPr txBox="1"/>
          <p:nvPr/>
        </p:nvSpPr>
        <p:spPr>
          <a:xfrm>
            <a:off x="237085" y="987574"/>
            <a:ext cx="8890462" cy="240065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66700">
              <a:lnSpc>
                <a:spcPct val="150000"/>
              </a:lnSpc>
            </a:pPr>
            <a:r>
              <a:rPr lang="zh-CN" altLang="en-US" sz="2000" b="0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例</a:t>
            </a:r>
            <a:r>
              <a:rPr lang="en-US" altLang="zh-CN" sz="2000" b="0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1 </a:t>
            </a:r>
            <a:r>
              <a:rPr lang="zh-CN" sz="2000" b="0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以下</a:t>
            </a:r>
            <a:r>
              <a:rPr lang="zh-CN" sz="2000" b="0" dirty="0">
                <a:latin typeface="Times New Roman" panose="02020603050405020304" pitchFamily="18" charset="0"/>
                <a:ea typeface="宋体" panose="02010600030101010101" pitchFamily="2" charset="-122"/>
              </a:rPr>
              <a:t>对生活中常见的物态变化现象，描述正确的是</a:t>
            </a:r>
            <a:r>
              <a:rPr lang="en-US" sz="2000" b="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zh-CN" sz="2000" b="0" dirty="0"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sz="2000" b="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en-US" sz="2000" b="0" dirty="0">
                <a:latin typeface="Times New Roman" panose="02020603050405020304" pitchFamily="18" charset="0"/>
                <a:ea typeface="宋体" panose="02010600030101010101" pitchFamily="2" charset="-122"/>
              </a:rPr>
              <a:t>     </a:t>
            </a:r>
            <a:r>
              <a:rPr lang="zh-CN" sz="2000" b="0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endParaRPr lang="en-US" sz="2000" b="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indent="266700">
              <a:lnSpc>
                <a:spcPct val="150000"/>
              </a:lnSpc>
            </a:pPr>
            <a:r>
              <a:rPr lang="en-US" sz="2000" b="0" dirty="0">
                <a:latin typeface="Times New Roman" panose="02020603050405020304" pitchFamily="18" charset="0"/>
                <a:ea typeface="宋体" panose="02010600030101010101" pitchFamily="2" charset="-122"/>
              </a:rPr>
              <a:t>A. </a:t>
            </a:r>
            <a:r>
              <a:rPr lang="zh-CN" sz="2000" b="0" dirty="0">
                <a:ea typeface="宋体" panose="02010600030101010101" pitchFamily="2" charset="-122"/>
              </a:rPr>
              <a:t>如图甲是电冰箱冷冻室内出现的白色的霜，是凝固</a:t>
            </a:r>
            <a:r>
              <a:rPr lang="zh-CN" sz="2000" b="0" dirty="0" smtClean="0">
                <a:ea typeface="宋体" panose="02010600030101010101" pitchFamily="2" charset="-122"/>
              </a:rPr>
              <a:t>现</a:t>
            </a:r>
            <a:endParaRPr lang="en-US" sz="2000" b="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indent="266700">
              <a:lnSpc>
                <a:spcPct val="150000"/>
              </a:lnSpc>
            </a:pPr>
            <a:r>
              <a:rPr lang="en-US" sz="2000" b="0" dirty="0">
                <a:latin typeface="Times New Roman" panose="02020603050405020304" pitchFamily="18" charset="0"/>
                <a:ea typeface="宋体" panose="02010600030101010101" pitchFamily="2" charset="-122"/>
              </a:rPr>
              <a:t>B. </a:t>
            </a:r>
            <a:r>
              <a:rPr lang="zh-CN" sz="2000" b="0" dirty="0">
                <a:ea typeface="宋体" panose="02010600030101010101" pitchFamily="2" charset="-122"/>
              </a:rPr>
              <a:t>如图乙是蒸包子时冒出的</a:t>
            </a:r>
            <a:r>
              <a:rPr lang="en-US" sz="2000" b="0" dirty="0">
                <a:latin typeface="Times New Roman" panose="02020603050405020304" pitchFamily="18" charset="0"/>
                <a:ea typeface="宋体" panose="02010600030101010101" pitchFamily="2" charset="-122"/>
              </a:rPr>
              <a:t>“</a:t>
            </a:r>
            <a:r>
              <a:rPr lang="zh-CN" sz="2000" b="0" dirty="0">
                <a:ea typeface="宋体" panose="02010600030101010101" pitchFamily="2" charset="-122"/>
              </a:rPr>
              <a:t>白气</a:t>
            </a:r>
            <a:r>
              <a:rPr lang="en-US" sz="2000" b="0" dirty="0">
                <a:latin typeface="Times New Roman" panose="02020603050405020304" pitchFamily="18" charset="0"/>
                <a:ea typeface="宋体" panose="02010600030101010101" pitchFamily="2" charset="-122"/>
              </a:rPr>
              <a:t>”</a:t>
            </a:r>
            <a:r>
              <a:rPr lang="zh-CN" sz="2000" b="0" dirty="0">
                <a:ea typeface="宋体" panose="02010600030101010101" pitchFamily="2" charset="-122"/>
              </a:rPr>
              <a:t>，这是水蒸气汽化形成</a:t>
            </a:r>
            <a:r>
              <a:rPr lang="zh-CN" sz="2000" b="0" dirty="0" smtClean="0">
                <a:ea typeface="宋体" panose="02010600030101010101" pitchFamily="2" charset="-122"/>
              </a:rPr>
              <a:t>的</a:t>
            </a:r>
            <a:endParaRPr lang="en-US" sz="2000" b="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indent="266700">
              <a:lnSpc>
                <a:spcPct val="150000"/>
              </a:lnSpc>
            </a:pPr>
            <a:r>
              <a:rPr lang="en-US" sz="2000" b="0" dirty="0">
                <a:latin typeface="Times New Roman" panose="02020603050405020304" pitchFamily="18" charset="0"/>
                <a:ea typeface="宋体" panose="02010600030101010101" pitchFamily="2" charset="-122"/>
              </a:rPr>
              <a:t>C. </a:t>
            </a:r>
            <a:r>
              <a:rPr lang="zh-CN" sz="2000" b="0" dirty="0">
                <a:ea typeface="宋体" panose="02010600030101010101" pitchFamily="2" charset="-122"/>
              </a:rPr>
              <a:t>如图丙是用久的日光灯管两端变黑，这是钨丝先升华后凝华形成</a:t>
            </a:r>
            <a:r>
              <a:rPr lang="zh-CN" sz="2000" b="0" dirty="0" smtClean="0">
                <a:ea typeface="宋体" panose="02010600030101010101" pitchFamily="2" charset="-122"/>
              </a:rPr>
              <a:t>的</a:t>
            </a:r>
            <a:endParaRPr lang="en-US" sz="2000" b="0" dirty="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indent="266700">
              <a:lnSpc>
                <a:spcPct val="150000"/>
              </a:lnSpc>
            </a:pPr>
            <a:r>
              <a:rPr lang="en-US" sz="2000" b="0" dirty="0">
                <a:latin typeface="Times New Roman" panose="02020603050405020304" pitchFamily="18" charset="0"/>
                <a:ea typeface="宋体" panose="02010600030101010101" pitchFamily="2" charset="-122"/>
              </a:rPr>
              <a:t>D. </a:t>
            </a:r>
            <a:r>
              <a:rPr lang="zh-CN" sz="2000" b="0" dirty="0">
                <a:ea typeface="宋体" panose="02010600030101010101" pitchFamily="2" charset="-122"/>
              </a:rPr>
              <a:t>如图丁是舞台上用干冰制造的</a:t>
            </a:r>
            <a:r>
              <a:rPr lang="en-US" sz="2000" b="0" dirty="0">
                <a:latin typeface="Times New Roman" panose="02020603050405020304" pitchFamily="18" charset="0"/>
                <a:ea typeface="宋体" panose="02010600030101010101" pitchFamily="2" charset="-122"/>
              </a:rPr>
              <a:t>“</a:t>
            </a:r>
            <a:r>
              <a:rPr lang="zh-CN" sz="2000" b="0" dirty="0">
                <a:ea typeface="宋体" panose="02010600030101010101" pitchFamily="2" charset="-122"/>
              </a:rPr>
              <a:t>烟雾</a:t>
            </a:r>
            <a:r>
              <a:rPr lang="en-US" sz="2000" b="0" dirty="0">
                <a:latin typeface="Times New Roman" panose="02020603050405020304" pitchFamily="18" charset="0"/>
                <a:ea typeface="宋体" panose="02010600030101010101" pitchFamily="2" charset="-122"/>
              </a:rPr>
              <a:t>”</a:t>
            </a:r>
            <a:r>
              <a:rPr lang="zh-CN" sz="2000" b="0" dirty="0">
                <a:ea typeface="宋体" panose="02010600030101010101" pitchFamily="2" charset="-122"/>
              </a:rPr>
              <a:t>效果，</a:t>
            </a:r>
            <a:r>
              <a:rPr lang="en-US" sz="2000" b="0" dirty="0">
                <a:latin typeface="Times New Roman" panose="02020603050405020304" pitchFamily="18" charset="0"/>
                <a:ea typeface="宋体" panose="02010600030101010101" pitchFamily="2" charset="-122"/>
              </a:rPr>
              <a:t>“</a:t>
            </a:r>
            <a:r>
              <a:rPr lang="zh-CN" sz="2000" b="0" dirty="0">
                <a:ea typeface="宋体" panose="02010600030101010101" pitchFamily="2" charset="-122"/>
              </a:rPr>
              <a:t>烟雾</a:t>
            </a:r>
            <a:r>
              <a:rPr lang="en-US" sz="2000" b="0" dirty="0">
                <a:latin typeface="Times New Roman" panose="02020603050405020304" pitchFamily="18" charset="0"/>
                <a:ea typeface="宋体" panose="02010600030101010101" pitchFamily="2" charset="-122"/>
              </a:rPr>
              <a:t>”</a:t>
            </a:r>
            <a:r>
              <a:rPr lang="zh-CN" sz="2000" b="0" dirty="0">
                <a:ea typeface="宋体" panose="02010600030101010101" pitchFamily="2" charset="-122"/>
              </a:rPr>
              <a:t>是二氧化碳液化形成的</a:t>
            </a:r>
            <a:endParaRPr lang="zh-CN" altLang="en-US" sz="2000" b="0" dirty="0"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63304" y="1029058"/>
            <a:ext cx="676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C 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sym typeface="+mn-ea"/>
            </a:endParaRPr>
          </a:p>
        </p:txBody>
      </p:sp>
      <p:pic>
        <p:nvPicPr>
          <p:cNvPr id="5" name="图片 4" descr="1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55650" y="3499485"/>
            <a:ext cx="7701915" cy="1609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67544" y="893272"/>
            <a:ext cx="8424936" cy="21121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zh-CN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例</a:t>
            </a:r>
            <a:r>
              <a:rPr lang="en-US" altLang="zh-CN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  </a:t>
            </a:r>
            <a:r>
              <a:rPr lang="zh-CN" altLang="zh-CN" sz="2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黄山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景色闻名天下</a:t>
            </a:r>
            <a:r>
              <a:rPr lang="en-US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严冬经常会出现</a:t>
            </a:r>
            <a:r>
              <a:rPr lang="en-US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雨凇</a:t>
            </a:r>
            <a:r>
              <a:rPr lang="en-US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现象</a:t>
            </a:r>
            <a:r>
              <a:rPr lang="en-US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如图甲所示</a:t>
            </a:r>
            <a:r>
              <a:rPr lang="en-US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这种现象一般是由在朔风里飘扬的雨滴附在树枝、草等物体上形成的冰晶</a:t>
            </a:r>
            <a:r>
              <a:rPr lang="en-US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;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而松花江畔</a:t>
            </a:r>
            <a:r>
              <a:rPr lang="en-US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严冬却经常出现</a:t>
            </a:r>
            <a:r>
              <a:rPr lang="en-US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雾凇</a:t>
            </a:r>
            <a:r>
              <a:rPr lang="en-US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现象</a:t>
            </a:r>
            <a:r>
              <a:rPr lang="en-US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如图乙所示</a:t>
            </a:r>
            <a:r>
              <a:rPr lang="en-US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它是由水蒸气遇冷凝结并附在树枝上形成的冰晶。</a:t>
            </a:r>
            <a:r>
              <a:rPr lang="en-US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雨凇</a:t>
            </a:r>
            <a:r>
              <a:rPr lang="en-US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和</a:t>
            </a:r>
            <a:r>
              <a:rPr lang="en-US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雾凇</a:t>
            </a:r>
            <a:r>
              <a:rPr lang="en-US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的形成过程中发生的物态变化分别是</a:t>
            </a:r>
            <a:r>
              <a:rPr lang="en-US" altLang="zh-CN" sz="2100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100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</a:t>
            </a:r>
            <a:r>
              <a:rPr lang="zh-CN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。</a:t>
            </a:r>
            <a:r>
              <a:rPr lang="en-US" altLang="zh-CN" sz="2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</a:t>
            </a: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95202363"/>
              </p:ext>
            </p:extLst>
          </p:nvPr>
        </p:nvGraphicFramePr>
        <p:xfrm>
          <a:off x="985241" y="3125520"/>
          <a:ext cx="6593220" cy="1672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文档" r:id="rId4" imgW="3839210" imgH="972185" progId="Word.Document.12">
                  <p:embed/>
                </p:oleObj>
              </mc:Choice>
              <mc:Fallback>
                <p:oleObj name="文档" r:id="rId4" imgW="3839210" imgH="972185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5241" y="3125520"/>
                        <a:ext cx="6593220" cy="16724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914527" y="2518392"/>
            <a:ext cx="98996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100" b="1" dirty="0">
                <a:solidFill>
                  <a:srgbClr val="FF0000"/>
                </a:solidFill>
              </a:rPr>
              <a:t>凝固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131840" y="2504744"/>
            <a:ext cx="98996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100" b="1" dirty="0">
                <a:solidFill>
                  <a:srgbClr val="FF0000"/>
                </a:solidFill>
              </a:rPr>
              <a:t>凝华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83568" y="1103530"/>
            <a:ext cx="8064951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  <a:tabLst>
                <a:tab pos="771525" algn="l"/>
                <a:tab pos="1387475" algn="l"/>
                <a:tab pos="1903095" algn="l"/>
                <a:tab pos="2416175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例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  </a:t>
            </a:r>
            <a:r>
              <a:rPr lang="zh-CN" altLang="zh-CN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如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图所示的网红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冰花男孩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确实让人心疼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他头发上的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冰花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zh-CN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是水蒸气</a:t>
            </a:r>
            <a:r>
              <a:rPr lang="en-US" altLang="zh-CN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zh-CN" sz="2400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　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  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填物态变化名称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)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形成的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这个过程中水蒸气要</a:t>
            </a:r>
            <a:r>
              <a:rPr lang="en-US" altLang="zh-CN" sz="24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</a:t>
            </a:r>
            <a:r>
              <a:rPr lang="zh-CN" altLang="zh-CN" sz="2400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　</a:t>
            </a:r>
            <a:r>
              <a:rPr lang="zh-CN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热。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884752" y="1749860"/>
            <a:ext cx="843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</a:rPr>
              <a:t>凝华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373872" y="2280761"/>
            <a:ext cx="843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</a:rPr>
              <a:t>放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374" y="2787774"/>
            <a:ext cx="1513611" cy="18194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352646" y="1103456"/>
            <a:ext cx="8496944" cy="32401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5000"/>
              </a:lnSpc>
              <a:tabLst>
                <a:tab pos="771525" algn="l"/>
                <a:tab pos="1387475" algn="l"/>
                <a:tab pos="1903095" algn="l"/>
                <a:tab pos="2416175" algn="l"/>
              </a:tabLst>
            </a:pPr>
            <a:r>
              <a:rPr lang="zh-CN" altLang="zh-CN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例</a:t>
            </a:r>
            <a:r>
              <a:rPr lang="en-US" altLang="zh-CN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  </a:t>
            </a:r>
            <a:r>
              <a:rPr lang="zh-CN" altLang="zh-CN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水</a:t>
            </a:r>
            <a:r>
              <a:rPr lang="zh-CN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是人类生存环境的重要组成部分。通过水的三态变化</a:t>
            </a: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地球上</a:t>
            </a:r>
            <a:r>
              <a:rPr lang="zh-CN" altLang="zh-CN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的水在</a:t>
            </a:r>
            <a:r>
              <a:rPr lang="zh-CN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不停地循环</a:t>
            </a: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关于水的三态变化分析错误的是</a:t>
            </a: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 </a:t>
            </a:r>
            <a:r>
              <a:rPr lang="en-US" altLang="zh-CN" sz="2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)</a:t>
            </a:r>
            <a:endParaRPr lang="zh-CN" altLang="zh-CN" sz="2200" dirty="0">
              <a:solidFill>
                <a:srgbClr val="000000"/>
              </a:solidFill>
              <a:latin typeface="NEU-BZ-S92" panose="02010600010101010101" pitchFamily="2" charset="-122"/>
              <a:ea typeface="NEU-BZ-S92" panose="0201060001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  <a:tabLst>
                <a:tab pos="771525" algn="l"/>
                <a:tab pos="1387475" algn="l"/>
                <a:tab pos="1903095" algn="l"/>
                <a:tab pos="2416175" algn="l"/>
              </a:tabLst>
            </a:pP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A.</a:t>
            </a:r>
            <a:r>
              <a:rPr lang="zh-CN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阳光晒暖了海洋</a:t>
            </a: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海水吸热蒸发成为水蒸气上升到空中</a:t>
            </a:r>
            <a:endParaRPr lang="zh-CN" altLang="zh-CN" sz="2200" dirty="0">
              <a:solidFill>
                <a:srgbClr val="000000"/>
              </a:solidFill>
              <a:latin typeface="NEU-BZ-S92" panose="02010600010101010101" pitchFamily="2" charset="-122"/>
              <a:ea typeface="NEU-BZ-S92" panose="0201060001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  <a:tabLst>
                <a:tab pos="771525" algn="l"/>
                <a:tab pos="1387475" algn="l"/>
                <a:tab pos="1903095" algn="l"/>
                <a:tab pos="2416175" algn="l"/>
              </a:tabLst>
            </a:pP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B.</a:t>
            </a:r>
            <a:r>
              <a:rPr lang="zh-CN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冬天</a:t>
            </a: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水蒸气在寒冷的高空急剧降温凝固成小冰晶</a:t>
            </a: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小冰晶聚集变成雪花飘满大地</a:t>
            </a:r>
            <a:endParaRPr lang="zh-CN" altLang="zh-CN" sz="2200" dirty="0">
              <a:solidFill>
                <a:srgbClr val="000000"/>
              </a:solidFill>
              <a:latin typeface="NEU-BZ-S92" panose="02010600010101010101" pitchFamily="2" charset="-122"/>
              <a:ea typeface="NEU-BZ-S92" panose="0201060001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  <a:tabLst>
                <a:tab pos="771525" algn="l"/>
                <a:tab pos="1387475" algn="l"/>
                <a:tab pos="1903095" algn="l"/>
                <a:tab pos="2416175" algn="l"/>
              </a:tabLst>
            </a:pP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C.</a:t>
            </a:r>
            <a:r>
              <a:rPr lang="zh-CN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高空中水蒸气遇冷液化成小水滴</a:t>
            </a: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相互聚集结成大水滴下降成为雨</a:t>
            </a:r>
            <a:endParaRPr lang="zh-CN" altLang="zh-CN" sz="2200" dirty="0">
              <a:solidFill>
                <a:srgbClr val="000000"/>
              </a:solidFill>
              <a:latin typeface="NEU-BZ-S92" panose="02010600010101010101" pitchFamily="2" charset="-122"/>
              <a:ea typeface="NEU-BZ-S92" panose="0201060001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  <a:tabLst>
                <a:tab pos="771525" algn="l"/>
                <a:tab pos="1387475" algn="l"/>
                <a:tab pos="1903095" algn="l"/>
                <a:tab pos="2416175" algn="l"/>
              </a:tabLst>
            </a:pP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D.</a:t>
            </a:r>
            <a:r>
              <a:rPr lang="zh-CN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雪花熔化成水</a:t>
            </a: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和其他降水一样</a:t>
            </a: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汇入江河</a:t>
            </a: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zh-CN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又注入大海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660232" y="1635646"/>
            <a:ext cx="843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rgbClr val="FF0000"/>
                </a:solidFill>
                <a:latin typeface="+mj-lt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38351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  <p:bldP spid="9" grpId="0"/>
      <p:bldP spid="9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7"/>
          <p:cNvSpPr txBox="1"/>
          <p:nvPr>
            <p:custDataLst>
              <p:tags r:id="rId1"/>
            </p:custDataLst>
          </p:nvPr>
        </p:nvSpPr>
        <p:spPr>
          <a:xfrm rot="-5400000">
            <a:off x="2166799" y="4024948"/>
            <a:ext cx="553998" cy="336550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pPr algn="ctr" eaLnBrk="1" hangingPunct="1">
              <a:spcBef>
                <a:spcPct val="50000"/>
              </a:spcBef>
            </a:pPr>
            <a:endParaRPr lang="zh-CN" altLang="en-US" sz="2400" dirty="0">
              <a:latin typeface="宋体" panose="02010600030101010101" pitchFamily="2" charset="-122"/>
            </a:endParaRPr>
          </a:p>
        </p:txBody>
      </p:sp>
      <p:sp>
        <p:nvSpPr>
          <p:cNvPr id="23557" name="Oval 19"/>
          <p:cNvSpPr/>
          <p:nvPr>
            <p:custDataLst>
              <p:tags r:id="rId2"/>
            </p:custDataLst>
          </p:nvPr>
        </p:nvSpPr>
        <p:spPr>
          <a:xfrm rot="-5400000">
            <a:off x="4037422" y="3839525"/>
            <a:ext cx="612000" cy="1703750"/>
          </a:xfrm>
          <a:prstGeom prst="ellipse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vert="eaVert" wrap="none" anchor="ctr" anchorCtr="0"/>
          <a:lstStyle/>
          <a:p>
            <a:pPr eaLnBrk="1" hangingPunct="1"/>
            <a:endParaRPr lang="zh-CN" altLang="en-US" sz="2400" dirty="0">
              <a:solidFill>
                <a:srgbClr val="111111"/>
              </a:solidFill>
              <a:latin typeface="宋体" panose="02010600030101010101" pitchFamily="2" charset="-122"/>
            </a:endParaRPr>
          </a:p>
        </p:txBody>
      </p:sp>
      <p:sp>
        <p:nvSpPr>
          <p:cNvPr id="23558" name="Oval 20"/>
          <p:cNvSpPr/>
          <p:nvPr>
            <p:custDataLst>
              <p:tags r:id="rId3"/>
            </p:custDataLst>
          </p:nvPr>
        </p:nvSpPr>
        <p:spPr>
          <a:xfrm rot="-5400000">
            <a:off x="4073048" y="-728411"/>
            <a:ext cx="700088" cy="2362200"/>
          </a:xfrm>
          <a:prstGeom prst="ellipse">
            <a:avLst/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 eaLnBrk="1" hangingPunct="1"/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</a:rPr>
              <a:t> </a:t>
            </a:r>
          </a:p>
        </p:txBody>
      </p:sp>
      <p:sp>
        <p:nvSpPr>
          <p:cNvPr id="18454" name="Line 22"/>
          <p:cNvSpPr/>
          <p:nvPr>
            <p:custDataLst>
              <p:tags r:id="rId4"/>
            </p:custDataLst>
          </p:nvPr>
        </p:nvSpPr>
        <p:spPr>
          <a:xfrm rot="-5400000" flipH="1">
            <a:off x="3587296" y="4051705"/>
            <a:ext cx="1188000" cy="0"/>
          </a:xfrm>
          <a:prstGeom prst="line">
            <a:avLst/>
          </a:prstGeom>
          <a:ln w="25400" cap="flat" cmpd="sng">
            <a:solidFill>
              <a:srgbClr val="0066CC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8455" name="Line 23"/>
          <p:cNvSpPr/>
          <p:nvPr>
            <p:custDataLst>
              <p:tags r:id="rId5"/>
            </p:custDataLst>
          </p:nvPr>
        </p:nvSpPr>
        <p:spPr>
          <a:xfrm rot="-5400000" flipH="1" flipV="1">
            <a:off x="3281680" y="1810385"/>
            <a:ext cx="1676400" cy="0"/>
          </a:xfrm>
          <a:prstGeom prst="line">
            <a:avLst/>
          </a:prstGeom>
          <a:ln w="25400" cap="flat" cmpd="sng">
            <a:solidFill>
              <a:srgbClr val="0066CC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8456" name="Line 24"/>
          <p:cNvSpPr/>
          <p:nvPr>
            <p:custDataLst>
              <p:tags r:id="rId6"/>
            </p:custDataLst>
          </p:nvPr>
        </p:nvSpPr>
        <p:spPr>
          <a:xfrm rot="-5400000" flipV="1">
            <a:off x="4056230" y="4015027"/>
            <a:ext cx="1188000" cy="0"/>
          </a:xfrm>
          <a:prstGeom prst="line">
            <a:avLst/>
          </a:prstGeom>
          <a:ln w="254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8457" name="Line 25"/>
          <p:cNvSpPr/>
          <p:nvPr>
            <p:custDataLst>
              <p:tags r:id="rId7"/>
            </p:custDataLst>
          </p:nvPr>
        </p:nvSpPr>
        <p:spPr>
          <a:xfrm rot="5400000" flipH="1" flipV="1">
            <a:off x="3738880" y="1810385"/>
            <a:ext cx="1676400" cy="0"/>
          </a:xfrm>
          <a:prstGeom prst="line">
            <a:avLst/>
          </a:prstGeom>
          <a:ln w="254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grpSp>
        <p:nvGrpSpPr>
          <p:cNvPr id="2" name="Group 51"/>
          <p:cNvGrpSpPr/>
          <p:nvPr/>
        </p:nvGrpSpPr>
        <p:grpSpPr>
          <a:xfrm rot="-5400000">
            <a:off x="1376680" y="2044700"/>
            <a:ext cx="4114800" cy="1066800"/>
            <a:chOff x="930" y="1147"/>
            <a:chExt cx="3946" cy="363"/>
          </a:xfrm>
        </p:grpSpPr>
        <p:sp>
          <p:nvSpPr>
            <p:cNvPr id="37926" name="Line 33"/>
            <p:cNvSpPr/>
            <p:nvPr>
              <p:custDataLst>
                <p:tags r:id="rId28"/>
              </p:custDataLst>
            </p:nvPr>
          </p:nvSpPr>
          <p:spPr>
            <a:xfrm flipV="1">
              <a:off x="930" y="1147"/>
              <a:ext cx="453" cy="317"/>
            </a:xfrm>
            <a:prstGeom prst="line">
              <a:avLst/>
            </a:prstGeom>
            <a:ln w="25400" cap="flat" cmpd="sng">
              <a:solidFill>
                <a:srgbClr val="0066CC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7927" name="Line 34"/>
            <p:cNvSpPr/>
            <p:nvPr>
              <p:custDataLst>
                <p:tags r:id="rId29"/>
              </p:custDataLst>
            </p:nvPr>
          </p:nvSpPr>
          <p:spPr>
            <a:xfrm>
              <a:off x="1383" y="1147"/>
              <a:ext cx="2952" cy="0"/>
            </a:xfrm>
            <a:prstGeom prst="line">
              <a:avLst/>
            </a:prstGeom>
            <a:ln w="25400" cap="flat" cmpd="sng">
              <a:solidFill>
                <a:srgbClr val="0066CC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37928" name="Line 35"/>
            <p:cNvSpPr/>
            <p:nvPr>
              <p:custDataLst>
                <p:tags r:id="rId30"/>
              </p:custDataLst>
            </p:nvPr>
          </p:nvSpPr>
          <p:spPr>
            <a:xfrm>
              <a:off x="4286" y="1147"/>
              <a:ext cx="590" cy="363"/>
            </a:xfrm>
            <a:prstGeom prst="line">
              <a:avLst/>
            </a:prstGeom>
            <a:ln w="25400" cap="flat" cmpd="sng">
              <a:solidFill>
                <a:srgbClr val="0066CC"/>
              </a:solidFill>
              <a:prstDash val="solid"/>
              <a:headEnd type="none" w="med" len="med"/>
              <a:tailEnd type="triangle" w="med" len="med"/>
            </a:ln>
          </p:spPr>
        </p:sp>
      </p:grpSp>
      <p:grpSp>
        <p:nvGrpSpPr>
          <p:cNvPr id="18" name="Group 53"/>
          <p:cNvGrpSpPr/>
          <p:nvPr/>
        </p:nvGrpSpPr>
        <p:grpSpPr>
          <a:xfrm rot="-5400000">
            <a:off x="3313430" y="1901190"/>
            <a:ext cx="4038600" cy="1295400"/>
            <a:chOff x="1118" y="2009"/>
            <a:chExt cx="3803" cy="499"/>
          </a:xfrm>
        </p:grpSpPr>
        <p:grpSp>
          <p:nvGrpSpPr>
            <p:cNvPr id="37922" name="Group 52"/>
            <p:cNvGrpSpPr/>
            <p:nvPr/>
          </p:nvGrpSpPr>
          <p:grpSpPr>
            <a:xfrm>
              <a:off x="1118" y="2009"/>
              <a:ext cx="3306" cy="499"/>
              <a:chOff x="1118" y="2009"/>
              <a:chExt cx="3306" cy="499"/>
            </a:xfrm>
          </p:grpSpPr>
          <p:sp>
            <p:nvSpPr>
              <p:cNvPr id="37924" name="Line 48"/>
              <p:cNvSpPr/>
              <p:nvPr>
                <p:custDataLst>
                  <p:tags r:id="rId26"/>
                </p:custDataLst>
              </p:nvPr>
            </p:nvSpPr>
            <p:spPr>
              <a:xfrm flipH="1" flipV="1">
                <a:off x="1545" y="2500"/>
                <a:ext cx="2879" cy="8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37925" name="Line 49"/>
              <p:cNvSpPr/>
              <p:nvPr>
                <p:custDataLst>
                  <p:tags r:id="rId27"/>
                </p:custDataLst>
              </p:nvPr>
            </p:nvSpPr>
            <p:spPr>
              <a:xfrm flipH="1" flipV="1">
                <a:off x="1118" y="2009"/>
                <a:ext cx="465" cy="496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sp>
          <p:nvSpPr>
            <p:cNvPr id="37923" name="Line 50"/>
            <p:cNvSpPr/>
            <p:nvPr>
              <p:custDataLst>
                <p:tags r:id="rId25"/>
              </p:custDataLst>
            </p:nvPr>
          </p:nvSpPr>
          <p:spPr>
            <a:xfrm flipH="1">
              <a:off x="4422" y="2124"/>
              <a:ext cx="499" cy="384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23596" name="Text Box 44"/>
          <p:cNvSpPr txBox="1"/>
          <p:nvPr>
            <p:custDataLst>
              <p:tags r:id="rId8"/>
            </p:custDataLst>
          </p:nvPr>
        </p:nvSpPr>
        <p:spPr>
          <a:xfrm>
            <a:off x="3982113" y="210185"/>
            <a:ext cx="1107996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rgbClr val="0066CC"/>
                </a:solidFill>
                <a:latin typeface="宋体" panose="02010600030101010101" pitchFamily="2" charset="-122"/>
              </a:rPr>
              <a:t>水蒸气</a:t>
            </a:r>
          </a:p>
        </p:txBody>
      </p:sp>
      <p:grpSp>
        <p:nvGrpSpPr>
          <p:cNvPr id="19" name="Group 48"/>
          <p:cNvGrpSpPr/>
          <p:nvPr/>
        </p:nvGrpSpPr>
        <p:grpSpPr>
          <a:xfrm>
            <a:off x="3495899" y="2713667"/>
            <a:ext cx="1828800" cy="679450"/>
            <a:chOff x="2330" y="2064"/>
            <a:chExt cx="763" cy="428"/>
          </a:xfrm>
          <a:solidFill>
            <a:schemeClr val="bg1"/>
          </a:solidFill>
        </p:grpSpPr>
        <p:sp>
          <p:nvSpPr>
            <p:cNvPr id="26643" name="Oval 21"/>
            <p:cNvSpPr/>
            <p:nvPr>
              <p:custDataLst>
                <p:tags r:id="rId23"/>
              </p:custDataLst>
            </p:nvPr>
          </p:nvSpPr>
          <p:spPr>
            <a:xfrm rot="-5400000">
              <a:off x="2498" y="1896"/>
              <a:ext cx="428" cy="763"/>
            </a:xfrm>
            <a:prstGeom prst="ellipse">
              <a:avLst/>
            </a:prstGeom>
            <a:grp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1">
                  <a:ln>
                    <a:noFill/>
                  </a:ln>
                  <a:solidFill>
                    <a:srgbClr val="0066CC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ea"/>
                </a:rPr>
                <a:t> </a:t>
              </a:r>
            </a:p>
          </p:txBody>
        </p:sp>
        <p:sp>
          <p:nvSpPr>
            <p:cNvPr id="26644" name="Text Box 45"/>
            <p:cNvSpPr txBox="1"/>
            <p:nvPr>
              <p:custDataLst>
                <p:tags r:id="rId24"/>
              </p:custDataLst>
            </p:nvPr>
          </p:nvSpPr>
          <p:spPr>
            <a:xfrm>
              <a:off x="2592" y="2129"/>
              <a:ext cx="223" cy="291"/>
            </a:xfrm>
            <a:prstGeom prst="rect">
              <a:avLst/>
            </a:prstGeom>
            <a:grpFill/>
            <a:ln w="9525">
              <a:noFill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1">
                  <a:ln>
                    <a:noFill/>
                  </a:ln>
                  <a:solidFill>
                    <a:srgbClr val="0066CC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ea"/>
                </a:rPr>
                <a:t>水</a:t>
              </a:r>
            </a:p>
          </p:txBody>
        </p:sp>
      </p:grpSp>
      <p:sp>
        <p:nvSpPr>
          <p:cNvPr id="23598" name="Text Box 46"/>
          <p:cNvSpPr txBox="1"/>
          <p:nvPr>
            <p:custDataLst>
              <p:tags r:id="rId9"/>
            </p:custDataLst>
          </p:nvPr>
        </p:nvSpPr>
        <p:spPr>
          <a:xfrm>
            <a:off x="3894519" y="4494202"/>
            <a:ext cx="854075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400" dirty="0">
                <a:solidFill>
                  <a:srgbClr val="0066CC"/>
                </a:solidFill>
                <a:latin typeface="宋体" panose="02010600030101010101" pitchFamily="2" charset="-122"/>
              </a:rPr>
              <a:t>冰</a:t>
            </a:r>
          </a:p>
        </p:txBody>
      </p:sp>
      <p:sp>
        <p:nvSpPr>
          <p:cNvPr id="23601" name="Text Box 49"/>
          <p:cNvSpPr txBox="1"/>
          <p:nvPr>
            <p:custDataLst>
              <p:tags r:id="rId10"/>
            </p:custDataLst>
          </p:nvPr>
        </p:nvSpPr>
        <p:spPr>
          <a:xfrm>
            <a:off x="3634145" y="1353185"/>
            <a:ext cx="553998" cy="1011238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rgbClr val="0000FF"/>
                </a:solidFill>
                <a:latin typeface="宋体" panose="02010600030101010101" pitchFamily="2" charset="-122"/>
              </a:rPr>
              <a:t>液化</a:t>
            </a:r>
          </a:p>
        </p:txBody>
      </p:sp>
      <p:sp>
        <p:nvSpPr>
          <p:cNvPr id="23602" name="Text Box 50"/>
          <p:cNvSpPr txBox="1"/>
          <p:nvPr>
            <p:custDataLst>
              <p:tags r:id="rId11"/>
            </p:custDataLst>
          </p:nvPr>
        </p:nvSpPr>
        <p:spPr>
          <a:xfrm>
            <a:off x="4645108" y="1353185"/>
            <a:ext cx="553998" cy="786517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</a:rPr>
              <a:t>汽化</a:t>
            </a:r>
          </a:p>
        </p:txBody>
      </p:sp>
      <p:sp>
        <p:nvSpPr>
          <p:cNvPr id="23603" name="Text Box 51"/>
          <p:cNvSpPr txBox="1"/>
          <p:nvPr>
            <p:custDataLst>
              <p:tags r:id="rId12"/>
            </p:custDataLst>
          </p:nvPr>
        </p:nvSpPr>
        <p:spPr>
          <a:xfrm>
            <a:off x="4658374" y="3410585"/>
            <a:ext cx="553998" cy="935038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</a:rPr>
              <a:t>熔化</a:t>
            </a:r>
          </a:p>
        </p:txBody>
      </p:sp>
      <p:sp>
        <p:nvSpPr>
          <p:cNvPr id="23604" name="Text Box 52"/>
          <p:cNvSpPr txBox="1"/>
          <p:nvPr>
            <p:custDataLst>
              <p:tags r:id="rId13"/>
            </p:custDataLst>
          </p:nvPr>
        </p:nvSpPr>
        <p:spPr>
          <a:xfrm>
            <a:off x="3634145" y="3474007"/>
            <a:ext cx="553998" cy="704152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rgbClr val="0000FF"/>
                </a:solidFill>
                <a:latin typeface="宋体" panose="02010600030101010101" pitchFamily="2" charset="-122"/>
              </a:rPr>
              <a:t>凝固</a:t>
            </a:r>
          </a:p>
        </p:txBody>
      </p:sp>
      <p:sp>
        <p:nvSpPr>
          <p:cNvPr id="23605" name="Text Box 53"/>
          <p:cNvSpPr txBox="1"/>
          <p:nvPr>
            <p:custDataLst>
              <p:tags r:id="rId14"/>
            </p:custDataLst>
          </p:nvPr>
        </p:nvSpPr>
        <p:spPr>
          <a:xfrm>
            <a:off x="2172057" y="1810385"/>
            <a:ext cx="553998" cy="1862138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rgbClr val="0000FF"/>
                </a:solidFill>
                <a:latin typeface="宋体" panose="02010600030101010101" pitchFamily="2" charset="-122"/>
              </a:rPr>
              <a:t>升华</a:t>
            </a:r>
          </a:p>
        </p:txBody>
      </p:sp>
      <p:sp>
        <p:nvSpPr>
          <p:cNvPr id="23606" name="Text Box 54"/>
          <p:cNvSpPr txBox="1"/>
          <p:nvPr>
            <p:custDataLst>
              <p:tags r:id="rId15"/>
            </p:custDataLst>
          </p:nvPr>
        </p:nvSpPr>
        <p:spPr>
          <a:xfrm>
            <a:off x="6076990" y="1635760"/>
            <a:ext cx="553998" cy="1327150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</a:rPr>
              <a:t>凝华</a:t>
            </a:r>
          </a:p>
        </p:txBody>
      </p:sp>
      <p:sp>
        <p:nvSpPr>
          <p:cNvPr id="24596" name="Text Box 4"/>
          <p:cNvSpPr txBox="1"/>
          <p:nvPr>
            <p:custDataLst>
              <p:tags r:id="rId16"/>
            </p:custDataLst>
          </p:nvPr>
        </p:nvSpPr>
        <p:spPr>
          <a:xfrm>
            <a:off x="1199832" y="1275080"/>
            <a:ext cx="563855" cy="34163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latin typeface="宋体" panose="02010600030101010101" pitchFamily="2" charset="-122"/>
              </a:rPr>
              <a:t>水在自然界中的循环</a:t>
            </a:r>
          </a:p>
        </p:txBody>
      </p:sp>
      <p:sp>
        <p:nvSpPr>
          <p:cNvPr id="30" name="TextBox 29"/>
          <p:cNvSpPr txBox="1"/>
          <p:nvPr>
            <p:custDataLst>
              <p:tags r:id="rId17"/>
            </p:custDataLst>
          </p:nvPr>
        </p:nvSpPr>
        <p:spPr>
          <a:xfrm>
            <a:off x="5195297" y="1275080"/>
            <a:ext cx="573405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</a:rPr>
              <a:t>吸热</a:t>
            </a:r>
          </a:p>
        </p:txBody>
      </p:sp>
      <p:sp>
        <p:nvSpPr>
          <p:cNvPr id="31" name="TextBox 30"/>
          <p:cNvSpPr txBox="1"/>
          <p:nvPr>
            <p:custDataLst>
              <p:tags r:id="rId18"/>
            </p:custDataLst>
          </p:nvPr>
        </p:nvSpPr>
        <p:spPr>
          <a:xfrm>
            <a:off x="5299392" y="3332124"/>
            <a:ext cx="609600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</a:rPr>
              <a:t>吸热</a:t>
            </a:r>
          </a:p>
        </p:txBody>
      </p:sp>
      <p:sp>
        <p:nvSpPr>
          <p:cNvPr id="32" name="TextBox 31"/>
          <p:cNvSpPr txBox="1"/>
          <p:nvPr>
            <p:custDataLst>
              <p:tags r:id="rId19"/>
            </p:custDataLst>
          </p:nvPr>
        </p:nvSpPr>
        <p:spPr>
          <a:xfrm>
            <a:off x="2211198" y="2702139"/>
            <a:ext cx="609600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None/>
            </a:pPr>
            <a:r>
              <a:rPr lang="zh-CN" altLang="en-US" sz="2400" dirty="0">
                <a:latin typeface="宋体" panose="02010600030101010101" pitchFamily="2" charset="-122"/>
              </a:rPr>
              <a:t>吸热</a:t>
            </a:r>
          </a:p>
        </p:txBody>
      </p:sp>
      <p:sp>
        <p:nvSpPr>
          <p:cNvPr id="33" name="TextBox 32"/>
          <p:cNvSpPr txBox="1"/>
          <p:nvPr>
            <p:custDataLst>
              <p:tags r:id="rId20"/>
            </p:custDataLst>
          </p:nvPr>
        </p:nvSpPr>
        <p:spPr>
          <a:xfrm>
            <a:off x="3242648" y="1275080"/>
            <a:ext cx="609600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buNone/>
            </a:pPr>
            <a:r>
              <a:rPr lang="zh-CN" altLang="en-US" sz="2400" dirty="0">
                <a:latin typeface="宋体" panose="02010600030101010101" pitchFamily="2" charset="-122"/>
              </a:rPr>
              <a:t>放热</a:t>
            </a:r>
          </a:p>
        </p:txBody>
      </p:sp>
      <p:sp>
        <p:nvSpPr>
          <p:cNvPr id="34" name="TextBox 33"/>
          <p:cNvSpPr txBox="1"/>
          <p:nvPr>
            <p:custDataLst>
              <p:tags r:id="rId21"/>
            </p:custDataLst>
          </p:nvPr>
        </p:nvSpPr>
        <p:spPr>
          <a:xfrm>
            <a:off x="3211160" y="3332125"/>
            <a:ext cx="445839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buNone/>
            </a:pPr>
            <a:r>
              <a:rPr lang="zh-CN" altLang="en-US" sz="2400" dirty="0">
                <a:latin typeface="宋体" panose="02010600030101010101" pitchFamily="2" charset="-122"/>
              </a:rPr>
              <a:t>放热</a:t>
            </a:r>
          </a:p>
        </p:txBody>
      </p:sp>
      <p:sp>
        <p:nvSpPr>
          <p:cNvPr id="35" name="TextBox 34"/>
          <p:cNvSpPr txBox="1"/>
          <p:nvPr>
            <p:custDataLst>
              <p:tags r:id="rId22"/>
            </p:custDataLst>
          </p:nvPr>
        </p:nvSpPr>
        <p:spPr>
          <a:xfrm>
            <a:off x="6096635" y="2715260"/>
            <a:ext cx="609600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rgbClr val="FF0000"/>
                </a:solidFill>
                <a:latin typeface="宋体" panose="02010600030101010101" pitchFamily="2" charset="-122"/>
              </a:rPr>
              <a:t>放热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3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3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3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3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3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3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3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3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23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3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3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3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23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2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23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23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bldLvl="0" animBg="1"/>
      <p:bldP spid="23558" grpId="0" bldLvl="0" animBg="1"/>
      <p:bldP spid="23596" grpId="0"/>
      <p:bldP spid="23598" grpId="0"/>
      <p:bldP spid="23601" grpId="0"/>
      <p:bldP spid="23602" grpId="0"/>
      <p:bldP spid="23603" grpId="0"/>
      <p:bldP spid="23604" grpId="0"/>
      <p:bldP spid="23605" grpId="0"/>
      <p:bldP spid="23606" grpId="0"/>
      <p:bldP spid="24596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33"/>
          <p:cNvSpPr txBox="1"/>
          <p:nvPr>
            <p:custDataLst>
              <p:tags r:id="rId1"/>
            </p:custDataLst>
          </p:nvPr>
        </p:nvSpPr>
        <p:spPr>
          <a:xfrm>
            <a:off x="1218514" y="2107996"/>
            <a:ext cx="693738" cy="224676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 eaLnBrk="1" hangingPunct="1"/>
            <a:r>
              <a:rPr lang="zh-CN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升华和凝华</a:t>
            </a:r>
          </a:p>
        </p:txBody>
      </p:sp>
      <p:sp>
        <p:nvSpPr>
          <p:cNvPr id="35" name="文本框 34"/>
          <p:cNvSpPr txBox="1"/>
          <p:nvPr>
            <p:custDataLst>
              <p:tags r:id="rId2"/>
            </p:custDataLst>
          </p:nvPr>
        </p:nvSpPr>
        <p:spPr>
          <a:xfrm>
            <a:off x="2212257" y="3741053"/>
            <a:ext cx="915988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>
            <a:defPPr>
              <a:defRPr lang="zh-CN"/>
            </a:defPPr>
            <a:lvl1pPr algn="ctr" eaLnBrk="1" hangingPunct="1">
              <a:defRPr sz="2400"/>
            </a:lvl1pPr>
          </a:lstStyle>
          <a:p>
            <a:r>
              <a:rPr lang="zh-CN" altLang="en-US" dirty="0"/>
              <a:t>凝华</a:t>
            </a:r>
          </a:p>
        </p:txBody>
      </p:sp>
      <p:sp>
        <p:nvSpPr>
          <p:cNvPr id="36" name="文本框 35"/>
          <p:cNvSpPr txBox="1"/>
          <p:nvPr>
            <p:custDataLst>
              <p:tags r:id="rId3"/>
            </p:custDataLst>
          </p:nvPr>
        </p:nvSpPr>
        <p:spPr>
          <a:xfrm>
            <a:off x="2139714" y="1653228"/>
            <a:ext cx="936625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>
            <a:defPPr>
              <a:defRPr lang="zh-CN"/>
            </a:defPPr>
            <a:lvl1pPr algn="ctr" eaLnBrk="1" hangingPunct="1">
              <a:defRPr sz="2400"/>
            </a:lvl1pPr>
          </a:lstStyle>
          <a:p>
            <a:r>
              <a:rPr lang="zh-CN" altLang="en-US" dirty="0"/>
              <a:t>升华</a:t>
            </a:r>
          </a:p>
        </p:txBody>
      </p:sp>
      <p:sp>
        <p:nvSpPr>
          <p:cNvPr id="37" name="文本框 36"/>
          <p:cNvSpPr txBox="1"/>
          <p:nvPr>
            <p:custDataLst>
              <p:tags r:id="rId4"/>
            </p:custDataLst>
          </p:nvPr>
        </p:nvSpPr>
        <p:spPr>
          <a:xfrm>
            <a:off x="3238447" y="1047339"/>
            <a:ext cx="4968309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defRPr sz="2400"/>
            </a:lvl1pPr>
          </a:lstStyle>
          <a:p>
            <a:pPr algn="l"/>
            <a:r>
              <a:rPr lang="zh-CN" altLang="en-US" dirty="0"/>
              <a:t>物质从固态直接变成气态的过程</a:t>
            </a:r>
          </a:p>
        </p:txBody>
      </p:sp>
      <p:sp>
        <p:nvSpPr>
          <p:cNvPr id="38" name="文本框 37"/>
          <p:cNvSpPr txBox="1"/>
          <p:nvPr>
            <p:custDataLst>
              <p:tags r:id="rId5"/>
            </p:custDataLst>
          </p:nvPr>
        </p:nvSpPr>
        <p:spPr>
          <a:xfrm>
            <a:off x="3290136" y="1609158"/>
            <a:ext cx="1636712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>
            <a:defPPr>
              <a:defRPr lang="zh-CN"/>
            </a:defPPr>
            <a:lvl1pPr algn="ctr" eaLnBrk="1" hangingPunct="1">
              <a:defRPr sz="2400"/>
            </a:lvl1pPr>
          </a:lstStyle>
          <a:p>
            <a:pPr algn="l"/>
            <a:r>
              <a:rPr lang="zh-CN" altLang="en-US" dirty="0"/>
              <a:t>生活现象</a:t>
            </a:r>
          </a:p>
        </p:txBody>
      </p:sp>
      <p:sp>
        <p:nvSpPr>
          <p:cNvPr id="39" name="文本框 38"/>
          <p:cNvSpPr txBox="1"/>
          <p:nvPr>
            <p:custDataLst>
              <p:tags r:id="rId6"/>
            </p:custDataLst>
          </p:nvPr>
        </p:nvSpPr>
        <p:spPr>
          <a:xfrm>
            <a:off x="3302518" y="2073420"/>
            <a:ext cx="2094339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defRPr sz="2400"/>
            </a:lvl1pPr>
          </a:lstStyle>
          <a:p>
            <a:pPr algn="l"/>
            <a:r>
              <a:rPr lang="zh-CN" altLang="en-US" dirty="0"/>
              <a:t>升华吸热</a:t>
            </a:r>
          </a:p>
        </p:txBody>
      </p:sp>
      <p:sp>
        <p:nvSpPr>
          <p:cNvPr id="40" name="文本框 39"/>
          <p:cNvSpPr txBox="1"/>
          <p:nvPr>
            <p:custDataLst>
              <p:tags r:id="rId7"/>
            </p:custDataLst>
          </p:nvPr>
        </p:nvSpPr>
        <p:spPr>
          <a:xfrm>
            <a:off x="3401743" y="2533267"/>
            <a:ext cx="1009650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>
            <a:defPPr>
              <a:defRPr lang="zh-CN"/>
            </a:defPPr>
            <a:lvl1pPr algn="ctr" eaLnBrk="1" hangingPunct="1">
              <a:defRPr sz="2400"/>
            </a:lvl1pPr>
          </a:lstStyle>
          <a:p>
            <a:pPr algn="l"/>
            <a:r>
              <a:rPr lang="zh-CN" altLang="en-US" dirty="0"/>
              <a:t>应用</a:t>
            </a:r>
          </a:p>
        </p:txBody>
      </p:sp>
      <p:sp>
        <p:nvSpPr>
          <p:cNvPr id="41" name="文本框 40"/>
          <p:cNvSpPr txBox="1"/>
          <p:nvPr>
            <p:custDataLst>
              <p:tags r:id="rId8"/>
            </p:custDataLst>
          </p:nvPr>
        </p:nvSpPr>
        <p:spPr>
          <a:xfrm>
            <a:off x="3309375" y="3140143"/>
            <a:ext cx="4824422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defRPr sz="2400"/>
            </a:lvl1pPr>
          </a:lstStyle>
          <a:p>
            <a:pPr algn="l"/>
            <a:r>
              <a:rPr lang="zh-CN" altLang="en-US" dirty="0"/>
              <a:t>物质从气态直接变成固态的过程</a:t>
            </a:r>
          </a:p>
        </p:txBody>
      </p:sp>
      <p:sp>
        <p:nvSpPr>
          <p:cNvPr id="42" name="文本框 41"/>
          <p:cNvSpPr txBox="1"/>
          <p:nvPr>
            <p:custDataLst>
              <p:tags r:id="rId9"/>
            </p:custDataLst>
          </p:nvPr>
        </p:nvSpPr>
        <p:spPr>
          <a:xfrm>
            <a:off x="3366787" y="3601808"/>
            <a:ext cx="1638300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>
            <a:defPPr>
              <a:defRPr lang="zh-CN"/>
            </a:defPPr>
            <a:lvl1pPr algn="ctr" eaLnBrk="1" hangingPunct="1">
              <a:defRPr sz="2400"/>
            </a:lvl1pPr>
          </a:lstStyle>
          <a:p>
            <a:pPr algn="l"/>
            <a:r>
              <a:rPr lang="zh-CN" altLang="en-US" dirty="0"/>
              <a:t>生活现象</a:t>
            </a:r>
          </a:p>
        </p:txBody>
      </p:sp>
      <p:sp>
        <p:nvSpPr>
          <p:cNvPr id="43" name="文本框 42"/>
          <p:cNvSpPr txBox="1"/>
          <p:nvPr>
            <p:custDataLst>
              <p:tags r:id="rId10"/>
            </p:custDataLst>
          </p:nvPr>
        </p:nvSpPr>
        <p:spPr>
          <a:xfrm>
            <a:off x="3377636" y="4097575"/>
            <a:ext cx="1944102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 eaLnBrk="1" hangingPunct="1">
              <a:defRPr sz="2400"/>
            </a:lvl1pPr>
          </a:lstStyle>
          <a:p>
            <a:pPr algn="l"/>
            <a:r>
              <a:rPr lang="zh-CN" altLang="en-US" dirty="0"/>
              <a:t>凝华放热</a:t>
            </a:r>
          </a:p>
        </p:txBody>
      </p:sp>
      <p:sp>
        <p:nvSpPr>
          <p:cNvPr id="44" name="文本框 43"/>
          <p:cNvSpPr txBox="1"/>
          <p:nvPr>
            <p:custDataLst>
              <p:tags r:id="rId11"/>
            </p:custDataLst>
          </p:nvPr>
        </p:nvSpPr>
        <p:spPr>
          <a:xfrm>
            <a:off x="3377636" y="4529783"/>
            <a:ext cx="977900" cy="461665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>
            <a:spAutoFit/>
          </a:bodyPr>
          <a:lstStyle>
            <a:defPPr>
              <a:defRPr lang="zh-CN"/>
            </a:defPPr>
            <a:lvl1pPr algn="ctr" eaLnBrk="1" hangingPunct="1">
              <a:defRPr sz="2400"/>
            </a:lvl1pPr>
          </a:lstStyle>
          <a:p>
            <a:pPr algn="l"/>
            <a:r>
              <a:rPr lang="zh-CN" altLang="en-US" dirty="0"/>
              <a:t>应用</a:t>
            </a:r>
          </a:p>
        </p:txBody>
      </p:sp>
      <p:sp>
        <p:nvSpPr>
          <p:cNvPr id="45" name="左大括号 44"/>
          <p:cNvSpPr/>
          <p:nvPr>
            <p:custDataLst>
              <p:tags r:id="rId12"/>
            </p:custDataLst>
          </p:nvPr>
        </p:nvSpPr>
        <p:spPr>
          <a:xfrm>
            <a:off x="3019772" y="984343"/>
            <a:ext cx="253509" cy="1944688"/>
          </a:xfrm>
          <a:prstGeom prst="leftBrace">
            <a:avLst>
              <a:gd name="adj1" fmla="val 33359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" name="左大括号 45"/>
          <p:cNvSpPr/>
          <p:nvPr>
            <p:custDataLst>
              <p:tags r:id="rId13"/>
            </p:custDataLst>
          </p:nvPr>
        </p:nvSpPr>
        <p:spPr>
          <a:xfrm>
            <a:off x="3029487" y="3162577"/>
            <a:ext cx="288434" cy="1618615"/>
          </a:xfrm>
          <a:prstGeom prst="leftBrace">
            <a:avLst>
              <a:gd name="adj1" fmla="val 23479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7" name="左大括号 46"/>
          <p:cNvSpPr/>
          <p:nvPr>
            <p:custDataLst>
              <p:tags r:id="rId14"/>
            </p:custDataLst>
          </p:nvPr>
        </p:nvSpPr>
        <p:spPr>
          <a:xfrm>
            <a:off x="1912252" y="1850043"/>
            <a:ext cx="281559" cy="2352675"/>
          </a:xfrm>
          <a:prstGeom prst="leftBrace">
            <a:avLst>
              <a:gd name="adj1" fmla="val 27498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animBg="1"/>
      <p:bldP spid="46" grpId="0" animBg="1"/>
      <p:bldP spid="4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2987824" y="1865687"/>
            <a:ext cx="42883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dirty="0">
                <a:latin typeface="+mj-ea"/>
                <a:ea typeface="+mj-ea"/>
              </a:rPr>
              <a:t>根据课堂安排适量练习</a:t>
            </a:r>
          </a:p>
        </p:txBody>
      </p:sp>
    </p:spTree>
    <p:extLst>
      <p:ext uri="{BB962C8B-B14F-4D97-AF65-F5344CB8AC3E}">
        <p14:creationId xmlns:p14="http://schemas.microsoft.com/office/powerpoint/2010/main" val="23715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50737" y="1975214"/>
            <a:ext cx="5873592" cy="93610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</a:t>
            </a:r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</a:t>
            </a:r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练习题</a:t>
            </a:r>
            <a:endParaRPr lang="en-US" altLang="zh-CN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596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899591" y="1203598"/>
            <a:ext cx="7943215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</a:pPr>
            <a:r>
              <a:rPr lang="zh-CN" sz="2800" dirty="0">
                <a:latin typeface="+mn-ea"/>
                <a:ea typeface="+mn-ea"/>
                <a:cs typeface="仿宋" panose="02010609060101010101" charset="-122"/>
              </a:rPr>
              <a:t>1.知道升华和凝华现象。</a:t>
            </a:r>
            <a:r>
              <a:rPr lang="zh-CN" sz="2800" dirty="0">
                <a:solidFill>
                  <a:srgbClr val="FF0000"/>
                </a:solidFill>
                <a:latin typeface="+mn-ea"/>
                <a:ea typeface="+mn-ea"/>
                <a:cs typeface="仿宋" panose="02010609060101010101" charset="-122"/>
              </a:rPr>
              <a:t>（重点）</a:t>
            </a:r>
            <a:endParaRPr lang="en-US" sz="2800" dirty="0">
              <a:latin typeface="+mn-ea"/>
              <a:ea typeface="+mn-ea"/>
              <a:cs typeface="仿宋" panose="02010609060101010101" charset="-122"/>
            </a:endParaRPr>
          </a:p>
          <a:p>
            <a:pPr marL="0" indent="0">
              <a:lnSpc>
                <a:spcPct val="150000"/>
              </a:lnSpc>
            </a:pPr>
            <a:r>
              <a:rPr lang="en-US" sz="2800" dirty="0">
                <a:latin typeface="+mn-ea"/>
                <a:ea typeface="+mn-ea"/>
                <a:cs typeface="仿宋" panose="02010609060101010101" charset="-122"/>
              </a:rPr>
              <a:t>2.</a:t>
            </a:r>
            <a:r>
              <a:rPr lang="zh-CN" sz="2800" dirty="0">
                <a:latin typeface="+mn-ea"/>
                <a:ea typeface="+mn-ea"/>
                <a:cs typeface="仿宋" panose="02010609060101010101" charset="-122"/>
              </a:rPr>
              <a:t>知道升华需要吸热和凝华需要放热。</a:t>
            </a:r>
            <a:endParaRPr lang="en-US" sz="2800" dirty="0">
              <a:latin typeface="+mn-ea"/>
              <a:ea typeface="+mn-ea"/>
              <a:cs typeface="仿宋" panose="02010609060101010101" charset="-122"/>
            </a:endParaRPr>
          </a:p>
          <a:p>
            <a:pPr marL="0" indent="0">
              <a:lnSpc>
                <a:spcPct val="150000"/>
              </a:lnSpc>
            </a:pPr>
            <a:r>
              <a:rPr lang="en-US" sz="2800" dirty="0">
                <a:latin typeface="+mn-ea"/>
                <a:ea typeface="+mn-ea"/>
                <a:cs typeface="仿宋" panose="02010609060101010101" charset="-122"/>
              </a:rPr>
              <a:t>3.</a:t>
            </a:r>
            <a:r>
              <a:rPr lang="zh-CN" sz="2800" dirty="0">
                <a:latin typeface="+mn-ea"/>
                <a:ea typeface="+mn-ea"/>
                <a:cs typeface="仿宋" panose="02010609060101010101" charset="-122"/>
              </a:rPr>
              <a:t>能用物理语言简单解释常见的升华和凝华现象。</a:t>
            </a:r>
            <a:r>
              <a:rPr lang="zh-CN" sz="2800" dirty="0">
                <a:solidFill>
                  <a:srgbClr val="FF0000"/>
                </a:solidFill>
                <a:latin typeface="+mn-ea"/>
                <a:ea typeface="+mn-ea"/>
                <a:cs typeface="仿宋" panose="02010609060101010101" charset="-122"/>
              </a:rPr>
              <a:t>（难点）</a:t>
            </a:r>
            <a:endParaRPr lang="zh-CN" altLang="en-US" sz="2800" dirty="0">
              <a:solidFill>
                <a:srgbClr val="FF0000"/>
              </a:solidFill>
              <a:latin typeface="+mn-ea"/>
              <a:ea typeface="+mn-ea"/>
              <a:cs typeface="仿宋" panose="0201060906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/>
          <p:nvPr>
            <p:custDataLst>
              <p:tags r:id="rId1"/>
            </p:custDataLst>
          </p:nvPr>
        </p:nvSpPr>
        <p:spPr>
          <a:xfrm>
            <a:off x="2872104" y="2485391"/>
            <a:ext cx="1152525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1" charset="-122"/>
              </a:rPr>
              <a:t>放热</a:t>
            </a:r>
          </a:p>
        </p:txBody>
      </p:sp>
      <p:sp>
        <p:nvSpPr>
          <p:cNvPr id="7171" name="Text Box 3"/>
          <p:cNvSpPr txBox="1"/>
          <p:nvPr>
            <p:custDataLst>
              <p:tags r:id="rId2"/>
            </p:custDataLst>
          </p:nvPr>
        </p:nvSpPr>
        <p:spPr>
          <a:xfrm>
            <a:off x="6196329" y="2529841"/>
            <a:ext cx="1152525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1" charset="-122"/>
              </a:rPr>
              <a:t>放热</a:t>
            </a:r>
          </a:p>
        </p:txBody>
      </p:sp>
      <p:sp>
        <p:nvSpPr>
          <p:cNvPr id="7172" name="Text Box 4"/>
          <p:cNvSpPr txBox="1"/>
          <p:nvPr>
            <p:custDataLst>
              <p:tags r:id="rId3"/>
            </p:custDataLst>
          </p:nvPr>
        </p:nvSpPr>
        <p:spPr>
          <a:xfrm>
            <a:off x="6123304" y="1880553"/>
            <a:ext cx="115252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1" charset="-122"/>
              </a:rPr>
              <a:t>吸热</a:t>
            </a:r>
          </a:p>
        </p:txBody>
      </p:sp>
      <p:sp>
        <p:nvSpPr>
          <p:cNvPr id="7173" name="Text Box 5"/>
          <p:cNvSpPr txBox="1"/>
          <p:nvPr>
            <p:custDataLst>
              <p:tags r:id="rId4"/>
            </p:custDataLst>
          </p:nvPr>
        </p:nvSpPr>
        <p:spPr>
          <a:xfrm>
            <a:off x="2884804" y="1780541"/>
            <a:ext cx="1152525" cy="51911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1" charset="-122"/>
              </a:rPr>
              <a:t>吸热</a:t>
            </a:r>
          </a:p>
        </p:txBody>
      </p:sp>
      <p:sp>
        <p:nvSpPr>
          <p:cNvPr id="7174" name="Text Box 6"/>
          <p:cNvSpPr txBox="1"/>
          <p:nvPr>
            <p:custDataLst>
              <p:tags r:id="rId5"/>
            </p:custDataLst>
          </p:nvPr>
        </p:nvSpPr>
        <p:spPr>
          <a:xfrm>
            <a:off x="506729" y="2096453"/>
            <a:ext cx="1547812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固态</a:t>
            </a:r>
          </a:p>
        </p:txBody>
      </p:sp>
      <p:sp>
        <p:nvSpPr>
          <p:cNvPr id="7175" name="Text Box 7"/>
          <p:cNvSpPr txBox="1"/>
          <p:nvPr>
            <p:custDataLst>
              <p:tags r:id="rId6"/>
            </p:custDataLst>
          </p:nvPr>
        </p:nvSpPr>
        <p:spPr>
          <a:xfrm>
            <a:off x="3891279" y="2096453"/>
            <a:ext cx="1296987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液态</a:t>
            </a:r>
          </a:p>
        </p:txBody>
      </p:sp>
      <p:sp>
        <p:nvSpPr>
          <p:cNvPr id="7176" name="Text Box 8"/>
          <p:cNvSpPr txBox="1"/>
          <p:nvPr>
            <p:custDataLst>
              <p:tags r:id="rId7"/>
            </p:custDataLst>
          </p:nvPr>
        </p:nvSpPr>
        <p:spPr>
          <a:xfrm>
            <a:off x="7153591" y="2096453"/>
            <a:ext cx="1633538" cy="7016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</a:rPr>
              <a:t>气态</a:t>
            </a:r>
          </a:p>
        </p:txBody>
      </p:sp>
      <p:cxnSp>
        <p:nvCxnSpPr>
          <p:cNvPr id="7177" name="Line 9"/>
          <p:cNvCxnSpPr/>
          <p:nvPr>
            <p:custDataLst>
              <p:tags r:id="rId8"/>
            </p:custDataLst>
          </p:nvPr>
        </p:nvCxnSpPr>
        <p:spPr>
          <a:xfrm>
            <a:off x="2016441" y="2283778"/>
            <a:ext cx="2019300" cy="28575"/>
          </a:xfrm>
          <a:prstGeom prst="line">
            <a:avLst/>
          </a:prstGeom>
          <a:noFill/>
          <a:ln w="57150" cmpd="thinThick">
            <a:solidFill>
              <a:srgbClr val="0070C0"/>
            </a:solidFill>
            <a:miter lim="800000"/>
            <a:tailEnd type="triangle"/>
          </a:ln>
        </p:spPr>
      </p:cxnSp>
      <p:sp>
        <p:nvSpPr>
          <p:cNvPr id="7178" name="Text Box 10"/>
          <p:cNvSpPr txBox="1"/>
          <p:nvPr>
            <p:custDataLst>
              <p:tags r:id="rId9"/>
            </p:custDataLst>
          </p:nvPr>
        </p:nvSpPr>
        <p:spPr>
          <a:xfrm>
            <a:off x="5086666" y="2488566"/>
            <a:ext cx="1468438" cy="6413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chemeClr val="bg1"/>
                </a:solidFill>
                <a:latin typeface="Times New Roman" panose="02020603050405020304" pitchFamily="18" charset="0"/>
                <a:ea typeface="楷体_GB2312" pitchFamily="1" charset="-122"/>
              </a:rPr>
              <a:t>液化</a:t>
            </a:r>
          </a:p>
        </p:txBody>
      </p:sp>
      <p:cxnSp>
        <p:nvCxnSpPr>
          <p:cNvPr id="7180" name="Line 12"/>
          <p:cNvCxnSpPr/>
          <p:nvPr>
            <p:custDataLst>
              <p:tags r:id="rId10"/>
            </p:custDataLst>
          </p:nvPr>
        </p:nvCxnSpPr>
        <p:spPr>
          <a:xfrm>
            <a:off x="5058091" y="2369503"/>
            <a:ext cx="2154238" cy="47625"/>
          </a:xfrm>
          <a:prstGeom prst="line">
            <a:avLst/>
          </a:prstGeom>
          <a:noFill/>
          <a:ln w="57150" cmpd="thickThin">
            <a:solidFill>
              <a:srgbClr val="0070C0"/>
            </a:solidFill>
            <a:miter lim="800000"/>
            <a:tailEnd type="triangle"/>
          </a:ln>
        </p:spPr>
      </p:cxnSp>
      <p:sp>
        <p:nvSpPr>
          <p:cNvPr id="7181" name="Text Box 13"/>
          <p:cNvSpPr txBox="1"/>
          <p:nvPr>
            <p:custDataLst>
              <p:tags r:id="rId11"/>
            </p:custDataLst>
          </p:nvPr>
        </p:nvSpPr>
        <p:spPr>
          <a:xfrm>
            <a:off x="4683441" y="1809116"/>
            <a:ext cx="1944688" cy="6413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chemeClr val="bg1"/>
                </a:solidFill>
                <a:latin typeface="Times New Roman" panose="02020603050405020304" pitchFamily="18" charset="0"/>
                <a:ea typeface="楷体_GB2312" pitchFamily="1" charset="-122"/>
              </a:rPr>
              <a:t>汽化</a:t>
            </a:r>
          </a:p>
        </p:txBody>
      </p:sp>
      <p:cxnSp>
        <p:nvCxnSpPr>
          <p:cNvPr id="7182" name="Line 14"/>
          <p:cNvCxnSpPr/>
          <p:nvPr>
            <p:custDataLst>
              <p:tags r:id="rId12"/>
            </p:custDataLst>
          </p:nvPr>
        </p:nvCxnSpPr>
        <p:spPr>
          <a:xfrm flipH="1" flipV="1">
            <a:off x="4972366" y="2571116"/>
            <a:ext cx="2232025" cy="30162"/>
          </a:xfrm>
          <a:prstGeom prst="line">
            <a:avLst/>
          </a:prstGeom>
          <a:noFill/>
          <a:ln w="57150" cmpd="thinThick">
            <a:solidFill>
              <a:srgbClr val="0070C0"/>
            </a:solidFill>
            <a:miter lim="800000"/>
            <a:tailEnd type="triangle"/>
          </a:ln>
        </p:spPr>
      </p:cxnSp>
      <p:sp>
        <p:nvSpPr>
          <p:cNvPr id="7183" name="Text Box 15"/>
          <p:cNvSpPr txBox="1"/>
          <p:nvPr>
            <p:custDataLst>
              <p:tags r:id="rId13"/>
            </p:custDataLst>
          </p:nvPr>
        </p:nvSpPr>
        <p:spPr>
          <a:xfrm>
            <a:off x="2078354" y="2456816"/>
            <a:ext cx="1152525" cy="64135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chemeClr val="bg1"/>
                </a:solidFill>
                <a:latin typeface="Times New Roman" panose="02020603050405020304" pitchFamily="18" charset="0"/>
                <a:ea typeface="楷体_GB2312" pitchFamily="1" charset="-122"/>
              </a:rPr>
              <a:t>凝固</a:t>
            </a:r>
          </a:p>
        </p:txBody>
      </p:sp>
      <p:cxnSp>
        <p:nvCxnSpPr>
          <p:cNvPr id="7184" name="Line 16"/>
          <p:cNvCxnSpPr/>
          <p:nvPr>
            <p:custDataLst>
              <p:tags r:id="rId14"/>
            </p:custDataLst>
          </p:nvPr>
        </p:nvCxnSpPr>
        <p:spPr>
          <a:xfrm flipH="1" flipV="1">
            <a:off x="2019616" y="2529841"/>
            <a:ext cx="2019300" cy="20637"/>
          </a:xfrm>
          <a:prstGeom prst="line">
            <a:avLst/>
          </a:prstGeom>
          <a:noFill/>
          <a:ln w="57150" cmpd="thinThick">
            <a:solidFill>
              <a:srgbClr val="0070C0"/>
            </a:solidFill>
            <a:miter lim="800000"/>
            <a:tailEnd type="triangle"/>
          </a:ln>
        </p:spPr>
      </p:cxnSp>
      <p:cxnSp>
        <p:nvCxnSpPr>
          <p:cNvPr id="7185" name="AutoShape 17"/>
          <p:cNvCxnSpPr/>
          <p:nvPr>
            <p:custDataLst>
              <p:tags r:id="rId15"/>
            </p:custDataLst>
          </p:nvPr>
        </p:nvCxnSpPr>
        <p:spPr>
          <a:xfrm rot="5400000">
            <a:off x="4603273" y="-344328"/>
            <a:ext cx="1587" cy="6251575"/>
          </a:xfrm>
          <a:prstGeom prst="bentConnector3">
            <a:avLst>
              <a:gd name="adj1" fmla="val 31499990"/>
            </a:avLst>
          </a:prstGeom>
          <a:noFill/>
          <a:ln w="50800" cmpd="sng">
            <a:solidFill>
              <a:srgbClr val="0070C0"/>
            </a:solidFill>
            <a:miter lim="800000"/>
            <a:tailEnd type="triangle"/>
          </a:ln>
        </p:spPr>
      </p:cxnSp>
      <p:cxnSp>
        <p:nvCxnSpPr>
          <p:cNvPr id="7186" name="AutoShape 18"/>
          <p:cNvCxnSpPr>
            <a:stCxn id="7174" idx="0"/>
            <a:endCxn id="7176" idx="0"/>
          </p:cNvCxnSpPr>
          <p:nvPr>
            <p:custDataLst>
              <p:tags r:id="rId16"/>
            </p:custDataLst>
          </p:nvPr>
        </p:nvCxnSpPr>
        <p:spPr>
          <a:xfrm rot="5400000" flipV="1">
            <a:off x="4625498" y="-1247616"/>
            <a:ext cx="1588" cy="6689725"/>
          </a:xfrm>
          <a:prstGeom prst="bentConnector3">
            <a:avLst>
              <a:gd name="adj1" fmla="val -14400004"/>
            </a:avLst>
          </a:prstGeom>
          <a:noFill/>
          <a:ln w="50800" cmpd="sng">
            <a:solidFill>
              <a:srgbClr val="0070C0"/>
            </a:solidFill>
            <a:miter lim="800000"/>
            <a:tailEnd type="triangle"/>
          </a:ln>
        </p:spPr>
      </p:cxnSp>
      <p:sp>
        <p:nvSpPr>
          <p:cNvPr id="7187" name="Text Box 19"/>
          <p:cNvSpPr txBox="1"/>
          <p:nvPr>
            <p:custDataLst>
              <p:tags r:id="rId17"/>
            </p:custDataLst>
          </p:nvPr>
        </p:nvSpPr>
        <p:spPr>
          <a:xfrm>
            <a:off x="4035741" y="683578"/>
            <a:ext cx="792163" cy="1006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7188" name="Text Box 20"/>
          <p:cNvSpPr txBox="1"/>
          <p:nvPr>
            <p:custDataLst>
              <p:tags r:id="rId18"/>
            </p:custDataLst>
          </p:nvPr>
        </p:nvSpPr>
        <p:spPr>
          <a:xfrm>
            <a:off x="3997641" y="3121978"/>
            <a:ext cx="792163" cy="10064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en-US" altLang="en-US" sz="6000" b="1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7189" name="Text Box 21"/>
          <p:cNvSpPr txBox="1"/>
          <p:nvPr>
            <p:custDataLst>
              <p:tags r:id="rId19"/>
            </p:custDataLst>
          </p:nvPr>
        </p:nvSpPr>
        <p:spPr>
          <a:xfrm>
            <a:off x="157478" y="4010026"/>
            <a:ext cx="8893175" cy="5835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1pPr>
            <a:lvl2pPr marL="4572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2pPr>
            <a:lvl3pPr marL="9144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3pPr>
            <a:lvl4pPr marL="13716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4pPr>
            <a:lvl5pPr marL="182880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/>
              <a:buNone/>
              <a:defRPr lang="zh-CN" altLang="en-US" sz="1800" b="0" u="none" baseline="0">
                <a:solidFill>
                  <a:schemeClr val="tx1"/>
                </a:solidFill>
                <a:effectLst/>
                <a:latin typeface="Arial" panose="020B0604020202020204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</a:rPr>
              <a:t>物质能在固态和气态之间直接变化吗</a:t>
            </a:r>
            <a:r>
              <a:rPr lang="en-US" altLang="en-US" sz="3200" b="1" dirty="0"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/>
      <p:bldP spid="7172" grpId="0"/>
      <p:bldP spid="7173" grpId="0"/>
      <p:bldP spid="7174" grpId="0"/>
      <p:bldP spid="7175" grpId="0"/>
      <p:bldP spid="7176" grpId="0"/>
      <p:bldP spid="7178" grpId="0"/>
      <p:bldP spid="7181" grpId="0"/>
      <p:bldP spid="7183" grpId="0"/>
      <p:bldP spid="7187" grpId="0"/>
      <p:bldP spid="7188" grpId="0"/>
      <p:bldP spid="718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edia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3688" y="1131590"/>
            <a:ext cx="6156176" cy="3447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34316" y="1020877"/>
            <a:ext cx="8208967" cy="13013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sym typeface="+mn-ea"/>
              </a:rPr>
              <a:t>     </a:t>
            </a:r>
            <a:r>
              <a:rPr lang="zh-CN" altLang="en-US" sz="2800" dirty="0">
                <a:sym typeface="+mn-ea"/>
              </a:rPr>
              <a:t>一般在任意温度下，任何固体表面都会发生升华现象；如香皂发出的气味，樟脑丸变小。</a:t>
            </a:r>
          </a:p>
        </p:txBody>
      </p:sp>
      <p:pic>
        <p:nvPicPr>
          <p:cNvPr id="10243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2423295"/>
            <a:ext cx="1694145" cy="223224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00" name="图片 99"/>
          <p:cNvPicPr/>
          <p:nvPr/>
        </p:nvPicPr>
        <p:blipFill>
          <a:blip r:embed="rId3"/>
          <a:srcRect t="14494"/>
          <a:stretch>
            <a:fillRect/>
          </a:stretch>
        </p:blipFill>
        <p:spPr>
          <a:xfrm>
            <a:off x="1115616" y="2761603"/>
            <a:ext cx="2988945" cy="18662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35696" y="1131588"/>
            <a:ext cx="6300192" cy="35285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3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9712" y="1171484"/>
            <a:ext cx="5914210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9712" y="1241451"/>
            <a:ext cx="5633434" cy="31688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"/>
  <p:tag name="KSO_WM_BEAUTIFY_FLAG" val="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"/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656</Words>
  <PresentationFormat>全屏显示(16:9)</PresentationFormat>
  <Paragraphs>92</Paragraphs>
  <Slides>28</Slides>
  <Notes>1</Notes>
  <HiddenSlides>0</HiddenSlides>
  <MMClips>6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1" baseType="lpstr">
      <vt:lpstr>Arial</vt:lpstr>
      <vt:lpstr>宋体</vt:lpstr>
      <vt:lpstr>楷体_GB2312</vt:lpstr>
      <vt:lpstr>黑体</vt:lpstr>
      <vt:lpstr>NEU-BZ-S92</vt:lpstr>
      <vt:lpstr>微软雅黑</vt:lpstr>
      <vt:lpstr>Times New Roman</vt:lpstr>
      <vt:lpstr>仿宋</vt:lpstr>
      <vt:lpstr>Tahoma</vt:lpstr>
      <vt:lpstr>隶书</vt:lpstr>
      <vt:lpstr>Calibri</vt:lpstr>
      <vt:lpstr>自定义设计方案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2024-07-18T06:12:49Z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29CE0DA8686446D4A87FD1FB3E195516</vt:lpwstr>
  </property>
</Properties>
</file>