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3"/>
    <p:sldId id="268" r:id="rId4"/>
    <p:sldId id="270" r:id="rId5"/>
    <p:sldId id="275" r:id="rId6"/>
    <p:sldId id="284" r:id="rId7"/>
    <p:sldId id="277" r:id="rId8"/>
    <p:sldId id="278" r:id="rId9"/>
    <p:sldId id="285" r:id="rId10"/>
    <p:sldId id="286" r:id="rId11"/>
    <p:sldId id="287" r:id="rId12"/>
    <p:sldId id="288" r:id="rId13"/>
    <p:sldId id="289" r:id="rId14"/>
    <p:sldId id="271" r:id="rId15"/>
    <p:sldId id="272" r:id="rId16"/>
    <p:sldId id="279" r:id="rId17"/>
    <p:sldId id="290" r:id="rId18"/>
    <p:sldId id="291" r:id="rId19"/>
    <p:sldId id="292" r:id="rId20"/>
    <p:sldId id="293" r:id="rId21"/>
    <p:sldId id="294" r:id="rId22"/>
    <p:sldId id="295" r:id="rId23"/>
    <p:sldId id="296" r:id="rId24"/>
    <p:sldId id="274" r:id="rId25"/>
    <p:sldId id="276" r:id="rId26"/>
    <p:sldId id="298" r:id="rId27"/>
    <p:sldId id="301" r:id="rId28"/>
    <p:sldId id="302" r:id="rId29"/>
    <p:sldId id="282" r:id="rId30"/>
    <p:sldId id="283" r:id="rId31"/>
    <p:sldId id="303" r:id="rId32"/>
    <p:sldId id="297" r:id="rId33"/>
    <p:sldId id="281" r:id="rId34"/>
    <p:sldId id="304" r:id="rId35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6AD"/>
    <a:srgbClr val="C50023"/>
    <a:srgbClr val="F1A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-120" y="-3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8" Type="http://schemas.openxmlformats.org/officeDocument/2006/relationships/tableStyles" Target="tableStyles.xml"/><Relationship Id="rId37" Type="http://schemas.openxmlformats.org/officeDocument/2006/relationships/viewProps" Target="viewProps.xml"/><Relationship Id="rId36" Type="http://schemas.openxmlformats.org/officeDocument/2006/relationships/presProps" Target="presProps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blipFill rotWithShape="1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bg>
      <p:bgPr>
        <a:blipFill rotWithShape="1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theme" Target="../theme/theme1.xml"/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1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slide" Target="slide14.xml"/><Relationship Id="rId4" Type="http://schemas.openxmlformats.org/officeDocument/2006/relationships/image" Target="../media/image4.jpeg"/><Relationship Id="rId3" Type="http://schemas.openxmlformats.org/officeDocument/2006/relationships/slide" Target="slide13.xml"/><Relationship Id="rId2" Type="http://schemas.openxmlformats.org/officeDocument/2006/relationships/image" Target="../media/image3.jpeg"/><Relationship Id="rId1" Type="http://schemas.openxmlformats.org/officeDocument/2006/relationships/slide" Target="slide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1" Type="http://schemas.openxmlformats.org/officeDocument/2006/relationships/image" Target="../media/image3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1917963" y="2259683"/>
            <a:ext cx="925313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6600" b="1" dirty="0" smtClean="0">
                <a:latin typeface="微软雅黑" panose="020B0503020204020204" charset="-122"/>
                <a:ea typeface="微软雅黑" panose="020B0503020204020204" charset="-122"/>
              </a:rPr>
              <a:t>第二十一章  信息的传递</a:t>
            </a:r>
            <a:endParaRPr lang="zh-CN" altLang="en-US" sz="66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  <a:endParaRPr lang="zh-CN" altLang="en-US" b="1" dirty="0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617838" y="1102532"/>
          <a:ext cx="10775092" cy="5120640"/>
        </p:xfrm>
        <a:graphic>
          <a:graphicData uri="http://schemas.openxmlformats.org/drawingml/2006/table">
            <a:tbl>
              <a:tblPr/>
              <a:tblGrid>
                <a:gridCol w="1552694"/>
                <a:gridCol w="4256780"/>
                <a:gridCol w="4965618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800" b="1" kern="100"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电视</a:t>
                      </a:r>
                      <a:endParaRPr lang="zh-CN" sz="2800" b="1" kern="100"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800" b="1" kern="100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　话筒和摄像机把</a:t>
                      </a:r>
                      <a:r>
                        <a:rPr lang="en-US" sz="2800" b="1" kern="100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Courier New" panose="02070309020205020404"/>
                        </a:rPr>
                        <a:t>________</a:t>
                      </a:r>
                      <a:r>
                        <a:rPr lang="zh-CN" sz="2800" b="1" kern="100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和</a:t>
                      </a:r>
                      <a:r>
                        <a:rPr lang="en-US" sz="2800" b="1" kern="100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Courier New" panose="02070309020205020404"/>
                        </a:rPr>
                        <a:t>________</a:t>
                      </a:r>
                      <a:r>
                        <a:rPr lang="zh-CN" sz="2800" b="1" kern="100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转变为电信号，经发射机把电信号加载到高频电流上，再通过</a:t>
                      </a:r>
                      <a:r>
                        <a:rPr lang="en-US" sz="2800" b="1" kern="100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Courier New" panose="02070309020205020404"/>
                        </a:rPr>
                        <a:t>_______</a:t>
                      </a:r>
                      <a:r>
                        <a:rPr lang="zh-CN" sz="2800" b="1" kern="100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发射到空中</a:t>
                      </a:r>
                      <a:endParaRPr lang="zh-CN" sz="2800" b="1" kern="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800" b="1" kern="100"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　电视的</a:t>
                      </a:r>
                      <a:r>
                        <a:rPr lang="en-US" sz="2800" b="1" kern="100">
                          <a:latin typeface="宋体" panose="02010600030101010101" pitchFamily="2" charset="-122"/>
                          <a:ea typeface="宋体" panose="02010600030101010101" pitchFamily="2" charset="-122"/>
                          <a:cs typeface="Courier New" panose="02070309020205020404"/>
                        </a:rPr>
                        <a:t>________</a:t>
                      </a:r>
                      <a:r>
                        <a:rPr lang="zh-CN" sz="2800" b="1" kern="100"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把高频电磁波接收下来，并把</a:t>
                      </a:r>
                      <a:r>
                        <a:rPr lang="en-US" sz="2800" b="1" kern="100">
                          <a:latin typeface="宋体" panose="02010600030101010101" pitchFamily="2" charset="-122"/>
                          <a:ea typeface="宋体" panose="02010600030101010101" pitchFamily="2" charset="-122"/>
                          <a:cs typeface="Courier New" panose="02070309020205020404"/>
                        </a:rPr>
                        <a:t>________</a:t>
                      </a:r>
                      <a:r>
                        <a:rPr lang="zh-CN" sz="2800" b="1" kern="100"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和</a:t>
                      </a:r>
                      <a:r>
                        <a:rPr lang="en-US" sz="2800" b="1" kern="100">
                          <a:latin typeface="宋体" panose="02010600030101010101" pitchFamily="2" charset="-122"/>
                          <a:ea typeface="宋体" panose="02010600030101010101" pitchFamily="2" charset="-122"/>
                          <a:cs typeface="Courier New" panose="02070309020205020404"/>
                        </a:rPr>
                        <a:t>________</a:t>
                      </a:r>
                      <a:r>
                        <a:rPr lang="zh-CN" sz="2800" b="1" kern="100"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取出、放大，由</a:t>
                      </a:r>
                      <a:r>
                        <a:rPr lang="en-US" sz="2800" b="1" kern="100">
                          <a:latin typeface="宋体" panose="02010600030101010101" pitchFamily="2" charset="-122"/>
                          <a:ea typeface="宋体" panose="02010600030101010101" pitchFamily="2" charset="-122"/>
                          <a:cs typeface="Courier New" panose="02070309020205020404"/>
                        </a:rPr>
                        <a:t>________</a:t>
                      </a:r>
                      <a:r>
                        <a:rPr lang="zh-CN" sz="2800" b="1" kern="100"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还原成图像，由</a:t>
                      </a:r>
                      <a:r>
                        <a:rPr lang="en-US" sz="2800" b="1" kern="100">
                          <a:latin typeface="宋体" panose="02010600030101010101" pitchFamily="2" charset="-122"/>
                          <a:ea typeface="宋体" panose="02010600030101010101" pitchFamily="2" charset="-122"/>
                          <a:cs typeface="Courier New" panose="02070309020205020404"/>
                        </a:rPr>
                        <a:t>________</a:t>
                      </a:r>
                      <a:r>
                        <a:rPr lang="zh-CN" sz="2800" b="1" kern="100"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还原成声音</a:t>
                      </a:r>
                      <a:endParaRPr lang="zh-CN" sz="2800" b="1" kern="100"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800" b="1" kern="100"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移动</a:t>
                      </a:r>
                      <a:endParaRPr lang="zh-CN" sz="2800" b="1" kern="100"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800" b="1" kern="100"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电话</a:t>
                      </a:r>
                      <a:endParaRPr lang="zh-CN" sz="2800" b="1" kern="100"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800" b="1" kern="100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　移动电话既是无线电</a:t>
                      </a:r>
                      <a:r>
                        <a:rPr lang="en-US" sz="2800" b="1" kern="100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Courier New" panose="02070309020205020404"/>
                        </a:rPr>
                        <a:t>________</a:t>
                      </a:r>
                      <a:r>
                        <a:rPr lang="zh-CN" sz="2800" b="1" kern="100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又是无线电</a:t>
                      </a:r>
                      <a:r>
                        <a:rPr lang="en-US" sz="2800" b="1" kern="100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Courier New" panose="02070309020205020404"/>
                        </a:rPr>
                        <a:t>________</a:t>
                      </a:r>
                      <a:r>
                        <a:rPr lang="zh-CN" sz="2800" b="1" kern="100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：它用</a:t>
                      </a:r>
                      <a:r>
                        <a:rPr lang="en-US" sz="2800" b="1" kern="100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Courier New" panose="02070309020205020404"/>
                        </a:rPr>
                        <a:t>________</a:t>
                      </a:r>
                      <a:r>
                        <a:rPr lang="zh-CN" sz="2800" b="1" kern="100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把讲话的信息发射到空中，同时它又在空中捕获</a:t>
                      </a:r>
                      <a:r>
                        <a:rPr lang="en-US" sz="2800" b="1" kern="100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Courier New" panose="02070309020205020404"/>
                        </a:rPr>
                        <a:t>________</a:t>
                      </a:r>
                      <a:endParaRPr lang="zh-CN" sz="2800" b="1" kern="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273643" y="1791730"/>
            <a:ext cx="1422184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声音信号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127157" y="1791730"/>
            <a:ext cx="1422184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图像信号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11611" y="3694670"/>
            <a:ext cx="1422184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发射天线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019535" y="1161535"/>
            <a:ext cx="1422184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接收天线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9440563" y="1804086"/>
            <a:ext cx="1422184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图像信号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6895070" y="2434281"/>
            <a:ext cx="1422184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声音信号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7166919" y="3076832"/>
            <a:ext cx="1112805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显示器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7414054" y="3682314"/>
            <a:ext cx="1112805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扬声器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6054811" y="4349578"/>
            <a:ext cx="1112805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发射台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4" name="Rectangle 1"/>
          <p:cNvSpPr>
            <a:spLocks noChangeArrowheads="1"/>
          </p:cNvSpPr>
          <p:nvPr/>
        </p:nvSpPr>
        <p:spPr bwMode="auto">
          <a:xfrm>
            <a:off x="9354065" y="4386649"/>
            <a:ext cx="1112805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接收台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2792627" y="5004486"/>
            <a:ext cx="1112805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电磁波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6351373" y="5609968"/>
            <a:ext cx="1112805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电磁波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4" grpId="0"/>
      <p:bldP spid="15" grpId="0"/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  <a:endParaRPr lang="zh-CN" altLang="en-US" b="1" dirty="0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593124" y="1087395"/>
            <a:ext cx="10762735" cy="4939814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四、四条信息之路</a:t>
            </a:r>
            <a:endParaRPr lang="zh-CN" altLang="en-US" sz="3000" b="1" dirty="0" smtClean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．微波通信：传递信息的载体是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。微波的性质更接近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，大致沿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传播，不能沿地球表面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。故必须每隔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50 km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左右就要建一个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endParaRPr lang="zh-CN" altLang="en-US" sz="3000" b="1" dirty="0" smtClean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．卫星通信：传递信息的载体是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，通信卫星相当于微波中继站，因此能进行远距离传送信息。并且具有通信容量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、干扰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、功效高的优点。</a:t>
            </a:r>
            <a:endParaRPr lang="zh-CN" altLang="en-US" sz="3000" b="1" dirty="0" smtClean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6610865" y="1902941"/>
            <a:ext cx="803425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微波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000897" y="2607276"/>
            <a:ext cx="803425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光波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090086" y="2619632"/>
            <a:ext cx="803425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直线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9564129" y="2607276"/>
            <a:ext cx="803425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绕射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6647935" y="3274541"/>
            <a:ext cx="1731564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微波中继站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6425514" y="4028303"/>
            <a:ext cx="803425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微波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1112108" y="5412259"/>
            <a:ext cx="494046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大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3904735" y="5362833"/>
            <a:ext cx="494046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小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  <a:endParaRPr lang="zh-CN" altLang="en-US" b="1" dirty="0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80768" y="1112108"/>
            <a:ext cx="10688595" cy="424731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．光纤通信：传递信息的载体是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，属于有线通信。其优点是传输损耗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、传输距离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、容量极大、不受电磁干扰、通信质量高、保密性好。</a:t>
            </a:r>
            <a:endParaRPr lang="zh-CN" altLang="en-US" sz="3000" b="1" dirty="0" smtClean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4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．网络通信：把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联在一起可以进行网络通信，其优点是能传输文字、图像和声音，并且有交换性，能高速处理和传输信息。</a:t>
            </a:r>
            <a:endParaRPr lang="zh-CN" altLang="en-US" sz="3000" b="1" dirty="0" smtClean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6512011" y="1272746"/>
            <a:ext cx="803425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激光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201297" y="1940011"/>
            <a:ext cx="494046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小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7673546" y="1940011"/>
            <a:ext cx="494046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长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3744097" y="3274541"/>
            <a:ext cx="1112805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计算机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/>
      <p:bldP spid="4" grpId="0"/>
      <p:bldP spid="5" grpId="0"/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  <a:endParaRPr lang="zh-CN" altLang="en-US" b="1" dirty="0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12" name="组合 11"/>
          <p:cNvGrpSpPr/>
          <p:nvPr/>
        </p:nvGrpSpPr>
        <p:grpSpPr>
          <a:xfrm>
            <a:off x="87682" y="956711"/>
            <a:ext cx="4290680" cy="696726"/>
            <a:chOff x="37578" y="944185"/>
            <a:chExt cx="3106455" cy="696726"/>
          </a:xfrm>
        </p:grpSpPr>
        <p:pic>
          <p:nvPicPr>
            <p:cNvPr id="13" name="图片 12" descr="图标-03"/>
            <p:cNvPicPr>
              <a:picLocks noChangeAspect="1"/>
            </p:cNvPicPr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37578" y="944185"/>
              <a:ext cx="3106455" cy="696726"/>
            </a:xfrm>
            <a:prstGeom prst="rect">
              <a:avLst/>
            </a:prstGeom>
          </p:spPr>
        </p:pic>
        <p:sp>
          <p:nvSpPr>
            <p:cNvPr id="14" name="文本框 2"/>
            <p:cNvSpPr txBox="1"/>
            <p:nvPr/>
          </p:nvSpPr>
          <p:spPr>
            <a:xfrm>
              <a:off x="458662" y="1064895"/>
              <a:ext cx="169351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0" algn="l"/>
              <a:r>
                <a:rPr lang="zh-CN" altLang="en-US" sz="28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华文新魏" panose="02010800040101010101" charset="-122"/>
                  <a:ea typeface="华文新魏" panose="02010800040101010101" charset="-122"/>
                  <a:sym typeface="+mn-ea"/>
                </a:rPr>
                <a:t>科学方法概览</a:t>
              </a:r>
              <a:endParaRPr lang="zh-CN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anose="02010800040101010101" charset="-122"/>
                <a:ea typeface="华文新魏" panose="02010800040101010101" charset="-122"/>
                <a:sym typeface="+mn-ea"/>
              </a:endParaRPr>
            </a:p>
          </p:txBody>
        </p:sp>
      </p:grpSp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766118" y="1935685"/>
          <a:ext cx="10404389" cy="4114800"/>
        </p:xfrm>
        <a:graphic>
          <a:graphicData uri="http://schemas.openxmlformats.org/drawingml/2006/table">
            <a:tbl>
              <a:tblPr/>
              <a:tblGrid>
                <a:gridCol w="1999730"/>
                <a:gridCol w="8404659"/>
              </a:tblGrid>
              <a:tr h="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3000" b="1" kern="1200" dirty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物理研究方法</a:t>
                      </a:r>
                      <a:endParaRPr lang="zh-CN" altLang="en-US" sz="3000" b="1" kern="1200" dirty="0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3000" b="1" kern="1200" dirty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该方法在本章的应用</a:t>
                      </a:r>
                      <a:endParaRPr lang="zh-CN" altLang="en-US" sz="3000" b="1" kern="1200" dirty="0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3000" b="1" kern="1200" dirty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类比法</a:t>
                      </a:r>
                      <a:endParaRPr lang="zh-CN" altLang="en-US" sz="3000" b="1" kern="1200" dirty="0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3000" b="1" kern="1200" dirty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　学习和理解电磁波时，要将电磁波与水波、声波进行类比，从产生、传播、特征等方面类比认识电磁波，明确电磁波客观存在的同时，理解波长、波速及频率之间的关系</a:t>
                      </a:r>
                      <a:endParaRPr lang="zh-CN" altLang="en-US" sz="3000" b="1" kern="1200" dirty="0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  <a:endParaRPr lang="zh-CN" altLang="en-US" b="1" dirty="0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64548" y="969905"/>
            <a:ext cx="4240644" cy="675005"/>
            <a:chOff x="183" y="1646"/>
            <a:chExt cx="4986" cy="1063"/>
          </a:xfrm>
        </p:grpSpPr>
        <p:pic>
          <p:nvPicPr>
            <p:cNvPr id="7" name="图片 6" descr="图标-02"/>
            <p:cNvPicPr>
              <a:picLocks noChangeAspect="1"/>
            </p:cNvPicPr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183" y="1646"/>
              <a:ext cx="4986" cy="1063"/>
            </a:xfrm>
            <a:prstGeom prst="rect">
              <a:avLst/>
            </a:prstGeom>
          </p:spPr>
        </p:pic>
        <p:sp>
          <p:nvSpPr>
            <p:cNvPr id="8" name="文本框 3"/>
            <p:cNvSpPr txBox="1"/>
            <p:nvPr/>
          </p:nvSpPr>
          <p:spPr>
            <a:xfrm>
              <a:off x="878" y="1767"/>
              <a:ext cx="2750" cy="8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zh-CN" altLang="en-US" sz="28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华文新魏" panose="02010800040101010101" charset="-122"/>
                  <a:ea typeface="华文新魏" panose="02010800040101010101" charset="-122"/>
                  <a:sym typeface="+mn-ea"/>
                </a:rPr>
                <a:t>科学应用示例</a:t>
              </a:r>
              <a:endParaRPr lang="zh-CN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anose="02010800040101010101" charset="-122"/>
                <a:ea typeface="华文新魏" panose="02010800040101010101" charset="-122"/>
                <a:sym typeface="+mn-ea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735685" y="1643633"/>
            <a:ext cx="3587842" cy="559769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>
              <a:lnSpc>
                <a:spcPct val="150000"/>
              </a:lnSpc>
              <a:spcBef>
                <a:spcPct val="0"/>
              </a:spcBef>
              <a:buNone/>
            </a:pPr>
            <a:r>
              <a:rPr lang="zh-CN" altLang="en-US" sz="2400" b="1" dirty="0" smtClean="0">
                <a:solidFill>
                  <a:srgbClr val="00A6AD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夯基专训</a:t>
            </a:r>
            <a:r>
              <a:rPr lang="en-US" altLang="zh-CN" sz="2400" b="1" dirty="0" smtClean="0">
                <a:solidFill>
                  <a:srgbClr val="00A6AD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—</a:t>
            </a:r>
            <a:r>
              <a:rPr lang="zh-CN" altLang="en-US" sz="2400" b="1" dirty="0" smtClean="0">
                <a:solidFill>
                  <a:srgbClr val="00A6AD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易错概念辨析</a:t>
            </a:r>
            <a:endParaRPr lang="zh-CN" altLang="en-US" sz="2400" b="1" dirty="0">
              <a:solidFill>
                <a:srgbClr val="00A6AD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11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2317" y="1778253"/>
            <a:ext cx="84455" cy="41402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605480" y="2434281"/>
            <a:ext cx="10466173" cy="355481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判断下列说法的正误，并对错误的说法分析指正。</a:t>
            </a:r>
            <a:endParaRPr lang="zh-CN" altLang="en-US" sz="3000" b="1" dirty="0" smtClean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)1.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不同波长的电磁波在空气中的传播速度不同。</a:t>
            </a:r>
            <a:endParaRPr lang="zh-CN" altLang="en-US" sz="3000" b="1" dirty="0" smtClean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分析指正：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________________________________________________________________________________________________________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endParaRPr lang="zh-CN" altLang="en-US" sz="3000" b="1" dirty="0" smtClean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2" name="Rectangle 140"/>
          <p:cNvSpPr>
            <a:spLocks noChangeArrowheads="1"/>
          </p:cNvSpPr>
          <p:nvPr/>
        </p:nvSpPr>
        <p:spPr bwMode="auto">
          <a:xfrm>
            <a:off x="1076784" y="3249820"/>
            <a:ext cx="494046" cy="46166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none" anchor="ctr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×</a:t>
            </a:r>
            <a:endParaRPr lang="en-US" altLang="zh-CN" sz="24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704335" y="4547286"/>
            <a:ext cx="9811265" cy="111376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zh-CN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电磁波的传播速度与频率、波长无关，所以不同波长的电磁波在空气中的传播速度相同</a:t>
            </a:r>
            <a:endParaRPr lang="zh-CN" altLang="zh-CN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0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337" grpId="0"/>
      <p:bldP spid="12" grpId="0"/>
      <p:bldP spid="2048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  <a:endParaRPr lang="zh-CN" altLang="en-US" b="1" dirty="0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79621" y="1433384"/>
            <a:ext cx="10466173" cy="290848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r>
              <a:rPr lang="en-US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)2.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用不同数字的组合表示的信号叫做数字信号。</a:t>
            </a:r>
            <a:endParaRPr lang="zh-CN" altLang="en-US" sz="3000" b="1" dirty="0" smtClean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分析指正：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________________________________________________________________________________________________________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endParaRPr lang="zh-CN" altLang="en-US" sz="3000" b="1" dirty="0" smtClean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Rectangle 140"/>
          <p:cNvSpPr>
            <a:spLocks noChangeArrowheads="1"/>
          </p:cNvSpPr>
          <p:nvPr/>
        </p:nvSpPr>
        <p:spPr bwMode="auto">
          <a:xfrm>
            <a:off x="1175638" y="1643441"/>
            <a:ext cx="494046" cy="46166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none" anchor="ctr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×</a:t>
            </a:r>
            <a:endParaRPr lang="en-US" altLang="zh-CN" sz="24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741405" y="2891481"/>
            <a:ext cx="6932141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用不同符号的不同组合表示的信号叫做数字信号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  <a:endParaRPr lang="zh-CN" altLang="en-US" b="1" dirty="0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79621" y="1433384"/>
            <a:ext cx="10466173" cy="286232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r>
              <a:rPr lang="en-US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)3.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电磁波既能传递声音信号，也能传递图像信号。</a:t>
            </a:r>
            <a:endParaRPr lang="zh-CN" altLang="en-US" sz="3000" b="1" dirty="0" smtClean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分析指正：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________________________________________________________________________________________________________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endParaRPr lang="zh-CN" altLang="en-US" sz="3000" b="1" dirty="0" smtClean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Rectangle 141"/>
          <p:cNvSpPr>
            <a:spLocks noChangeArrowheads="1"/>
          </p:cNvSpPr>
          <p:nvPr/>
        </p:nvSpPr>
        <p:spPr bwMode="auto">
          <a:xfrm>
            <a:off x="1140706" y="1611782"/>
            <a:ext cx="494046" cy="46166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√</a:t>
            </a:r>
            <a:endParaRPr lang="zh-CN" altLang="en-US" sz="24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  <a:endParaRPr lang="zh-CN" altLang="en-US" b="1" dirty="0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79621" y="1433384"/>
            <a:ext cx="10466173" cy="364715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r>
              <a:rPr lang="en-US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)4.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电视、广播和移动通信都是利用超声波来传递信息的。</a:t>
            </a:r>
            <a:endParaRPr lang="zh-CN" altLang="en-US" sz="3000" b="1" dirty="0" smtClean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分析指正：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________________________________________________________________________________________________________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endParaRPr lang="zh-CN" altLang="en-US" sz="3000" b="1" dirty="0" smtClean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Rectangle 140"/>
          <p:cNvSpPr>
            <a:spLocks noChangeArrowheads="1"/>
          </p:cNvSpPr>
          <p:nvPr/>
        </p:nvSpPr>
        <p:spPr bwMode="auto">
          <a:xfrm>
            <a:off x="1175638" y="1643441"/>
            <a:ext cx="494046" cy="46166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none" anchor="ctr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×</a:t>
            </a:r>
            <a:endParaRPr lang="en-US" altLang="zh-CN" sz="24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827903" y="3484606"/>
            <a:ext cx="7846540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电视、广播和移动通信都是利用电磁波来传递信息的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  <a:endParaRPr lang="zh-CN" altLang="en-US" b="1" dirty="0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79621" y="1433384"/>
            <a:ext cx="10466173" cy="364715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r>
              <a:rPr lang="en-US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)5.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移动电话和电视、收音机一样，只有接收功能，没有发射功能。</a:t>
            </a:r>
            <a:endParaRPr lang="zh-CN" altLang="en-US" sz="3000" b="1" dirty="0" smtClean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分析指正：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________________________________________________________________________________________________________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endParaRPr lang="zh-CN" altLang="en-US" sz="3000" b="1" dirty="0" smtClean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Rectangle 140"/>
          <p:cNvSpPr>
            <a:spLocks noChangeArrowheads="1"/>
          </p:cNvSpPr>
          <p:nvPr/>
        </p:nvSpPr>
        <p:spPr bwMode="auto">
          <a:xfrm>
            <a:off x="1175638" y="1643441"/>
            <a:ext cx="494046" cy="46166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none" anchor="ctr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×</a:t>
            </a:r>
            <a:endParaRPr lang="en-US" altLang="zh-CN" sz="24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827902" y="3484606"/>
            <a:ext cx="9885405" cy="120032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移动电话既可以发射信号，又可以接收信号，故既是无线电发射台又是无线电接收台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  <a:endParaRPr lang="zh-CN" altLang="en-US" b="1" dirty="0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79621" y="1433384"/>
            <a:ext cx="10466173" cy="290848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r>
              <a:rPr lang="en-US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)6.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使用电话交换机能提高线路的利用率。</a:t>
            </a:r>
            <a:endParaRPr lang="zh-CN" altLang="en-US" sz="3000" b="1" dirty="0" smtClean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分析指正：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________________________________________________________________________________________________________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endParaRPr lang="zh-CN" altLang="en-US" sz="3000" b="1" dirty="0" smtClean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Rectangle 141"/>
          <p:cNvSpPr>
            <a:spLocks noChangeArrowheads="1"/>
          </p:cNvSpPr>
          <p:nvPr/>
        </p:nvSpPr>
        <p:spPr bwMode="auto">
          <a:xfrm>
            <a:off x="1140706" y="1611782"/>
            <a:ext cx="494046" cy="46166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√</a:t>
            </a:r>
            <a:endParaRPr lang="zh-CN" altLang="en-US" sz="24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Rectangle 5"/>
          <p:cNvSpPr/>
          <p:nvPr/>
        </p:nvSpPr>
        <p:spPr>
          <a:xfrm>
            <a:off x="2825918" y="1428263"/>
            <a:ext cx="5134739" cy="830997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sz="4800" b="1" dirty="0" smtClean="0">
                <a:solidFill>
                  <a:srgbClr val="C5002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仿宋" panose="02010609060101010101" charset="-122"/>
                <a:ea typeface="仿宋" panose="02010609060101010101" charset="-122"/>
              </a:rPr>
              <a:t>本章核心素养提升</a:t>
            </a:r>
            <a:endParaRPr lang="zh-CN" altLang="en-US" sz="4800" b="1" dirty="0" smtClean="0">
              <a:solidFill>
                <a:srgbClr val="C50023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仿宋" panose="02010609060101010101" charset="-122"/>
              <a:ea typeface="仿宋" panose="02010609060101010101" charset="-122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3279139" y="2348582"/>
            <a:ext cx="6080013" cy="1007745"/>
            <a:chOff x="5164" y="4732"/>
            <a:chExt cx="7955" cy="1587"/>
          </a:xfrm>
        </p:grpSpPr>
        <p:pic>
          <p:nvPicPr>
            <p:cNvPr id="9" name="图片 8" descr="图标-02">
              <a:hlinkClick r:id="rId1" action="ppaction://hlinksldjump"/>
            </p:cNvPr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164" y="4732"/>
              <a:ext cx="7955" cy="1587"/>
            </a:xfrm>
            <a:prstGeom prst="rect">
              <a:avLst/>
            </a:prstGeom>
          </p:spPr>
        </p:pic>
        <p:sp>
          <p:nvSpPr>
            <p:cNvPr id="4" name="文本框 3">
              <a:hlinkClick r:id="rId1" action="ppaction://hlinksldjump"/>
            </p:cNvPr>
            <p:cNvSpPr txBox="1"/>
            <p:nvPr/>
          </p:nvSpPr>
          <p:spPr>
            <a:xfrm>
              <a:off x="5980" y="4920"/>
              <a:ext cx="5622" cy="12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zh-CN" altLang="en-US" sz="44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华文新魏" panose="02010800040101010101" charset="-122"/>
                  <a:ea typeface="华文新魏" panose="02010800040101010101" charset="-122"/>
                  <a:sym typeface="+mn-ea"/>
                </a:rPr>
                <a:t>科学知识梳理</a:t>
              </a:r>
              <a:endParaRPr lang="zh-CN" alt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anose="02010800040101010101" charset="-122"/>
                <a:ea typeface="华文新魏" panose="02010800040101010101" charset="-122"/>
                <a:sym typeface="+mn-ea"/>
              </a:endParaRPr>
            </a:p>
          </p:txBody>
        </p:sp>
      </p:grpSp>
      <p:grpSp>
        <p:nvGrpSpPr>
          <p:cNvPr id="6" name="组合 5"/>
          <p:cNvGrpSpPr/>
          <p:nvPr/>
        </p:nvGrpSpPr>
        <p:grpSpPr>
          <a:xfrm>
            <a:off x="2848303" y="3284729"/>
            <a:ext cx="5779327" cy="1038225"/>
            <a:chOff x="4926" y="6850"/>
            <a:chExt cx="9349" cy="1635"/>
          </a:xfrm>
        </p:grpSpPr>
        <p:pic>
          <p:nvPicPr>
            <p:cNvPr id="10" name="图片 9" descr="图标-03">
              <a:hlinkClick r:id="rId3" action="ppaction://hlinksldjump"/>
            </p:cNvPr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926" y="6850"/>
              <a:ext cx="9349" cy="1635"/>
            </a:xfrm>
            <a:prstGeom prst="rect">
              <a:avLst/>
            </a:prstGeom>
          </p:spPr>
        </p:pic>
        <p:sp>
          <p:nvSpPr>
            <p:cNvPr id="5" name="文本框 4">
              <a:hlinkClick r:id="rId3" action="ppaction://hlinksldjump"/>
            </p:cNvPr>
            <p:cNvSpPr txBox="1"/>
            <p:nvPr/>
          </p:nvSpPr>
          <p:spPr>
            <a:xfrm>
              <a:off x="5980" y="7119"/>
              <a:ext cx="5999" cy="12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0" algn="l"/>
              <a:r>
                <a:rPr lang="zh-CN" altLang="en-US" sz="44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华文新魏" panose="02010800040101010101" charset="-122"/>
                  <a:ea typeface="华文新魏" panose="02010800040101010101" charset="-122"/>
                  <a:sym typeface="+mn-ea"/>
                </a:rPr>
                <a:t>科学方法概览</a:t>
              </a:r>
              <a:endParaRPr lang="zh-CN" alt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anose="02010800040101010101" charset="-122"/>
                <a:ea typeface="华文新魏" panose="02010800040101010101" charset="-122"/>
                <a:sym typeface="+mn-ea"/>
              </a:endParaRPr>
            </a:p>
          </p:txBody>
        </p:sp>
      </p:grpSp>
      <p:sp>
        <p:nvSpPr>
          <p:cNvPr id="2" name="Rectangle 5"/>
          <p:cNvSpPr/>
          <p:nvPr/>
        </p:nvSpPr>
        <p:spPr>
          <a:xfrm>
            <a:off x="1081088" y="110491"/>
            <a:ext cx="4532010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smtClean="0">
                <a:latin typeface="微软雅黑" panose="020B0503020204020204" charset="-122"/>
                <a:ea typeface="微软雅黑" panose="020B0503020204020204" charset="-122"/>
              </a:rPr>
              <a:t>第二十一章  信息的传递</a:t>
            </a:r>
            <a:endParaRPr lang="zh-CN" altLang="en-US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16" name="组合 15"/>
          <p:cNvGrpSpPr/>
          <p:nvPr/>
        </p:nvGrpSpPr>
        <p:grpSpPr>
          <a:xfrm>
            <a:off x="2441826" y="4286751"/>
            <a:ext cx="6142774" cy="1007745"/>
            <a:chOff x="5164" y="4732"/>
            <a:chExt cx="7955" cy="1587"/>
          </a:xfrm>
        </p:grpSpPr>
        <p:pic>
          <p:nvPicPr>
            <p:cNvPr id="20" name="图片 19" descr="图标-02">
              <a:hlinkClick r:id="rId1" action="ppaction://hlinksldjump"/>
            </p:cNvPr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164" y="4732"/>
              <a:ext cx="7955" cy="1587"/>
            </a:xfrm>
            <a:prstGeom prst="rect">
              <a:avLst/>
            </a:prstGeom>
          </p:spPr>
        </p:pic>
        <p:sp>
          <p:nvSpPr>
            <p:cNvPr id="21" name="文本框 3">
              <a:hlinkClick r:id="rId5" action="ppaction://hlinksldjump"/>
            </p:cNvPr>
            <p:cNvSpPr txBox="1"/>
            <p:nvPr/>
          </p:nvSpPr>
          <p:spPr>
            <a:xfrm>
              <a:off x="5980" y="4920"/>
              <a:ext cx="4834" cy="12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zh-CN" altLang="en-US" sz="44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华文新魏" panose="02010800040101010101" charset="-122"/>
                  <a:ea typeface="华文新魏" panose="02010800040101010101" charset="-122"/>
                  <a:sym typeface="+mn-ea"/>
                </a:rPr>
                <a:t>科学应用示例</a:t>
              </a:r>
              <a:endParaRPr lang="zh-CN" alt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anose="02010800040101010101" charset="-122"/>
                <a:ea typeface="华文新魏" panose="02010800040101010101" charset="-122"/>
                <a:sym typeface="+mn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  <a:endParaRPr lang="zh-CN" altLang="en-US" b="1" dirty="0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79621" y="1433384"/>
            <a:ext cx="10466173" cy="364715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r>
              <a:rPr lang="en-US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)7.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收音机的调谐器可以从电磁波中选出特定频率的信号。</a:t>
            </a:r>
            <a:endParaRPr lang="zh-CN" altLang="en-US" sz="3000" b="1" dirty="0" smtClean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分析指正：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________________________________________________________________________________________________________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endParaRPr lang="zh-CN" altLang="en-US" sz="3000" b="1" dirty="0" smtClean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Rectangle 141"/>
          <p:cNvSpPr>
            <a:spLocks noChangeArrowheads="1"/>
          </p:cNvSpPr>
          <p:nvPr/>
        </p:nvSpPr>
        <p:spPr bwMode="auto">
          <a:xfrm>
            <a:off x="1140706" y="1611782"/>
            <a:ext cx="494046" cy="46166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√</a:t>
            </a:r>
            <a:endParaRPr lang="zh-CN" altLang="en-US" sz="24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  <a:endParaRPr lang="zh-CN" altLang="en-US" b="1" dirty="0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79621" y="1433384"/>
            <a:ext cx="10466173" cy="364715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r>
              <a:rPr lang="en-US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)8.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光导纤维和微波通信及卫星通信一样，都需要建微波中继站。</a:t>
            </a:r>
            <a:endParaRPr lang="zh-CN" altLang="en-US" sz="3000" b="1" dirty="0" smtClean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分析指正：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________________________________________________________________________________________________________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endParaRPr lang="zh-CN" altLang="en-US" sz="3000" b="1" dirty="0" smtClean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Rectangle 140"/>
          <p:cNvSpPr>
            <a:spLocks noChangeArrowheads="1"/>
          </p:cNvSpPr>
          <p:nvPr/>
        </p:nvSpPr>
        <p:spPr bwMode="auto">
          <a:xfrm>
            <a:off x="1175638" y="1643441"/>
            <a:ext cx="494046" cy="46166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none" anchor="ctr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×</a:t>
            </a:r>
            <a:endParaRPr lang="en-US" altLang="zh-CN" sz="24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827902" y="3484606"/>
            <a:ext cx="9885405" cy="113710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光纤通信是靠光在光导纤维内壁多次反射传递信息的，不需要建微波中继站，而微波通信和卫星通信都需要建微波中继站，它们不一样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  <a:endParaRPr lang="zh-CN" altLang="en-US" b="1" dirty="0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79621" y="1433384"/>
            <a:ext cx="10466173" cy="364715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r>
              <a:rPr lang="en-US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)9.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用电子邮件可以传输文字、声音文件，但不能传输图像文件。</a:t>
            </a:r>
            <a:endParaRPr lang="zh-CN" altLang="en-US" sz="3000" b="1" dirty="0" smtClean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分析指正：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________________________________________________________________________________________________________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endParaRPr lang="zh-CN" altLang="en-US" sz="3000" b="1" dirty="0" smtClean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Rectangle 140"/>
          <p:cNvSpPr>
            <a:spLocks noChangeArrowheads="1"/>
          </p:cNvSpPr>
          <p:nvPr/>
        </p:nvSpPr>
        <p:spPr bwMode="auto">
          <a:xfrm>
            <a:off x="1175638" y="1643441"/>
            <a:ext cx="494046" cy="46166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none" anchor="ctr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×</a:t>
            </a:r>
            <a:endParaRPr lang="en-US" altLang="zh-CN" sz="24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852616" y="3558747"/>
            <a:ext cx="9885405" cy="55976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用电子邮件可以传输文字、声音和图像文件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/>
        </p:nvSpPr>
        <p:spPr>
          <a:xfrm>
            <a:off x="746443" y="1062583"/>
            <a:ext cx="3587842" cy="559769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>
              <a:lnSpc>
                <a:spcPct val="150000"/>
              </a:lnSpc>
              <a:spcBef>
                <a:spcPct val="0"/>
              </a:spcBef>
              <a:buNone/>
            </a:pPr>
            <a:r>
              <a:rPr lang="zh-CN" altLang="en-US" sz="2400" b="1" dirty="0" smtClean="0">
                <a:solidFill>
                  <a:srgbClr val="00A6AD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提能专训</a:t>
            </a:r>
            <a:r>
              <a:rPr lang="en-US" altLang="zh-CN" sz="2400" b="1" dirty="0" smtClean="0">
                <a:solidFill>
                  <a:srgbClr val="00A6AD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—</a:t>
            </a:r>
            <a:r>
              <a:rPr lang="zh-CN" altLang="en-US" sz="2400" b="1" dirty="0" smtClean="0">
                <a:solidFill>
                  <a:srgbClr val="00A6AD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重点考点剖析</a:t>
            </a:r>
            <a:endParaRPr lang="zh-CN" altLang="en-US" sz="2400" b="1" dirty="0">
              <a:solidFill>
                <a:srgbClr val="00A6AD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7" name="Picture 4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473075" y="1197203"/>
            <a:ext cx="84455" cy="41402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  <a:endParaRPr lang="zh-CN" altLang="en-US" b="1" dirty="0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Rectangle 10"/>
          <p:cNvSpPr/>
          <p:nvPr/>
        </p:nvSpPr>
        <p:spPr>
          <a:xfrm>
            <a:off x="784043" y="1773399"/>
            <a:ext cx="2339102" cy="46166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zh-CN" altLang="en-US" sz="2400" b="1" dirty="0" smtClean="0">
                <a:solidFill>
                  <a:srgbClr val="F1AF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考点一　电磁波</a:t>
            </a:r>
            <a:endParaRPr lang="zh-CN" altLang="en-US" sz="2400" b="1" dirty="0" smtClean="0">
              <a:solidFill>
                <a:srgbClr val="F1AF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40050" y="2427811"/>
            <a:ext cx="10554026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600" b="1" dirty="0" smtClean="0">
                <a:latin typeface="仿宋" panose="02010609060101010101" charset="-122"/>
                <a:ea typeface="仿宋" panose="02010609060101010101" charset="-122"/>
              </a:rPr>
              <a:t>电磁波也是一种波，它与水波、声波有着许多相似之处：它们都有一定的波长、波速和频率；传播过程中都遵循波速＝波长</a:t>
            </a:r>
            <a:r>
              <a:rPr lang="en-US" altLang="en-US" sz="2600" b="1" dirty="0" smtClean="0">
                <a:latin typeface="仿宋" panose="02010609060101010101" charset="-122"/>
                <a:ea typeface="仿宋" panose="02010609060101010101" charset="-122"/>
              </a:rPr>
              <a:t>×</a:t>
            </a:r>
            <a:r>
              <a:rPr lang="zh-CN" altLang="en-US" sz="2600" b="1" dirty="0" smtClean="0">
                <a:latin typeface="仿宋" panose="02010609060101010101" charset="-122"/>
                <a:ea typeface="仿宋" panose="02010609060101010101" charset="-122"/>
              </a:rPr>
              <a:t>频率。电磁波与声波的不同点是：声波的传播需要介质，而电磁波的传播不需要介质。电磁波在真空中的传播速度和光速一样。</a:t>
            </a:r>
            <a:endParaRPr lang="zh-CN" altLang="en-US" sz="2600" b="1" dirty="0" smtClean="0">
              <a:latin typeface="仿宋" panose="02010609060101010101" charset="-122"/>
              <a:ea typeface="仿宋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  <a:endParaRPr lang="zh-CN" altLang="en-US" b="1" dirty="0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630195" y="939114"/>
            <a:ext cx="10626811" cy="563231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30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例</a:t>
            </a:r>
            <a:r>
              <a:rPr lang="en-US" altLang="zh-CN" sz="30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 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2017·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绵阳我国独立自主建立的“北斗”卫星定位系统，可提供全天候的及时定位服务。该系统利用电磁波传递信息。下列关于电磁波的说法中正确的是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endParaRPr lang="en-US" altLang="zh-CN" sz="3000" b="1" dirty="0" smtClean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．所有电磁波的波长都相等</a:t>
            </a:r>
            <a:endParaRPr lang="zh-CN" altLang="en-US" sz="3000" b="1" dirty="0" smtClean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．电磁波不能在玻璃中传播</a:t>
            </a:r>
            <a:endParaRPr lang="zh-CN" altLang="en-US" sz="3000" b="1" dirty="0" smtClean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．在真空中，无线电波的传播速度小于光的传播速度</a:t>
            </a:r>
            <a:endParaRPr lang="zh-CN" altLang="en-US" sz="3000" b="1" dirty="0" smtClean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D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．作为载体，电磁波频率越高，相同时间内可以传输的信息越多</a:t>
            </a:r>
            <a:endParaRPr lang="zh-CN" altLang="en-US" sz="3000" b="1" dirty="0" smtClean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Rectangle 60"/>
          <p:cNvSpPr>
            <a:spLocks noChangeArrowheads="1"/>
          </p:cNvSpPr>
          <p:nvPr/>
        </p:nvSpPr>
        <p:spPr bwMode="auto">
          <a:xfrm>
            <a:off x="6850478" y="2487576"/>
            <a:ext cx="340158" cy="461665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 anchor="ctr">
            <a:spAutoFit/>
          </a:bodyPr>
          <a:lstStyle/>
          <a:p>
            <a:pPr eaLnBrk="0" hangingPunct="0">
              <a:buFontTx/>
              <a:buNone/>
            </a:pPr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D</a:t>
            </a:r>
            <a:endParaRPr lang="en-US" altLang="zh-CN" sz="24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5" grpId="0"/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  <a:endParaRPr lang="zh-CN" altLang="en-US" b="1" dirty="0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Rectangle 13"/>
          <p:cNvSpPr>
            <a:spLocks noChangeArrowheads="1"/>
          </p:cNvSpPr>
          <p:nvPr/>
        </p:nvSpPr>
        <p:spPr bwMode="auto">
          <a:xfrm>
            <a:off x="619193" y="1785161"/>
            <a:ext cx="10518498" cy="349634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anchor="ctr">
            <a:spAutoFit/>
          </a:bodyPr>
          <a:lstStyle/>
          <a:p>
            <a:pPr eaLnBrk="0" hangingPunct="0">
              <a:lnSpc>
                <a:spcPct val="140000"/>
              </a:lnSpc>
            </a:pPr>
            <a:r>
              <a:rPr lang="en-US" altLang="zh-CN" sz="2600" b="1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[</a:t>
            </a:r>
            <a:r>
              <a:rPr lang="zh-CN" altLang="en-US" sz="2600" b="1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解析</a:t>
            </a:r>
            <a:r>
              <a:rPr lang="en-US" altLang="zh-CN" sz="2600" b="1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]</a:t>
            </a:r>
            <a:r>
              <a:rPr lang="zh-CN" altLang="en-US" sz="2600" b="1" dirty="0" smtClean="0">
                <a:solidFill>
                  <a:srgbClr val="000000"/>
                </a:solidFill>
                <a:latin typeface="仿宋" panose="02010609060101010101" charset="-122"/>
                <a:ea typeface="仿宋" panose="02010609060101010101" charset="-122"/>
                <a:cs typeface="Times New Roman" panose="02020603050405020304" pitchFamily="18" charset="0"/>
              </a:rPr>
              <a:t>在一定介质中，电磁波的波速是一定的，波长</a:t>
            </a:r>
            <a:r>
              <a:rPr lang="en-US" altLang="zh-CN" sz="2600" b="1" dirty="0" smtClean="0">
                <a:solidFill>
                  <a:srgbClr val="000000"/>
                </a:solidFill>
                <a:latin typeface="仿宋" panose="02010609060101010101" charset="-122"/>
                <a:ea typeface="仿宋" panose="02010609060101010101" charset="-122"/>
                <a:cs typeface="Times New Roman" panose="02020603050405020304" pitchFamily="18" charset="0"/>
              </a:rPr>
              <a:t>λ</a:t>
            </a:r>
            <a:r>
              <a:rPr lang="zh-CN" altLang="en-US" sz="2600" b="1" dirty="0" smtClean="0">
                <a:solidFill>
                  <a:srgbClr val="000000"/>
                </a:solidFill>
                <a:latin typeface="仿宋" panose="02010609060101010101" charset="-122"/>
                <a:ea typeface="仿宋" panose="02010609060101010101" charset="-122"/>
                <a:cs typeface="Times New Roman" panose="02020603050405020304" pitchFamily="18" charset="0"/>
              </a:rPr>
              <a:t>与频率</a:t>
            </a:r>
            <a:r>
              <a:rPr lang="en-US" altLang="en-US" sz="2600" b="1" dirty="0" smtClean="0">
                <a:solidFill>
                  <a:srgbClr val="000000"/>
                </a:solidFill>
                <a:latin typeface="仿宋" panose="02010609060101010101" charset="-122"/>
                <a:ea typeface="仿宋" panose="02010609060101010101" charset="-122"/>
                <a:cs typeface="Times New Roman" panose="02020603050405020304" pitchFamily="18" charset="0"/>
              </a:rPr>
              <a:t>f</a:t>
            </a:r>
            <a:r>
              <a:rPr lang="zh-CN" altLang="en-US" sz="2600" b="1" dirty="0" smtClean="0">
                <a:solidFill>
                  <a:srgbClr val="000000"/>
                </a:solidFill>
                <a:latin typeface="仿宋" panose="02010609060101010101" charset="-122"/>
                <a:ea typeface="仿宋" panose="02010609060101010101" charset="-122"/>
                <a:cs typeface="Times New Roman" panose="02020603050405020304" pitchFamily="18" charset="0"/>
              </a:rPr>
              <a:t>成反比，因此各种电磁波的波长是不相等的，</a:t>
            </a:r>
            <a:r>
              <a:rPr lang="en-US" altLang="en-US" sz="2600" b="1" dirty="0" smtClean="0">
                <a:solidFill>
                  <a:srgbClr val="000000"/>
                </a:solidFill>
                <a:latin typeface="仿宋" panose="02010609060101010101" charset="-122"/>
                <a:ea typeface="仿宋" panose="02010609060101010101" charset="-122"/>
                <a:cs typeface="Times New Roman" panose="02020603050405020304" pitchFamily="18" charset="0"/>
              </a:rPr>
              <a:t>A</a:t>
            </a:r>
            <a:r>
              <a:rPr lang="zh-CN" altLang="en-US" sz="2600" b="1" dirty="0" smtClean="0">
                <a:solidFill>
                  <a:srgbClr val="000000"/>
                </a:solidFill>
                <a:latin typeface="仿宋" panose="02010609060101010101" charset="-122"/>
                <a:ea typeface="仿宋" panose="02010609060101010101" charset="-122"/>
                <a:cs typeface="Times New Roman" panose="02020603050405020304" pitchFamily="18" charset="0"/>
              </a:rPr>
              <a:t>选项说法错误；电磁波可以在玻璃中传播，</a:t>
            </a:r>
            <a:r>
              <a:rPr lang="en-US" altLang="en-US" sz="2600" b="1" dirty="0" smtClean="0">
                <a:solidFill>
                  <a:srgbClr val="000000"/>
                </a:solidFill>
                <a:latin typeface="仿宋" panose="02010609060101010101" charset="-122"/>
                <a:ea typeface="仿宋" panose="02010609060101010101" charset="-122"/>
                <a:cs typeface="Times New Roman" panose="02020603050405020304" pitchFamily="18" charset="0"/>
              </a:rPr>
              <a:t>B</a:t>
            </a:r>
            <a:r>
              <a:rPr lang="zh-CN" altLang="en-US" sz="2600" b="1" dirty="0" smtClean="0">
                <a:solidFill>
                  <a:srgbClr val="000000"/>
                </a:solidFill>
                <a:latin typeface="仿宋" panose="02010609060101010101" charset="-122"/>
                <a:ea typeface="仿宋" panose="02010609060101010101" charset="-122"/>
                <a:cs typeface="Times New Roman" panose="02020603050405020304" pitchFamily="18" charset="0"/>
              </a:rPr>
              <a:t>选项说法错误；无线电波和光分别是电磁波的其中一类，在真空中，它们的传播速度相等，</a:t>
            </a:r>
            <a:r>
              <a:rPr lang="en-US" altLang="en-US" sz="2600" b="1" dirty="0" smtClean="0">
                <a:solidFill>
                  <a:srgbClr val="000000"/>
                </a:solidFill>
                <a:latin typeface="仿宋" panose="02010609060101010101" charset="-122"/>
                <a:ea typeface="仿宋" panose="02010609060101010101" charset="-122"/>
                <a:cs typeface="Times New Roman" panose="02020603050405020304" pitchFamily="18" charset="0"/>
              </a:rPr>
              <a:t>C</a:t>
            </a:r>
            <a:r>
              <a:rPr lang="zh-CN" altLang="en-US" sz="2600" b="1" dirty="0" smtClean="0">
                <a:solidFill>
                  <a:srgbClr val="000000"/>
                </a:solidFill>
                <a:latin typeface="仿宋" panose="02010609060101010101" charset="-122"/>
                <a:ea typeface="仿宋" panose="02010609060101010101" charset="-122"/>
                <a:cs typeface="Times New Roman" panose="02020603050405020304" pitchFamily="18" charset="0"/>
              </a:rPr>
              <a:t>选项说法错误；从信息理论角度分析可知：作为载体的电磁波，频率越高，相同时间内传输的信息就越多，</a:t>
            </a:r>
            <a:r>
              <a:rPr lang="en-US" altLang="en-US" sz="2600" b="1" dirty="0" smtClean="0">
                <a:solidFill>
                  <a:srgbClr val="000000"/>
                </a:solidFill>
                <a:latin typeface="仿宋" panose="02010609060101010101" charset="-122"/>
                <a:ea typeface="仿宋" panose="02010609060101010101" charset="-122"/>
                <a:cs typeface="Times New Roman" panose="02020603050405020304" pitchFamily="18" charset="0"/>
              </a:rPr>
              <a:t>D</a:t>
            </a:r>
            <a:r>
              <a:rPr lang="zh-CN" altLang="en-US" sz="2600" b="1" dirty="0" smtClean="0">
                <a:solidFill>
                  <a:srgbClr val="000000"/>
                </a:solidFill>
                <a:latin typeface="仿宋" panose="02010609060101010101" charset="-122"/>
                <a:ea typeface="仿宋" panose="02010609060101010101" charset="-122"/>
                <a:cs typeface="Times New Roman" panose="02020603050405020304" pitchFamily="18" charset="0"/>
              </a:rPr>
              <a:t>选项说法正确。</a:t>
            </a:r>
            <a:endParaRPr lang="zh-CN" altLang="en-US" sz="2600" b="1" dirty="0" smtClean="0">
              <a:solidFill>
                <a:srgbClr val="000000"/>
              </a:solidFill>
              <a:latin typeface="仿宋" panose="02010609060101010101" charset="-122"/>
              <a:ea typeface="仿宋" panose="0201060906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  <a:endParaRPr lang="zh-CN" altLang="en-US" b="1" dirty="0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766121" y="2041644"/>
          <a:ext cx="10540311" cy="3566160"/>
        </p:xfrm>
        <a:graphic>
          <a:graphicData uri="http://schemas.openxmlformats.org/drawingml/2006/table">
            <a:tbl>
              <a:tblPr/>
              <a:tblGrid>
                <a:gridCol w="2282755"/>
                <a:gridCol w="2878523"/>
                <a:gridCol w="2600824"/>
                <a:gridCol w="2778209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 dirty="0">
                          <a:latin typeface="仿宋" panose="02010609060101010101" charset="-122"/>
                          <a:ea typeface="仿宋" panose="02010609060101010101" charset="-122"/>
                          <a:cs typeface="Times New Roman" panose="02020603050405020304"/>
                        </a:rPr>
                        <a:t>　名称</a:t>
                      </a:r>
                      <a:endParaRPr lang="zh-CN" sz="2600" b="1" kern="100" dirty="0">
                        <a:latin typeface="仿宋" panose="02010609060101010101" charset="-122"/>
                        <a:ea typeface="仿宋" panose="02010609060101010101" charset="-122"/>
                        <a:cs typeface="Courier New" panose="020703090202050204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 dirty="0">
                          <a:latin typeface="仿宋" panose="02010609060101010101" charset="-122"/>
                          <a:ea typeface="仿宋" panose="02010609060101010101" charset="-122"/>
                          <a:cs typeface="Times New Roman" panose="02020603050405020304"/>
                        </a:rPr>
                        <a:t>区别　</a:t>
                      </a:r>
                      <a:endParaRPr lang="zh-CN" sz="2600" b="1" kern="100" dirty="0">
                        <a:latin typeface="仿宋" panose="02010609060101010101" charset="-122"/>
                        <a:ea typeface="仿宋" panose="02010609060101010101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>
                          <a:latin typeface="仿宋" panose="02010609060101010101" charset="-122"/>
                          <a:ea typeface="仿宋" panose="02010609060101010101" charset="-122"/>
                          <a:cs typeface="Times New Roman" panose="02020603050405020304"/>
                        </a:rPr>
                        <a:t>波长</a:t>
                      </a:r>
                      <a:endParaRPr lang="zh-CN" sz="2600" b="1" kern="100">
                        <a:latin typeface="仿宋" panose="02010609060101010101" charset="-122"/>
                        <a:ea typeface="仿宋" panose="02010609060101010101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>
                          <a:latin typeface="仿宋" panose="02010609060101010101" charset="-122"/>
                          <a:ea typeface="仿宋" panose="02010609060101010101" charset="-122"/>
                          <a:cs typeface="Times New Roman" panose="02020603050405020304"/>
                        </a:rPr>
                        <a:t>波速</a:t>
                      </a:r>
                      <a:endParaRPr lang="zh-CN" sz="2600" b="1" kern="100">
                        <a:latin typeface="仿宋" panose="02010609060101010101" charset="-122"/>
                        <a:ea typeface="仿宋" panose="02010609060101010101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>
                          <a:latin typeface="仿宋" panose="02010609060101010101" charset="-122"/>
                          <a:ea typeface="仿宋" panose="02010609060101010101" charset="-122"/>
                          <a:cs typeface="Times New Roman" panose="02020603050405020304"/>
                        </a:rPr>
                        <a:t>频率</a:t>
                      </a:r>
                      <a:endParaRPr lang="zh-CN" sz="2600" b="1" kern="100">
                        <a:latin typeface="仿宋" panose="02010609060101010101" charset="-122"/>
                        <a:ea typeface="仿宋" panose="02010609060101010101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 dirty="0">
                          <a:latin typeface="仿宋" panose="02010609060101010101" charset="-122"/>
                          <a:ea typeface="仿宋" panose="02010609060101010101" charset="-122"/>
                          <a:cs typeface="Times New Roman" panose="02020603050405020304"/>
                        </a:rPr>
                        <a:t>概念</a:t>
                      </a:r>
                      <a:endParaRPr lang="zh-CN" sz="2600" b="1" kern="100" dirty="0">
                        <a:latin typeface="仿宋" panose="02010609060101010101" charset="-122"/>
                        <a:ea typeface="仿宋" panose="02010609060101010101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>
                          <a:latin typeface="仿宋" panose="02010609060101010101" charset="-122"/>
                          <a:ea typeface="仿宋" panose="02010609060101010101" charset="-122"/>
                          <a:cs typeface="Times New Roman" panose="02020603050405020304"/>
                        </a:rPr>
                        <a:t>　邻近的两波峰或波谷的距离</a:t>
                      </a:r>
                      <a:endParaRPr lang="zh-CN" sz="2600" b="1" kern="100">
                        <a:latin typeface="仿宋" panose="02010609060101010101" charset="-122"/>
                        <a:ea typeface="仿宋" panose="02010609060101010101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>
                          <a:latin typeface="仿宋" panose="02010609060101010101" charset="-122"/>
                          <a:ea typeface="仿宋" panose="02010609060101010101" charset="-122"/>
                          <a:cs typeface="Times New Roman" panose="02020603050405020304"/>
                        </a:rPr>
                        <a:t>　电磁波在</a:t>
                      </a:r>
                      <a:r>
                        <a:rPr lang="en-US" sz="2600" b="1" kern="100">
                          <a:latin typeface="仿宋" panose="02010609060101010101" charset="-122"/>
                          <a:ea typeface="仿宋" panose="02010609060101010101" charset="-122"/>
                          <a:cs typeface="Courier New" panose="02070309020205020404"/>
                        </a:rPr>
                        <a:t>1 </a:t>
                      </a:r>
                      <a:r>
                        <a:rPr lang="en-US" sz="2600" b="1" i="1" kern="100">
                          <a:latin typeface="仿宋" panose="02010609060101010101" charset="-122"/>
                          <a:ea typeface="仿宋" panose="02010609060101010101" charset="-122"/>
                          <a:cs typeface="Courier New" panose="02070309020205020404"/>
                        </a:rPr>
                        <a:t>s</a:t>
                      </a:r>
                      <a:r>
                        <a:rPr lang="zh-CN" sz="2600" b="1" kern="100">
                          <a:latin typeface="仿宋" panose="02010609060101010101" charset="-122"/>
                          <a:ea typeface="仿宋" panose="02010609060101010101" charset="-122"/>
                          <a:cs typeface="Times New Roman" panose="02020603050405020304"/>
                        </a:rPr>
                        <a:t>内传播的距离</a:t>
                      </a:r>
                      <a:endParaRPr lang="zh-CN" sz="2600" b="1" kern="100">
                        <a:latin typeface="仿宋" panose="02010609060101010101" charset="-122"/>
                        <a:ea typeface="仿宋" panose="02010609060101010101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 dirty="0">
                          <a:latin typeface="仿宋" panose="02010609060101010101" charset="-122"/>
                          <a:ea typeface="仿宋" panose="02010609060101010101" charset="-122"/>
                          <a:cs typeface="Times New Roman" panose="02020603050405020304"/>
                        </a:rPr>
                        <a:t>　在某确定位置，</a:t>
                      </a:r>
                      <a:r>
                        <a:rPr lang="en-US" sz="2600" b="1" kern="100" dirty="0">
                          <a:latin typeface="仿宋" panose="02010609060101010101" charset="-122"/>
                          <a:ea typeface="仿宋" panose="02010609060101010101" charset="-122"/>
                          <a:cs typeface="Courier New" panose="02070309020205020404"/>
                        </a:rPr>
                        <a:t>1 </a:t>
                      </a:r>
                      <a:r>
                        <a:rPr lang="en-US" sz="2600" b="1" i="1" kern="100" dirty="0">
                          <a:latin typeface="仿宋" panose="02010609060101010101" charset="-122"/>
                          <a:ea typeface="仿宋" panose="02010609060101010101" charset="-122"/>
                          <a:cs typeface="Courier New" panose="02070309020205020404"/>
                        </a:rPr>
                        <a:t>s</a:t>
                      </a:r>
                      <a:r>
                        <a:rPr lang="zh-CN" sz="2600" b="1" kern="100" dirty="0">
                          <a:latin typeface="仿宋" panose="02010609060101010101" charset="-122"/>
                          <a:ea typeface="仿宋" panose="02010609060101010101" charset="-122"/>
                          <a:cs typeface="Times New Roman" panose="02020603050405020304"/>
                        </a:rPr>
                        <a:t>内通过的波峰或波谷数</a:t>
                      </a:r>
                      <a:endParaRPr lang="zh-CN" sz="2600" b="1" kern="100" dirty="0">
                        <a:latin typeface="仿宋" panose="02010609060101010101" charset="-122"/>
                        <a:ea typeface="仿宋" panose="02010609060101010101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>
                          <a:latin typeface="仿宋" panose="02010609060101010101" charset="-122"/>
                          <a:ea typeface="仿宋" panose="02010609060101010101" charset="-122"/>
                          <a:cs typeface="Times New Roman" panose="02020603050405020304"/>
                        </a:rPr>
                        <a:t>表示符号</a:t>
                      </a:r>
                      <a:endParaRPr lang="zh-CN" sz="2600" b="1" kern="100">
                        <a:latin typeface="仿宋" panose="02010609060101010101" charset="-122"/>
                        <a:ea typeface="仿宋" panose="02010609060101010101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600" b="1" kern="100">
                          <a:latin typeface="仿宋" panose="02010609060101010101" charset="-122"/>
                          <a:ea typeface="仿宋" panose="02010609060101010101" charset="-122"/>
                          <a:cs typeface="Courier New" panose="02070309020205020404"/>
                        </a:rPr>
                        <a:t>λ</a:t>
                      </a:r>
                      <a:endParaRPr lang="zh-CN" sz="2600" b="1" kern="100">
                        <a:latin typeface="仿宋" panose="02010609060101010101" charset="-122"/>
                        <a:ea typeface="仿宋" panose="02010609060101010101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600" b="1" kern="100">
                          <a:latin typeface="仿宋" panose="02010609060101010101" charset="-122"/>
                          <a:ea typeface="仿宋" panose="02010609060101010101" charset="-122"/>
                          <a:cs typeface="Courier New" panose="02070309020205020404"/>
                        </a:rPr>
                        <a:t>c</a:t>
                      </a:r>
                      <a:endParaRPr lang="zh-CN" sz="2600" b="1" kern="100">
                        <a:latin typeface="仿宋" panose="02010609060101010101" charset="-122"/>
                        <a:ea typeface="仿宋" panose="02010609060101010101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600" b="1" kern="100" dirty="0">
                          <a:latin typeface="仿宋" panose="02010609060101010101" charset="-122"/>
                          <a:ea typeface="仿宋" panose="02010609060101010101" charset="-122"/>
                          <a:cs typeface="Courier New" panose="02070309020205020404"/>
                        </a:rPr>
                        <a:t>f</a:t>
                      </a:r>
                      <a:endParaRPr lang="zh-CN" sz="2600" b="1" kern="100" dirty="0">
                        <a:latin typeface="仿宋" panose="02010609060101010101" charset="-122"/>
                        <a:ea typeface="仿宋" panose="02010609060101010101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531340" y="976184"/>
            <a:ext cx="7221849" cy="59869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2600" b="1" dirty="0" smtClean="0">
                <a:solidFill>
                  <a:srgbClr val="00B0F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[</a:t>
            </a:r>
            <a:r>
              <a:rPr lang="zh-CN" altLang="en-US" sz="2600" b="1" dirty="0" smtClean="0">
                <a:solidFill>
                  <a:srgbClr val="00B0F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方法技巧</a:t>
            </a:r>
            <a:r>
              <a:rPr lang="en-US" altLang="zh-CN" sz="2600" b="1" dirty="0" smtClean="0">
                <a:solidFill>
                  <a:srgbClr val="00B0F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]</a:t>
            </a:r>
            <a:r>
              <a:rPr lang="zh-CN" altLang="en-US" sz="2600" b="1" dirty="0" smtClean="0">
                <a:latin typeface="仿宋" panose="02010609060101010101" charset="-122"/>
                <a:ea typeface="仿宋" panose="02010609060101010101" charset="-122"/>
                <a:cs typeface="Times New Roman" panose="02020603050405020304" pitchFamily="18" charset="0"/>
              </a:rPr>
              <a:t>从描述电磁波的物理量上分析电磁波</a:t>
            </a:r>
            <a:endParaRPr lang="zh-CN" altLang="en-US" sz="2600" b="1" dirty="0" smtClean="0">
              <a:latin typeface="仿宋" panose="02010609060101010101" charset="-122"/>
              <a:ea typeface="仿宋" panose="0201060906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8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  <a:endParaRPr lang="zh-CN" altLang="en-US" b="1" dirty="0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729049" y="1725620"/>
          <a:ext cx="10540313" cy="2971800"/>
        </p:xfrm>
        <a:graphic>
          <a:graphicData uri="http://schemas.openxmlformats.org/drawingml/2006/table">
            <a:tbl>
              <a:tblPr/>
              <a:tblGrid>
                <a:gridCol w="2282756"/>
                <a:gridCol w="2878524"/>
                <a:gridCol w="2600824"/>
                <a:gridCol w="2778209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 dirty="0">
                          <a:latin typeface="仿宋" panose="02010609060101010101" charset="-122"/>
                          <a:ea typeface="仿宋" panose="02010609060101010101" charset="-122"/>
                          <a:cs typeface="Times New Roman" panose="02020603050405020304"/>
                        </a:rPr>
                        <a:t>单位</a:t>
                      </a:r>
                      <a:endParaRPr lang="zh-CN" sz="2600" b="1" kern="100" dirty="0">
                        <a:latin typeface="仿宋" panose="02010609060101010101" charset="-122"/>
                        <a:ea typeface="仿宋" panose="02010609060101010101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>
                          <a:latin typeface="仿宋" panose="02010609060101010101" charset="-122"/>
                          <a:ea typeface="仿宋" panose="02010609060101010101" charset="-122"/>
                          <a:cs typeface="Times New Roman" panose="02020603050405020304"/>
                        </a:rPr>
                        <a:t>米</a:t>
                      </a:r>
                      <a:r>
                        <a:rPr lang="en-US" sz="2600" b="1" kern="100">
                          <a:latin typeface="仿宋" panose="02010609060101010101" charset="-122"/>
                          <a:ea typeface="仿宋" panose="02010609060101010101" charset="-122"/>
                          <a:cs typeface="Courier New" panose="02070309020205020404"/>
                        </a:rPr>
                        <a:t>(</a:t>
                      </a:r>
                      <a:r>
                        <a:rPr lang="en-US" sz="2600" b="1" i="1" kern="100">
                          <a:latin typeface="仿宋" panose="02010609060101010101" charset="-122"/>
                          <a:ea typeface="仿宋" panose="02010609060101010101" charset="-122"/>
                          <a:cs typeface="Courier New" panose="02070309020205020404"/>
                        </a:rPr>
                        <a:t>m</a:t>
                      </a:r>
                      <a:r>
                        <a:rPr lang="en-US" sz="2600" b="1" kern="100">
                          <a:latin typeface="仿宋" panose="02010609060101010101" charset="-122"/>
                          <a:ea typeface="仿宋" panose="02010609060101010101" charset="-122"/>
                          <a:cs typeface="Courier New" panose="02070309020205020404"/>
                        </a:rPr>
                        <a:t>)</a:t>
                      </a:r>
                      <a:endParaRPr lang="zh-CN" sz="2600" b="1" kern="100">
                        <a:latin typeface="仿宋" panose="02010609060101010101" charset="-122"/>
                        <a:ea typeface="仿宋" panose="02010609060101010101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>
                          <a:latin typeface="仿宋" panose="02010609060101010101" charset="-122"/>
                          <a:ea typeface="仿宋" panose="02010609060101010101" charset="-122"/>
                          <a:cs typeface="Times New Roman" panose="02020603050405020304"/>
                        </a:rPr>
                        <a:t>米每秒</a:t>
                      </a:r>
                      <a:r>
                        <a:rPr lang="en-US" sz="2600" b="1" kern="100">
                          <a:latin typeface="仿宋" panose="02010609060101010101" charset="-122"/>
                          <a:ea typeface="仿宋" panose="02010609060101010101" charset="-122"/>
                          <a:cs typeface="Courier New" panose="02070309020205020404"/>
                        </a:rPr>
                        <a:t>(</a:t>
                      </a:r>
                      <a:r>
                        <a:rPr lang="en-US" sz="2600" b="1" i="1" kern="100">
                          <a:latin typeface="仿宋" panose="02010609060101010101" charset="-122"/>
                          <a:ea typeface="仿宋" panose="02010609060101010101" charset="-122"/>
                          <a:cs typeface="Courier New" panose="02070309020205020404"/>
                        </a:rPr>
                        <a:t>m</a:t>
                      </a:r>
                      <a:r>
                        <a:rPr lang="en-US" sz="2600" b="1" kern="100">
                          <a:latin typeface="仿宋" panose="02010609060101010101" charset="-122"/>
                          <a:ea typeface="仿宋" panose="02010609060101010101" charset="-122"/>
                          <a:cs typeface="Courier New" panose="02070309020205020404"/>
                        </a:rPr>
                        <a:t>/</a:t>
                      </a:r>
                      <a:r>
                        <a:rPr lang="en-US" sz="2600" b="1" i="1" kern="100">
                          <a:latin typeface="仿宋" panose="02010609060101010101" charset="-122"/>
                          <a:ea typeface="仿宋" panose="02010609060101010101" charset="-122"/>
                          <a:cs typeface="Courier New" panose="02070309020205020404"/>
                        </a:rPr>
                        <a:t>s</a:t>
                      </a:r>
                      <a:r>
                        <a:rPr lang="en-US" sz="2600" b="1" kern="100">
                          <a:latin typeface="仿宋" panose="02010609060101010101" charset="-122"/>
                          <a:ea typeface="仿宋" panose="02010609060101010101" charset="-122"/>
                          <a:cs typeface="Courier New" panose="02070309020205020404"/>
                        </a:rPr>
                        <a:t>)</a:t>
                      </a:r>
                      <a:endParaRPr lang="zh-CN" sz="2600" b="1" kern="100">
                        <a:latin typeface="仿宋" panose="02010609060101010101" charset="-122"/>
                        <a:ea typeface="仿宋" panose="02010609060101010101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>
                          <a:latin typeface="仿宋" panose="02010609060101010101" charset="-122"/>
                          <a:ea typeface="仿宋" panose="02010609060101010101" charset="-122"/>
                          <a:cs typeface="Times New Roman" panose="02020603050405020304"/>
                        </a:rPr>
                        <a:t>赫兹</a:t>
                      </a:r>
                      <a:r>
                        <a:rPr lang="en-US" sz="2600" b="1" kern="100">
                          <a:latin typeface="仿宋" panose="02010609060101010101" charset="-122"/>
                          <a:ea typeface="仿宋" panose="02010609060101010101" charset="-122"/>
                          <a:cs typeface="Courier New" panose="02070309020205020404"/>
                        </a:rPr>
                        <a:t>(</a:t>
                      </a:r>
                      <a:r>
                        <a:rPr lang="en-US" sz="2600" b="1" i="1" kern="100">
                          <a:latin typeface="仿宋" panose="02010609060101010101" charset="-122"/>
                          <a:ea typeface="仿宋" panose="02010609060101010101" charset="-122"/>
                          <a:cs typeface="Courier New" panose="02070309020205020404"/>
                        </a:rPr>
                        <a:t>Hz</a:t>
                      </a:r>
                      <a:r>
                        <a:rPr lang="en-US" sz="2600" b="1" kern="100">
                          <a:latin typeface="仿宋" panose="02010609060101010101" charset="-122"/>
                          <a:ea typeface="仿宋" panose="02010609060101010101" charset="-122"/>
                          <a:cs typeface="Courier New" panose="02070309020205020404"/>
                        </a:rPr>
                        <a:t>)</a:t>
                      </a:r>
                      <a:endParaRPr lang="zh-CN" sz="2600" b="1" kern="100">
                        <a:latin typeface="仿宋" panose="02010609060101010101" charset="-122"/>
                        <a:ea typeface="仿宋" panose="02010609060101010101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>
                          <a:latin typeface="仿宋" panose="02010609060101010101" charset="-122"/>
                          <a:ea typeface="仿宋" panose="02010609060101010101" charset="-122"/>
                          <a:cs typeface="Times New Roman" panose="02020603050405020304"/>
                        </a:rPr>
                        <a:t>特点</a:t>
                      </a:r>
                      <a:endParaRPr lang="zh-CN" sz="2600" b="1" kern="100">
                        <a:latin typeface="仿宋" panose="02010609060101010101" charset="-122"/>
                        <a:ea typeface="仿宋" panose="02010609060101010101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 dirty="0">
                          <a:latin typeface="仿宋" panose="02010609060101010101" charset="-122"/>
                          <a:ea typeface="仿宋" panose="02010609060101010101" charset="-122"/>
                          <a:cs typeface="Times New Roman" panose="02020603050405020304"/>
                        </a:rPr>
                        <a:t>　在真空中，电磁波的波速一定，为</a:t>
                      </a:r>
                      <a:r>
                        <a:rPr lang="en-US" sz="2600" b="1" kern="100" dirty="0">
                          <a:latin typeface="仿宋" panose="02010609060101010101" charset="-122"/>
                          <a:ea typeface="仿宋" panose="02010609060101010101" charset="-122"/>
                          <a:cs typeface="Courier New" panose="02070309020205020404"/>
                        </a:rPr>
                        <a:t>3.0</a:t>
                      </a:r>
                      <a:r>
                        <a:rPr lang="en-US" sz="2600" b="1" kern="100" dirty="0">
                          <a:latin typeface="仿宋" panose="02010609060101010101" charset="-122"/>
                          <a:ea typeface="仿宋" panose="02010609060101010101" charset="-122"/>
                          <a:cs typeface="Times New Roman" panose="02020603050405020304"/>
                        </a:rPr>
                        <a:t>×</a:t>
                      </a:r>
                      <a:r>
                        <a:rPr lang="en-US" sz="2600" b="1" kern="100" dirty="0">
                          <a:latin typeface="仿宋" panose="02010609060101010101" charset="-122"/>
                          <a:ea typeface="仿宋" panose="02010609060101010101" charset="-122"/>
                          <a:cs typeface="Courier New" panose="02070309020205020404"/>
                        </a:rPr>
                        <a:t>10</a:t>
                      </a:r>
                      <a:r>
                        <a:rPr lang="en-US" sz="2600" b="1" kern="100" baseline="30000" dirty="0">
                          <a:latin typeface="仿宋" panose="02010609060101010101" charset="-122"/>
                          <a:ea typeface="仿宋" panose="02010609060101010101" charset="-122"/>
                          <a:cs typeface="Courier New" panose="02070309020205020404"/>
                        </a:rPr>
                        <a:t>8</a:t>
                      </a:r>
                      <a:r>
                        <a:rPr lang="en-US" sz="2600" b="1" kern="100" dirty="0">
                          <a:latin typeface="仿宋" panose="02010609060101010101" charset="-122"/>
                          <a:ea typeface="仿宋" panose="02010609060101010101" charset="-122"/>
                          <a:cs typeface="Courier New" panose="02070309020205020404"/>
                        </a:rPr>
                        <a:t> </a:t>
                      </a:r>
                      <a:r>
                        <a:rPr lang="en-US" sz="2600" b="1" i="1" kern="100" dirty="0">
                          <a:latin typeface="仿宋" panose="02010609060101010101" charset="-122"/>
                          <a:ea typeface="仿宋" panose="02010609060101010101" charset="-122"/>
                          <a:cs typeface="Courier New" panose="02070309020205020404"/>
                        </a:rPr>
                        <a:t>m</a:t>
                      </a:r>
                      <a:r>
                        <a:rPr lang="en-US" sz="2600" b="1" kern="100" dirty="0">
                          <a:latin typeface="仿宋" panose="02010609060101010101" charset="-122"/>
                          <a:ea typeface="仿宋" panose="02010609060101010101" charset="-122"/>
                          <a:cs typeface="Courier New" panose="02070309020205020404"/>
                        </a:rPr>
                        <a:t>/</a:t>
                      </a:r>
                      <a:r>
                        <a:rPr lang="en-US" sz="2600" b="1" i="1" kern="100" dirty="0">
                          <a:latin typeface="仿宋" panose="02010609060101010101" charset="-122"/>
                          <a:ea typeface="仿宋" panose="02010609060101010101" charset="-122"/>
                          <a:cs typeface="Courier New" panose="02070309020205020404"/>
                        </a:rPr>
                        <a:t>s</a:t>
                      </a:r>
                      <a:r>
                        <a:rPr lang="zh-CN" sz="2600" b="1" kern="100" dirty="0">
                          <a:latin typeface="仿宋" panose="02010609060101010101" charset="-122"/>
                          <a:ea typeface="仿宋" panose="02010609060101010101" charset="-122"/>
                          <a:cs typeface="Times New Roman" panose="02020603050405020304"/>
                        </a:rPr>
                        <a:t>，电磁波的频率越高，波长越短；反之，频率越低，波长越长</a:t>
                      </a:r>
                      <a:endParaRPr lang="zh-CN" sz="2600" b="1" kern="100" dirty="0">
                        <a:latin typeface="仿宋" panose="02010609060101010101" charset="-122"/>
                        <a:ea typeface="仿宋" panose="02010609060101010101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  <a:tc hMerge="1"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>
                          <a:latin typeface="仿宋" panose="02010609060101010101" charset="-122"/>
                          <a:ea typeface="仿宋" panose="02010609060101010101" charset="-122"/>
                          <a:cs typeface="Times New Roman" panose="02020603050405020304"/>
                        </a:rPr>
                        <a:t>三者关系</a:t>
                      </a:r>
                      <a:endParaRPr lang="zh-CN" sz="2600" b="1" kern="100">
                        <a:latin typeface="仿宋" panose="02010609060101010101" charset="-122"/>
                        <a:ea typeface="仿宋" panose="02010609060101010101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 dirty="0">
                          <a:latin typeface="仿宋" panose="02010609060101010101" charset="-122"/>
                          <a:ea typeface="仿宋" panose="02010609060101010101" charset="-122"/>
                          <a:cs typeface="Times New Roman" panose="02020603050405020304"/>
                        </a:rPr>
                        <a:t>　波速＝波长</a:t>
                      </a:r>
                      <a:r>
                        <a:rPr lang="en-US" sz="2600" b="1" kern="100" dirty="0">
                          <a:latin typeface="仿宋" panose="02010609060101010101" charset="-122"/>
                          <a:ea typeface="仿宋" panose="02010609060101010101" charset="-122"/>
                          <a:cs typeface="Times New Roman" panose="02020603050405020304"/>
                        </a:rPr>
                        <a:t>×</a:t>
                      </a:r>
                      <a:r>
                        <a:rPr lang="zh-CN" sz="2600" b="1" kern="100" dirty="0">
                          <a:latin typeface="仿宋" panose="02010609060101010101" charset="-122"/>
                          <a:ea typeface="仿宋" panose="02010609060101010101" charset="-122"/>
                          <a:cs typeface="Times New Roman" panose="02020603050405020304"/>
                        </a:rPr>
                        <a:t>频率，即</a:t>
                      </a:r>
                      <a:r>
                        <a:rPr lang="en-US" sz="2600" b="1" kern="100" dirty="0">
                          <a:latin typeface="仿宋" panose="02010609060101010101" charset="-122"/>
                          <a:ea typeface="仿宋" panose="02010609060101010101" charset="-122"/>
                          <a:cs typeface="Courier New" panose="02070309020205020404"/>
                        </a:rPr>
                        <a:t>c</a:t>
                      </a:r>
                      <a:r>
                        <a:rPr lang="zh-CN" sz="2600" b="1" kern="100" dirty="0">
                          <a:latin typeface="仿宋" panose="02010609060101010101" charset="-122"/>
                          <a:ea typeface="仿宋" panose="02010609060101010101" charset="-122"/>
                          <a:cs typeface="Times New Roman" panose="02020603050405020304"/>
                        </a:rPr>
                        <a:t>＝</a:t>
                      </a:r>
                      <a:r>
                        <a:rPr lang="en-US" sz="2600" b="1" kern="100" dirty="0" err="1">
                          <a:latin typeface="仿宋" panose="02010609060101010101" charset="-122"/>
                          <a:ea typeface="仿宋" panose="02010609060101010101" charset="-122"/>
                          <a:cs typeface="Courier New" panose="02070309020205020404"/>
                        </a:rPr>
                        <a:t>λf</a:t>
                      </a:r>
                      <a:endParaRPr lang="zh-CN" sz="2600" b="1" kern="100" dirty="0">
                        <a:latin typeface="仿宋" panose="02010609060101010101" charset="-122"/>
                        <a:ea typeface="仿宋" panose="02010609060101010101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  <a:tc hMerge="1"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  <a:endParaRPr lang="zh-CN" altLang="en-US" b="1" dirty="0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Rectangle 10"/>
          <p:cNvSpPr/>
          <p:nvPr/>
        </p:nvSpPr>
        <p:spPr>
          <a:xfrm>
            <a:off x="370684" y="1084467"/>
            <a:ext cx="4493538" cy="46166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zh-CN" altLang="en-US" sz="2400" b="1" dirty="0" smtClean="0">
                <a:solidFill>
                  <a:srgbClr val="F1AF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考点二　广播、电视和移动通信</a:t>
            </a:r>
            <a:endParaRPr lang="zh-CN" altLang="en-US" sz="2400" b="1" dirty="0" smtClean="0">
              <a:solidFill>
                <a:srgbClr val="F1AF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700216" y="1944299"/>
            <a:ext cx="10630929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600" b="1" dirty="0" smtClean="0">
                <a:latin typeface="仿宋" panose="02010609060101010101" charset="-122"/>
                <a:ea typeface="仿宋" panose="02010609060101010101" charset="-122"/>
              </a:rPr>
              <a:t>这一考点主要考查广播、电视和移动通信的发射与接收特点，以及电磁波在这期间的作用，往往以填空题、选择题的形式呈现。</a:t>
            </a:r>
            <a:endParaRPr lang="zh-CN" altLang="en-US" sz="2600" b="1" dirty="0" smtClean="0">
              <a:latin typeface="仿宋" panose="02010609060101010101" charset="-122"/>
              <a:ea typeface="仿宋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  <a:endParaRPr lang="zh-CN" altLang="en-US" b="1" dirty="0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506627" y="963827"/>
            <a:ext cx="11096367" cy="424731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30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例</a:t>
            </a:r>
            <a:r>
              <a:rPr lang="en-US" altLang="zh-CN" sz="30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 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多选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关于无线电广播、电视、移动电话的信息发射、传递、接收过程，下列说法正确的是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endParaRPr lang="en-US" altLang="zh-CN" sz="3000" b="1" dirty="0" smtClean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．它们都是靠超声波传递信息的  </a:t>
            </a:r>
            <a:endParaRPr lang="zh-CN" altLang="en-US" sz="3000" b="1" dirty="0" smtClean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．在发射时，都要把电信号加载到高频电流上  </a:t>
            </a:r>
            <a:endParaRPr lang="zh-CN" altLang="en-US" sz="3000" b="1" dirty="0" smtClean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．它们的发射、接收过程类似  </a:t>
            </a:r>
            <a:endParaRPr lang="zh-CN" altLang="en-US" sz="3000" b="1" dirty="0" smtClean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D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．移动电话和电视、收音机一样，只有接收功能，没有发射功能</a:t>
            </a:r>
            <a:endParaRPr lang="zh-CN" altLang="en-US" sz="3000" b="1" dirty="0" smtClean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Rectangle 58"/>
          <p:cNvSpPr>
            <a:spLocks noChangeArrowheads="1"/>
          </p:cNvSpPr>
          <p:nvPr/>
        </p:nvSpPr>
        <p:spPr bwMode="auto">
          <a:xfrm>
            <a:off x="5936359" y="1817610"/>
            <a:ext cx="495649" cy="461665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 anchor="ctr">
            <a:spAutoFit/>
          </a:bodyPr>
          <a:lstStyle/>
          <a:p>
            <a:pPr eaLnBrk="0" hangingPunct="0">
              <a:buFontTx/>
              <a:buNone/>
            </a:pPr>
            <a:r>
              <a:rPr lang="en-US" altLang="zh-CN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BC</a:t>
            </a:r>
            <a:endParaRPr lang="en-US" altLang="zh-CN" sz="24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7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/>
          <p:cNvGrpSpPr/>
          <p:nvPr/>
        </p:nvGrpSpPr>
        <p:grpSpPr>
          <a:xfrm>
            <a:off x="116203" y="1045210"/>
            <a:ext cx="4240644" cy="675005"/>
            <a:chOff x="183" y="1646"/>
            <a:chExt cx="4986" cy="1063"/>
          </a:xfrm>
        </p:grpSpPr>
        <p:pic>
          <p:nvPicPr>
            <p:cNvPr id="9" name="图片 8" descr="图标-02"/>
            <p:cNvPicPr>
              <a:picLocks noChangeAspect="1"/>
            </p:cNvPicPr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183" y="1646"/>
              <a:ext cx="4986" cy="1063"/>
            </a:xfrm>
            <a:prstGeom prst="rect">
              <a:avLst/>
            </a:prstGeom>
          </p:spPr>
        </p:pic>
        <p:sp>
          <p:nvSpPr>
            <p:cNvPr id="4" name="文本框 3"/>
            <p:cNvSpPr txBox="1"/>
            <p:nvPr/>
          </p:nvSpPr>
          <p:spPr>
            <a:xfrm>
              <a:off x="878" y="1767"/>
              <a:ext cx="3069" cy="8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zh-CN" altLang="en-US" sz="28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华文新魏" panose="02010800040101010101" charset="-122"/>
                  <a:ea typeface="华文新魏" panose="02010800040101010101" charset="-122"/>
                  <a:sym typeface="+mn-ea"/>
                </a:rPr>
                <a:t>科学知识梳理</a:t>
              </a:r>
              <a:endParaRPr lang="zh-CN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anose="02010800040101010101" charset="-122"/>
                <a:ea typeface="华文新魏" panose="02010800040101010101" charset="-122"/>
                <a:sym typeface="+mn-ea"/>
              </a:endParaRPr>
            </a:p>
          </p:txBody>
        </p:sp>
      </p:grpSp>
      <p:sp>
        <p:nvSpPr>
          <p:cNvPr id="6161" name="Rectangle 10"/>
          <p:cNvSpPr/>
          <p:nvPr/>
        </p:nvSpPr>
        <p:spPr>
          <a:xfrm>
            <a:off x="633730" y="1785925"/>
            <a:ext cx="1415772" cy="46166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ct val="0"/>
              </a:spcBef>
              <a:buNone/>
            </a:pPr>
            <a:r>
              <a:rPr lang="zh-CN" altLang="en-US" sz="2400" b="1" dirty="0" smtClean="0">
                <a:solidFill>
                  <a:srgbClr val="F1AF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知识框架</a:t>
            </a:r>
            <a:endParaRPr lang="zh-CN" altLang="en-US" sz="2400" b="1" dirty="0">
              <a:solidFill>
                <a:srgbClr val="F1AF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7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3075" y="1785925"/>
            <a:ext cx="84455" cy="41402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  <a:endParaRPr lang="zh-CN" altLang="en-US" b="1" dirty="0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1" name="AutoShape 75"/>
          <p:cNvSpPr/>
          <p:nvPr/>
        </p:nvSpPr>
        <p:spPr bwMode="auto">
          <a:xfrm>
            <a:off x="2234857" y="2610107"/>
            <a:ext cx="215900" cy="2592388"/>
          </a:xfrm>
          <a:prstGeom prst="leftBrace">
            <a:avLst>
              <a:gd name="adj1" fmla="val 100061"/>
              <a:gd name="adj2" fmla="val 50000"/>
            </a:avLst>
          </a:prstGeom>
          <a:noFill/>
          <a:ln w="9525">
            <a:solidFill>
              <a:schemeClr val="tx1"/>
            </a:solidFill>
            <a:round/>
          </a:ln>
          <a:effectLst/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22" name="Text Box 108"/>
          <p:cNvSpPr txBox="1">
            <a:spLocks noChangeArrowheads="1"/>
          </p:cNvSpPr>
          <p:nvPr/>
        </p:nvSpPr>
        <p:spPr bwMode="auto">
          <a:xfrm>
            <a:off x="1667605" y="3016078"/>
            <a:ext cx="431800" cy="209288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eaLnBrk="0" hangingPunct="0">
              <a:lnSpc>
                <a:spcPct val="10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2600" b="1" dirty="0">
                <a:latin typeface="宋体" panose="02010600030101010101" pitchFamily="2" charset="-122"/>
                <a:ea typeface="宋体" panose="02010600030101010101" pitchFamily="2" charset="-122"/>
              </a:rPr>
              <a:t>信息的传递</a:t>
            </a:r>
            <a:endParaRPr lang="zh-CN" altLang="en-US" sz="26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3" name="Text Box 109"/>
          <p:cNvSpPr txBox="1">
            <a:spLocks noChangeArrowheads="1"/>
          </p:cNvSpPr>
          <p:nvPr/>
        </p:nvSpPr>
        <p:spPr bwMode="auto">
          <a:xfrm>
            <a:off x="2364732" y="3488081"/>
            <a:ext cx="431800" cy="89255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eaLnBrk="0" hangingPunct="0">
              <a:lnSpc>
                <a:spcPct val="10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2600" b="1" dirty="0">
                <a:latin typeface="宋体" panose="02010600030101010101" pitchFamily="2" charset="-122"/>
                <a:ea typeface="宋体" panose="02010600030101010101" pitchFamily="2" charset="-122"/>
              </a:rPr>
              <a:t>电话</a:t>
            </a:r>
            <a:endParaRPr lang="zh-CN" altLang="en-US" sz="26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4" name="AutoShape 112"/>
          <p:cNvSpPr/>
          <p:nvPr/>
        </p:nvSpPr>
        <p:spPr bwMode="auto">
          <a:xfrm>
            <a:off x="2895386" y="2992480"/>
            <a:ext cx="215900" cy="2160588"/>
          </a:xfrm>
          <a:prstGeom prst="leftBrace">
            <a:avLst>
              <a:gd name="adj1" fmla="val 83395"/>
              <a:gd name="adj2" fmla="val 50000"/>
            </a:avLst>
          </a:prstGeom>
          <a:noFill/>
          <a:ln w="9525">
            <a:solidFill>
              <a:schemeClr val="tx1"/>
            </a:solidFill>
            <a:round/>
          </a:ln>
          <a:effectLst/>
        </p:spPr>
        <p:txBody>
          <a:bodyPr anchor="ctr">
            <a:spAutoFit/>
          </a:bodyPr>
          <a:lstStyle/>
          <a:p>
            <a:endParaRPr lang="zh-CN" altLang="en-US"/>
          </a:p>
        </p:txBody>
      </p:sp>
      <p:sp>
        <p:nvSpPr>
          <p:cNvPr id="25" name="Text Box 113"/>
          <p:cNvSpPr txBox="1">
            <a:spLocks noChangeArrowheads="1"/>
          </p:cNvSpPr>
          <p:nvPr/>
        </p:nvSpPr>
        <p:spPr bwMode="auto">
          <a:xfrm>
            <a:off x="3138619" y="2921043"/>
            <a:ext cx="877328" cy="49244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eaLnBrk="0" hangingPunct="0">
              <a:lnSpc>
                <a:spcPct val="10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2600" b="1" dirty="0">
                <a:latin typeface="宋体" panose="02010600030101010101" pitchFamily="2" charset="-122"/>
                <a:ea typeface="宋体" panose="02010600030101010101" pitchFamily="2" charset="-122"/>
              </a:rPr>
              <a:t>原理</a:t>
            </a:r>
            <a:endParaRPr lang="zh-CN" altLang="en-US" sz="26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6" name="AutoShape 114"/>
          <p:cNvSpPr/>
          <p:nvPr/>
        </p:nvSpPr>
        <p:spPr bwMode="auto">
          <a:xfrm>
            <a:off x="4030840" y="2921043"/>
            <a:ext cx="215900" cy="576262"/>
          </a:xfrm>
          <a:prstGeom prst="leftBrace">
            <a:avLst>
              <a:gd name="adj1" fmla="val 22243"/>
              <a:gd name="adj2" fmla="val 50000"/>
            </a:avLst>
          </a:prstGeom>
          <a:noFill/>
          <a:ln w="9525">
            <a:solidFill>
              <a:schemeClr val="tx1"/>
            </a:solidFill>
            <a:round/>
          </a:ln>
          <a:effectLst/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27" name="Text Box 115"/>
          <p:cNvSpPr txBox="1">
            <a:spLocks noChangeArrowheads="1"/>
          </p:cNvSpPr>
          <p:nvPr/>
        </p:nvSpPr>
        <p:spPr bwMode="auto">
          <a:xfrm>
            <a:off x="4246740" y="2633705"/>
            <a:ext cx="5230892" cy="49244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eaLnBrk="0" hangingPunct="0">
              <a:lnSpc>
                <a:spcPct val="100000"/>
              </a:lnSpc>
              <a:spcBef>
                <a:spcPct val="50000"/>
              </a:spcBef>
            </a:pPr>
            <a:r>
              <a:rPr lang="zh-CN" altLang="en-US" sz="2600" b="1" dirty="0">
                <a:latin typeface="宋体" panose="02010600030101010101" pitchFamily="2" charset="-122"/>
                <a:ea typeface="宋体" panose="02010600030101010101" pitchFamily="2" charset="-122"/>
              </a:rPr>
              <a:t>话筒：</a:t>
            </a:r>
            <a:r>
              <a:rPr lang="zh-CN" altLang="en-US" sz="26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将声音信号转变成电流信号</a:t>
            </a:r>
            <a:endParaRPr lang="zh-CN" altLang="en-US" sz="26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8" name="Text Box 119"/>
          <p:cNvSpPr txBox="1">
            <a:spLocks noChangeArrowheads="1"/>
          </p:cNvSpPr>
          <p:nvPr/>
        </p:nvSpPr>
        <p:spPr bwMode="auto">
          <a:xfrm>
            <a:off x="4234383" y="3198727"/>
            <a:ext cx="5564525" cy="49244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eaLnBrk="0" hangingPunct="0">
              <a:lnSpc>
                <a:spcPct val="100000"/>
              </a:lnSpc>
              <a:spcBef>
                <a:spcPct val="50000"/>
              </a:spcBef>
            </a:pPr>
            <a:r>
              <a:rPr lang="zh-CN" altLang="en-US" sz="2600" b="1" dirty="0">
                <a:latin typeface="宋体" panose="02010600030101010101" pitchFamily="2" charset="-122"/>
                <a:ea typeface="宋体" panose="02010600030101010101" pitchFamily="2" charset="-122"/>
              </a:rPr>
              <a:t>听筒：</a:t>
            </a:r>
            <a:r>
              <a:rPr lang="zh-CN" altLang="en-US" sz="26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将电流 信号转变成声音信号</a:t>
            </a:r>
            <a:endParaRPr lang="zh-CN" altLang="en-US" sz="26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9" name="Text Box 123"/>
          <p:cNvSpPr txBox="1">
            <a:spLocks noChangeArrowheads="1"/>
          </p:cNvSpPr>
          <p:nvPr/>
        </p:nvSpPr>
        <p:spPr bwMode="auto">
          <a:xfrm>
            <a:off x="3232150" y="3723717"/>
            <a:ext cx="2340747" cy="49244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eaLnBrk="0" hangingPunct="0">
              <a:lnSpc>
                <a:spcPct val="10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2600" b="1" dirty="0">
                <a:latin typeface="宋体" panose="02010600030101010101" pitchFamily="2" charset="-122"/>
                <a:ea typeface="宋体" panose="02010600030101010101" pitchFamily="2" charset="-122"/>
              </a:rPr>
              <a:t>交换机的</a:t>
            </a:r>
            <a:r>
              <a:rPr lang="zh-CN" altLang="en-US" sz="26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作用</a:t>
            </a:r>
            <a:endParaRPr lang="zh-CN" altLang="en-US" sz="26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0" name="Text Box 124"/>
          <p:cNvSpPr txBox="1">
            <a:spLocks noChangeArrowheads="1"/>
          </p:cNvSpPr>
          <p:nvPr/>
        </p:nvSpPr>
        <p:spPr bwMode="auto">
          <a:xfrm>
            <a:off x="3255748" y="4360905"/>
            <a:ext cx="5628760" cy="49244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eaLnBrk="0" hangingPunct="0">
              <a:lnSpc>
                <a:spcPct val="100000"/>
              </a:lnSpc>
              <a:spcBef>
                <a:spcPct val="50000"/>
              </a:spcBef>
            </a:pPr>
            <a:r>
              <a:rPr lang="zh-CN" altLang="en-US" sz="2600" b="1" dirty="0">
                <a:latin typeface="宋体" panose="02010600030101010101" pitchFamily="2" charset="-122"/>
                <a:ea typeface="宋体" panose="02010600030101010101" pitchFamily="2" charset="-122"/>
              </a:rPr>
              <a:t>模拟通信：</a:t>
            </a:r>
            <a:r>
              <a:rPr lang="zh-CN" altLang="en-US" sz="26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使用模拟信号的</a:t>
            </a:r>
            <a:r>
              <a:rPr lang="zh-CN" altLang="en-US" sz="2600" b="1" dirty="0">
                <a:latin typeface="宋体" panose="02010600030101010101" pitchFamily="2" charset="-122"/>
                <a:ea typeface="宋体" panose="02010600030101010101" pitchFamily="2" charset="-122"/>
              </a:rPr>
              <a:t>通信方式</a:t>
            </a:r>
            <a:endParaRPr lang="zh-CN" altLang="en-US" sz="26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1" name="Text Box 127"/>
          <p:cNvSpPr txBox="1">
            <a:spLocks noChangeArrowheads="1"/>
          </p:cNvSpPr>
          <p:nvPr/>
        </p:nvSpPr>
        <p:spPr bwMode="auto">
          <a:xfrm>
            <a:off x="3253046" y="4998951"/>
            <a:ext cx="5759450" cy="49244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eaLnBrk="0" hangingPunct="0">
              <a:lnSpc>
                <a:spcPct val="100000"/>
              </a:lnSpc>
              <a:spcBef>
                <a:spcPct val="50000"/>
              </a:spcBef>
            </a:pPr>
            <a:r>
              <a:rPr lang="zh-CN" altLang="en-US" sz="2600" b="1" dirty="0">
                <a:latin typeface="宋体" panose="02010600030101010101" pitchFamily="2" charset="-122"/>
                <a:ea typeface="宋体" panose="02010600030101010101" pitchFamily="2" charset="-122"/>
              </a:rPr>
              <a:t>数字通信：</a:t>
            </a:r>
            <a:r>
              <a:rPr lang="zh-CN" altLang="en-US" sz="26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使用数字信号的</a:t>
            </a:r>
            <a:r>
              <a:rPr lang="zh-CN" altLang="en-US" sz="2600" b="1" dirty="0">
                <a:latin typeface="宋体" panose="02010600030101010101" pitchFamily="2" charset="-122"/>
                <a:ea typeface="宋体" panose="02010600030101010101" pitchFamily="2" charset="-122"/>
              </a:rPr>
              <a:t>通信方式</a:t>
            </a:r>
            <a:endParaRPr lang="zh-CN" altLang="en-US" sz="26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500"/>
                            </p:stCondLst>
                            <p:childTnLst>
                              <p:par>
                                <p:cTn id="4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0"/>
                            </p:stCondLst>
                            <p:childTnLst>
                              <p:par>
                                <p:cTn id="5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500"/>
                            </p:stCondLst>
                            <p:childTnLst>
                              <p:par>
                                <p:cTn id="5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1" grpId="0"/>
      <p:bldP spid="21" grpId="0" animBg="1"/>
      <p:bldP spid="22" grpId="0"/>
      <p:bldP spid="23" grpId="0"/>
      <p:bldP spid="24" grpId="0" animBg="1"/>
      <p:bldP spid="25" grpId="0"/>
      <p:bldP spid="26" grpId="0" animBg="1"/>
      <p:bldP spid="27" grpId="0"/>
      <p:bldP spid="28" grpId="0"/>
      <p:bldP spid="29" grpId="0"/>
      <p:bldP spid="30" grpId="0"/>
      <p:bldP spid="31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  <a:endParaRPr lang="zh-CN" altLang="en-US" b="1" dirty="0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Rectangle 13"/>
          <p:cNvSpPr>
            <a:spLocks noChangeArrowheads="1"/>
          </p:cNvSpPr>
          <p:nvPr/>
        </p:nvSpPr>
        <p:spPr bwMode="auto">
          <a:xfrm>
            <a:off x="643907" y="1266177"/>
            <a:ext cx="10518498" cy="457356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anchor="ctr">
            <a:spAutoFit/>
          </a:bodyPr>
          <a:lstStyle/>
          <a:p>
            <a:pPr eaLnBrk="0" hangingPunct="0">
              <a:lnSpc>
                <a:spcPct val="140000"/>
              </a:lnSpc>
            </a:pPr>
            <a:r>
              <a:rPr lang="en-US" altLang="zh-CN" sz="2600" b="1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[</a:t>
            </a:r>
            <a:r>
              <a:rPr lang="zh-CN" altLang="en-US" sz="2600" b="1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解析</a:t>
            </a:r>
            <a:r>
              <a:rPr lang="en-US" altLang="zh-CN" sz="2600" b="1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]</a:t>
            </a:r>
            <a:r>
              <a:rPr lang="zh-CN" altLang="en-US" sz="2600" b="1" dirty="0" smtClean="0">
                <a:solidFill>
                  <a:srgbClr val="000000"/>
                </a:solidFill>
                <a:latin typeface="仿宋" panose="02010609060101010101" charset="-122"/>
                <a:ea typeface="仿宋" panose="02010609060101010101" charset="-122"/>
                <a:cs typeface="Times New Roman" panose="02020603050405020304" pitchFamily="18" charset="0"/>
              </a:rPr>
              <a:t>由于电磁波可以在真空中传播，所以生活中的无线电广播、电视、移动电话都是靠电磁波传递信息的。在发射时，音频信号和视频信号都是不能直接发射的，需要将这些信号通过调制器加载在高频电流上才能发射。无线电广播、电视、移动电话信息的发射和接收过程是类似的，在发射时，通过天线将带有音频信号和视频信号的电磁波发射出去；在接收时，也是通过天线先把带有音频信号和视频信号的电磁波接收下来，后经过处理还原成声音和视频。对于移动电话，既可以发射信号，又可以接收信号，故既是无线电发射台又是无线电接收台。</a:t>
            </a:r>
            <a:endParaRPr lang="zh-CN" altLang="en-US" sz="2600" b="1" dirty="0" smtClean="0">
              <a:solidFill>
                <a:srgbClr val="000000"/>
              </a:solidFill>
              <a:latin typeface="仿宋" panose="02010609060101010101" charset="-122"/>
              <a:ea typeface="仿宋" panose="0201060906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  <a:endParaRPr lang="zh-CN" altLang="en-US" b="1" dirty="0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Rectangle 10"/>
          <p:cNvSpPr/>
          <p:nvPr/>
        </p:nvSpPr>
        <p:spPr>
          <a:xfrm>
            <a:off x="370684" y="1084467"/>
            <a:ext cx="3262432" cy="46166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zh-CN" altLang="en-US" sz="2400" b="1" dirty="0" smtClean="0">
                <a:solidFill>
                  <a:srgbClr val="F1AF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考点三　现代通信形式</a:t>
            </a:r>
            <a:endParaRPr lang="zh-CN" altLang="en-US" sz="2400" b="1" dirty="0" smtClean="0">
              <a:solidFill>
                <a:srgbClr val="F1AF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700216" y="1944299"/>
            <a:ext cx="10630929" cy="12241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600" b="1" dirty="0" smtClean="0">
                <a:latin typeface="仿宋" panose="02010609060101010101" charset="-122"/>
                <a:ea typeface="仿宋" panose="02010609060101010101" charset="-122"/>
              </a:rPr>
              <a:t>现代通信形式主要有微波通信、卫星通信、光纤通信和网络通信等，它们有各自的优点，在现代通信中起着重要的作用。</a:t>
            </a:r>
            <a:endParaRPr lang="zh-CN" altLang="en-US" sz="2600" b="1" dirty="0" smtClean="0">
              <a:latin typeface="仿宋" panose="02010609060101010101" charset="-122"/>
              <a:ea typeface="仿宋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  <a:endParaRPr lang="zh-CN" altLang="en-US" b="1" dirty="0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617838" y="1050324"/>
            <a:ext cx="10676238" cy="4939814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30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例</a:t>
            </a:r>
            <a:r>
              <a:rPr lang="en-US" altLang="zh-CN" sz="30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 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关于光纤通信和网络通信，下列说法中正确的是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endParaRPr lang="en-US" altLang="zh-CN" sz="3000" b="1" dirty="0" smtClean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．激光在光纤的内芯和包层间来回传播</a:t>
            </a:r>
            <a:endParaRPr lang="zh-CN" altLang="en-US" sz="3000" b="1" dirty="0" smtClean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．激光在光纤的内芯中只发生反射不发生折射</a:t>
            </a:r>
            <a:endParaRPr lang="zh-CN" altLang="en-US" sz="3000" b="1" dirty="0" smtClean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．电子邮件在目前只能传递文字，不能传递照片、语音和其他信息</a:t>
            </a:r>
            <a:endParaRPr lang="zh-CN" altLang="en-US" sz="3000" b="1" dirty="0" smtClean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D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．从网上只能收发电子邮件，查不到其他资料，因此上网是有局限性的</a:t>
            </a:r>
            <a:endParaRPr lang="zh-CN" altLang="en-US" sz="3000" b="1" dirty="0" smtClean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Rectangle 58"/>
          <p:cNvSpPr>
            <a:spLocks noChangeArrowheads="1"/>
          </p:cNvSpPr>
          <p:nvPr/>
        </p:nvSpPr>
        <p:spPr bwMode="auto">
          <a:xfrm>
            <a:off x="10001732" y="1224485"/>
            <a:ext cx="340158" cy="461665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 anchor="ctr">
            <a:spAutoFit/>
          </a:bodyPr>
          <a:lstStyle/>
          <a:p>
            <a:pPr eaLnBrk="0" hangingPunct="0">
              <a:buFontTx/>
              <a:buNone/>
            </a:pPr>
            <a:r>
              <a:rPr lang="en-US" altLang="zh-CN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B</a:t>
            </a:r>
            <a:endParaRPr lang="en-US" altLang="zh-CN" sz="24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9" grpId="0"/>
      <p:bldP spid="4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  <a:endParaRPr lang="zh-CN" altLang="en-US" b="1" dirty="0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Rectangle 13"/>
          <p:cNvSpPr>
            <a:spLocks noChangeArrowheads="1"/>
          </p:cNvSpPr>
          <p:nvPr/>
        </p:nvSpPr>
        <p:spPr bwMode="auto">
          <a:xfrm>
            <a:off x="767475" y="2328859"/>
            <a:ext cx="10518498" cy="112883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anchor="ctr">
            <a:spAutoFit/>
          </a:bodyPr>
          <a:lstStyle/>
          <a:p>
            <a:pPr eaLnBrk="0" hangingPunct="0">
              <a:lnSpc>
                <a:spcPct val="140000"/>
              </a:lnSpc>
            </a:pPr>
            <a:r>
              <a:rPr lang="en-US" altLang="zh-CN" sz="2600" b="1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[</a:t>
            </a:r>
            <a:r>
              <a:rPr lang="zh-CN" altLang="en-US" sz="2600" b="1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解析</a:t>
            </a:r>
            <a:r>
              <a:rPr lang="en-US" altLang="zh-CN" sz="2600" b="1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]</a:t>
            </a:r>
            <a:r>
              <a:rPr lang="zh-CN" altLang="en-US" sz="2600" b="1" dirty="0" smtClean="0">
                <a:solidFill>
                  <a:srgbClr val="000000"/>
                </a:solidFill>
                <a:latin typeface="仿宋" panose="02010609060101010101" charset="-122"/>
                <a:ea typeface="仿宋" panose="02010609060101010101" charset="-122"/>
                <a:cs typeface="Times New Roman" panose="02020603050405020304" pitchFamily="18" charset="0"/>
              </a:rPr>
              <a:t>激光在光纤中只发生全反射，不发生折射，故激光只在内芯中传播，不会泄漏出去。</a:t>
            </a:r>
            <a:endParaRPr lang="zh-CN" altLang="en-US" sz="2600" b="1" dirty="0" smtClean="0">
              <a:solidFill>
                <a:srgbClr val="000000"/>
              </a:solidFill>
              <a:latin typeface="仿宋" panose="02010609060101010101" charset="-122"/>
              <a:ea typeface="仿宋" panose="0201060906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  <a:endParaRPr lang="zh-CN" altLang="en-US" b="1" dirty="0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AutoShape 124"/>
          <p:cNvSpPr/>
          <p:nvPr/>
        </p:nvSpPr>
        <p:spPr bwMode="auto">
          <a:xfrm>
            <a:off x="1172178" y="2288831"/>
            <a:ext cx="215900" cy="2592388"/>
          </a:xfrm>
          <a:prstGeom prst="leftBrace">
            <a:avLst>
              <a:gd name="adj1" fmla="val 100061"/>
              <a:gd name="adj2" fmla="val 50000"/>
            </a:avLst>
          </a:prstGeom>
          <a:noFill/>
          <a:ln w="9525">
            <a:solidFill>
              <a:schemeClr val="tx1"/>
            </a:solidFill>
            <a:round/>
          </a:ln>
          <a:effectLst/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4" name="Text Box 125"/>
          <p:cNvSpPr txBox="1">
            <a:spLocks noChangeArrowheads="1"/>
          </p:cNvSpPr>
          <p:nvPr/>
        </p:nvSpPr>
        <p:spPr bwMode="auto">
          <a:xfrm>
            <a:off x="555497" y="2744229"/>
            <a:ext cx="431800" cy="209288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eaLnBrk="0" hangingPunct="0">
              <a:lnSpc>
                <a:spcPct val="10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2600" b="1" dirty="0">
                <a:latin typeface="宋体" panose="02010600030101010101" pitchFamily="2" charset="-122"/>
                <a:ea typeface="宋体" panose="02010600030101010101" pitchFamily="2" charset="-122"/>
              </a:rPr>
              <a:t>信息的传递</a:t>
            </a:r>
            <a:endParaRPr lang="zh-CN" altLang="en-US" sz="26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" name="Text Box 126"/>
          <p:cNvSpPr txBox="1">
            <a:spLocks noChangeArrowheads="1"/>
          </p:cNvSpPr>
          <p:nvPr/>
        </p:nvSpPr>
        <p:spPr bwMode="auto">
          <a:xfrm>
            <a:off x="1396314" y="1841970"/>
            <a:ext cx="921441" cy="12926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eaLnBrk="0" hangingPunct="0">
              <a:lnSpc>
                <a:spcPct val="10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2600" b="1" dirty="0">
                <a:latin typeface="宋体" panose="02010600030101010101" pitchFamily="2" charset="-122"/>
                <a:ea typeface="宋体" panose="02010600030101010101" pitchFamily="2" charset="-122"/>
              </a:rPr>
              <a:t>电磁波的海洋</a:t>
            </a:r>
            <a:endParaRPr lang="zh-CN" altLang="en-US" sz="26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" name="AutoShape 127"/>
          <p:cNvSpPr/>
          <p:nvPr/>
        </p:nvSpPr>
        <p:spPr bwMode="auto">
          <a:xfrm>
            <a:off x="2233961" y="1712569"/>
            <a:ext cx="287337" cy="1728787"/>
          </a:xfrm>
          <a:prstGeom prst="leftBrace">
            <a:avLst>
              <a:gd name="adj1" fmla="val 50138"/>
              <a:gd name="adj2" fmla="val 50000"/>
            </a:avLst>
          </a:prstGeom>
          <a:noFill/>
          <a:ln w="9525">
            <a:solidFill>
              <a:schemeClr val="tx1"/>
            </a:solidFill>
            <a:round/>
          </a:ln>
          <a:effectLst/>
        </p:spPr>
        <p:txBody>
          <a:bodyPr anchor="ctr">
            <a:spAutoFit/>
          </a:bodyPr>
          <a:lstStyle/>
          <a:p>
            <a:endParaRPr lang="zh-CN" altLang="en-US"/>
          </a:p>
        </p:txBody>
      </p:sp>
      <p:sp>
        <p:nvSpPr>
          <p:cNvPr id="7" name="Text Box 128"/>
          <p:cNvSpPr txBox="1">
            <a:spLocks noChangeArrowheads="1"/>
          </p:cNvSpPr>
          <p:nvPr/>
        </p:nvSpPr>
        <p:spPr bwMode="auto">
          <a:xfrm>
            <a:off x="2594323" y="1496669"/>
            <a:ext cx="2286596" cy="49244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eaLnBrk="0" hangingPunct="0">
              <a:lnSpc>
                <a:spcPct val="10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2600" b="1" dirty="0">
                <a:latin typeface="宋体" panose="02010600030101010101" pitchFamily="2" charset="-122"/>
                <a:ea typeface="宋体" panose="02010600030101010101" pitchFamily="2" charset="-122"/>
              </a:rPr>
              <a:t>电磁波的</a:t>
            </a:r>
            <a:r>
              <a:rPr lang="zh-CN" altLang="en-US" sz="26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产生</a:t>
            </a:r>
            <a:endParaRPr lang="zh-CN" altLang="en-US" sz="26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8" name="Text Box 129"/>
          <p:cNvSpPr txBox="1">
            <a:spLocks noChangeArrowheads="1"/>
          </p:cNvSpPr>
          <p:nvPr/>
        </p:nvSpPr>
        <p:spPr bwMode="auto">
          <a:xfrm>
            <a:off x="2521298" y="2217394"/>
            <a:ext cx="2273124" cy="49244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eaLnBrk="0" hangingPunct="0">
              <a:lnSpc>
                <a:spcPct val="10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2600" b="1" dirty="0">
                <a:latin typeface="宋体" panose="02010600030101010101" pitchFamily="2" charset="-122"/>
                <a:ea typeface="宋体" panose="02010600030101010101" pitchFamily="2" charset="-122"/>
              </a:rPr>
              <a:t>电磁波的</a:t>
            </a:r>
            <a:r>
              <a:rPr lang="zh-CN" altLang="en-US" sz="26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传播</a:t>
            </a:r>
            <a:endParaRPr lang="zh-CN" altLang="en-US" sz="26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9" name="Text Box 135"/>
          <p:cNvSpPr txBox="1">
            <a:spLocks noChangeArrowheads="1"/>
          </p:cNvSpPr>
          <p:nvPr/>
        </p:nvSpPr>
        <p:spPr bwMode="auto">
          <a:xfrm>
            <a:off x="2594323" y="2936531"/>
            <a:ext cx="2595515" cy="49244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eaLnBrk="0" hangingPunct="0">
              <a:lnSpc>
                <a:spcPct val="10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26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电磁波的分类</a:t>
            </a:r>
            <a:endParaRPr lang="zh-CN" altLang="en-US" sz="26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0" name="Text Box 137"/>
          <p:cNvSpPr txBox="1">
            <a:spLocks noChangeArrowheads="1"/>
          </p:cNvSpPr>
          <p:nvPr/>
        </p:nvSpPr>
        <p:spPr bwMode="auto">
          <a:xfrm>
            <a:off x="1437976" y="3987496"/>
            <a:ext cx="1342291" cy="169277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eaLnBrk="0" hangingPunct="0">
              <a:lnSpc>
                <a:spcPct val="10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2600" b="1" dirty="0">
                <a:latin typeface="宋体" panose="02010600030101010101" pitchFamily="2" charset="-122"/>
                <a:ea typeface="宋体" panose="02010600030101010101" pitchFamily="2" charset="-122"/>
              </a:rPr>
              <a:t>广播、电视和移动通信</a:t>
            </a:r>
            <a:endParaRPr lang="zh-CN" altLang="en-US" sz="26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1" name="AutoShape 138"/>
          <p:cNvSpPr/>
          <p:nvPr/>
        </p:nvSpPr>
        <p:spPr bwMode="auto">
          <a:xfrm>
            <a:off x="2678813" y="3946181"/>
            <a:ext cx="287337" cy="1728788"/>
          </a:xfrm>
          <a:prstGeom prst="leftBrace">
            <a:avLst>
              <a:gd name="adj1" fmla="val 50138"/>
              <a:gd name="adj2" fmla="val 50000"/>
            </a:avLst>
          </a:prstGeom>
          <a:noFill/>
          <a:ln w="9525">
            <a:solidFill>
              <a:schemeClr val="tx1"/>
            </a:solidFill>
            <a:round/>
          </a:ln>
          <a:effectLst/>
        </p:spPr>
        <p:txBody>
          <a:bodyPr anchor="ctr">
            <a:spAutoFit/>
          </a:bodyPr>
          <a:lstStyle/>
          <a:p>
            <a:endParaRPr lang="zh-CN" altLang="en-US"/>
          </a:p>
        </p:txBody>
      </p:sp>
      <p:sp>
        <p:nvSpPr>
          <p:cNvPr id="12" name="Text Box 139"/>
          <p:cNvSpPr txBox="1">
            <a:spLocks noChangeArrowheads="1"/>
          </p:cNvSpPr>
          <p:nvPr/>
        </p:nvSpPr>
        <p:spPr bwMode="auto">
          <a:xfrm>
            <a:off x="2956499" y="3804848"/>
            <a:ext cx="1899705" cy="49244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eaLnBrk="0" hangingPunct="0">
              <a:lnSpc>
                <a:spcPct val="10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2600" b="1" dirty="0">
                <a:latin typeface="宋体" panose="02010600030101010101" pitchFamily="2" charset="-122"/>
                <a:ea typeface="宋体" panose="02010600030101010101" pitchFamily="2" charset="-122"/>
              </a:rPr>
              <a:t>广播、电视</a:t>
            </a:r>
            <a:endParaRPr lang="zh-CN" altLang="en-US" sz="26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4" name="AutoShape 140"/>
          <p:cNvSpPr/>
          <p:nvPr/>
        </p:nvSpPr>
        <p:spPr bwMode="auto">
          <a:xfrm>
            <a:off x="4863222" y="3773183"/>
            <a:ext cx="217487" cy="576263"/>
          </a:xfrm>
          <a:prstGeom prst="leftBrace">
            <a:avLst>
              <a:gd name="adj1" fmla="val 22080"/>
              <a:gd name="adj2" fmla="val 50000"/>
            </a:avLst>
          </a:prstGeom>
          <a:noFill/>
          <a:ln w="9525">
            <a:solidFill>
              <a:schemeClr val="tx1"/>
            </a:solidFill>
            <a:round/>
          </a:ln>
          <a:effectLst/>
        </p:spPr>
        <p:txBody>
          <a:bodyPr anchor="ctr">
            <a:spAutoFit/>
          </a:bodyPr>
          <a:lstStyle/>
          <a:p>
            <a:endParaRPr lang="zh-CN" altLang="en-US"/>
          </a:p>
        </p:txBody>
      </p:sp>
      <p:sp>
        <p:nvSpPr>
          <p:cNvPr id="15" name="Text Box 141"/>
          <p:cNvSpPr txBox="1">
            <a:spLocks noChangeArrowheads="1"/>
          </p:cNvSpPr>
          <p:nvPr/>
        </p:nvSpPr>
        <p:spPr bwMode="auto">
          <a:xfrm>
            <a:off x="5080708" y="3484258"/>
            <a:ext cx="4841768" cy="49244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eaLnBrk="0" hangingPunct="0">
              <a:lnSpc>
                <a:spcPct val="10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2600" b="1" dirty="0">
                <a:latin typeface="宋体" panose="02010600030101010101" pitchFamily="2" charset="-122"/>
                <a:ea typeface="宋体" panose="02010600030101010101" pitchFamily="2" charset="-122"/>
              </a:rPr>
              <a:t>无线电广播信号的发射和接收</a:t>
            </a:r>
            <a:endParaRPr lang="zh-CN" altLang="en-US" sz="26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6" name="Text Box 142"/>
          <p:cNvSpPr txBox="1">
            <a:spLocks noChangeArrowheads="1"/>
          </p:cNvSpPr>
          <p:nvPr/>
        </p:nvSpPr>
        <p:spPr bwMode="auto">
          <a:xfrm>
            <a:off x="5105423" y="4171732"/>
            <a:ext cx="2938826" cy="49244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eaLnBrk="0" hangingPunct="0">
              <a:lnSpc>
                <a:spcPct val="10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2600" b="1" dirty="0">
                <a:latin typeface="宋体" panose="02010600030101010101" pitchFamily="2" charset="-122"/>
                <a:ea typeface="宋体" panose="02010600030101010101" pitchFamily="2" charset="-122"/>
              </a:rPr>
              <a:t>电视的发射和接收</a:t>
            </a:r>
            <a:endParaRPr lang="zh-CN" altLang="en-US" sz="26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7" name="Text Box 143"/>
          <p:cNvSpPr txBox="1">
            <a:spLocks noChangeArrowheads="1"/>
          </p:cNvSpPr>
          <p:nvPr/>
        </p:nvSpPr>
        <p:spPr bwMode="auto">
          <a:xfrm>
            <a:off x="2966150" y="5241581"/>
            <a:ext cx="5263450" cy="89255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eaLnBrk="0" hangingPunct="0">
              <a:lnSpc>
                <a:spcPct val="10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2600" b="1" dirty="0">
                <a:latin typeface="宋体" panose="02010600030101010101" pitchFamily="2" charset="-122"/>
                <a:ea typeface="宋体" panose="02010600030101010101" pitchFamily="2" charset="-122"/>
              </a:rPr>
              <a:t>移动电话：既是无线电发射台又是无线电接收台</a:t>
            </a:r>
            <a:endParaRPr lang="zh-CN" altLang="en-US" sz="26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500"/>
                            </p:stCondLst>
                            <p:childTnLst>
                              <p:par>
                                <p:cTn id="4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0"/>
                            </p:stCondLst>
                            <p:childTnLst>
                              <p:par>
                                <p:cTn id="5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500"/>
                            </p:stCondLst>
                            <p:childTnLst>
                              <p:par>
                                <p:cTn id="5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6000"/>
                            </p:stCondLst>
                            <p:childTnLst>
                              <p:par>
                                <p:cTn id="6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6500"/>
                            </p:stCondLst>
                            <p:childTnLst>
                              <p:par>
                                <p:cTn id="6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6" grpId="0" animBg="1"/>
      <p:bldP spid="7" grpId="0"/>
      <p:bldP spid="8" grpId="0"/>
      <p:bldP spid="9" grpId="0"/>
      <p:bldP spid="10" grpId="0"/>
      <p:bldP spid="11" grpId="0" animBg="1"/>
      <p:bldP spid="12" grpId="0"/>
      <p:bldP spid="14" grpId="0" animBg="1"/>
      <p:bldP spid="15" grpId="0"/>
      <p:bldP spid="16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  <a:endParaRPr lang="zh-CN" altLang="en-US" b="1" dirty="0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AutoShape 46"/>
          <p:cNvSpPr/>
          <p:nvPr/>
        </p:nvSpPr>
        <p:spPr bwMode="auto">
          <a:xfrm>
            <a:off x="1394598" y="2128194"/>
            <a:ext cx="215900" cy="2592388"/>
          </a:xfrm>
          <a:prstGeom prst="leftBrace">
            <a:avLst>
              <a:gd name="adj1" fmla="val 100061"/>
              <a:gd name="adj2" fmla="val 50000"/>
            </a:avLst>
          </a:prstGeom>
          <a:noFill/>
          <a:ln w="9525">
            <a:solidFill>
              <a:schemeClr val="tx1"/>
            </a:solidFill>
            <a:round/>
          </a:ln>
          <a:effectLst/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4" name="Text Box 47"/>
          <p:cNvSpPr txBox="1">
            <a:spLocks noChangeArrowheads="1"/>
          </p:cNvSpPr>
          <p:nvPr/>
        </p:nvSpPr>
        <p:spPr bwMode="auto">
          <a:xfrm>
            <a:off x="444843" y="2917224"/>
            <a:ext cx="913157" cy="12926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eaLnBrk="0" hangingPunct="0">
              <a:lnSpc>
                <a:spcPct val="10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2600" b="1" dirty="0">
                <a:latin typeface="宋体" panose="02010600030101010101" pitchFamily="2" charset="-122"/>
                <a:ea typeface="宋体" panose="02010600030101010101" pitchFamily="2" charset="-122"/>
              </a:rPr>
              <a:t>信息的传递</a:t>
            </a:r>
            <a:endParaRPr lang="zh-CN" altLang="en-US" sz="26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" name="Text Box 48"/>
          <p:cNvSpPr txBox="1">
            <a:spLocks noChangeArrowheads="1"/>
          </p:cNvSpPr>
          <p:nvPr/>
        </p:nvSpPr>
        <p:spPr bwMode="auto">
          <a:xfrm>
            <a:off x="1648041" y="2833860"/>
            <a:ext cx="1008662" cy="12926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eaLnBrk="0" hangingPunct="0">
              <a:lnSpc>
                <a:spcPct val="10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2600" b="1" dirty="0">
                <a:latin typeface="宋体" panose="02010600030101010101" pitchFamily="2" charset="-122"/>
                <a:ea typeface="宋体" panose="02010600030101010101" pitchFamily="2" charset="-122"/>
              </a:rPr>
              <a:t>各种通信方式</a:t>
            </a:r>
            <a:endParaRPr lang="zh-CN" altLang="en-US" sz="26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" name="AutoShape 49"/>
          <p:cNvSpPr/>
          <p:nvPr/>
        </p:nvSpPr>
        <p:spPr bwMode="auto">
          <a:xfrm>
            <a:off x="2564886" y="2452602"/>
            <a:ext cx="288925" cy="2089150"/>
          </a:xfrm>
          <a:prstGeom prst="leftBrace">
            <a:avLst>
              <a:gd name="adj1" fmla="val 60256"/>
              <a:gd name="adj2" fmla="val 50000"/>
            </a:avLst>
          </a:prstGeom>
          <a:noFill/>
          <a:ln w="9525">
            <a:solidFill>
              <a:schemeClr val="tx1"/>
            </a:solidFill>
            <a:round/>
          </a:ln>
          <a:effectLst/>
        </p:spPr>
        <p:txBody>
          <a:bodyPr anchor="ctr">
            <a:spAutoFit/>
          </a:bodyPr>
          <a:lstStyle/>
          <a:p>
            <a:endParaRPr lang="zh-CN" altLang="en-US"/>
          </a:p>
        </p:txBody>
      </p:sp>
      <p:sp>
        <p:nvSpPr>
          <p:cNvPr id="7" name="Text Box 50"/>
          <p:cNvSpPr txBox="1">
            <a:spLocks noChangeArrowheads="1"/>
          </p:cNvSpPr>
          <p:nvPr/>
        </p:nvSpPr>
        <p:spPr bwMode="auto">
          <a:xfrm>
            <a:off x="2925249" y="1986434"/>
            <a:ext cx="1634394" cy="49244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eaLnBrk="0" hangingPunct="0">
              <a:lnSpc>
                <a:spcPct val="10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26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微波通信</a:t>
            </a:r>
            <a:endParaRPr lang="zh-CN" altLang="en-US" sz="26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8" name="Text Box 51"/>
          <p:cNvSpPr txBox="1">
            <a:spLocks noChangeArrowheads="1"/>
          </p:cNvSpPr>
          <p:nvPr/>
        </p:nvSpPr>
        <p:spPr bwMode="auto">
          <a:xfrm>
            <a:off x="2984329" y="2692100"/>
            <a:ext cx="1649455" cy="49244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eaLnBrk="0" hangingPunct="0">
              <a:lnSpc>
                <a:spcPct val="10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26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卫星通信</a:t>
            </a:r>
            <a:endParaRPr lang="zh-CN" altLang="en-US" sz="26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9" name="Text Box 53"/>
          <p:cNvSpPr txBox="1">
            <a:spLocks noChangeArrowheads="1"/>
          </p:cNvSpPr>
          <p:nvPr/>
        </p:nvSpPr>
        <p:spPr bwMode="auto">
          <a:xfrm>
            <a:off x="3046113" y="3425182"/>
            <a:ext cx="1562957" cy="49244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eaLnBrk="0" hangingPunct="0">
              <a:lnSpc>
                <a:spcPct val="10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26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光纤通信</a:t>
            </a:r>
            <a:endParaRPr lang="zh-CN" altLang="en-US" sz="26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0" name="Text Box 56"/>
          <p:cNvSpPr txBox="1">
            <a:spLocks noChangeArrowheads="1"/>
          </p:cNvSpPr>
          <p:nvPr/>
        </p:nvSpPr>
        <p:spPr bwMode="auto">
          <a:xfrm>
            <a:off x="3132610" y="4251711"/>
            <a:ext cx="1649455" cy="49244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eaLnBrk="0" hangingPunct="0">
              <a:lnSpc>
                <a:spcPct val="10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2600" b="1" dirty="0">
                <a:latin typeface="宋体" panose="02010600030101010101" pitchFamily="2" charset="-122"/>
                <a:ea typeface="宋体" panose="02010600030101010101" pitchFamily="2" charset="-122"/>
              </a:rPr>
              <a:t>网络</a:t>
            </a:r>
            <a:r>
              <a:rPr lang="zh-CN" altLang="en-US" sz="26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通信</a:t>
            </a:r>
            <a:endParaRPr lang="zh-CN" altLang="en-US" sz="26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6" grpId="0" animBg="1"/>
      <p:bldP spid="7" grpId="0"/>
      <p:bldP spid="8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1" name="Rectangle 10"/>
          <p:cNvSpPr/>
          <p:nvPr/>
        </p:nvSpPr>
        <p:spPr>
          <a:xfrm>
            <a:off x="483418" y="1096993"/>
            <a:ext cx="1415772" cy="46166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zh-CN" altLang="en-US" sz="2400" b="1" dirty="0" smtClean="0">
                <a:solidFill>
                  <a:srgbClr val="F1AF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重点突破</a:t>
            </a:r>
            <a:endParaRPr lang="zh-CN" altLang="en-US" sz="2400" b="1" dirty="0">
              <a:solidFill>
                <a:srgbClr val="F1AF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7" name="Picture 4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322763" y="1096993"/>
            <a:ext cx="84455" cy="41402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  <a:endParaRPr lang="zh-CN" altLang="en-US" b="1" dirty="0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704335" y="1977081"/>
            <a:ext cx="9273693" cy="286232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一、信息传递的五个基本概念</a:t>
            </a:r>
            <a:endParaRPr lang="zh-CN" altLang="en-US" sz="3000" b="1" dirty="0" smtClean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．模拟通信：使用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信号的通信方式。</a:t>
            </a:r>
            <a:endParaRPr lang="zh-CN" altLang="en-US" sz="3000" b="1" dirty="0" smtClean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．数字通信：使用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信号的通信方式。</a:t>
            </a:r>
            <a:endParaRPr lang="zh-CN" altLang="en-US" sz="3000" b="1" dirty="0" smtClean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．波速：用来表示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的物理量叫做波速。</a:t>
            </a:r>
            <a:endParaRPr lang="zh-CN" altLang="en-US" sz="3000" b="1" dirty="0" smtClean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4386649" y="2780270"/>
            <a:ext cx="803425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zh-CN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模拟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4436076" y="3509319"/>
            <a:ext cx="803425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数字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4386648" y="4188941"/>
            <a:ext cx="1731564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波传播快慢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8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1" grpId="0"/>
      <p:bldP spid="17409" grpId="0"/>
      <p:bldP spid="28673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  <a:endParaRPr lang="zh-CN" altLang="en-US" b="1" dirty="0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630195" y="1260389"/>
            <a:ext cx="10639168" cy="286232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4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．波长：邻近的两个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或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的距离叫做波长，用符号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λ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表示。</a:t>
            </a:r>
            <a:endParaRPr lang="zh-CN" altLang="en-US" sz="3000" b="1" dirty="0" smtClean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5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．频率：在某确定位置，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 s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内有多少次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或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通过，波的频率就是多少，频率用符号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f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表示。</a:t>
            </a:r>
            <a:endParaRPr lang="zh-CN" altLang="en-US" sz="3000" b="1" dirty="0" smtClean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4695567" y="1445741"/>
            <a:ext cx="803425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波峰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771502" y="1408670"/>
            <a:ext cx="803425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波谷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8044249" y="2792627"/>
            <a:ext cx="803425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波峰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9885405" y="2755557"/>
            <a:ext cx="803425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波谷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5" grpId="0"/>
      <p:bldP spid="4" grpId="0"/>
      <p:bldP spid="5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  <a:endParaRPr lang="zh-CN" altLang="en-US" b="1" dirty="0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17838" y="902043"/>
            <a:ext cx="10639168" cy="563231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二、一种传递信息的“载体”</a:t>
            </a:r>
            <a:endParaRPr lang="zh-CN" altLang="en-US" sz="3000" b="1" dirty="0" smtClean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信息时代信息的传递都是利用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来完成的，它是信息传递的载体。电磁波是由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____________________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产生的，它的传播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介质，可以在真空中传播，在真空中任何频率的电磁波的传播速度都是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，同一频率的电磁波在其他不同介质中的传播速度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。描述电磁波特点的物理量有波速、波长和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，它们三者之间的关系是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填公式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endParaRPr lang="zh-CN" altLang="en-US" sz="3000" b="1" dirty="0" smtClean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918887" y="1705232"/>
            <a:ext cx="1112805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电磁波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239265" y="2434281"/>
            <a:ext cx="2350323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迅速变化的电流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260389" y="3076832"/>
            <a:ext cx="1112805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不需要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4337222" y="3805881"/>
            <a:ext cx="204895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en-US" altLang="zh-CN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3.0×10</a:t>
            </a:r>
            <a:r>
              <a:rPr lang="en-US" altLang="zh-CN" sz="2400" b="1" baseline="3000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8</a:t>
            </a:r>
            <a:r>
              <a:rPr lang="en-US" altLang="zh-CN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m/s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4843849" y="4534930"/>
            <a:ext cx="803425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不同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3336324" y="5214551"/>
            <a:ext cx="803425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频率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9106930" y="5177481"/>
            <a:ext cx="1114408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en-US" altLang="zh-CN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c</a:t>
            </a: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lang="en-US" altLang="zh-CN" sz="2400" b="1" dirty="0" err="1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λf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1" grpId="0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  <a:endParaRPr lang="zh-CN" altLang="en-US" b="1" dirty="0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691979" y="1823859"/>
          <a:ext cx="10775090" cy="4480560"/>
        </p:xfrm>
        <a:graphic>
          <a:graphicData uri="http://schemas.openxmlformats.org/drawingml/2006/table">
            <a:tbl>
              <a:tblPr/>
              <a:tblGrid>
                <a:gridCol w="1161535"/>
                <a:gridCol w="4399005"/>
                <a:gridCol w="521455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800" b="1" kern="100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应用</a:t>
                      </a:r>
                      <a:endParaRPr lang="zh-CN" sz="2800" b="1" kern="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800" b="1" kern="100"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发射</a:t>
                      </a:r>
                      <a:endParaRPr lang="zh-CN" sz="2800" b="1" kern="100"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800" b="1" kern="100"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接收</a:t>
                      </a:r>
                      <a:endParaRPr lang="zh-CN" sz="2800" b="1" kern="100"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800" b="1" kern="100"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无线电</a:t>
                      </a:r>
                      <a:endParaRPr lang="zh-CN" sz="2800" b="1" kern="100"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800" b="1" kern="100"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广播</a:t>
                      </a:r>
                      <a:endParaRPr lang="zh-CN" sz="2800" b="1" kern="100"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800" b="1" kern="100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　话筒将</a:t>
                      </a:r>
                      <a:r>
                        <a:rPr lang="en-US" sz="2800" b="1" kern="100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Courier New" panose="02070309020205020404"/>
                        </a:rPr>
                        <a:t>________</a:t>
                      </a:r>
                      <a:r>
                        <a:rPr lang="zh-CN" sz="2800" b="1" kern="100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转变为</a:t>
                      </a:r>
                      <a:r>
                        <a:rPr lang="en-US" sz="2800" b="1" kern="100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Courier New" panose="02070309020205020404"/>
                        </a:rPr>
                        <a:t>________</a:t>
                      </a:r>
                      <a:r>
                        <a:rPr lang="zh-CN" sz="2800" b="1" kern="100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，</a:t>
                      </a:r>
                      <a:r>
                        <a:rPr lang="en-US" sz="2800" b="1" kern="100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Courier New" panose="02070309020205020404"/>
                        </a:rPr>
                        <a:t>________</a:t>
                      </a:r>
                      <a:r>
                        <a:rPr lang="zh-CN" sz="2800" b="1" kern="100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将音频电信号加载到高频电流上；再通过</a:t>
                      </a:r>
                      <a:r>
                        <a:rPr lang="en-US" sz="2800" b="1" kern="100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Courier New" panose="02070309020205020404"/>
                        </a:rPr>
                        <a:t>________</a:t>
                      </a:r>
                      <a:r>
                        <a:rPr lang="zh-CN" sz="2800" b="1" kern="100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产生电磁波发射到空中</a:t>
                      </a:r>
                      <a:endParaRPr lang="zh-CN" sz="2800" b="1" kern="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800" b="1" kern="100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　收音机的</a:t>
                      </a:r>
                      <a:r>
                        <a:rPr lang="en-US" sz="2800" b="1" kern="100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Courier New" panose="02070309020205020404"/>
                        </a:rPr>
                        <a:t>________</a:t>
                      </a:r>
                      <a:r>
                        <a:rPr lang="zh-CN" sz="2800" b="1" kern="100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能从空中收到各种频率的电磁波；</a:t>
                      </a:r>
                      <a:r>
                        <a:rPr lang="en-US" sz="2800" b="1" kern="100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Courier New" panose="02070309020205020404"/>
                        </a:rPr>
                        <a:t>________</a:t>
                      </a:r>
                      <a:r>
                        <a:rPr lang="zh-CN" sz="2800" b="1" kern="100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能从中选出特定频率的信号；通过</a:t>
                      </a:r>
                      <a:r>
                        <a:rPr lang="en-US" sz="2800" b="1" kern="100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Courier New" panose="02070309020205020404"/>
                        </a:rPr>
                        <a:t>________</a:t>
                      </a:r>
                      <a:r>
                        <a:rPr lang="zh-CN" sz="2800" b="1" kern="100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从高频信号取出音频信号；最后</a:t>
                      </a:r>
                      <a:r>
                        <a:rPr lang="en-US" sz="2800" b="1" kern="100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Courier New" panose="02070309020205020404"/>
                        </a:rPr>
                        <a:t>________</a:t>
                      </a:r>
                      <a:r>
                        <a:rPr lang="zh-CN" sz="2800" b="1" kern="100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把音频信号还原成声音</a:t>
                      </a:r>
                      <a:endParaRPr lang="zh-CN" sz="2800" b="1" kern="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679622" y="988541"/>
            <a:ext cx="4820550" cy="67666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三、三种电磁波的“应用”</a:t>
            </a:r>
            <a:endParaRPr lang="zh-CN" altLang="en-US" sz="3000" b="1" dirty="0" smtClean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484606" y="2854411"/>
            <a:ext cx="1422184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声音信号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248930" y="3472249"/>
            <a:ext cx="1112805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电信号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4053016" y="3435178"/>
            <a:ext cx="1112805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调制器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4164227" y="4757351"/>
            <a:ext cx="803425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天线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8155460" y="2471351"/>
            <a:ext cx="1422184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接收天线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10008973" y="3163330"/>
            <a:ext cx="1112805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调谐器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6783859" y="4436076"/>
            <a:ext cx="1112805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检波器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8241957" y="5090984"/>
            <a:ext cx="1112805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扬声器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7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4925</Words>
  <Application>WPS 演示</Application>
  <PresentationFormat>自定义</PresentationFormat>
  <Paragraphs>433</Paragraphs>
  <Slides>33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33</vt:i4>
      </vt:variant>
    </vt:vector>
  </HeadingPairs>
  <TitlesOfParts>
    <vt:vector size="46" baseType="lpstr">
      <vt:lpstr>Arial</vt:lpstr>
      <vt:lpstr>宋体</vt:lpstr>
      <vt:lpstr>Wingdings</vt:lpstr>
      <vt:lpstr>微软雅黑</vt:lpstr>
      <vt:lpstr>仿宋</vt:lpstr>
      <vt:lpstr>华文新魏</vt:lpstr>
      <vt:lpstr>Times New Roman</vt:lpstr>
      <vt:lpstr>Times New Roman</vt:lpstr>
      <vt:lpstr>Courier New</vt:lpstr>
      <vt:lpstr>Arial Unicode MS</vt:lpstr>
      <vt:lpstr>Calibri</vt:lpstr>
      <vt:lpstr>黑体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qw</cp:lastModifiedBy>
  <cp:revision>51</cp:revision>
  <dcterms:created xsi:type="dcterms:W3CDTF">2018-02-07T00:47:00Z</dcterms:created>
  <dcterms:modified xsi:type="dcterms:W3CDTF">2018-11-03T13:04:52Z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2052-10.1.0.7520</vt:lpwstr>
  </property>
</Properties>
</file>