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9" r:id="rId1"/>
    <p:sldMasterId id="2147483722" r:id="rId2"/>
  </p:sldMasterIdLst>
  <p:notesMasterIdLst>
    <p:notesMasterId r:id="rId25"/>
  </p:notesMasterIdLst>
  <p:sldIdLst>
    <p:sldId id="675" r:id="rId3"/>
    <p:sldId id="574" r:id="rId4"/>
    <p:sldId id="443" r:id="rId5"/>
    <p:sldId id="485" r:id="rId6"/>
    <p:sldId id="632" r:id="rId7"/>
    <p:sldId id="448" r:id="rId8"/>
    <p:sldId id="633" r:id="rId9"/>
    <p:sldId id="672" r:id="rId10"/>
    <p:sldId id="673" r:id="rId11"/>
    <p:sldId id="449" r:id="rId12"/>
    <p:sldId id="660" r:id="rId13"/>
    <p:sldId id="635" r:id="rId14"/>
    <p:sldId id="662" r:id="rId15"/>
    <p:sldId id="636" r:id="rId16"/>
    <p:sldId id="674" r:id="rId17"/>
    <p:sldId id="671" r:id="rId18"/>
    <p:sldId id="655" r:id="rId19"/>
    <p:sldId id="656" r:id="rId20"/>
    <p:sldId id="652" r:id="rId21"/>
    <p:sldId id="670" r:id="rId22"/>
    <p:sldId id="640" r:id="rId23"/>
    <p:sldId id="665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3200" b="0" i="0" u="none" baseline="0">
        <a:solidFill>
          <a:schemeClr val="tx1"/>
        </a:solidFill>
        <a:latin typeface="Arial" pitchFamily="34" charset="0"/>
        <a:ea typeface="宋体" pitchFamily="2" charset="-122"/>
      </a:defRPr>
    </a:lvl1pPr>
    <a:lvl2pPr marL="4572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3200" b="0" i="0" u="none" baseline="0">
        <a:solidFill>
          <a:schemeClr val="tx1"/>
        </a:solidFill>
        <a:latin typeface="Arial" pitchFamily="34" charset="0"/>
        <a:ea typeface="宋体" pitchFamily="2" charset="-122"/>
      </a:defRPr>
    </a:lvl2pPr>
    <a:lvl3pPr marL="9144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3200" b="0" i="0" u="none" baseline="0">
        <a:solidFill>
          <a:schemeClr val="tx1"/>
        </a:solidFill>
        <a:latin typeface="Arial" pitchFamily="34" charset="0"/>
        <a:ea typeface="宋体" pitchFamily="2" charset="-122"/>
      </a:defRPr>
    </a:lvl3pPr>
    <a:lvl4pPr marL="13716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3200" b="0" i="0" u="none" baseline="0">
        <a:solidFill>
          <a:schemeClr val="tx1"/>
        </a:solidFill>
        <a:latin typeface="Arial" pitchFamily="34" charset="0"/>
        <a:ea typeface="宋体" pitchFamily="2" charset="-122"/>
      </a:defRPr>
    </a:lvl4pPr>
    <a:lvl5pPr marL="18288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3200" b="0" i="0" u="none" baseline="0">
        <a:solidFill>
          <a:schemeClr val="tx1"/>
        </a:solidFill>
        <a:latin typeface="Arial" pitchFamily="34" charset="0"/>
        <a:ea typeface="宋体" pitchFamily="2" charset="-122"/>
      </a:defRPr>
    </a:lvl5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77" d="100"/>
          <a:sy n="77" d="100"/>
        </p:scale>
        <p:origin x="16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9217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  <a:prstGeom prst="rect">
            <a:avLst/>
          </a:prstGeom>
          <a:noFill/>
          <a:ln w="1">
            <a:noFill/>
            <a:miter lim="800000"/>
          </a:ln>
        </p:spPr>
      </p:sp>
      <p:sp>
        <p:nvSpPr>
          <p:cNvPr id="15363" name="文本占位符 9218"/>
          <p:cNvSpPr>
            <a:spLocks noGrp="1"/>
          </p:cNvSpPr>
          <p:nvPr>
            <p:ph type="body" sz="quarter" idx="1"/>
          </p:nvPr>
        </p:nvSpPr>
        <p:spPr>
          <a:xfrm>
            <a:off x="538163" y="4387850"/>
            <a:ext cx="5780087" cy="3952875"/>
          </a:xfrm>
          <a:prstGeom prst="rect">
            <a:avLst/>
          </a:prstGeom>
          <a:noFill/>
          <a:ln w="1">
            <a:noFill/>
            <a:miter lim="800000"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5364" name="页眉占位符 9219"/>
          <p:cNvSpPr>
            <a:spLocks noGrp="1"/>
          </p:cNvSpPr>
          <p:nvPr>
            <p:ph type="hdr" sz="quarter" idx="2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1">
            <a:noFill/>
          </a:ln>
        </p:spPr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32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32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32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32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/>
            <a:endParaRPr lang="zh-CN" altLang="en-US" sz="1200"/>
          </a:p>
        </p:txBody>
      </p:sp>
      <p:sp>
        <p:nvSpPr>
          <p:cNvPr id="15365" name="日期占位符 9220"/>
          <p:cNvSpPr>
            <a:spLocks noGrp="1"/>
          </p:cNvSpPr>
          <p:nvPr>
            <p:ph type="dt" idx="3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1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endParaRPr lang="zh-CN" altLang="en-US" sz="1200"/>
          </a:p>
        </p:txBody>
      </p:sp>
      <p:sp>
        <p:nvSpPr>
          <p:cNvPr id="15366" name="页脚占位符 9221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1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200"/>
          </a:p>
        </p:txBody>
      </p:sp>
      <p:sp>
        <p:nvSpPr>
          <p:cNvPr id="15367" name="灯片编号占位符 9222"/>
          <p:cNvSpPr>
            <a:spLocks noGrp="1"/>
          </p:cNvSpPr>
          <p:nvPr>
            <p:ph type="sldNum" sz="quarter" idx="5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1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955E57C6-9AB3-4497-B430-952FAC674518}" type="slidenum">
              <a:rPr lang="zh-CN" altLang="en-US" sz="1200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2529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prstGeom prst="rect">
            <a:avLst/>
          </a:prstGeom>
          <a:noFill/>
          <a:ln w="1">
            <a:miter lim="800000"/>
          </a:ln>
        </p:spPr>
      </p:sp>
      <p:sp>
        <p:nvSpPr>
          <p:cNvPr id="28675" name="文本占位符 22530"/>
          <p:cNvSpPr>
            <a:spLocks noGrp="1" noRot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prstGeom prst="rect">
            <a:avLst/>
          </a:prstGeom>
          <a:noFill/>
          <a:ln w="1">
            <a:miter lim="800000"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/>
              <a:t>机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24577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prstGeom prst="rect">
            <a:avLst/>
          </a:prstGeom>
          <a:noFill/>
          <a:ln w="1">
            <a:miter lim="800000"/>
          </a:ln>
        </p:spPr>
      </p:sp>
      <p:sp>
        <p:nvSpPr>
          <p:cNvPr id="31747" name="文本占位符 24578"/>
          <p:cNvSpPr>
            <a:spLocks noGrp="1" noRot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prstGeom prst="rect">
            <a:avLst/>
          </a:prstGeom>
          <a:noFill/>
          <a:ln w="1">
            <a:miter lim="800000"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/>
              <a:t>机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47457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prstGeom prst="rect">
            <a:avLst/>
          </a:prstGeom>
          <a:noFill/>
          <a:ln w="1">
            <a:miter lim="800000"/>
          </a:ln>
        </p:spPr>
      </p:sp>
      <p:sp>
        <p:nvSpPr>
          <p:cNvPr id="40963" name="文本占位符 147458"/>
          <p:cNvSpPr>
            <a:spLocks noGrp="1" noRot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prstGeom prst="rect">
            <a:avLst/>
          </a:prstGeom>
          <a:noFill/>
          <a:ln w="1">
            <a:miter lim="800000"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/>
              <a:t>机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849BC348-B50E-4955-B43B-66F530761EBF}" type="slidenum">
              <a:rPr lang="zh-CN" altLang="en-US" sz="1000" smtClean="0">
                <a:effectLst>
                  <a:outerShdw blurRad="38100" dist="38100" dir="2700000" algn="tl">
                    <a:schemeClr val="bg2"/>
                  </a:outerShdw>
                </a:effectLst>
                <a:latin typeface="Verdana" pitchFamily="34" charset="0"/>
              </a:rPr>
              <a:t>‹#›</a:t>
            </a:fld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983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77E7264D-DFDF-488E-971C-68110746A8C5}" type="slidenum">
              <a:rPr lang="zh-CN" altLang="en-US" sz="1000" smtClean="0">
                <a:effectLst>
                  <a:outerShdw blurRad="38100" dist="38100" dir="2700000" algn="tl">
                    <a:schemeClr val="bg2"/>
                  </a:outerShdw>
                </a:effectLst>
                <a:latin typeface="Verdana" pitchFamily="34" charset="0"/>
              </a:rPr>
              <a:t>‹#›</a:t>
            </a:fld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76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4E185B-B5CC-473C-8C50-792E061B7BBA}" type="datetime">
              <a:rPr lang="zh-CN" altLang="en-US" sz="1000" smtClean="0">
                <a:effectLst>
                  <a:outerShdw blurRad="38100" dist="38100" dir="2700000" algn="tl">
                    <a:schemeClr val="bg2"/>
                  </a:outerShdw>
                </a:effectLst>
                <a:latin typeface="Verdana" pitchFamily="34" charset="0"/>
              </a:rPr>
              <a:t>2023/8/7</a:t>
            </a:fld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4399E66C-CA9F-468A-A1A7-DF0D2E2A9162}" type="slidenum">
              <a:rPr lang="zh-CN" altLang="en-US" sz="1000" smtClean="0">
                <a:effectLst>
                  <a:outerShdw blurRad="38100" dist="38100" dir="2700000" algn="tl">
                    <a:schemeClr val="bg2"/>
                  </a:outerShdw>
                </a:effectLst>
                <a:latin typeface="Verdana" pitchFamily="34" charset="0"/>
              </a:rPr>
              <a:t>‹#›</a:t>
            </a:fld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2273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3353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13354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  <a:latin typeface="Verdana" pitchFamily="34" charset="0"/>
            </a:endParaRPr>
          </a:p>
        </p:txBody>
      </p:sp>
      <p:sp>
        <p:nvSpPr>
          <p:cNvPr id="13355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6C1DA900-A26A-4213-9BB4-08AB5E1F0D9E}" type="slidenum">
              <a:rPr lang="zh-CN" altLang="en-US" sz="1000">
                <a:effectLst>
                  <a:outerShdw blurRad="38100" dist="38100" dir="2700000" algn="tl">
                    <a:schemeClr val="bg2"/>
                  </a:outerShdw>
                </a:effectLst>
                <a:latin typeface="Verdana" pitchFamily="34" charset="0"/>
              </a:rPr>
              <a:t>‹#›</a:t>
            </a:fld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0740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23098971-958D-40AA-A83A-8A9834CDD989}" type="slidenum">
              <a:rPr lang="zh-CN" altLang="en-US" sz="1000" smtClean="0">
                <a:latin typeface="Arial" pitchFamily="34" charset="0"/>
                <a:ea typeface="宋体" pitchFamily="2" charset="-122"/>
              </a:rPr>
              <a:t>‹#›</a:t>
            </a:fld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3796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EEAB3B12-B8A5-4B9A-A6CA-0E85527588E0}" type="slidenum">
              <a:rPr lang="zh-CN" altLang="en-US" sz="1000" smtClean="0">
                <a:latin typeface="Arial" pitchFamily="34" charset="0"/>
                <a:ea typeface="宋体" pitchFamily="2" charset="-122"/>
              </a:rPr>
              <a:t>‹#›</a:t>
            </a:fld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8375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EEAB3B12-B8A5-4B9A-A6CA-0E85527588E0}" type="slidenum">
              <a:rPr lang="zh-CN" altLang="en-US" sz="1000" smtClean="0">
                <a:latin typeface="Arial" pitchFamily="34" charset="0"/>
                <a:ea typeface="宋体" pitchFamily="2" charset="-122"/>
              </a:rPr>
              <a:t>‹#›</a:t>
            </a:fld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0191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EEAB3B12-B8A5-4B9A-A6CA-0E85527588E0}" type="slidenum">
              <a:rPr lang="zh-CN" altLang="en-US" sz="1000" smtClean="0">
                <a:latin typeface="Arial" pitchFamily="34" charset="0"/>
                <a:ea typeface="宋体" pitchFamily="2" charset="-122"/>
              </a:rPr>
              <a:t>‹#›</a:t>
            </a:fld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466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EEAB3B12-B8A5-4B9A-A6CA-0E85527588E0}" type="slidenum">
              <a:rPr lang="zh-CN" altLang="en-US" sz="1000" smtClean="0">
                <a:latin typeface="Arial" pitchFamily="34" charset="0"/>
                <a:ea typeface="宋体" pitchFamily="2" charset="-122"/>
              </a:rPr>
              <a:t>‹#›</a:t>
            </a:fld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5901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EEAB3B12-B8A5-4B9A-A6CA-0E85527588E0}" type="slidenum">
              <a:rPr lang="zh-CN" altLang="en-US" sz="1000" smtClean="0">
                <a:latin typeface="Arial" pitchFamily="34" charset="0"/>
                <a:ea typeface="宋体" pitchFamily="2" charset="-122"/>
              </a:rPr>
              <a:t>‹#›</a:t>
            </a:fld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4668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EEAB3B12-B8A5-4B9A-A6CA-0E85527588E0}" type="slidenum">
              <a:rPr lang="zh-CN" altLang="en-US" sz="1000" smtClean="0">
                <a:latin typeface="Arial" pitchFamily="34" charset="0"/>
                <a:ea typeface="宋体" pitchFamily="2" charset="-122"/>
              </a:rPr>
              <a:t>‹#›</a:t>
            </a:fld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946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4E185B-B5CC-473C-8C50-792E061B7BBA}" type="datetime">
              <a:rPr lang="zh-CN" altLang="en-US" sz="1000" smtClean="0">
                <a:effectLst>
                  <a:outerShdw blurRad="38100" dist="38100" dir="2700000" algn="tl">
                    <a:schemeClr val="bg2"/>
                  </a:outerShdw>
                </a:effectLst>
                <a:latin typeface="Verdana" pitchFamily="34" charset="0"/>
              </a:rPr>
              <a:t>2023/8/7</a:t>
            </a:fld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4399E66C-CA9F-468A-A1A7-DF0D2E2A9162}" type="slidenum">
              <a:rPr lang="zh-CN" altLang="en-US" sz="1000" smtClean="0">
                <a:effectLst>
                  <a:outerShdw blurRad="38100" dist="38100" dir="2700000" algn="tl">
                    <a:schemeClr val="bg2"/>
                  </a:outerShdw>
                </a:effectLst>
                <a:latin typeface="Verdana" pitchFamily="34" charset="0"/>
              </a:rPr>
              <a:t>‹#›</a:t>
            </a:fld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8321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EEAB3B12-B8A5-4B9A-A6CA-0E85527588E0}" type="slidenum">
              <a:rPr lang="zh-CN" altLang="en-US" sz="1000" smtClean="0">
                <a:latin typeface="Arial" pitchFamily="34" charset="0"/>
                <a:ea typeface="宋体" pitchFamily="2" charset="-122"/>
              </a:rPr>
              <a:t>‹#›</a:t>
            </a:fld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364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EEAB3B12-B8A5-4B9A-A6CA-0E85527588E0}" type="slidenum">
              <a:rPr lang="zh-CN" altLang="en-US" sz="1000" smtClean="0">
                <a:latin typeface="Arial" pitchFamily="34" charset="0"/>
                <a:ea typeface="宋体" pitchFamily="2" charset="-122"/>
              </a:rPr>
              <a:t>‹#›</a:t>
            </a:fld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0166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EEAB3B12-B8A5-4B9A-A6CA-0E85527588E0}" type="slidenum">
              <a:rPr lang="zh-CN" altLang="en-US" sz="1000" smtClean="0">
                <a:latin typeface="Arial" pitchFamily="34" charset="0"/>
                <a:ea typeface="宋体" pitchFamily="2" charset="-122"/>
              </a:rPr>
              <a:t>‹#›</a:t>
            </a:fld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1316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EEAB3B12-B8A5-4B9A-A6CA-0E85527588E0}" type="slidenum">
              <a:rPr lang="zh-CN" altLang="en-US" sz="1000" smtClean="0">
                <a:latin typeface="Arial" pitchFamily="34" charset="0"/>
                <a:ea typeface="宋体" pitchFamily="2" charset="-122"/>
              </a:rPr>
              <a:t>‹#›</a:t>
            </a:fld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604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807F611F-C057-40FD-A5C9-52F0B6657541}" type="slidenum">
              <a:rPr lang="zh-CN" altLang="en-US" sz="1000" smtClean="0">
                <a:effectLst>
                  <a:outerShdw blurRad="38100" dist="38100" dir="2700000" algn="tl">
                    <a:schemeClr val="bg2"/>
                  </a:outerShdw>
                </a:effectLst>
                <a:latin typeface="Verdana" pitchFamily="34" charset="0"/>
              </a:rPr>
              <a:t>‹#›</a:t>
            </a:fld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477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3440ED41-0F3D-4402-9EA8-09C4509A3D93}" type="slidenum">
              <a:rPr lang="zh-CN" altLang="en-US" sz="1000" smtClean="0">
                <a:effectLst>
                  <a:outerShdw blurRad="38100" dist="38100" dir="2700000" algn="tl">
                    <a:schemeClr val="bg2"/>
                  </a:outerShdw>
                </a:effectLst>
                <a:latin typeface="Verdana" pitchFamily="34" charset="0"/>
              </a:rPr>
              <a:t>‹#›</a:t>
            </a:fld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90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4B8813-DF30-48B3-BAD4-80FB76B2AD7F}" type="slidenum">
              <a:rPr lang="zh-CN" altLang="en-US" sz="1000" smtClean="0">
                <a:effectLst>
                  <a:outerShdw blurRad="38100" dist="38100" dir="2700000" algn="tl">
                    <a:schemeClr val="bg2"/>
                  </a:outerShdw>
                </a:effectLst>
                <a:latin typeface="Verdana" pitchFamily="34" charset="0"/>
              </a:rPr>
              <a:t>‹#›</a:t>
            </a:fld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196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27CB38B-921F-468E-9EEF-6EAB2C994E46}" type="slidenum">
              <a:rPr lang="zh-CN" altLang="en-US" sz="1000" smtClean="0">
                <a:effectLst>
                  <a:outerShdw blurRad="38100" dist="38100" dir="2700000" algn="tl">
                    <a:schemeClr val="bg2"/>
                  </a:outerShdw>
                </a:effectLst>
                <a:latin typeface="Verdana" pitchFamily="34" charset="0"/>
              </a:rPr>
              <a:t>‹#›</a:t>
            </a:fld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34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3D2E0ED1-0DDD-4622-A6BD-38C1F08B3F85}" type="slidenum">
              <a:rPr lang="zh-CN" altLang="en-US" sz="1000" smtClean="0">
                <a:effectLst>
                  <a:outerShdw blurRad="38100" dist="38100" dir="2700000" algn="tl">
                    <a:schemeClr val="bg2"/>
                  </a:outerShdw>
                </a:effectLst>
                <a:latin typeface="Verdana" pitchFamily="34" charset="0"/>
              </a:rPr>
              <a:t>‹#›</a:t>
            </a:fld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25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E245F0-5F02-4719-A4C2-CFAB47B0196B}" type="slidenum">
              <a:rPr lang="zh-CN" altLang="en-US" sz="1000" smtClean="0">
                <a:effectLst>
                  <a:outerShdw blurRad="38100" dist="38100" dir="2700000" algn="tl">
                    <a:schemeClr val="bg2"/>
                  </a:outerShdw>
                </a:effectLst>
                <a:latin typeface="Verdana" pitchFamily="34" charset="0"/>
              </a:rPr>
              <a:t>‹#›</a:t>
            </a:fld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21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FAC9A477-84B8-4225-BC58-629A87B8947E}" type="slidenum">
              <a:rPr lang="zh-CN" altLang="en-US" sz="1000" smtClean="0">
                <a:effectLst>
                  <a:outerShdw blurRad="38100" dist="38100" dir="2700000" algn="tl">
                    <a:schemeClr val="bg2"/>
                  </a:outerShdw>
                </a:effectLst>
                <a:latin typeface="Verdana" pitchFamily="34" charset="0"/>
              </a:rPr>
              <a:t>‹#›</a:t>
            </a:fld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080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134E185B-B5CC-473C-8C50-792E061B7BBA}" type="datetime">
              <a:rPr lang="zh-CN" altLang="en-US" sz="1000" smtClean="0">
                <a:effectLst>
                  <a:outerShdw blurRad="38100" dist="38100" dir="2700000" algn="tl">
                    <a:schemeClr val="bg2"/>
                  </a:outerShdw>
                </a:effectLst>
                <a:latin typeface="Verdana" pitchFamily="34" charset="0"/>
              </a:rPr>
              <a:t>2023/8/7</a:t>
            </a:fld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/>
            <a:fld id="{4399E66C-CA9F-468A-A1A7-DF0D2E2A9162}" type="slidenum">
              <a:rPr lang="zh-CN" altLang="en-US" sz="1000" smtClean="0">
                <a:effectLst>
                  <a:outerShdw blurRad="38100" dist="38100" dir="2700000" algn="tl">
                    <a:schemeClr val="bg2"/>
                  </a:outerShdw>
                </a:effectLst>
                <a:latin typeface="Verdana" pitchFamily="34" charset="0"/>
              </a:rPr>
              <a:t>‹#›</a:t>
            </a:fld>
            <a:endParaRPr lang="zh-CN" altLang="en-US" sz="10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247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/>
            <a:fld id="{EEAB3B12-B8A5-4B9A-A6CA-0E85527588E0}" type="slidenum">
              <a:rPr lang="zh-CN" altLang="en-US" sz="1000" smtClean="0">
                <a:latin typeface="Arial" pitchFamily="34" charset="0"/>
                <a:ea typeface="宋体" pitchFamily="2" charset="-122"/>
              </a:rPr>
              <a:t>‹#›</a:t>
            </a:fld>
            <a:endParaRPr lang="zh-CN" altLang="en-US" sz="10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76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329733"/>
          <p:cNvSpPr txBox="1"/>
          <p:nvPr/>
        </p:nvSpPr>
        <p:spPr>
          <a:xfrm>
            <a:off x="1739304" y="1916832"/>
            <a:ext cx="9217025" cy="132343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80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1.3《</a:t>
            </a:r>
            <a:r>
              <a:rPr lang="zh-CN" altLang="en-US" sz="80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运动的快慢</a:t>
            </a:r>
            <a:r>
              <a:rPr lang="en-US" altLang="zh-CN" sz="80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endParaRPr lang="zh-CN" altLang="en-US" sz="80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387" name="文本框 329734"/>
          <p:cNvSpPr txBox="1"/>
          <p:nvPr/>
        </p:nvSpPr>
        <p:spPr>
          <a:xfrm>
            <a:off x="5519936" y="3789040"/>
            <a:ext cx="1655762" cy="762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4400" b="1" dirty="0">
                <a:solidFill>
                  <a:srgbClr val="FF0000"/>
                </a:solidFill>
              </a:rPr>
              <a:t>说课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19457"/>
          <p:cNvSpPr txBox="1"/>
          <p:nvPr/>
        </p:nvSpPr>
        <p:spPr>
          <a:xfrm>
            <a:off x="3360738" y="620713"/>
            <a:ext cx="5345112" cy="110799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6600" b="1">
                <a:solidFill>
                  <a:srgbClr val="000000"/>
                </a:solidFill>
              </a:rPr>
              <a:t>四、教学过程</a:t>
            </a:r>
          </a:p>
        </p:txBody>
      </p:sp>
      <p:sp>
        <p:nvSpPr>
          <p:cNvPr id="25602" name="文本框 19458"/>
          <p:cNvSpPr txBox="1"/>
          <p:nvPr/>
        </p:nvSpPr>
        <p:spPr>
          <a:xfrm>
            <a:off x="2279650" y="2492376"/>
            <a:ext cx="5474576" cy="280076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buFont typeface="Wingdings" pitchFamily="2" charset="2"/>
              <a:buChar char="Ø"/>
            </a:pPr>
            <a:r>
              <a:rPr lang="zh-CN" altLang="en-US" sz="4400" b="1">
                <a:solidFill>
                  <a:srgbClr val="000000"/>
                </a:solidFill>
                <a:sym typeface="Arial" pitchFamily="34" charset="0"/>
              </a:rPr>
              <a:t>创设情境  引入新课</a:t>
            </a:r>
          </a:p>
          <a:p>
            <a:pPr lvl="0">
              <a:buFont typeface="Wingdings" pitchFamily="2" charset="2"/>
              <a:buChar char="Ø"/>
            </a:pPr>
            <a:r>
              <a:rPr lang="zh-CN" altLang="en-US" sz="4400" b="1">
                <a:solidFill>
                  <a:srgbClr val="000000"/>
                </a:solidFill>
                <a:sym typeface="Arial" pitchFamily="34" charset="0"/>
              </a:rPr>
              <a:t>科学探究  学习新知</a:t>
            </a:r>
          </a:p>
          <a:p>
            <a:pPr lvl="0">
              <a:buFont typeface="Wingdings" pitchFamily="2" charset="2"/>
              <a:buChar char="Ø"/>
            </a:pPr>
            <a:r>
              <a:rPr lang="zh-CN" altLang="en-US" sz="4400" b="1">
                <a:solidFill>
                  <a:srgbClr val="000000"/>
                </a:solidFill>
                <a:sym typeface="Arial" pitchFamily="34" charset="0"/>
              </a:rPr>
              <a:t>巩固新知  加深理解</a:t>
            </a:r>
          </a:p>
          <a:p>
            <a:pPr lvl="0">
              <a:buFont typeface="Wingdings" pitchFamily="2" charset="2"/>
              <a:buChar char="Ø"/>
            </a:pPr>
            <a:r>
              <a:rPr lang="zh-CN" altLang="en-US" sz="4400" b="1">
                <a:solidFill>
                  <a:srgbClr val="000000"/>
                </a:solidFill>
              </a:rPr>
              <a:t>知识梳理  </a:t>
            </a:r>
            <a:r>
              <a:rPr lang="en-US" altLang="zh-CN" sz="4400" b="1">
                <a:solidFill>
                  <a:srgbClr val="000000"/>
                </a:solidFill>
              </a:rPr>
              <a:t>归纳</a:t>
            </a:r>
            <a:r>
              <a:rPr lang="zh-CN" altLang="en-US" sz="4400" b="1">
                <a:solidFill>
                  <a:srgbClr val="000000"/>
                </a:solidFill>
              </a:rPr>
              <a:t>小结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46081"/>
          <p:cNvSpPr>
            <a:spLocks noGrp="1"/>
          </p:cNvSpPr>
          <p:nvPr>
            <p:ph type="title"/>
          </p:nvPr>
        </p:nvSpPr>
        <p:spPr>
          <a:xfrm>
            <a:off x="1703389" y="333375"/>
            <a:ext cx="8675687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8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rPr lang="zh-CN" altLang="en-US" sz="5400" b="1">
                <a:latin typeface="Adobe 宋体 Std L" charset="-122"/>
                <a:ea typeface="Adobe 宋体 Std L" charset="-122"/>
                <a:sym typeface="Arial" pitchFamily="34" charset="0"/>
              </a:rPr>
              <a:t>（一）创设情境  引入新课</a:t>
            </a:r>
          </a:p>
        </p:txBody>
      </p:sp>
      <p:pic>
        <p:nvPicPr>
          <p:cNvPr id="26626" name="图片 46084" descr="get?name=T1hyYUBsx_1RCvBVdK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5200" t="23241" b="17757"/>
          <a:stretch>
            <a:fillRect/>
          </a:stretch>
        </p:blipFill>
        <p:spPr>
          <a:xfrm>
            <a:off x="2640014" y="1844675"/>
            <a:ext cx="7127875" cy="30226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6627" name="文本框 46085"/>
          <p:cNvSpPr txBox="1"/>
          <p:nvPr/>
        </p:nvSpPr>
        <p:spPr>
          <a:xfrm>
            <a:off x="3576639" y="5661025"/>
            <a:ext cx="5902325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>
                <a:ea typeface="隶书" pitchFamily="49" charset="-122"/>
              </a:rPr>
              <a:t>利用多媒体展示几张图片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21511" descr="get?name=T1EXEYBQVb1RCvBVd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21336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7650" name="文本框 21512"/>
          <p:cNvSpPr txBox="1"/>
          <p:nvPr/>
        </p:nvSpPr>
        <p:spPr>
          <a:xfrm>
            <a:off x="1992313" y="2349500"/>
            <a:ext cx="8640762" cy="17399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600" b="1">
                <a:ea typeface="华文楷体" pitchFamily="2" charset="-122"/>
              </a:rPr>
              <a:t>提出问题 分组讨论：</a:t>
            </a:r>
          </a:p>
          <a:p>
            <a:pPr lvl="0">
              <a:spcBef>
                <a:spcPct val="50000"/>
              </a:spcBef>
            </a:pPr>
            <a:r>
              <a:rPr lang="zh-CN" altLang="en-US" sz="4800" b="1"/>
              <a:t>图片中的物体运动得一样快吗</a:t>
            </a:r>
            <a:r>
              <a:rPr lang="zh-CN" altLang="en-US" b="1"/>
              <a:t>？</a:t>
            </a:r>
            <a:endParaRPr lang="en-US" altLang="zh-CN" b="1"/>
          </a:p>
        </p:txBody>
      </p:sp>
      <p:sp>
        <p:nvSpPr>
          <p:cNvPr id="27651" name="文本框 21513"/>
          <p:cNvSpPr txBox="1"/>
          <p:nvPr/>
        </p:nvSpPr>
        <p:spPr>
          <a:xfrm>
            <a:off x="2136775" y="4724400"/>
            <a:ext cx="6408738" cy="15696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/>
              <a:t>       </a:t>
            </a:r>
            <a:r>
              <a:rPr lang="zh-CN" altLang="en-US" b="1">
                <a:ea typeface="楷体" pitchFamily="49" charset="-122"/>
              </a:rPr>
              <a:t>设计意图：利用生活实例，引起学生兴趣；通过分组讨论，培养学生交流合作的能力。</a:t>
            </a:r>
          </a:p>
        </p:txBody>
      </p:sp>
      <p:sp>
        <p:nvSpPr>
          <p:cNvPr id="27652" name="文本框 21514"/>
          <p:cNvSpPr txBox="1"/>
          <p:nvPr/>
        </p:nvSpPr>
        <p:spPr>
          <a:xfrm>
            <a:off x="7751764" y="5948364"/>
            <a:ext cx="2916237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/>
              <a:t>用时约</a:t>
            </a:r>
            <a:r>
              <a:rPr lang="en-US" altLang="zh-CN"/>
              <a:t>5</a:t>
            </a:r>
            <a:r>
              <a:rPr lang="zh-CN" altLang="en-US"/>
              <a:t>分钟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93187"/>
          <p:cNvSpPr>
            <a:spLocks noGrp="1"/>
          </p:cNvSpPr>
          <p:nvPr>
            <p:ph type="title"/>
          </p:nvPr>
        </p:nvSpPr>
        <p:spPr>
          <a:xfrm>
            <a:off x="1703389" y="333375"/>
            <a:ext cx="8675687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8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rPr lang="zh-CN" altLang="en-US" sz="5400" b="1">
                <a:sym typeface="Arial" pitchFamily="34" charset="0"/>
              </a:rPr>
              <a:t>（二）科学探究 学习新知</a:t>
            </a:r>
          </a:p>
        </p:txBody>
      </p:sp>
      <p:pic>
        <p:nvPicPr>
          <p:cNvPr id="29698" name="图片 93188" descr="get?name=T1hyYUBsx_1RCvBVdK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5200" t="23241" b="17757"/>
          <a:stretch>
            <a:fillRect/>
          </a:stretch>
        </p:blipFill>
        <p:spPr>
          <a:xfrm>
            <a:off x="5159376" y="4522788"/>
            <a:ext cx="5508625" cy="23352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9699" name="矩形 93190"/>
          <p:cNvSpPr/>
          <p:nvPr/>
        </p:nvSpPr>
        <p:spPr>
          <a:xfrm>
            <a:off x="1847850" y="2133601"/>
            <a:ext cx="8820150" cy="8239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600" b="1">
                <a:latin typeface="隶书" pitchFamily="49" charset="-122"/>
                <a:ea typeface="隶书" pitchFamily="49" charset="-122"/>
              </a:rPr>
              <a:t>演示活动：</a:t>
            </a:r>
            <a:r>
              <a:rPr lang="zh-CN" altLang="en-US" sz="4800" b="1"/>
              <a:t>比较纸片下落的快慢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23555"/>
          <p:cNvSpPr/>
          <p:nvPr/>
        </p:nvSpPr>
        <p:spPr>
          <a:xfrm>
            <a:off x="1774826" y="333375"/>
            <a:ext cx="8893175" cy="1066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b="1">
                <a:solidFill>
                  <a:srgbClr val="FF0000"/>
                </a:solidFill>
              </a:rPr>
              <a:t>议一议：</a:t>
            </a:r>
          </a:p>
          <a:p>
            <a:pPr lvl="0"/>
            <a:r>
              <a:rPr lang="zh-CN" altLang="en-US" b="1">
                <a:solidFill>
                  <a:srgbClr val="0000CC"/>
                </a:solidFill>
              </a:rPr>
              <a:t>1.怎样比较它们运动的快慢？</a:t>
            </a:r>
          </a:p>
        </p:txBody>
      </p:sp>
      <p:pic>
        <p:nvPicPr>
          <p:cNvPr id="30722" name="图片 23556" descr="get?name=T1hyYUBsx_1RCvBVdK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5200" t="23241" b="17757"/>
          <a:stretch>
            <a:fillRect/>
          </a:stretch>
        </p:blipFill>
        <p:spPr>
          <a:xfrm>
            <a:off x="5159376" y="4221164"/>
            <a:ext cx="5508625" cy="263683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23" name="文本框 23557"/>
          <p:cNvSpPr txBox="1"/>
          <p:nvPr/>
        </p:nvSpPr>
        <p:spPr>
          <a:xfrm>
            <a:off x="2208214" y="1484313"/>
            <a:ext cx="7704137" cy="1066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/>
              <a:t>让它们从同一高度同时释放，先落地的纸片运动得快（相同路程比时间）</a:t>
            </a:r>
          </a:p>
        </p:txBody>
      </p:sp>
      <p:sp>
        <p:nvSpPr>
          <p:cNvPr id="30724" name="文本框 23558"/>
          <p:cNvSpPr txBox="1"/>
          <p:nvPr/>
        </p:nvSpPr>
        <p:spPr>
          <a:xfrm>
            <a:off x="1847851" y="2565400"/>
            <a:ext cx="7559675" cy="2286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>
                <a:solidFill>
                  <a:srgbClr val="0000CC"/>
                </a:solidFill>
              </a:rPr>
              <a:t>2.还有没有其他比较的方法？</a:t>
            </a:r>
          </a:p>
          <a:p>
            <a:pPr lvl="0">
              <a:spcBef>
                <a:spcPct val="50000"/>
              </a:spcBef>
            </a:pPr>
            <a:r>
              <a:rPr lang="zh-CN" altLang="en-US" b="1"/>
              <a:t>让它们从同一高度同时释放，当它们都在空中时离地较近的纸片运动得快。 （相同时间比路程）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328705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8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rPr lang="zh-CN" altLang="en-US" b="1">
                <a:solidFill>
                  <a:srgbClr val="000000"/>
                </a:solidFill>
              </a:rPr>
              <a:t>速度</a:t>
            </a:r>
          </a:p>
        </p:txBody>
      </p:sp>
      <p:sp>
        <p:nvSpPr>
          <p:cNvPr id="32770" name="文本占位符 328706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30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l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¡"/>
              <a:defRPr lang="zh-CN" altLang="en-US" sz="2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l"/>
              <a:defRPr lang="zh-CN" altLang="en-US"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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>
                <a:solidFill>
                  <a:srgbClr val="000000"/>
                </a:solidFill>
              </a:rPr>
              <a:t> </a:t>
            </a:r>
            <a:r>
              <a:rPr lang="zh-CN" altLang="en-US" b="1">
                <a:solidFill>
                  <a:srgbClr val="000000"/>
                </a:solidFill>
              </a:rPr>
              <a:t>物理学上用速度来描述物体运动的快慢，大小等于物体在单位时间（常取1秒）内通过的路程。</a:t>
            </a:r>
          </a:p>
          <a:p>
            <a:pPr lvl="0"/>
            <a:endParaRPr lang="zh-CN" altLang="en-US" b="1">
              <a:solidFill>
                <a:srgbClr val="0000CC"/>
              </a:solidFill>
            </a:endParaRPr>
          </a:p>
          <a:p>
            <a:pPr lvl="0"/>
            <a:endParaRPr lang="zh-CN" altLang="en-US" b="1">
              <a:solidFill>
                <a:srgbClr val="0000CC"/>
              </a:solidFill>
            </a:endParaRPr>
          </a:p>
          <a:p>
            <a:pPr lvl="0"/>
            <a:endParaRPr lang="zh-CN" altLang="en-US" b="1">
              <a:solidFill>
                <a:srgbClr val="0000CC"/>
              </a:solidFill>
            </a:endParaRPr>
          </a:p>
          <a:p>
            <a:pPr lvl="0"/>
            <a:r>
              <a:rPr lang="en-US" altLang="zh-CN" b="1">
                <a:solidFill>
                  <a:srgbClr val="000000"/>
                </a:solidFill>
              </a:rPr>
              <a:t>v</a:t>
            </a:r>
            <a:r>
              <a:rPr lang="zh-CN" altLang="en-US" b="1">
                <a:solidFill>
                  <a:srgbClr val="000000"/>
                </a:solidFill>
              </a:rPr>
              <a:t>表示速度</a:t>
            </a:r>
            <a:r>
              <a:rPr lang="en-US" altLang="zh-CN" b="1">
                <a:solidFill>
                  <a:srgbClr val="000000"/>
                </a:solidFill>
              </a:rPr>
              <a:t>,t</a:t>
            </a:r>
            <a:r>
              <a:rPr lang="zh-CN" altLang="en-US" b="1">
                <a:solidFill>
                  <a:srgbClr val="000000"/>
                </a:solidFill>
              </a:rPr>
              <a:t>表示时间，</a:t>
            </a:r>
            <a:r>
              <a:rPr lang="en-US" altLang="zh-CN" b="1">
                <a:solidFill>
                  <a:srgbClr val="000000"/>
                </a:solidFill>
              </a:rPr>
              <a:t>s</a:t>
            </a:r>
            <a:r>
              <a:rPr lang="zh-CN" altLang="en-US" b="1">
                <a:solidFill>
                  <a:srgbClr val="000000"/>
                </a:solidFill>
              </a:rPr>
              <a:t>表示路程，</a:t>
            </a:r>
          </a:p>
          <a:p>
            <a:pPr lvl="0"/>
            <a:endParaRPr lang="zh-CN" altLang="en-US" b="1">
              <a:solidFill>
                <a:srgbClr val="0000CC"/>
              </a:solidFill>
            </a:endParaRPr>
          </a:p>
        </p:txBody>
      </p:sp>
      <p:grpSp>
        <p:nvGrpSpPr>
          <p:cNvPr id="32771" name="Group 17"/>
          <p:cNvGrpSpPr/>
          <p:nvPr/>
        </p:nvGrpSpPr>
        <p:grpSpPr>
          <a:xfrm>
            <a:off x="3144839" y="3284539"/>
            <a:ext cx="4103687" cy="1450975"/>
            <a:chOff x="839" y="2049"/>
            <a:chExt cx="2585" cy="914"/>
          </a:xfrm>
        </p:grpSpPr>
        <p:sp>
          <p:nvSpPr>
            <p:cNvPr id="32772" name="Rectangle 12"/>
            <p:cNvSpPr/>
            <p:nvPr/>
          </p:nvSpPr>
          <p:spPr>
            <a:xfrm>
              <a:off x="839" y="2205"/>
              <a:ext cx="1268" cy="51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r>
                <a:rPr lang="zh-CN" altLang="en-US" sz="4800" b="1">
                  <a:solidFill>
                    <a:srgbClr val="000000"/>
                  </a:solidFill>
                  <a:latin typeface="Times New Roman" pitchFamily="18" charset="0"/>
                  <a:ea typeface="楷体_GB2312" pitchFamily="49" charset="-122"/>
                </a:rPr>
                <a:t>公式：</a:t>
              </a:r>
            </a:p>
          </p:txBody>
        </p:sp>
        <p:sp>
          <p:nvSpPr>
            <p:cNvPr id="32773" name="Text Box 13"/>
            <p:cNvSpPr txBox="1"/>
            <p:nvPr/>
          </p:nvSpPr>
          <p:spPr>
            <a:xfrm>
              <a:off x="1973" y="2251"/>
              <a:ext cx="816" cy="51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4800" b="1">
                  <a:solidFill>
                    <a:srgbClr val="000000"/>
                  </a:solidFill>
                  <a:latin typeface="Times New Roman" pitchFamily="18" charset="0"/>
                </a:rPr>
                <a:t>V=</a:t>
              </a:r>
            </a:p>
          </p:txBody>
        </p:sp>
        <p:cxnSp>
          <p:nvCxnSpPr>
            <p:cNvPr id="32774" name="Line 14"/>
            <p:cNvCxnSpPr/>
            <p:nvPr/>
          </p:nvCxnSpPr>
          <p:spPr>
            <a:xfrm>
              <a:off x="2608" y="2523"/>
              <a:ext cx="771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</a:ln>
          </p:spPr>
        </p:cxnSp>
        <p:sp>
          <p:nvSpPr>
            <p:cNvPr id="32775" name="Text Box 15"/>
            <p:cNvSpPr txBox="1"/>
            <p:nvPr/>
          </p:nvSpPr>
          <p:spPr>
            <a:xfrm>
              <a:off x="2834" y="2049"/>
              <a:ext cx="590" cy="51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4800" b="1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32776" name="Text Box 16"/>
            <p:cNvSpPr txBox="1"/>
            <p:nvPr/>
          </p:nvSpPr>
          <p:spPr>
            <a:xfrm>
              <a:off x="2835" y="2387"/>
              <a:ext cx="499" cy="57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5400" b="1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t</a:t>
              </a:r>
            </a:p>
          </p:txBody>
        </p:sp>
      </p:grpSp>
      <p:sp>
        <p:nvSpPr>
          <p:cNvPr id="32777" name="文本框 328713"/>
          <p:cNvSpPr txBox="1"/>
          <p:nvPr/>
        </p:nvSpPr>
        <p:spPr>
          <a:xfrm>
            <a:off x="6024564" y="5805489"/>
            <a:ext cx="4643437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/>
              <a:t>用时约为</a:t>
            </a:r>
            <a:r>
              <a:rPr lang="en-US" altLang="zh-CN"/>
              <a:t>15</a:t>
            </a:r>
            <a:r>
              <a:rPr lang="zh-CN" altLang="en-US"/>
              <a:t>分钟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4"/>
          <p:cNvSpPr/>
          <p:nvPr/>
        </p:nvSpPr>
        <p:spPr>
          <a:xfrm>
            <a:off x="1847851" y="2060576"/>
            <a:ext cx="8207375" cy="3743325"/>
          </a:xfrm>
          <a:prstGeom prst="chevron">
            <a:avLst>
              <a:gd name="adj" fmla="val 38105"/>
            </a:avLst>
          </a:prstGeom>
          <a:solidFill>
            <a:srgbClr val="FF3300"/>
          </a:solidFill>
          <a:ln w="38100">
            <a:solidFill>
              <a:srgbClr val="EAEAEA"/>
            </a:solidFill>
            <a:miter lim="800000"/>
          </a:ln>
          <a:effectLst>
            <a:outerShdw dist="109250" dir="3267739" algn="ctr">
              <a:srgbClr val="333333">
                <a:alpha val="50000"/>
              </a:srgbClr>
            </a:outerShdw>
          </a:effectLst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800">
              <a:ea typeface="微软雅黑" pitchFamily="34" charset="-122"/>
            </a:endParaRPr>
          </a:p>
        </p:txBody>
      </p:sp>
      <p:sp>
        <p:nvSpPr>
          <p:cNvPr id="33794" name="标题 32563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8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rPr lang="en-US" altLang="zh-CN" sz="4000" b="1">
                <a:solidFill>
                  <a:schemeClr val="tx1"/>
                </a:solidFill>
                <a:sym typeface="Arial" pitchFamily="34" charset="0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sym typeface="Arial" pitchFamily="34" charset="0"/>
              </a:rPr>
              <a:t>三</a:t>
            </a:r>
            <a:r>
              <a:rPr lang="en-US" altLang="zh-CN" sz="4000" b="1">
                <a:solidFill>
                  <a:schemeClr val="tx1"/>
                </a:solidFill>
                <a:sym typeface="Arial" pitchFamily="34" charset="0"/>
              </a:rPr>
              <a:t>)</a:t>
            </a:r>
            <a:r>
              <a:rPr lang="zh-CN" altLang="en-US" sz="4000" b="1">
                <a:solidFill>
                  <a:schemeClr val="tx1"/>
                </a:solidFill>
                <a:sym typeface="Arial" pitchFamily="34" charset="0"/>
              </a:rPr>
              <a:t>巩固新知 加深理解</a:t>
            </a:r>
          </a:p>
        </p:txBody>
      </p:sp>
      <p:sp>
        <p:nvSpPr>
          <p:cNvPr id="33795" name="文本占位符 325634"/>
          <p:cNvSpPr>
            <a:spLocks noGrp="1"/>
          </p:cNvSpPr>
          <p:nvPr>
            <p:ph idx="1"/>
          </p:nvPr>
        </p:nvSpPr>
        <p:spPr>
          <a:xfrm>
            <a:off x="3432176" y="2852739"/>
            <a:ext cx="5903913" cy="1584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l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¡"/>
              <a:defRPr lang="zh-CN" altLang="en-US" sz="2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l"/>
              <a:defRPr lang="zh-CN" altLang="en-US"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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b="1">
                <a:sym typeface="Arial" pitchFamily="34" charset="0"/>
              </a:rPr>
              <a:t>举出例题，进一步加深学生对速度概念的理解和掌握。</a:t>
            </a:r>
          </a:p>
        </p:txBody>
      </p:sp>
      <p:sp>
        <p:nvSpPr>
          <p:cNvPr id="33796" name="文本框 325636"/>
          <p:cNvSpPr txBox="1"/>
          <p:nvPr/>
        </p:nvSpPr>
        <p:spPr>
          <a:xfrm>
            <a:off x="7248526" y="6164264"/>
            <a:ext cx="3419475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/>
              <a:t>用时约</a:t>
            </a:r>
            <a:r>
              <a:rPr lang="en-US" altLang="zh-CN"/>
              <a:t>10</a:t>
            </a:r>
            <a:r>
              <a:rPr lang="zh-CN" altLang="en-US"/>
              <a:t>分钟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对象 39938"/>
          <p:cNvGraphicFramePr>
            <a:graphicFrameLocks noChangeAspect="1"/>
          </p:cNvGraphicFramePr>
          <p:nvPr/>
        </p:nvGraphicFramePr>
        <p:xfrm>
          <a:off x="4079876" y="2565401"/>
          <a:ext cx="436563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36563" imgH="1190625" progId="Equation.3">
                  <p:embed/>
                </p:oleObj>
              </mc:Choice>
              <mc:Fallback>
                <p:oleObj r:id="rId2" imgW="436563" imgH="119062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79876" y="2565401"/>
                        <a:ext cx="436563" cy="1190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8" name="矩形 39939"/>
          <p:cNvSpPr/>
          <p:nvPr/>
        </p:nvSpPr>
        <p:spPr>
          <a:xfrm>
            <a:off x="1974851" y="1227050"/>
            <a:ext cx="7546975" cy="120032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latin typeface="隶书" pitchFamily="49" charset="-122"/>
                <a:ea typeface="隶书" pitchFamily="49" charset="-122"/>
              </a:rPr>
              <a:t>    火车提速后，在北京和上海之间的运行速度约为104 km／h，两地之间的铁路线长1456 km，火车从北京到上海大约要用多长时间?</a:t>
            </a:r>
          </a:p>
        </p:txBody>
      </p:sp>
      <p:sp>
        <p:nvSpPr>
          <p:cNvPr id="34819" name="矩形 39940"/>
          <p:cNvSpPr/>
          <p:nvPr/>
        </p:nvSpPr>
        <p:spPr>
          <a:xfrm>
            <a:off x="2063751" y="2997201"/>
            <a:ext cx="2042547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latin typeface="隶书" pitchFamily="49" charset="-122"/>
                <a:ea typeface="隶书" pitchFamily="49" charset="-122"/>
                <a:sym typeface="Arial" pitchFamily="34" charset="0"/>
              </a:rPr>
              <a:t>解：由公式</a:t>
            </a:r>
            <a:r>
              <a:rPr lang="en-US" altLang="zh-CN" sz="2400" b="1">
                <a:latin typeface="隶书" pitchFamily="49" charset="-122"/>
                <a:ea typeface="隶书" pitchFamily="49" charset="-122"/>
                <a:sym typeface="Arial" pitchFamily="34" charset="0"/>
              </a:rPr>
              <a:t>v=</a:t>
            </a:r>
          </a:p>
        </p:txBody>
      </p:sp>
      <p:graphicFrame>
        <p:nvGraphicFramePr>
          <p:cNvPr id="34820" name="对象 39941"/>
          <p:cNvGraphicFramePr>
            <a:graphicFrameLocks noChangeAspect="1"/>
          </p:cNvGraphicFramePr>
          <p:nvPr/>
        </p:nvGraphicFramePr>
        <p:xfrm>
          <a:off x="5476875" y="2620963"/>
          <a:ext cx="427038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27038" imgH="1168400" progId="Equation.3">
                  <p:embed/>
                </p:oleObj>
              </mc:Choice>
              <mc:Fallback>
                <p:oleObj r:id="rId4" imgW="427038" imgH="11684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6875" y="2620963"/>
                        <a:ext cx="427038" cy="1168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对象 39942"/>
          <p:cNvGraphicFramePr>
            <a:graphicFrameLocks noChangeAspect="1"/>
          </p:cNvGraphicFramePr>
          <p:nvPr/>
        </p:nvGraphicFramePr>
        <p:xfrm>
          <a:off x="6311901" y="2781300"/>
          <a:ext cx="144621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446213" imgH="884238" progId="Equation.3">
                  <p:embed/>
                </p:oleObj>
              </mc:Choice>
              <mc:Fallback>
                <p:oleObj r:id="rId6" imgW="1446213" imgH="884238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11901" y="2781300"/>
                        <a:ext cx="1446213" cy="884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矩形 39943"/>
          <p:cNvSpPr/>
          <p:nvPr/>
        </p:nvSpPr>
        <p:spPr>
          <a:xfrm>
            <a:off x="4584700" y="3041651"/>
            <a:ext cx="768350" cy="366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1800"/>
              <a:t>得</a:t>
            </a:r>
            <a:r>
              <a:rPr lang="en-US" altLang="zh-CN" sz="1800"/>
              <a:t>:t</a:t>
            </a:r>
            <a:r>
              <a:rPr lang="zh-CN" altLang="en-US" sz="1800"/>
              <a:t>＝</a:t>
            </a:r>
          </a:p>
        </p:txBody>
      </p:sp>
      <p:sp>
        <p:nvSpPr>
          <p:cNvPr id="34823" name="矩形 39944"/>
          <p:cNvSpPr/>
          <p:nvPr/>
        </p:nvSpPr>
        <p:spPr>
          <a:xfrm>
            <a:off x="5942013" y="3037959"/>
            <a:ext cx="319318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1800"/>
              <a:t>=</a:t>
            </a:r>
          </a:p>
        </p:txBody>
      </p:sp>
      <p:sp>
        <p:nvSpPr>
          <p:cNvPr id="34824" name="矩形 39945"/>
          <p:cNvSpPr/>
          <p:nvPr/>
        </p:nvSpPr>
        <p:spPr>
          <a:xfrm>
            <a:off x="7770813" y="3041134"/>
            <a:ext cx="1312862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1800"/>
              <a:t>=14h</a:t>
            </a:r>
            <a:r>
              <a:rPr lang="zh-CN" altLang="en-US" sz="1800"/>
              <a:t>．</a:t>
            </a:r>
            <a:r>
              <a:rPr lang="zh-CN" altLang="en-US" sz="1100"/>
              <a:t> </a:t>
            </a:r>
            <a:endParaRPr lang="zh-CN" altLang="en-US" sz="1800"/>
          </a:p>
        </p:txBody>
      </p:sp>
      <p:sp>
        <p:nvSpPr>
          <p:cNvPr id="34825" name="矩形 39946"/>
          <p:cNvSpPr/>
          <p:nvPr/>
        </p:nvSpPr>
        <p:spPr>
          <a:xfrm>
            <a:off x="1871664" y="4352301"/>
            <a:ext cx="8796337" cy="10156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1800"/>
              <a:t> </a:t>
            </a:r>
            <a:r>
              <a:rPr lang="zh-CN" altLang="en-US" sz="2000" b="1">
                <a:latin typeface="隶书" pitchFamily="49" charset="-122"/>
                <a:ea typeface="隶书" pitchFamily="49" charset="-122"/>
              </a:rPr>
              <a:t>注意：</a:t>
            </a:r>
            <a:r>
              <a:rPr lang="en-US" altLang="zh-CN" sz="2000" b="1"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sz="2000" b="1">
                <a:latin typeface="隶书" pitchFamily="49" charset="-122"/>
                <a:ea typeface="隶书" pitchFamily="49" charset="-122"/>
              </a:rPr>
              <a:t>、解题过程要写出所依据的公式，把数值和单位代入时，单位要统一。</a:t>
            </a:r>
          </a:p>
          <a:p>
            <a:pPr lvl="0"/>
            <a:r>
              <a:rPr lang="zh-CN" altLang="en-US" sz="2000" b="1">
                <a:latin typeface="隶书" pitchFamily="49" charset="-122"/>
                <a:ea typeface="隶书" pitchFamily="49" charset="-122"/>
              </a:rPr>
              <a:t>       </a:t>
            </a:r>
            <a:r>
              <a:rPr lang="en-US" altLang="zh-CN" sz="2000" b="1"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en-US" sz="2000" b="1">
                <a:latin typeface="隶书" pitchFamily="49" charset="-122"/>
                <a:ea typeface="隶书" pitchFamily="49" charset="-122"/>
              </a:rPr>
              <a:t>、计算过程和结果都应带单位。</a:t>
            </a:r>
          </a:p>
        </p:txBody>
      </p:sp>
      <p:sp>
        <p:nvSpPr>
          <p:cNvPr id="34826" name="矩形 39948"/>
          <p:cNvSpPr/>
          <p:nvPr/>
        </p:nvSpPr>
        <p:spPr>
          <a:xfrm>
            <a:off x="2063750" y="549275"/>
            <a:ext cx="1633538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b="1"/>
              <a:t>例题</a:t>
            </a:r>
            <a:r>
              <a:rPr lang="en-US" altLang="zh-CN" b="1"/>
              <a:t>1</a:t>
            </a:r>
            <a:r>
              <a:rPr lang="zh-CN" altLang="en-US" b="1"/>
              <a:t>：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占位符 40961"/>
          <p:cNvSpPr>
            <a:spLocks noGrp="1"/>
          </p:cNvSpPr>
          <p:nvPr>
            <p:ph idx="1"/>
          </p:nvPr>
        </p:nvSpPr>
        <p:spPr>
          <a:xfrm>
            <a:off x="1524001" y="1282700"/>
            <a:ext cx="8124825" cy="1138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l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¡"/>
              <a:defRPr lang="zh-CN" altLang="en-US" sz="2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l"/>
              <a:defRPr lang="zh-CN" altLang="en-US"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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en-US" altLang="zh-CN" b="1">
                <a:latin typeface="隶书" pitchFamily="49" charset="-122"/>
                <a:ea typeface="隶书" pitchFamily="49" charset="-122"/>
              </a:rPr>
              <a:t>      </a:t>
            </a:r>
            <a:r>
              <a:rPr lang="zh-CN" altLang="en-US" b="1">
                <a:latin typeface="隶书" pitchFamily="49" charset="-122"/>
                <a:ea typeface="隶书" pitchFamily="49" charset="-122"/>
              </a:rPr>
              <a:t>火车从北京行驶1小时到天津，通过的路程是140 km，求火车的平均速度</a:t>
            </a:r>
            <a:r>
              <a:rPr lang="en-US" altLang="zh-CN" b="1">
                <a:latin typeface="隶书" pitchFamily="49" charset="-122"/>
                <a:ea typeface="隶书" pitchFamily="49" charset="-122"/>
              </a:rPr>
              <a:t>． </a:t>
            </a:r>
          </a:p>
        </p:txBody>
      </p:sp>
      <p:graphicFrame>
        <p:nvGraphicFramePr>
          <p:cNvPr id="35842" name="对象 40962"/>
          <p:cNvGraphicFramePr>
            <a:graphicFrameLocks noChangeAspect="1"/>
          </p:cNvGraphicFramePr>
          <p:nvPr/>
        </p:nvGraphicFramePr>
        <p:xfrm>
          <a:off x="3656014" y="2408238"/>
          <a:ext cx="452437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52437" imgH="1236662" progId="Equation.DSMT4">
                  <p:embed/>
                </p:oleObj>
              </mc:Choice>
              <mc:Fallback>
                <p:oleObj r:id="rId2" imgW="452437" imgH="1236662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56014" y="2408238"/>
                        <a:ext cx="452437" cy="12366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对象 40963"/>
          <p:cNvGraphicFramePr>
            <a:graphicFrameLocks noChangeAspect="1"/>
          </p:cNvGraphicFramePr>
          <p:nvPr/>
        </p:nvGraphicFramePr>
        <p:xfrm>
          <a:off x="4584700" y="2633663"/>
          <a:ext cx="9842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84250" imgH="825500" progId="Equation.DSMT4">
                  <p:embed/>
                </p:oleObj>
              </mc:Choice>
              <mc:Fallback>
                <p:oleObj r:id="rId4" imgW="984250" imgH="8255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84700" y="2633663"/>
                        <a:ext cx="984250" cy="825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矩形 40964"/>
          <p:cNvSpPr/>
          <p:nvPr/>
        </p:nvSpPr>
        <p:spPr>
          <a:xfrm>
            <a:off x="2263776" y="2795588"/>
            <a:ext cx="138271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/>
              <a:t> </a:t>
            </a:r>
            <a:r>
              <a:rPr lang="zh-CN" altLang="en-US" sz="2800" b="1">
                <a:ea typeface="隶书" pitchFamily="49" charset="-122"/>
              </a:rPr>
              <a:t>解：</a:t>
            </a:r>
            <a:r>
              <a:rPr lang="en-US" altLang="zh-CN" sz="2800"/>
              <a:t>v=</a:t>
            </a:r>
          </a:p>
        </p:txBody>
      </p:sp>
      <p:sp>
        <p:nvSpPr>
          <p:cNvPr id="35845" name="矩形 40965"/>
          <p:cNvSpPr/>
          <p:nvPr/>
        </p:nvSpPr>
        <p:spPr>
          <a:xfrm>
            <a:off x="4165601" y="2806701"/>
            <a:ext cx="3921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800"/>
              <a:t>=</a:t>
            </a:r>
          </a:p>
        </p:txBody>
      </p:sp>
      <p:sp>
        <p:nvSpPr>
          <p:cNvPr id="35846" name="矩形 40966"/>
          <p:cNvSpPr/>
          <p:nvPr/>
        </p:nvSpPr>
        <p:spPr>
          <a:xfrm>
            <a:off x="5519739" y="2778125"/>
            <a:ext cx="2638425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342900" indent="-342900"/>
            <a:r>
              <a:rPr lang="en-US" altLang="zh-CN" b="1">
                <a:latin typeface="隶书" pitchFamily="49" charset="-122"/>
                <a:ea typeface="隶书" pitchFamily="49" charset="-122"/>
                <a:sym typeface="Arial" pitchFamily="34" charset="0"/>
              </a:rPr>
              <a:t>=140km</a:t>
            </a:r>
            <a:r>
              <a:rPr lang="zh-CN" altLang="en-US" b="1">
                <a:latin typeface="隶书" pitchFamily="49" charset="-122"/>
                <a:ea typeface="隶书" pitchFamily="49" charset="-122"/>
                <a:sym typeface="Arial" pitchFamily="34" charset="0"/>
              </a:rPr>
              <a:t>／</a:t>
            </a:r>
            <a:r>
              <a:rPr lang="en-US" altLang="zh-CN" b="1">
                <a:latin typeface="隶书" pitchFamily="49" charset="-122"/>
                <a:ea typeface="隶书" pitchFamily="49" charset="-122"/>
                <a:sym typeface="Arial" pitchFamily="34" charset="0"/>
              </a:rPr>
              <a:t>h</a:t>
            </a:r>
            <a:r>
              <a:rPr lang="zh-CN" altLang="en-US" b="1">
                <a:latin typeface="隶书" pitchFamily="49" charset="-122"/>
                <a:ea typeface="隶书" pitchFamily="49" charset="-122"/>
                <a:sym typeface="Arial" pitchFamily="34" charset="0"/>
              </a:rPr>
              <a:t>． </a:t>
            </a:r>
          </a:p>
        </p:txBody>
      </p:sp>
      <p:sp>
        <p:nvSpPr>
          <p:cNvPr id="35847" name="文本框 40967"/>
          <p:cNvSpPr txBox="1"/>
          <p:nvPr/>
        </p:nvSpPr>
        <p:spPr>
          <a:xfrm>
            <a:off x="2346326" y="4221164"/>
            <a:ext cx="7356475" cy="1311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latin typeface="隶书" pitchFamily="49" charset="-122"/>
                <a:ea typeface="隶书" pitchFamily="49" charset="-122"/>
              </a:rPr>
              <a:t>注意：</a:t>
            </a:r>
          </a:p>
          <a:p>
            <a:pPr lvl="0"/>
            <a:r>
              <a:rPr lang="en-US" altLang="zh-CN" sz="2000" b="1">
                <a:latin typeface="隶书" pitchFamily="49" charset="-122"/>
                <a:ea typeface="隶书" pitchFamily="49" charset="-122"/>
              </a:rPr>
              <a:t>(1)</a:t>
            </a:r>
            <a:r>
              <a:rPr lang="zh-CN" altLang="en-US" sz="2000" b="1">
                <a:latin typeface="隶书" pitchFamily="49" charset="-122"/>
                <a:ea typeface="隶书" pitchFamily="49" charset="-122"/>
              </a:rPr>
              <a:t>公式中的</a:t>
            </a:r>
            <a:r>
              <a:rPr lang="en-US" altLang="zh-CN" sz="2000" b="1">
                <a:latin typeface="隶书" pitchFamily="49" charset="-122"/>
                <a:ea typeface="隶书" pitchFamily="49" charset="-122"/>
              </a:rPr>
              <a:t>v</a:t>
            </a:r>
            <a:r>
              <a:rPr lang="zh-CN" altLang="en-US" sz="2000" b="1">
                <a:latin typeface="隶书" pitchFamily="49" charset="-122"/>
                <a:ea typeface="隶书" pitchFamily="49" charset="-122"/>
              </a:rPr>
              <a:t>表示物体在通过路程中的平均快慢程度：</a:t>
            </a:r>
            <a:r>
              <a:rPr lang="en-US" altLang="zh-CN" sz="2000" b="1">
                <a:latin typeface="隶书" pitchFamily="49" charset="-122"/>
                <a:ea typeface="隶书" pitchFamily="49" charset="-122"/>
              </a:rPr>
              <a:t>t</a:t>
            </a:r>
            <a:r>
              <a:rPr lang="zh-CN" altLang="en-US" sz="2000" b="1">
                <a:latin typeface="隶书" pitchFamily="49" charset="-122"/>
                <a:ea typeface="隶书" pitchFamily="49" charset="-122"/>
              </a:rPr>
              <a:t>是通过路程</a:t>
            </a:r>
            <a:r>
              <a:rPr lang="en-US" altLang="zh-CN" sz="2000" b="1">
                <a:latin typeface="隶书" pitchFamily="49" charset="-122"/>
                <a:ea typeface="隶书" pitchFamily="49" charset="-122"/>
              </a:rPr>
              <a:t>s</a:t>
            </a:r>
            <a:r>
              <a:rPr lang="zh-CN" altLang="en-US" sz="2000" b="1">
                <a:latin typeface="隶书" pitchFamily="49" charset="-122"/>
                <a:ea typeface="隶书" pitchFamily="49" charset="-122"/>
              </a:rPr>
              <a:t>所用的总时间． </a:t>
            </a:r>
          </a:p>
          <a:p>
            <a:pPr lvl="0"/>
            <a:r>
              <a:rPr lang="en-US" altLang="zh-CN" sz="2000" b="1">
                <a:latin typeface="隶书" pitchFamily="49" charset="-122"/>
                <a:ea typeface="隶书" pitchFamily="49" charset="-122"/>
              </a:rPr>
              <a:t>(2)</a:t>
            </a:r>
            <a:r>
              <a:rPr lang="zh-CN" altLang="en-US" sz="2000" b="1">
                <a:latin typeface="隶书" pitchFamily="49" charset="-122"/>
                <a:ea typeface="隶书" pitchFamily="49" charset="-122"/>
              </a:rPr>
              <a:t>实际问题中所说的速度一般都指的是平均速度．</a:t>
            </a:r>
          </a:p>
        </p:txBody>
      </p:sp>
      <p:sp>
        <p:nvSpPr>
          <p:cNvPr id="35848" name="矩形 40968"/>
          <p:cNvSpPr/>
          <p:nvPr/>
        </p:nvSpPr>
        <p:spPr>
          <a:xfrm>
            <a:off x="1919289" y="333375"/>
            <a:ext cx="1633537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b="1"/>
              <a:t>例题</a:t>
            </a:r>
            <a:r>
              <a:rPr lang="en-US" altLang="zh-CN" b="1"/>
              <a:t>2</a:t>
            </a:r>
            <a:r>
              <a:rPr lang="zh-CN" altLang="en-US" b="1"/>
              <a:t>：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图片 35841" descr="png-01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8914"/>
            <a:ext cx="1081088" cy="108108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6866" name="矩形 35842"/>
          <p:cNvSpPr>
            <a:spLocks noGrp="1" noRot="1"/>
          </p:cNvSpPr>
          <p:nvPr/>
        </p:nvSpPr>
        <p:spPr>
          <a:xfrm>
            <a:off x="2352675" y="1"/>
            <a:ext cx="7056438" cy="1139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4200" b="1">
                <a:solidFill>
                  <a:schemeClr val="tx2"/>
                </a:solidFill>
              </a:rPr>
              <a:t>（四）知识梳理、</a:t>
            </a:r>
            <a:r>
              <a:rPr lang="en-US" altLang="zh-CN" sz="4200" b="1">
                <a:solidFill>
                  <a:schemeClr val="tx2"/>
                </a:solidFill>
              </a:rPr>
              <a:t>归纳</a:t>
            </a:r>
            <a:r>
              <a:rPr lang="zh-CN" altLang="en-US" sz="4200" b="1">
                <a:solidFill>
                  <a:schemeClr val="tx2"/>
                </a:solidFill>
              </a:rPr>
              <a:t>小结</a:t>
            </a:r>
            <a:endParaRPr lang="en-US" altLang="zh-CN" sz="4200" b="1">
              <a:solidFill>
                <a:schemeClr val="tx2"/>
              </a:solidFill>
            </a:endParaRPr>
          </a:p>
        </p:txBody>
      </p:sp>
      <p:sp>
        <p:nvSpPr>
          <p:cNvPr id="36867" name="矩形 35843"/>
          <p:cNvSpPr>
            <a:spLocks noGrp="1"/>
          </p:cNvSpPr>
          <p:nvPr/>
        </p:nvSpPr>
        <p:spPr>
          <a:xfrm>
            <a:off x="1776413" y="1196976"/>
            <a:ext cx="8470900" cy="3313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</a:pPr>
            <a:r>
              <a:rPr lang="zh-CN" altLang="en-US"/>
              <a:t>    </a:t>
            </a:r>
            <a:r>
              <a:rPr lang="zh-CN" altLang="en-US" sz="3600" b="1">
                <a:latin typeface="隶书" pitchFamily="49" charset="-122"/>
                <a:ea typeface="隶书" pitchFamily="49" charset="-122"/>
              </a:rPr>
              <a:t>一、速度是表示物体运动快慢的物理量</a:t>
            </a:r>
            <a:r>
              <a:rPr lang="en-US" altLang="zh-CN">
                <a:latin typeface="隶书" pitchFamily="49" charset="-122"/>
                <a:ea typeface="隶书" pitchFamily="49" charset="-122"/>
              </a:rPr>
              <a:t>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</a:pPr>
            <a:r>
              <a:rPr lang="en-US" altLang="zh-CN" sz="2800">
                <a:latin typeface="楷体" pitchFamily="49" charset="-122"/>
                <a:ea typeface="楷体" pitchFamily="49" charset="-122"/>
              </a:rPr>
              <a:t>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</a:pPr>
            <a:r>
              <a:rPr lang="en-US" altLang="zh-CN" sz="280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1、速度等于运动物体在单位时间内通过的路程．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</a:pPr>
            <a:r>
              <a:rPr lang="zh-CN" altLang="en-US" sz="280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2、运动速度的计算公式是 v=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</a:pPr>
            <a:r>
              <a:rPr lang="zh-CN" altLang="en-US" sz="2800">
                <a:latin typeface="楷体" pitchFamily="49" charset="-122"/>
                <a:ea typeface="楷体" pitchFamily="49" charset="-122"/>
              </a:rPr>
              <a:t>   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3、速度的单位是米／秒(m／s)</a:t>
            </a:r>
            <a:endParaRPr lang="en-US" altLang="zh-CN" sz="2800">
              <a:latin typeface="楷体" pitchFamily="49" charset="-122"/>
              <a:ea typeface="楷体" pitchFamily="49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</a:pPr>
            <a:r>
              <a:rPr lang="en-US" altLang="zh-CN" sz="280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千米／时(km／h)．1 m／s=3.6 km／h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</a:pPr>
            <a:r>
              <a:rPr lang="zh-CN" altLang="en-US">
                <a:latin typeface="隶书" pitchFamily="49" charset="-122"/>
                <a:ea typeface="隶书" pitchFamily="49" charset="-122"/>
              </a:rPr>
              <a:t>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</a:pPr>
            <a:r>
              <a:rPr lang="zh-CN" altLang="en-US">
                <a:latin typeface="隶书" pitchFamily="49" charset="-122"/>
                <a:ea typeface="隶书" pitchFamily="49" charset="-122"/>
              </a:rPr>
              <a:t>   </a:t>
            </a:r>
          </a:p>
        </p:txBody>
      </p:sp>
      <p:graphicFrame>
        <p:nvGraphicFramePr>
          <p:cNvPr id="36868" name="对象 35844"/>
          <p:cNvGraphicFramePr>
            <a:graphicFrameLocks noChangeAspect="1"/>
          </p:cNvGraphicFramePr>
          <p:nvPr/>
        </p:nvGraphicFramePr>
        <p:xfrm>
          <a:off x="7751764" y="2781301"/>
          <a:ext cx="409575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09575" imgH="1122363" progId="Equation.DSMT4">
                  <p:embed/>
                </p:oleObj>
              </mc:Choice>
              <mc:Fallback>
                <p:oleObj r:id="rId3" imgW="409575" imgH="1122363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51764" y="2781301"/>
                        <a:ext cx="409575" cy="1122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4566900" y="124206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1265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1139825"/>
          </a:xfrm>
          <a:prstGeom prst="rect">
            <a:avLst/>
          </a:prstGeom>
        </p:spPr>
        <p:txBody>
          <a:bodyPr anchor="ctr" anchorCtr="1"/>
          <a:lstStyle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hangingPunct="0"/>
            <a:r>
              <a:rPr lang="zh-CN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说课内容</a:t>
            </a:r>
          </a:p>
        </p:txBody>
      </p:sp>
      <p:sp>
        <p:nvSpPr>
          <p:cNvPr id="17410" name="文本占位符 11266"/>
          <p:cNvSpPr>
            <a:spLocks noGrp="1"/>
          </p:cNvSpPr>
          <p:nvPr>
            <p:ph type="body" sz="half" idx="1"/>
          </p:nvPr>
        </p:nvSpPr>
        <p:spPr>
          <a:xfrm>
            <a:off x="2994025" y="1600201"/>
            <a:ext cx="4038600" cy="4530725"/>
          </a:xfrm>
          <a:prstGeom prst="rect">
            <a:avLst/>
          </a:prstGeom>
        </p:spPr>
        <p:txBody>
          <a:bodyPr anchor="t" anchorCtr="0"/>
          <a:lstStyle>
            <a:lvl1pPr marL="342900" indent="-3429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800" b="0" i="0" u="none" baseline="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lang="zh-CN" altLang="en-US" sz="2400" b="0" i="0" u="none" baseline="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lang="zh-CN" altLang="en-US" sz="2000" b="0" i="0" u="none" baseline="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defRPr lang="zh-CN" altLang="en-US" sz="1800" b="0" i="0" u="none" baseline="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lang="zh-CN" altLang="en-US" sz="1800" b="0" i="0" u="none" baseline="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</a:lstStyle>
          <a:p>
            <a:pPr hangingPunct="0"/>
            <a:r>
              <a:rPr lang="zh-CN" altLang="en-US" sz="4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教材分析</a:t>
            </a:r>
          </a:p>
          <a:p>
            <a:pPr hangingPunct="0"/>
            <a:r>
              <a:rPr lang="zh-CN" altLang="en-US" sz="4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学情分析</a:t>
            </a:r>
          </a:p>
          <a:p>
            <a:pPr hangingPunct="0"/>
            <a:r>
              <a:rPr lang="zh-CN" altLang="en-US" sz="4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教法与学法</a:t>
            </a:r>
            <a:endParaRPr lang="en-US" altLang="zh-CN" sz="4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hangingPunct="0"/>
            <a:r>
              <a:rPr lang="zh-CN" altLang="en-US" sz="4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教学过程</a:t>
            </a:r>
          </a:p>
          <a:p>
            <a:pPr hangingPunct="0"/>
            <a:r>
              <a:rPr lang="zh-CN" altLang="en-US" sz="4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板书设计</a:t>
            </a:r>
          </a:p>
        </p:txBody>
      </p:sp>
      <p:pic>
        <p:nvPicPr>
          <p:cNvPr id="17411" name="内容占位符 11267" descr="student_thinking_hg_clr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24750" y="2143919"/>
            <a:ext cx="2476500" cy="37147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251905"/>
          <p:cNvSpPr>
            <a:spLocks noGrp="1"/>
          </p:cNvSpPr>
          <p:nvPr>
            <p:ph type="title"/>
          </p:nvPr>
        </p:nvSpPr>
        <p:spPr>
          <a:xfrm>
            <a:off x="3792539" y="333375"/>
            <a:ext cx="5145087" cy="762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8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rPr lang="zh-CN" altLang="en-US" b="1"/>
              <a:t>一些物体运动的速度</a:t>
            </a:r>
          </a:p>
        </p:txBody>
      </p:sp>
      <p:sp>
        <p:nvSpPr>
          <p:cNvPr id="37890" name="文本占位符 251906"/>
          <p:cNvSpPr>
            <a:spLocks noGrp="1"/>
          </p:cNvSpPr>
          <p:nvPr>
            <p:ph idx="1"/>
          </p:nvPr>
        </p:nvSpPr>
        <p:spPr>
          <a:xfrm>
            <a:off x="1847850" y="909639"/>
            <a:ext cx="8820150" cy="5286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l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¡"/>
              <a:defRPr lang="zh-CN" altLang="en-US" sz="2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l"/>
              <a:defRPr lang="zh-CN" altLang="en-US"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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800" b="1">
                <a:latin typeface="隶书" pitchFamily="49" charset="-122"/>
                <a:ea typeface="隶书" pitchFamily="49" charset="-122"/>
              </a:rPr>
              <a:t>蜗牛的爬行                      约1.5mm/s； </a:t>
            </a:r>
          </a:p>
          <a:p>
            <a:pPr lvl="0"/>
            <a:r>
              <a:rPr lang="zh-CN" altLang="en-US" sz="2800" b="1">
                <a:latin typeface="隶书" pitchFamily="49" charset="-122"/>
                <a:ea typeface="隶书" pitchFamily="49" charset="-122"/>
              </a:rPr>
              <a:t>人步行                             约1.1m/s； </a:t>
            </a:r>
          </a:p>
          <a:p>
            <a:pPr lvl="0"/>
            <a:r>
              <a:rPr lang="zh-CN" altLang="en-US" sz="2800" b="1">
                <a:latin typeface="隶书" pitchFamily="49" charset="-122"/>
                <a:ea typeface="隶书" pitchFamily="49" charset="-122"/>
              </a:rPr>
              <a:t>自行车                              约5m/s； </a:t>
            </a:r>
          </a:p>
          <a:p>
            <a:pPr lvl="0"/>
            <a:r>
              <a:rPr lang="zh-CN" altLang="en-US" sz="2800" b="1">
                <a:latin typeface="隶书" pitchFamily="49" charset="-122"/>
                <a:ea typeface="隶书" pitchFamily="49" charset="-122"/>
              </a:rPr>
              <a:t>高速公路上的小车           约28m/s； </a:t>
            </a:r>
          </a:p>
          <a:p>
            <a:pPr lvl="0"/>
            <a:r>
              <a:rPr lang="zh-CN" altLang="en-US" sz="2800" b="1">
                <a:latin typeface="隶书" pitchFamily="49" charset="-122"/>
                <a:ea typeface="隶书" pitchFamily="49" charset="-122"/>
              </a:rPr>
              <a:t>普通列车                          约40m/s； </a:t>
            </a:r>
          </a:p>
          <a:p>
            <a:pPr lvl="0"/>
            <a:r>
              <a:rPr lang="zh-CN" altLang="en-US" sz="2800" b="1">
                <a:latin typeface="隶书" pitchFamily="49" charset="-122"/>
                <a:ea typeface="隶书" pitchFamily="49" charset="-122"/>
              </a:rPr>
              <a:t>喷气式客机                     约250m/s； </a:t>
            </a:r>
          </a:p>
          <a:p>
            <a:pPr lvl="0"/>
            <a:r>
              <a:rPr lang="zh-CN" altLang="en-US" sz="2800" b="1">
                <a:latin typeface="隶书" pitchFamily="49" charset="-122"/>
                <a:ea typeface="隶书" pitchFamily="49" charset="-122"/>
              </a:rPr>
              <a:t>超音速歼击机               大于700m/s； </a:t>
            </a:r>
          </a:p>
          <a:p>
            <a:pPr lvl="0"/>
            <a:r>
              <a:rPr lang="zh-CN" altLang="en-US" sz="2800" b="1">
                <a:latin typeface="隶书" pitchFamily="49" charset="-122"/>
                <a:ea typeface="隶书" pitchFamily="49" charset="-122"/>
              </a:rPr>
              <a:t>子弹出膛时                    约1000m/s； </a:t>
            </a:r>
          </a:p>
          <a:p>
            <a:pPr lvl="0"/>
            <a:r>
              <a:rPr lang="zh-CN" altLang="en-US" sz="2800" b="1">
                <a:latin typeface="隶书" pitchFamily="49" charset="-122"/>
                <a:ea typeface="隶书" pitchFamily="49" charset="-122"/>
              </a:rPr>
              <a:t>同步卫星轨道速度        3070m/s； </a:t>
            </a:r>
          </a:p>
          <a:p>
            <a:pPr lvl="0"/>
            <a:r>
              <a:rPr lang="zh-CN" altLang="en-US" sz="2800" b="1">
                <a:latin typeface="隶书" pitchFamily="49" charset="-122"/>
                <a:ea typeface="隶书" pitchFamily="49" charset="-122"/>
              </a:rPr>
              <a:t>第一宇宙速度                 7900m/s； </a:t>
            </a:r>
          </a:p>
        </p:txBody>
      </p:sp>
      <p:sp>
        <p:nvSpPr>
          <p:cNvPr id="37891" name="文本框 251907"/>
          <p:cNvSpPr txBox="1"/>
          <p:nvPr/>
        </p:nvSpPr>
        <p:spPr>
          <a:xfrm>
            <a:off x="7427914" y="6092825"/>
            <a:ext cx="3240087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/>
              <a:t>用时</a:t>
            </a:r>
            <a:r>
              <a:rPr lang="en-US" altLang="zh-CN"/>
              <a:t>5</a:t>
            </a:r>
            <a:r>
              <a:rPr lang="zh-CN" altLang="en-US"/>
              <a:t>分钟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文本框 29697"/>
          <p:cNvSpPr txBox="1"/>
          <p:nvPr/>
        </p:nvSpPr>
        <p:spPr>
          <a:xfrm>
            <a:off x="1847850" y="1412875"/>
            <a:ext cx="7270750" cy="1341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tIns="36000" bIns="3600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zh-CN" altLang="en-US" sz="2800" b="1">
                <a:solidFill>
                  <a:srgbClr val="FC1806"/>
                </a:solidFill>
                <a:ea typeface="楷体_GB2312" pitchFamily="49" charset="-122"/>
              </a:rPr>
              <a:t>    </a:t>
            </a:r>
            <a:r>
              <a:rPr lang="zh-CN" altLang="en-US" sz="2800" b="1">
                <a:ea typeface="楷体_GB2312" pitchFamily="49" charset="-122"/>
              </a:rPr>
              <a:t>定义：</a:t>
            </a:r>
            <a:r>
              <a:rPr lang="zh-CN" altLang="en-US" b="1">
                <a:ea typeface="隶书" pitchFamily="49" charset="-122"/>
              </a:rPr>
              <a:t>运动物体在单位时间内通过的</a:t>
            </a:r>
            <a:endParaRPr lang="en-US" altLang="zh-CN" b="1">
              <a:ea typeface="隶书" pitchFamily="49" charset="-122"/>
            </a:endParaRPr>
          </a:p>
          <a:p>
            <a:pPr lvl="0">
              <a:lnSpc>
                <a:spcPct val="80000"/>
              </a:lnSpc>
              <a:spcBef>
                <a:spcPct val="50000"/>
              </a:spcBef>
              <a:buFont typeface="Wingdings" pitchFamily="2" charset="2"/>
            </a:pPr>
            <a:r>
              <a:rPr lang="en-US" altLang="zh-CN" b="1">
                <a:ea typeface="隶书" pitchFamily="49" charset="-122"/>
              </a:rPr>
              <a:t>                </a:t>
            </a:r>
            <a:r>
              <a:rPr lang="zh-CN" altLang="en-US" b="1">
                <a:ea typeface="隶书" pitchFamily="49" charset="-122"/>
              </a:rPr>
              <a:t>路程</a:t>
            </a:r>
          </a:p>
        </p:txBody>
      </p:sp>
      <p:sp>
        <p:nvSpPr>
          <p:cNvPr id="38914" name="文本框 29698"/>
          <p:cNvSpPr txBox="1"/>
          <p:nvPr/>
        </p:nvSpPr>
        <p:spPr>
          <a:xfrm>
            <a:off x="1919288" y="3500439"/>
            <a:ext cx="7467600" cy="59792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zh-CN" altLang="en-US" sz="2800" b="1">
                <a:solidFill>
                  <a:srgbClr val="FC1806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公式：</a:t>
            </a:r>
            <a:r>
              <a:rPr lang="zh-CN" altLang="en-US" sz="2000" b="1"/>
              <a:t>速度</a:t>
            </a:r>
            <a:r>
              <a:rPr lang="en-US" altLang="zh-CN" sz="1800" b="1"/>
              <a:t>=  ———  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                </a:t>
            </a:r>
          </a:p>
        </p:txBody>
      </p:sp>
      <p:sp>
        <p:nvSpPr>
          <p:cNvPr id="38915" name="文本框 29700"/>
          <p:cNvSpPr txBox="1"/>
          <p:nvPr/>
        </p:nvSpPr>
        <p:spPr>
          <a:xfrm>
            <a:off x="1919288" y="2781301"/>
            <a:ext cx="7467600" cy="59721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zh-CN" altLang="en-US" sz="2800" b="1">
                <a:solidFill>
                  <a:srgbClr val="FC1806"/>
                </a:solidFill>
                <a:ea typeface="楷体_GB2312" pitchFamily="49" charset="-122"/>
              </a:rPr>
              <a:t>   </a:t>
            </a:r>
            <a:r>
              <a:rPr lang="zh-CN" altLang="en-US" sz="2800" b="1">
                <a:ea typeface="楷体_GB2312" pitchFamily="49" charset="-122"/>
              </a:rPr>
              <a:t>意义：表示物体运动快慢的物理量。</a:t>
            </a:r>
          </a:p>
        </p:txBody>
      </p:sp>
      <p:sp>
        <p:nvSpPr>
          <p:cNvPr id="38916" name="文本框 29701"/>
          <p:cNvSpPr txBox="1"/>
          <p:nvPr/>
        </p:nvSpPr>
        <p:spPr>
          <a:xfrm>
            <a:off x="4440239" y="3500439"/>
            <a:ext cx="892175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000" b="1"/>
              <a:t>路程</a:t>
            </a:r>
          </a:p>
        </p:txBody>
      </p:sp>
      <p:sp>
        <p:nvSpPr>
          <p:cNvPr id="38917" name="文本框 29702"/>
          <p:cNvSpPr txBox="1"/>
          <p:nvPr/>
        </p:nvSpPr>
        <p:spPr>
          <a:xfrm>
            <a:off x="4422776" y="3968751"/>
            <a:ext cx="809625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000" b="1"/>
              <a:t>时间</a:t>
            </a:r>
          </a:p>
        </p:txBody>
      </p:sp>
      <p:graphicFrame>
        <p:nvGraphicFramePr>
          <p:cNvPr id="38918" name="内容占位符 29703"/>
          <p:cNvGraphicFramePr>
            <a:graphicFrameLocks noGrp="1" noChangeAspect="1"/>
          </p:cNvGraphicFramePr>
          <p:nvPr>
            <p:ph idx="1"/>
          </p:nvPr>
        </p:nvGraphicFramePr>
        <p:xfrm>
          <a:off x="4675188" y="3067050"/>
          <a:ext cx="2841625" cy="186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841625" imgH="1868487" progId="Equation.DSMT4">
                  <p:embed/>
                </p:oleObj>
              </mc:Choice>
              <mc:Fallback>
                <p:oleObj r:id="rId2" imgW="2841625" imgH="186848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75188" y="3067050"/>
                        <a:ext cx="2841625" cy="18684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文本框 29704"/>
          <p:cNvSpPr txBox="1"/>
          <p:nvPr/>
        </p:nvSpPr>
        <p:spPr>
          <a:xfrm>
            <a:off x="3432175" y="4437063"/>
            <a:ext cx="3119438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1800" b="1"/>
              <a:t>路程</a:t>
            </a:r>
            <a:r>
              <a:rPr lang="en-US" altLang="zh-CN" sz="1800" b="1"/>
              <a:t>—— S</a:t>
            </a:r>
          </a:p>
        </p:txBody>
      </p:sp>
      <p:sp>
        <p:nvSpPr>
          <p:cNvPr id="38920" name="文本框 29705"/>
          <p:cNvSpPr txBox="1"/>
          <p:nvPr/>
        </p:nvSpPr>
        <p:spPr>
          <a:xfrm>
            <a:off x="3470276" y="5013326"/>
            <a:ext cx="2333625" cy="366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1800" b="1"/>
              <a:t>时间 </a:t>
            </a:r>
            <a:r>
              <a:rPr lang="en-US" altLang="zh-CN" sz="1800" b="1"/>
              <a:t>—— t</a:t>
            </a:r>
          </a:p>
        </p:txBody>
      </p:sp>
      <p:sp>
        <p:nvSpPr>
          <p:cNvPr id="38921" name="文本框 29706"/>
          <p:cNvSpPr txBox="1"/>
          <p:nvPr/>
        </p:nvSpPr>
        <p:spPr>
          <a:xfrm>
            <a:off x="3487739" y="5446713"/>
            <a:ext cx="2244725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1800" b="1"/>
              <a:t>速度</a:t>
            </a:r>
            <a:r>
              <a:rPr lang="en-US" altLang="zh-CN" sz="1800" b="1"/>
              <a:t>—— v</a:t>
            </a:r>
          </a:p>
        </p:txBody>
      </p:sp>
      <p:sp>
        <p:nvSpPr>
          <p:cNvPr id="38922" name="文本框 29709"/>
          <p:cNvSpPr txBox="1"/>
          <p:nvPr/>
        </p:nvSpPr>
        <p:spPr>
          <a:xfrm>
            <a:off x="3216276" y="333376"/>
            <a:ext cx="4608513" cy="8239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4800" b="1">
                <a:latin typeface="楷体" pitchFamily="49" charset="-122"/>
                <a:ea typeface="楷体" pitchFamily="49" charset="-122"/>
              </a:rPr>
              <a:t>五、板书设计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146434" descr="get?name=T1hyYUBsx_1RCvBVdK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5200" t="23241" b="17757"/>
          <a:stretch>
            <a:fillRect/>
          </a:stretch>
        </p:blipFill>
        <p:spPr>
          <a:xfrm>
            <a:off x="5951538" y="5084764"/>
            <a:ext cx="4716462" cy="177323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9938" name="文本框 146435"/>
          <p:cNvSpPr txBox="1"/>
          <p:nvPr/>
        </p:nvSpPr>
        <p:spPr>
          <a:xfrm>
            <a:off x="1776414" y="765175"/>
            <a:ext cx="8567737" cy="50355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单位：国际单位：米</a:t>
            </a:r>
            <a:r>
              <a:rPr lang="en-US" altLang="zh-CN" sz="3600" b="1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秒</a:t>
            </a:r>
            <a:r>
              <a:rPr lang="en-US" altLang="zh-CN" sz="3600" b="1">
                <a:latin typeface="楷体" pitchFamily="49" charset="-122"/>
                <a:ea typeface="楷体" pitchFamily="49" charset="-122"/>
              </a:rPr>
              <a:t>(m/s)</a:t>
            </a:r>
            <a:endParaRPr lang="zh-CN" altLang="en-US" sz="3600" b="1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      常用单位</a:t>
            </a:r>
            <a:r>
              <a:rPr lang="en-US" altLang="zh-CN" sz="3600" b="1">
                <a:latin typeface="楷体" pitchFamily="49" charset="-122"/>
                <a:ea typeface="楷体" pitchFamily="49" charset="-122"/>
              </a:rPr>
              <a:t>: </a:t>
            </a:r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千米</a:t>
            </a:r>
            <a:r>
              <a:rPr lang="en-US" altLang="zh-CN" sz="3600" b="1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时</a:t>
            </a:r>
            <a:r>
              <a:rPr lang="en-US" altLang="zh-CN" sz="3600" b="1">
                <a:latin typeface="楷体" pitchFamily="49" charset="-122"/>
                <a:ea typeface="楷体" pitchFamily="49" charset="-122"/>
              </a:rPr>
              <a:t>(</a:t>
            </a:r>
            <a:r>
              <a:rPr lang="en-US" altLang="zh-CN" sz="3600" b="1" i="1">
                <a:latin typeface="楷体" pitchFamily="49" charset="-122"/>
                <a:ea typeface="楷体" pitchFamily="49" charset="-122"/>
              </a:rPr>
              <a:t>km/h</a:t>
            </a:r>
            <a:r>
              <a:rPr lang="en-US" altLang="zh-CN" sz="3600" b="1">
                <a:latin typeface="楷体" pitchFamily="49" charset="-122"/>
                <a:ea typeface="楷体" pitchFamily="49" charset="-122"/>
              </a:rPr>
              <a:t>)</a:t>
            </a:r>
          </a:p>
          <a:p>
            <a:pPr lvl="0"/>
            <a:endParaRPr lang="zh-CN" altLang="en-US" sz="3600" b="1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换算关系：</a:t>
            </a:r>
          </a:p>
          <a:p>
            <a:pPr lvl="0"/>
            <a:r>
              <a:rPr lang="en-US" altLang="zh-CN" sz="3600" b="1">
                <a:latin typeface="楷体" pitchFamily="49" charset="-122"/>
                <a:ea typeface="楷体" pitchFamily="49" charset="-122"/>
              </a:rPr>
              <a:t>  1</a:t>
            </a:r>
            <a:r>
              <a:rPr lang="en-US" altLang="zh-CN" sz="3600" b="1" i="1">
                <a:latin typeface="楷体" pitchFamily="49" charset="-122"/>
                <a:ea typeface="楷体" pitchFamily="49" charset="-122"/>
              </a:rPr>
              <a:t>m/s</a:t>
            </a:r>
            <a:r>
              <a:rPr lang="en-US" altLang="zh-CN" sz="3600" b="1">
                <a:latin typeface="楷体" pitchFamily="49" charset="-122"/>
                <a:ea typeface="楷体" pitchFamily="49" charset="-122"/>
              </a:rPr>
              <a:t> =3.6</a:t>
            </a:r>
            <a:r>
              <a:rPr lang="en-US" altLang="zh-CN" sz="3600" b="1" i="1">
                <a:latin typeface="楷体" pitchFamily="49" charset="-122"/>
                <a:ea typeface="楷体" pitchFamily="49" charset="-122"/>
              </a:rPr>
              <a:t>km/h    </a:t>
            </a:r>
            <a:r>
              <a:rPr lang="en-US" altLang="zh-CN" sz="3600" b="1">
                <a:latin typeface="楷体" pitchFamily="49" charset="-122"/>
                <a:ea typeface="楷体" pitchFamily="49" charset="-122"/>
              </a:rPr>
              <a:t>1</a:t>
            </a:r>
            <a:r>
              <a:rPr lang="en-US" altLang="zh-CN" sz="3600" b="1" i="1">
                <a:latin typeface="楷体" pitchFamily="49" charset="-122"/>
                <a:ea typeface="楷体" pitchFamily="49" charset="-122"/>
              </a:rPr>
              <a:t>km/h </a:t>
            </a:r>
            <a:r>
              <a:rPr lang="en-US" altLang="zh-CN" sz="3600" b="1">
                <a:latin typeface="楷体" pitchFamily="49" charset="-122"/>
                <a:ea typeface="楷体" pitchFamily="49" charset="-122"/>
              </a:rPr>
              <a:t>=1/3.6 </a:t>
            </a:r>
            <a:r>
              <a:rPr lang="en-US" altLang="zh-CN" sz="3600" b="1" i="1">
                <a:latin typeface="楷体" pitchFamily="49" charset="-122"/>
                <a:ea typeface="楷体" pitchFamily="49" charset="-122"/>
              </a:rPr>
              <a:t>m/s</a:t>
            </a:r>
          </a:p>
          <a:p>
            <a:pPr lvl="0"/>
            <a:endParaRPr lang="zh-CN" altLang="en-US" sz="3600" b="1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口头练习</a:t>
            </a:r>
            <a:r>
              <a:rPr lang="en-US" altLang="zh-CN" sz="3600" b="1">
                <a:latin typeface="楷体" pitchFamily="49" charset="-122"/>
                <a:ea typeface="楷体" pitchFamily="49" charset="-122"/>
              </a:rPr>
              <a:t>: </a:t>
            </a:r>
          </a:p>
          <a:p>
            <a:pPr lvl="0"/>
            <a:r>
              <a:rPr lang="en-US" altLang="zh-CN" sz="3600" b="1">
                <a:latin typeface="楷体" pitchFamily="49" charset="-122"/>
                <a:ea typeface="楷体" pitchFamily="49" charset="-122"/>
              </a:rPr>
              <a:t>  5</a:t>
            </a:r>
            <a:r>
              <a:rPr lang="en-US" altLang="zh-CN" sz="3600" b="1" i="1">
                <a:latin typeface="楷体" pitchFamily="49" charset="-122"/>
                <a:ea typeface="楷体" pitchFamily="49" charset="-122"/>
              </a:rPr>
              <a:t>m/s</a:t>
            </a:r>
            <a:r>
              <a:rPr lang="en-US" altLang="zh-CN" sz="3600" b="1">
                <a:latin typeface="楷体" pitchFamily="49" charset="-122"/>
                <a:ea typeface="楷体" pitchFamily="49" charset="-122"/>
              </a:rPr>
              <a:t>=</a:t>
            </a:r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（ ）</a:t>
            </a:r>
            <a:r>
              <a:rPr lang="en-US" altLang="zh-CN" sz="3600" b="1" i="1">
                <a:latin typeface="楷体" pitchFamily="49" charset="-122"/>
                <a:ea typeface="楷体" pitchFamily="49" charset="-122"/>
              </a:rPr>
              <a:t>km/h   </a:t>
            </a:r>
            <a:r>
              <a:rPr lang="en-US" altLang="zh-CN" sz="3600" b="1">
                <a:latin typeface="楷体" pitchFamily="49" charset="-122"/>
                <a:ea typeface="楷体" pitchFamily="49" charset="-122"/>
              </a:rPr>
              <a:t>72</a:t>
            </a:r>
            <a:r>
              <a:rPr lang="en-US" altLang="zh-CN" sz="3600" b="1" i="1">
                <a:latin typeface="楷体" pitchFamily="49" charset="-122"/>
                <a:ea typeface="楷体" pitchFamily="49" charset="-122"/>
              </a:rPr>
              <a:t>km/h</a:t>
            </a:r>
            <a:r>
              <a:rPr lang="en-US" altLang="zh-CN" sz="3600" b="1">
                <a:latin typeface="楷体" pitchFamily="49" charset="-122"/>
                <a:ea typeface="楷体" pitchFamily="49" charset="-122"/>
              </a:rPr>
              <a:t>=</a:t>
            </a:r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（ ）</a:t>
            </a:r>
            <a:r>
              <a:rPr lang="en-US" altLang="zh-CN" sz="3600" b="1" i="1">
                <a:latin typeface="楷体" pitchFamily="49" charset="-122"/>
                <a:ea typeface="楷体" pitchFamily="49" charset="-122"/>
              </a:rPr>
              <a:t>m/s</a:t>
            </a:r>
            <a:endParaRPr lang="zh-CN" altLang="en-US" sz="3600" b="1">
              <a:latin typeface="楷体" pitchFamily="49" charset="-122"/>
              <a:ea typeface="楷体" pitchFamily="49" charset="-122"/>
            </a:endParaRPr>
          </a:p>
          <a:p>
            <a:pPr lvl="0"/>
            <a:endParaRPr lang="en-US" altLang="zh-CN" sz="3600" b="1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2289"/>
          <p:cNvSpPr>
            <a:spLocks noGrp="1" noRot="1"/>
          </p:cNvSpPr>
          <p:nvPr>
            <p:ph type="title"/>
          </p:nvPr>
        </p:nvSpPr>
        <p:spPr>
          <a:xfrm>
            <a:off x="-1104800" y="57946"/>
            <a:ext cx="8229600" cy="1139825"/>
          </a:xfrm>
          <a:prstGeom prst="rect">
            <a:avLst/>
          </a:prstGeom>
        </p:spPr>
        <p:txBody>
          <a:bodyPr anchor="ctr" anchorCtr="1"/>
          <a:lstStyle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hangingPunct="0"/>
            <a:r>
              <a:rPr lang="zh-CN" alt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一、教材分析</a:t>
            </a:r>
          </a:p>
        </p:txBody>
      </p:sp>
      <p:sp>
        <p:nvSpPr>
          <p:cNvPr id="18434" name="流程图: 过程 12290"/>
          <p:cNvSpPr/>
          <p:nvPr/>
        </p:nvSpPr>
        <p:spPr>
          <a:xfrm>
            <a:off x="1614489" y="3149600"/>
            <a:ext cx="1958975" cy="1409700"/>
          </a:xfrm>
          <a:prstGeom prst="flowChartProcess">
            <a:avLst/>
          </a:prstGeom>
          <a:solidFill>
            <a:srgbClr val="66FFCC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3600" b="1">
                <a:solidFill>
                  <a:srgbClr val="A50021"/>
                </a:solidFill>
              </a:rPr>
              <a:t>“运动</a:t>
            </a:r>
          </a:p>
          <a:p>
            <a:pPr lvl="0" algn="ctr"/>
            <a:r>
              <a:rPr lang="zh-CN" altLang="en-US" sz="3600" b="1">
                <a:solidFill>
                  <a:srgbClr val="A50021"/>
                </a:solidFill>
              </a:rPr>
              <a:t>的描述”</a:t>
            </a:r>
          </a:p>
        </p:txBody>
      </p:sp>
      <p:sp>
        <p:nvSpPr>
          <p:cNvPr id="18435" name="流程图: 过程 12291"/>
          <p:cNvSpPr/>
          <p:nvPr/>
        </p:nvSpPr>
        <p:spPr>
          <a:xfrm>
            <a:off x="8315326" y="3127375"/>
            <a:ext cx="2244725" cy="1454150"/>
          </a:xfrm>
          <a:prstGeom prst="flowChartProcess">
            <a:avLst/>
          </a:prstGeom>
          <a:solidFill>
            <a:srgbClr val="66FFCC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3600" b="1">
                <a:solidFill>
                  <a:srgbClr val="A50021"/>
                </a:solidFill>
              </a:rPr>
              <a:t>物体</a:t>
            </a:r>
          </a:p>
          <a:p>
            <a:pPr lvl="0" algn="ctr"/>
            <a:r>
              <a:rPr lang="zh-CN" altLang="en-US" sz="3600" b="1">
                <a:solidFill>
                  <a:srgbClr val="A50021"/>
                </a:solidFill>
              </a:rPr>
              <a:t>运动规律</a:t>
            </a:r>
          </a:p>
        </p:txBody>
      </p:sp>
      <p:sp>
        <p:nvSpPr>
          <p:cNvPr id="18436" name="右箭头 12292"/>
          <p:cNvSpPr/>
          <p:nvPr/>
        </p:nvSpPr>
        <p:spPr>
          <a:xfrm>
            <a:off x="3571876" y="3713164"/>
            <a:ext cx="1173163" cy="484187"/>
          </a:xfrm>
          <a:prstGeom prst="rightArrow">
            <a:avLst>
              <a:gd name="adj1" fmla="val 50000"/>
              <a:gd name="adj2" fmla="val 60563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8437" name="右箭头 12293"/>
          <p:cNvSpPr/>
          <p:nvPr/>
        </p:nvSpPr>
        <p:spPr>
          <a:xfrm>
            <a:off x="6938964" y="3709988"/>
            <a:ext cx="1381125" cy="487362"/>
          </a:xfrm>
          <a:prstGeom prst="rightArrow">
            <a:avLst>
              <a:gd name="adj1" fmla="val 50000"/>
              <a:gd name="adj2" fmla="val 70834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8438" name="文本框 12294"/>
          <p:cNvSpPr txBox="1"/>
          <p:nvPr/>
        </p:nvSpPr>
        <p:spPr>
          <a:xfrm>
            <a:off x="3863975" y="3357564"/>
            <a:ext cx="736600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000000"/>
                </a:solidFill>
              </a:rPr>
              <a:t>延伸</a:t>
            </a:r>
          </a:p>
        </p:txBody>
      </p:sp>
      <p:sp>
        <p:nvSpPr>
          <p:cNvPr id="18439" name="文本框 12295"/>
          <p:cNvSpPr txBox="1"/>
          <p:nvPr/>
        </p:nvSpPr>
        <p:spPr>
          <a:xfrm>
            <a:off x="3863976" y="4070351"/>
            <a:ext cx="735013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000000"/>
                </a:solidFill>
              </a:rPr>
              <a:t>升华</a:t>
            </a:r>
          </a:p>
        </p:txBody>
      </p:sp>
      <p:sp>
        <p:nvSpPr>
          <p:cNvPr id="18440" name="文本框 12296"/>
          <p:cNvSpPr txBox="1"/>
          <p:nvPr/>
        </p:nvSpPr>
        <p:spPr>
          <a:xfrm>
            <a:off x="6959600" y="3457576"/>
            <a:ext cx="1339850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000000"/>
                </a:solidFill>
              </a:rPr>
              <a:t>理论基础</a:t>
            </a:r>
          </a:p>
        </p:txBody>
      </p:sp>
      <p:sp>
        <p:nvSpPr>
          <p:cNvPr id="18441" name="文本框 12297"/>
          <p:cNvSpPr txBox="1"/>
          <p:nvPr/>
        </p:nvSpPr>
        <p:spPr>
          <a:xfrm>
            <a:off x="4295775" y="2330450"/>
            <a:ext cx="4656138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b="1">
                <a:solidFill>
                  <a:schemeClr val="folHlink"/>
                </a:solidFill>
                <a:ea typeface="隶书" pitchFamily="49" charset="-122"/>
                <a:sym typeface="宋体" pitchFamily="2" charset="-122"/>
              </a:rPr>
              <a:t>人教版 第一章</a:t>
            </a:r>
          </a:p>
        </p:txBody>
      </p:sp>
      <p:sp>
        <p:nvSpPr>
          <p:cNvPr id="18442" name="文本框 12298"/>
          <p:cNvSpPr txBox="1"/>
          <p:nvPr/>
        </p:nvSpPr>
        <p:spPr>
          <a:xfrm>
            <a:off x="1919289" y="2417764"/>
            <a:ext cx="1000125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b="1">
                <a:solidFill>
                  <a:schemeClr val="folHlink"/>
                </a:solidFill>
                <a:ea typeface="隶书" pitchFamily="49" charset="-122"/>
                <a:sym typeface="宋体" pitchFamily="2" charset="-122"/>
              </a:rPr>
              <a:t>基础</a:t>
            </a:r>
          </a:p>
        </p:txBody>
      </p:sp>
      <p:sp>
        <p:nvSpPr>
          <p:cNvPr id="18443" name="文本框 12299"/>
          <p:cNvSpPr txBox="1"/>
          <p:nvPr/>
        </p:nvSpPr>
        <p:spPr>
          <a:xfrm>
            <a:off x="8759826" y="2420939"/>
            <a:ext cx="1000125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b="1">
                <a:solidFill>
                  <a:schemeClr val="folHlink"/>
                </a:solidFill>
                <a:ea typeface="隶书" pitchFamily="49" charset="-122"/>
                <a:sym typeface="宋体" pitchFamily="2" charset="-122"/>
              </a:rPr>
              <a:t>应用</a:t>
            </a:r>
          </a:p>
        </p:txBody>
      </p:sp>
      <p:sp>
        <p:nvSpPr>
          <p:cNvPr id="18444" name="椭圆 12300"/>
          <p:cNvSpPr/>
          <p:nvPr/>
        </p:nvSpPr>
        <p:spPr>
          <a:xfrm>
            <a:off x="4594225" y="2852739"/>
            <a:ext cx="2713038" cy="2276475"/>
          </a:xfrm>
          <a:prstGeom prst="ellipse">
            <a:avLst/>
          </a:prstGeom>
          <a:solidFill>
            <a:srgbClr val="0066FF"/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b="1">
                <a:solidFill>
                  <a:schemeClr val="folHlink"/>
                </a:solidFill>
                <a:sym typeface="宋体" pitchFamily="2" charset="-122"/>
              </a:rPr>
              <a:t>  第三节</a:t>
            </a:r>
          </a:p>
          <a:p>
            <a:pPr lvl="0" algn="ctr"/>
            <a:r>
              <a:rPr lang="zh-CN" altLang="en-US" sz="4000" b="1">
                <a:solidFill>
                  <a:srgbClr val="000000"/>
                </a:solidFill>
                <a:sym typeface="Arial" pitchFamily="34" charset="0"/>
              </a:rPr>
              <a:t>“运动</a:t>
            </a:r>
          </a:p>
          <a:p>
            <a:pPr lvl="0" algn="ctr"/>
            <a:r>
              <a:rPr lang="zh-CN" altLang="en-US" sz="4000" b="1">
                <a:solidFill>
                  <a:srgbClr val="000000"/>
                </a:solidFill>
                <a:sym typeface="Arial" pitchFamily="34" charset="0"/>
              </a:rPr>
              <a:t>的快慢</a:t>
            </a:r>
            <a:r>
              <a:rPr lang="zh-CN" altLang="en-US" sz="4000" b="1">
                <a:sym typeface="Arial" pitchFamily="34" charset="0"/>
              </a:rPr>
              <a:t>”</a:t>
            </a:r>
          </a:p>
        </p:txBody>
      </p:sp>
      <p:sp>
        <p:nvSpPr>
          <p:cNvPr id="18446" name="文本框 12302"/>
          <p:cNvSpPr txBox="1"/>
          <p:nvPr/>
        </p:nvSpPr>
        <p:spPr>
          <a:xfrm>
            <a:off x="1524001" y="1341439"/>
            <a:ext cx="4068763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4000" b="1">
                <a:solidFill>
                  <a:srgbClr val="000000"/>
                </a:solidFill>
                <a:ea typeface="楷体" pitchFamily="49" charset="-122"/>
              </a:rPr>
              <a:t>（一）内容分析</a:t>
            </a:r>
          </a:p>
        </p:txBody>
      </p:sp>
      <p:sp>
        <p:nvSpPr>
          <p:cNvPr id="18447" name="文本框 12303"/>
          <p:cNvSpPr txBox="1"/>
          <p:nvPr/>
        </p:nvSpPr>
        <p:spPr>
          <a:xfrm>
            <a:off x="2279651" y="5156201"/>
            <a:ext cx="7993063" cy="14335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>
                <a:solidFill>
                  <a:srgbClr val="000000"/>
                </a:solidFill>
              </a:rPr>
              <a:t>       </a:t>
            </a:r>
            <a:r>
              <a:rPr lang="zh-CN" altLang="en-US" sz="2800" b="1">
                <a:solidFill>
                  <a:srgbClr val="000000"/>
                </a:solidFill>
                <a:ea typeface="楷体" pitchFamily="49" charset="-122"/>
              </a:rPr>
              <a:t>亲身经历“速度”这一物理概念建立的过程，掌握“速度”内涵，并在此基础上认识和区别匀速直线运动、平均速度等物理概念。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99E8BD-5929-DF1D-DE1E-24C1D0359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缺角矩形 13313"/>
          <p:cNvSpPr/>
          <p:nvPr/>
        </p:nvSpPr>
        <p:spPr>
          <a:xfrm>
            <a:off x="1992314" y="3571876"/>
            <a:ext cx="1944687" cy="1584325"/>
          </a:xfrm>
          <a:prstGeom prst="plaque">
            <a:avLst>
              <a:gd name="adj" fmla="val 16667"/>
            </a:avLst>
          </a:prstGeom>
          <a:solidFill>
            <a:srgbClr val="66FFCC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4000" b="1">
              <a:solidFill>
                <a:srgbClr val="A50021"/>
              </a:solidFill>
            </a:endParaRPr>
          </a:p>
        </p:txBody>
      </p:sp>
      <p:sp>
        <p:nvSpPr>
          <p:cNvPr id="19458" name="文本框 13314"/>
          <p:cNvSpPr txBox="1"/>
          <p:nvPr/>
        </p:nvSpPr>
        <p:spPr>
          <a:xfrm>
            <a:off x="3863976" y="4365626"/>
            <a:ext cx="35274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000000"/>
                </a:solidFill>
                <a:ea typeface="隶书" pitchFamily="49" charset="-122"/>
              </a:rPr>
              <a:t>抽象比较、分析综合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19459" name="右箭头 13315"/>
          <p:cNvSpPr/>
          <p:nvPr/>
        </p:nvSpPr>
        <p:spPr>
          <a:xfrm>
            <a:off x="3935413" y="4076701"/>
            <a:ext cx="3325812" cy="358775"/>
          </a:xfrm>
          <a:prstGeom prst="rightArrow">
            <a:avLst>
              <a:gd name="adj1" fmla="val 50000"/>
              <a:gd name="adj2" fmla="val 231705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9460" name="缺角矩形 13316"/>
          <p:cNvSpPr/>
          <p:nvPr/>
        </p:nvSpPr>
        <p:spPr>
          <a:xfrm>
            <a:off x="7248526" y="3500439"/>
            <a:ext cx="3133725" cy="1800225"/>
          </a:xfrm>
          <a:prstGeom prst="plaque">
            <a:avLst>
              <a:gd name="adj" fmla="val 16667"/>
            </a:avLst>
          </a:prstGeom>
          <a:solidFill>
            <a:srgbClr val="66FFCC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4000" b="1">
                <a:solidFill>
                  <a:srgbClr val="A50021"/>
                </a:solidFill>
              </a:rPr>
              <a:t>“速度”</a:t>
            </a:r>
            <a:endParaRPr lang="zh-CN" altLang="en-US" sz="1800">
              <a:solidFill>
                <a:srgbClr val="A50021"/>
              </a:solidFill>
            </a:endParaRPr>
          </a:p>
        </p:txBody>
      </p:sp>
      <p:sp>
        <p:nvSpPr>
          <p:cNvPr id="19461" name="文本框 13317"/>
          <p:cNvSpPr txBox="1"/>
          <p:nvPr/>
        </p:nvSpPr>
        <p:spPr>
          <a:xfrm>
            <a:off x="1703388" y="1268413"/>
            <a:ext cx="8507412" cy="823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4800" b="1">
                <a:solidFill>
                  <a:srgbClr val="000000"/>
                </a:solidFill>
                <a:ea typeface="楷体" pitchFamily="49" charset="-122"/>
              </a:rPr>
              <a:t>（二）课型分析：</a:t>
            </a:r>
            <a:r>
              <a:rPr lang="zh-CN" altLang="en-US" sz="4800" b="1">
                <a:solidFill>
                  <a:srgbClr val="000000"/>
                </a:solidFill>
                <a:ea typeface="楷体" pitchFamily="49" charset="-122"/>
                <a:sym typeface="Arial" pitchFamily="34" charset="0"/>
              </a:rPr>
              <a:t>物理概念课</a:t>
            </a:r>
            <a:r>
              <a:rPr lang="zh-CN" altLang="en-US" sz="4400" b="1">
                <a:ea typeface="华文隶书" pitchFamily="2" charset="-122"/>
                <a:sym typeface="Arial" pitchFamily="34" charset="0"/>
              </a:rPr>
              <a:t>   </a:t>
            </a:r>
            <a:r>
              <a:rPr lang="zh-CN" altLang="en-US" sz="3600" b="1">
                <a:ea typeface="楷体" pitchFamily="49" charset="-122"/>
              </a:rPr>
              <a:t>     </a:t>
            </a:r>
          </a:p>
        </p:txBody>
      </p:sp>
      <p:sp>
        <p:nvSpPr>
          <p:cNvPr id="19462" name="文本框 13318"/>
          <p:cNvSpPr txBox="1"/>
          <p:nvPr/>
        </p:nvSpPr>
        <p:spPr>
          <a:xfrm>
            <a:off x="4008439" y="3557588"/>
            <a:ext cx="280828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000000"/>
                </a:solidFill>
                <a:ea typeface="隶书" pitchFamily="49" charset="-122"/>
              </a:rPr>
              <a:t>引导</a:t>
            </a:r>
            <a:r>
              <a:rPr lang="en-US" altLang="zh-CN" sz="2800" b="1">
                <a:solidFill>
                  <a:srgbClr val="000000"/>
                </a:solidFill>
                <a:ea typeface="隶书" pitchFamily="49" charset="-122"/>
              </a:rPr>
              <a:t>—</a:t>
            </a:r>
            <a:r>
              <a:rPr lang="zh-CN" altLang="en-US" sz="2800" b="1">
                <a:solidFill>
                  <a:srgbClr val="000000"/>
                </a:solidFill>
                <a:ea typeface="隶书" pitchFamily="49" charset="-122"/>
              </a:rPr>
              <a:t>科学探究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19463" name="文本框 13320"/>
          <p:cNvSpPr txBox="1"/>
          <p:nvPr/>
        </p:nvSpPr>
        <p:spPr>
          <a:xfrm>
            <a:off x="2279651" y="3716338"/>
            <a:ext cx="1368425" cy="230832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>
                <a:solidFill>
                  <a:srgbClr val="A50021"/>
                </a:solidFill>
              </a:rPr>
              <a:t>“实例”</a:t>
            </a:r>
          </a:p>
          <a:p>
            <a:pPr lvl="0">
              <a:spcBef>
                <a:spcPct val="50000"/>
              </a:spcBef>
            </a:pPr>
            <a:r>
              <a:rPr lang="zh-CN" altLang="en-US" b="1">
                <a:solidFill>
                  <a:srgbClr val="A50021"/>
                </a:solidFill>
              </a:rPr>
              <a:t>“现象”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14337"/>
          <p:cNvSpPr txBox="1"/>
          <p:nvPr/>
        </p:nvSpPr>
        <p:spPr>
          <a:xfrm>
            <a:off x="1774825" y="3932238"/>
            <a:ext cx="8106706" cy="14465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4400" b="1">
                <a:solidFill>
                  <a:srgbClr val="000000"/>
                </a:solidFill>
                <a:ea typeface="隶书" pitchFamily="49" charset="-122"/>
              </a:rPr>
              <a:t>难点：理解</a:t>
            </a:r>
            <a:r>
              <a:rPr lang="zh-CN" altLang="en-US" sz="4400" b="1">
                <a:solidFill>
                  <a:srgbClr val="000000"/>
                </a:solidFill>
                <a:ea typeface="隶书" pitchFamily="49" charset="-122"/>
                <a:sym typeface="Arial" pitchFamily="34" charset="0"/>
              </a:rPr>
              <a:t>速度概念的建立</a:t>
            </a:r>
            <a:r>
              <a:rPr lang="en-US" altLang="zh-CN" sz="4400" b="1">
                <a:solidFill>
                  <a:srgbClr val="000000"/>
                </a:solidFill>
                <a:ea typeface="隶书" pitchFamily="49" charset="-122"/>
                <a:sym typeface="Arial" pitchFamily="34" charset="0"/>
              </a:rPr>
              <a:t>过程</a:t>
            </a:r>
          </a:p>
          <a:p>
            <a:pPr lvl="0"/>
            <a:r>
              <a:rPr lang="en-US" altLang="zh-CN" sz="4400" b="1">
                <a:solidFill>
                  <a:srgbClr val="000000"/>
                </a:solidFill>
                <a:ea typeface="隶书" pitchFamily="49" charset="-122"/>
                <a:sym typeface="Arial" pitchFamily="34" charset="0"/>
              </a:rPr>
              <a:t>           和方法</a:t>
            </a:r>
            <a:r>
              <a:rPr lang="zh-CN" altLang="en-US" sz="4400" b="1">
                <a:solidFill>
                  <a:srgbClr val="000000"/>
                </a:solidFill>
                <a:ea typeface="隶书" pitchFamily="49" charset="-122"/>
                <a:sym typeface="Arial" pitchFamily="34" charset="0"/>
              </a:rPr>
              <a:t>。</a:t>
            </a:r>
          </a:p>
        </p:txBody>
      </p:sp>
      <p:sp>
        <p:nvSpPr>
          <p:cNvPr id="20482" name="文本框 14341"/>
          <p:cNvSpPr txBox="1"/>
          <p:nvPr/>
        </p:nvSpPr>
        <p:spPr>
          <a:xfrm>
            <a:off x="1776413" y="2451100"/>
            <a:ext cx="8820150" cy="762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4400" b="1">
                <a:solidFill>
                  <a:srgbClr val="000000"/>
                </a:solidFill>
                <a:ea typeface="隶书" pitchFamily="49" charset="-122"/>
              </a:rPr>
              <a:t>重点：理解速度概念的内涵</a:t>
            </a:r>
          </a:p>
        </p:txBody>
      </p:sp>
      <p:sp>
        <p:nvSpPr>
          <p:cNvPr id="20483" name="文本框 14343"/>
          <p:cNvSpPr txBox="1"/>
          <p:nvPr/>
        </p:nvSpPr>
        <p:spPr>
          <a:xfrm>
            <a:off x="1416051" y="909638"/>
            <a:ext cx="8507413" cy="823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4800" b="1">
                <a:solidFill>
                  <a:srgbClr val="000000"/>
                </a:solidFill>
                <a:ea typeface="楷体" pitchFamily="49" charset="-122"/>
              </a:rPr>
              <a:t>（三）重点与难点</a:t>
            </a:r>
            <a:r>
              <a:rPr lang="zh-CN" altLang="en-US" sz="4400" b="1">
                <a:ea typeface="华文隶书" pitchFamily="2" charset="-122"/>
                <a:sym typeface="Arial" pitchFamily="34" charset="0"/>
              </a:rPr>
              <a:t>   </a:t>
            </a:r>
            <a:r>
              <a:rPr lang="zh-CN" altLang="en-US" sz="3600" b="1">
                <a:ea typeface="楷体" pitchFamily="49" charset="-122"/>
              </a:rPr>
              <a:t>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8433"/>
          <p:cNvSpPr>
            <a:spLocks noGrp="1" noRot="1"/>
          </p:cNvSpPr>
          <p:nvPr>
            <p:ph type="title"/>
          </p:nvPr>
        </p:nvSpPr>
        <p:spPr>
          <a:xfrm>
            <a:off x="1981200" y="117476"/>
            <a:ext cx="8229600" cy="1008063"/>
          </a:xfrm>
          <a:prstGeom prst="rect">
            <a:avLst/>
          </a:prstGeom>
        </p:spPr>
        <p:txBody>
          <a:bodyPr anchor="ctr" anchorCtr="1"/>
          <a:lstStyle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hangingPunct="0"/>
            <a:r>
              <a:rPr lang="zh-CN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（四）、教学目标</a:t>
            </a:r>
          </a:p>
        </p:txBody>
      </p:sp>
      <p:sp>
        <p:nvSpPr>
          <p:cNvPr id="21506" name="文本框 18434"/>
          <p:cNvSpPr txBox="1"/>
          <p:nvPr/>
        </p:nvSpPr>
        <p:spPr>
          <a:xfrm>
            <a:off x="8543926" y="4221164"/>
            <a:ext cx="2068513" cy="10683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800" b="1">
                <a:solidFill>
                  <a:srgbClr val="000000"/>
                </a:solidFill>
                <a:ea typeface="隶书" pitchFamily="49" charset="-122"/>
              </a:rPr>
              <a:t>知识与技</a:t>
            </a:r>
          </a:p>
          <a:p>
            <a:pPr lvl="0"/>
            <a:r>
              <a:rPr lang="zh-CN" altLang="en-US" sz="1800" b="1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“速度”的概念 </a:t>
            </a:r>
          </a:p>
          <a:p>
            <a:pPr lvl="0" algn="ctr"/>
            <a:endParaRPr lang="zh-CN" altLang="en-US" sz="1800" b="1">
              <a:solidFill>
                <a:srgbClr val="00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1507" name="文本框 18435"/>
          <p:cNvSpPr txBox="1"/>
          <p:nvPr/>
        </p:nvSpPr>
        <p:spPr>
          <a:xfrm rot="21540000">
            <a:off x="3648075" y="1196975"/>
            <a:ext cx="5543550" cy="793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000000"/>
                </a:solidFill>
                <a:ea typeface="隶书" pitchFamily="49" charset="-122"/>
              </a:rPr>
              <a:t>过程与方法</a:t>
            </a:r>
          </a:p>
          <a:p>
            <a:pPr lvl="0"/>
            <a:r>
              <a:rPr lang="zh-CN" altLang="en-US" sz="1800" b="1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     “体验比较物体运动快慢的方法”</a:t>
            </a:r>
          </a:p>
        </p:txBody>
      </p:sp>
      <p:sp>
        <p:nvSpPr>
          <p:cNvPr id="21508" name="文本框 18436"/>
          <p:cNvSpPr txBox="1"/>
          <p:nvPr/>
        </p:nvSpPr>
        <p:spPr>
          <a:xfrm>
            <a:off x="3071813" y="5592764"/>
            <a:ext cx="3744912" cy="1220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000000"/>
                </a:solidFill>
                <a:ea typeface="隶书" pitchFamily="49" charset="-122"/>
              </a:rPr>
              <a:t>情感、态度与价值观</a:t>
            </a:r>
          </a:p>
          <a:p>
            <a:pPr lvl="0"/>
            <a:r>
              <a:rPr lang="zh-CN" altLang="en-US" sz="2800" b="1">
                <a:solidFill>
                  <a:srgbClr val="000000"/>
                </a:solidFill>
                <a:ea typeface="隶书" pitchFamily="49" charset="-122"/>
              </a:rPr>
              <a:t>     </a:t>
            </a:r>
            <a:r>
              <a:rPr lang="zh-CN" altLang="en-US" sz="1800" b="1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“培养学生的合作精神，以及在交流与讨论中所持的正确态度”</a:t>
            </a:r>
          </a:p>
        </p:txBody>
      </p:sp>
      <p:grpSp>
        <p:nvGrpSpPr>
          <p:cNvPr id="21509" name="组合 18437"/>
          <p:cNvGrpSpPr/>
          <p:nvPr/>
        </p:nvGrpSpPr>
        <p:grpSpPr>
          <a:xfrm>
            <a:off x="3576639" y="2205039"/>
            <a:ext cx="3717925" cy="3062287"/>
            <a:chOff x="0" y="0"/>
            <a:chExt cx="5855" cy="4825"/>
          </a:xfrm>
        </p:grpSpPr>
        <p:sp>
          <p:nvSpPr>
            <p:cNvPr id="21510" name="立方体 18438"/>
            <p:cNvSpPr/>
            <p:nvPr/>
          </p:nvSpPr>
          <p:spPr>
            <a:xfrm>
              <a:off x="0" y="0"/>
              <a:ext cx="5855" cy="4825"/>
            </a:xfrm>
            <a:prstGeom prst="cube">
              <a:avLst>
                <a:gd name="adj" fmla="val 25000"/>
              </a:avLst>
            </a:prstGeom>
            <a:solidFill>
              <a:srgbClr val="A50021"/>
            </a:solidFill>
            <a:ln w="12700">
              <a:solidFill>
                <a:schemeClr val="tx1"/>
              </a:solidFill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1511" name="文本框 18439"/>
            <p:cNvSpPr txBox="1"/>
            <p:nvPr/>
          </p:nvSpPr>
          <p:spPr>
            <a:xfrm>
              <a:off x="1320" y="1538"/>
              <a:ext cx="3485" cy="101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r>
                <a:rPr lang="zh-CN" altLang="en-US" sz="3600" b="1">
                  <a:ea typeface="楷体" pitchFamily="49" charset="-122"/>
                </a:rPr>
                <a:t>教学目标</a:t>
              </a:r>
            </a:p>
          </p:txBody>
        </p:sp>
      </p:grpSp>
      <p:grpSp>
        <p:nvGrpSpPr>
          <p:cNvPr id="21512" name="组合 18440"/>
          <p:cNvGrpSpPr/>
          <p:nvPr/>
        </p:nvGrpSpPr>
        <p:grpSpPr>
          <a:xfrm>
            <a:off x="2784475" y="1773238"/>
            <a:ext cx="5830888" cy="4248150"/>
            <a:chOff x="0" y="0"/>
            <a:chExt cx="9183" cy="6689"/>
          </a:xfrm>
        </p:grpSpPr>
        <p:cxnSp>
          <p:nvCxnSpPr>
            <p:cNvPr id="21513" name="直接连接符 18441"/>
            <p:cNvCxnSpPr/>
            <p:nvPr/>
          </p:nvCxnSpPr>
          <p:spPr>
            <a:xfrm flipV="1">
              <a:off x="2495" y="4307"/>
              <a:ext cx="6688" cy="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tailEnd type="triangle" len="lg"/>
            </a:ln>
          </p:spPr>
        </p:cxnSp>
        <p:cxnSp>
          <p:nvCxnSpPr>
            <p:cNvPr id="21514" name="直接连接符 18442"/>
            <p:cNvCxnSpPr/>
            <p:nvPr/>
          </p:nvCxnSpPr>
          <p:spPr>
            <a:xfrm flipH="1" flipV="1">
              <a:off x="2495" y="0"/>
              <a:ext cx="93" cy="43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tailEnd type="triangle" len="lg"/>
            </a:ln>
          </p:spPr>
        </p:cxnSp>
        <p:cxnSp>
          <p:nvCxnSpPr>
            <p:cNvPr id="21515" name="直接连接符 18443"/>
            <p:cNvCxnSpPr/>
            <p:nvPr/>
          </p:nvCxnSpPr>
          <p:spPr>
            <a:xfrm flipH="1">
              <a:off x="0" y="4307"/>
              <a:ext cx="2550" cy="23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tailEnd type="triangle" len="lg"/>
            </a:ln>
          </p:spPr>
        </p:cxnSp>
        <p:pic>
          <p:nvPicPr>
            <p:cNvPr id="21516" name="图片 1844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 contrast="12000"/>
            </a:blip>
            <a:srcRect l="10217" t="7071" r="12335" b="12195"/>
            <a:stretch>
              <a:fillRect/>
            </a:stretch>
          </p:blipFill>
          <p:spPr>
            <a:xfrm rot="21420000" flipV="1">
              <a:off x="2323" y="3967"/>
              <a:ext cx="737" cy="683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17428"/>
          <p:cNvGrpSpPr/>
          <p:nvPr/>
        </p:nvGrpSpPr>
        <p:grpSpPr>
          <a:xfrm>
            <a:off x="5375275" y="1701800"/>
            <a:ext cx="4846638" cy="4464050"/>
            <a:chOff x="2336" y="618"/>
            <a:chExt cx="3053" cy="2812"/>
          </a:xfrm>
        </p:grpSpPr>
        <p:sp>
          <p:nvSpPr>
            <p:cNvPr id="22530" name="AutoShape 8"/>
            <p:cNvSpPr/>
            <p:nvPr/>
          </p:nvSpPr>
          <p:spPr>
            <a:xfrm>
              <a:off x="2971" y="618"/>
              <a:ext cx="1490" cy="5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rgbClr val="A4A4A4"/>
                </a:gs>
              </a:gsLst>
              <a:lin ang="0" scaled="1"/>
            </a:gradFill>
            <a:ln w="38100">
              <a:solidFill>
                <a:srgbClr val="FFFFFF"/>
              </a:solidFill>
              <a:round/>
            </a:ln>
            <a:effectLst>
              <a:outerShdw dist="63500" dir="3187806" algn="ctr">
                <a:srgbClr val="001D3A"/>
              </a:outerShdw>
            </a:effectLst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zh-CN" altLang="en-US" sz="2800" b="1">
                  <a:solidFill>
                    <a:srgbClr val="FF3300"/>
                  </a:solidFill>
                  <a:ea typeface="幼圆" pitchFamily="1" charset="-122"/>
                </a:rPr>
                <a:t>学生的</a:t>
              </a:r>
            </a:p>
            <a:p>
              <a:pPr lvl="0" algn="ctr"/>
              <a:r>
                <a:rPr lang="zh-CN" altLang="en-US" sz="2800" b="1">
                  <a:solidFill>
                    <a:srgbClr val="FF3300"/>
                  </a:solidFill>
                  <a:ea typeface="幼圆" pitchFamily="1" charset="-122"/>
                </a:rPr>
                <a:t>不足之处</a:t>
              </a:r>
            </a:p>
          </p:txBody>
        </p:sp>
        <p:sp>
          <p:nvSpPr>
            <p:cNvPr id="22531" name="AutoShape 3"/>
            <p:cNvSpPr/>
            <p:nvPr/>
          </p:nvSpPr>
          <p:spPr>
            <a:xfrm>
              <a:off x="2336" y="1616"/>
              <a:ext cx="3053" cy="1814"/>
            </a:xfrm>
            <a:prstGeom prst="chevron">
              <a:avLst>
                <a:gd name="adj" fmla="val 27708"/>
              </a:avLst>
            </a:prstGeom>
            <a:gradFill rotWithShape="1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</a:ln>
            <a:effectLst>
              <a:outerShdw dist="109250" dir="3267739" algn="ctr">
                <a:srgbClr val="333333">
                  <a:alpha val="50000"/>
                </a:srgbClr>
              </a:outerShdw>
            </a:effectLst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 sz="1800">
                <a:ea typeface="微软雅黑" pitchFamily="34" charset="-122"/>
              </a:endParaRPr>
            </a:p>
          </p:txBody>
        </p:sp>
        <p:sp>
          <p:nvSpPr>
            <p:cNvPr id="22532" name="文本框 17412"/>
            <p:cNvSpPr txBox="1"/>
            <p:nvPr/>
          </p:nvSpPr>
          <p:spPr>
            <a:xfrm>
              <a:off x="3062" y="2614"/>
              <a:ext cx="1996" cy="52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buFont typeface="Wingdings" pitchFamily="2" charset="2"/>
                <a:buChar char="Ø"/>
              </a:pPr>
              <a:r>
                <a:rPr lang="zh-CN" altLang="en-US" sz="2400" b="1">
                  <a:solidFill>
                    <a:srgbClr val="A50021"/>
                  </a:solidFill>
                  <a:sym typeface="Arial" pitchFamily="34" charset="0"/>
                </a:rPr>
                <a:t>综合思维能力不</a:t>
              </a:r>
            </a:p>
            <a:p>
              <a:pPr lvl="0">
                <a:buFont typeface="Wingdings" pitchFamily="2" charset="2"/>
              </a:pPr>
              <a:r>
                <a:rPr lang="zh-CN" altLang="en-US" sz="2400" b="1">
                  <a:solidFill>
                    <a:srgbClr val="A50021"/>
                  </a:solidFill>
                  <a:sym typeface="Arial" pitchFamily="34" charset="0"/>
                </a:rPr>
                <a:t>   够</a:t>
              </a:r>
              <a:endParaRPr lang="zh-CN" altLang="en-US" sz="2400" b="1">
                <a:solidFill>
                  <a:srgbClr val="A50021"/>
                </a:solidFill>
              </a:endParaRPr>
            </a:p>
          </p:txBody>
        </p:sp>
        <p:sp>
          <p:nvSpPr>
            <p:cNvPr id="22533" name="文本框 17413"/>
            <p:cNvSpPr txBox="1"/>
            <p:nvPr/>
          </p:nvSpPr>
          <p:spPr>
            <a:xfrm>
              <a:off x="3016" y="1752"/>
              <a:ext cx="1633" cy="75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buFont typeface="Wingdings" pitchFamily="2" charset="2"/>
                <a:buChar char="Ø"/>
              </a:pPr>
              <a:r>
                <a:rPr lang="zh-CN" altLang="en-US" sz="2400" b="1">
                  <a:solidFill>
                    <a:srgbClr val="A50021"/>
                  </a:solidFill>
                  <a:sym typeface="Arial" pitchFamily="34" charset="0"/>
                </a:rPr>
                <a:t>知识归纳总结</a:t>
              </a:r>
            </a:p>
            <a:p>
              <a:pPr lvl="0">
                <a:buFont typeface="Wingdings" pitchFamily="2" charset="2"/>
              </a:pPr>
              <a:r>
                <a:rPr lang="zh-CN" altLang="en-US" sz="2400" b="1">
                  <a:solidFill>
                    <a:srgbClr val="A50021"/>
                  </a:solidFill>
                  <a:sym typeface="Arial" pitchFamily="34" charset="0"/>
                </a:rPr>
                <a:t>   能力不足</a:t>
              </a:r>
            </a:p>
            <a:p>
              <a:pPr lvl="0">
                <a:buFont typeface="Wingdings" pitchFamily="2" charset="2"/>
              </a:pPr>
              <a:endParaRPr lang="zh-CN" altLang="en-US" sz="2400" b="1">
                <a:solidFill>
                  <a:srgbClr val="A50021"/>
                </a:solidFill>
                <a:sym typeface="Arial" pitchFamily="34" charset="0"/>
              </a:endParaRPr>
            </a:p>
          </p:txBody>
        </p:sp>
      </p:grpSp>
      <p:grpSp>
        <p:nvGrpSpPr>
          <p:cNvPr id="22534" name="组合 17427"/>
          <p:cNvGrpSpPr/>
          <p:nvPr/>
        </p:nvGrpSpPr>
        <p:grpSpPr>
          <a:xfrm>
            <a:off x="1919288" y="1773238"/>
            <a:ext cx="4464050" cy="4486274"/>
            <a:chOff x="295" y="663"/>
            <a:chExt cx="2812" cy="2826"/>
          </a:xfrm>
        </p:grpSpPr>
        <p:sp>
          <p:nvSpPr>
            <p:cNvPr id="22535" name="AutoShape 7"/>
            <p:cNvSpPr/>
            <p:nvPr/>
          </p:nvSpPr>
          <p:spPr>
            <a:xfrm>
              <a:off x="612" y="663"/>
              <a:ext cx="1416" cy="56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rgbClr val="A0BADF"/>
                </a:gs>
              </a:gsLst>
              <a:lin ang="0" scaled="1"/>
            </a:gradFill>
            <a:ln w="38100">
              <a:solidFill>
                <a:srgbClr val="FFFFFF"/>
              </a:solidFill>
              <a:round/>
            </a:ln>
            <a:effectLst>
              <a:outerShdw dist="63500" dir="3187806" algn="ctr">
                <a:srgbClr val="001D3A"/>
              </a:outerShdw>
            </a:effectLst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zh-CN" altLang="en-US" sz="2800" b="1">
                  <a:solidFill>
                    <a:srgbClr val="FF3300"/>
                  </a:solidFill>
                  <a:ea typeface="幼圆" pitchFamily="1" charset="-122"/>
                </a:rPr>
                <a:t>学生的</a:t>
              </a:r>
            </a:p>
            <a:p>
              <a:pPr lvl="0" algn="ctr"/>
              <a:r>
                <a:rPr lang="zh-CN" altLang="en-US" sz="2800" b="1">
                  <a:solidFill>
                    <a:srgbClr val="FF3300"/>
                  </a:solidFill>
                  <a:ea typeface="幼圆" pitchFamily="1" charset="-122"/>
                </a:rPr>
                <a:t>有利之处</a:t>
              </a:r>
            </a:p>
          </p:txBody>
        </p:sp>
        <p:sp>
          <p:nvSpPr>
            <p:cNvPr id="22536" name="AutoShape 4"/>
            <p:cNvSpPr/>
            <p:nvPr/>
          </p:nvSpPr>
          <p:spPr>
            <a:xfrm>
              <a:off x="295" y="1616"/>
              <a:ext cx="2812" cy="1814"/>
            </a:xfrm>
            <a:prstGeom prst="chevron">
              <a:avLst>
                <a:gd name="adj" fmla="val 26941"/>
              </a:avLst>
            </a:prstGeom>
            <a:solidFill>
              <a:srgbClr val="FF3300"/>
            </a:solidFill>
            <a:ln w="38100">
              <a:solidFill>
                <a:srgbClr val="EAEAEA"/>
              </a:solidFill>
              <a:miter lim="800000"/>
            </a:ln>
            <a:effectLst>
              <a:outerShdw dist="109250" dir="3267739" algn="ctr">
                <a:srgbClr val="333333">
                  <a:alpha val="50000"/>
                </a:srgbClr>
              </a:outerShdw>
            </a:effectLst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 sz="1800">
                <a:ea typeface="微软雅黑" pitchFamily="34" charset="-122"/>
              </a:endParaRPr>
            </a:p>
          </p:txBody>
        </p:sp>
        <p:sp>
          <p:nvSpPr>
            <p:cNvPr id="22537" name="文本框 17418"/>
            <p:cNvSpPr txBox="1"/>
            <p:nvPr/>
          </p:nvSpPr>
          <p:spPr>
            <a:xfrm>
              <a:off x="749" y="1570"/>
              <a:ext cx="2220" cy="191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buFont typeface="Wingdings" pitchFamily="2" charset="2"/>
                <a:buChar char="Ø"/>
              </a:pPr>
              <a:endParaRPr lang="zh-CN" altLang="en-US" sz="2400" b="1">
                <a:solidFill>
                  <a:srgbClr val="A50021"/>
                </a:solidFill>
                <a:sym typeface="Arial" pitchFamily="34" charset="0"/>
              </a:endParaRPr>
            </a:p>
            <a:p>
              <a:pPr lvl="0">
                <a:buFont typeface="Wingdings" pitchFamily="2" charset="2"/>
                <a:buChar char="Ø"/>
              </a:pPr>
              <a:r>
                <a:rPr lang="zh-CN" altLang="en-US" sz="2400" b="1">
                  <a:solidFill>
                    <a:srgbClr val="FFFF00"/>
                  </a:solidFill>
                  <a:sym typeface="Arial" pitchFamily="34" charset="0"/>
                </a:rPr>
                <a:t>心理方面：好奇心、</a:t>
              </a:r>
            </a:p>
            <a:p>
              <a:pPr lvl="0">
                <a:buFont typeface="Wingdings" pitchFamily="2" charset="2"/>
              </a:pPr>
              <a:r>
                <a:rPr lang="zh-CN" altLang="en-US" sz="2400" b="1">
                  <a:solidFill>
                    <a:srgbClr val="FFFF00"/>
                  </a:solidFill>
                  <a:sym typeface="Arial" pitchFamily="34" charset="0"/>
                </a:rPr>
                <a:t>   求知欲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zh-CN" altLang="en-US" sz="2400" b="1">
                  <a:solidFill>
                    <a:srgbClr val="FFFF00"/>
                  </a:solidFill>
                  <a:sym typeface="Arial" pitchFamily="34" charset="0"/>
                </a:rPr>
                <a:t>知识方面：生活背景、</a:t>
              </a:r>
            </a:p>
            <a:p>
              <a:pPr lvl="0">
                <a:buFont typeface="Wingdings" pitchFamily="2" charset="2"/>
              </a:pPr>
              <a:r>
                <a:rPr lang="zh-CN" altLang="en-US" sz="2400" b="1">
                  <a:solidFill>
                    <a:srgbClr val="FFFF00"/>
                  </a:solidFill>
                  <a:sym typeface="Arial" pitchFamily="34" charset="0"/>
                </a:rPr>
                <a:t>   路程和时间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zh-CN" altLang="en-US" sz="2400" b="1">
                  <a:solidFill>
                    <a:srgbClr val="FFFF00"/>
                  </a:solidFill>
                  <a:sym typeface="Arial" pitchFamily="34" charset="0"/>
                </a:rPr>
                <a:t>能力方面：探究能力</a:t>
              </a:r>
            </a:p>
            <a:p>
              <a:pPr lvl="0">
                <a:buFont typeface="Wingdings" pitchFamily="2" charset="2"/>
              </a:pPr>
              <a:r>
                <a:rPr lang="zh-CN" altLang="en-US" sz="2400" b="1">
                  <a:solidFill>
                    <a:srgbClr val="FFFF00"/>
                  </a:solidFill>
                  <a:sym typeface="Arial" pitchFamily="34" charset="0"/>
                </a:rPr>
                <a:t>   和抽象思维能力</a:t>
              </a:r>
            </a:p>
            <a:p>
              <a:pPr lvl="0">
                <a:buFont typeface="Wingdings" pitchFamily="2" charset="2"/>
                <a:buChar char="Ø"/>
              </a:pPr>
              <a:endParaRPr lang="zh-CN" altLang="en-US" sz="2400" b="1">
                <a:solidFill>
                  <a:srgbClr val="FFFF00"/>
                </a:solidFill>
                <a:sym typeface="Arial" pitchFamily="34" charset="0"/>
              </a:endParaRPr>
            </a:p>
          </p:txBody>
        </p:sp>
      </p:grpSp>
      <p:sp>
        <p:nvSpPr>
          <p:cNvPr id="22538" name="文本框 17430"/>
          <p:cNvSpPr txBox="1"/>
          <p:nvPr/>
        </p:nvSpPr>
        <p:spPr>
          <a:xfrm>
            <a:off x="839416" y="117889"/>
            <a:ext cx="6407150" cy="1006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6000" dirty="0">
                <a:solidFill>
                  <a:srgbClr val="000000"/>
                </a:solidFill>
              </a:rPr>
              <a:t>二、学情分析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326657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1139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1"/>
          <a:lstStyle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rPr lang="zh-CN" altLang="en-US" sz="5400" b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</a:rPr>
              <a:t>三、教法与学法</a:t>
            </a:r>
            <a:endParaRPr lang="zh-CN" altLang="en-US" sz="5400" b="1">
              <a:solidFill>
                <a:srgbClr val="000000"/>
              </a:solidFill>
            </a:endParaRPr>
          </a:p>
        </p:txBody>
      </p:sp>
      <p:sp>
        <p:nvSpPr>
          <p:cNvPr id="23554" name="文本占位符 326658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30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32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lang="zh-CN" altLang="en-US" sz="28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lang="zh-CN" altLang="en-US" sz="24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defRPr lang="zh-CN" altLang="en-US"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lang="zh-CN" altLang="en-US"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lang="zh-CN" altLang="en-US"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lang="zh-CN" altLang="en-US"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lang="zh-CN" altLang="en-US"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lang="zh-CN" altLang="en-US"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>
                <a:solidFill>
                  <a:srgbClr val="000000"/>
                </a:solidFill>
              </a:rPr>
              <a:t>▲ </a:t>
            </a:r>
            <a:r>
              <a:rPr lang="zh-CN" altLang="en-US">
                <a:solidFill>
                  <a:srgbClr val="000000"/>
                </a:solidFill>
              </a:rPr>
              <a:t>在教学过程中创设情景，引导启发，设计方案，分析讨论，归纳结论。</a:t>
            </a:r>
          </a:p>
          <a:p>
            <a:pPr lvl="0"/>
            <a:r>
              <a:rPr lang="zh-CN" altLang="en-US">
                <a:solidFill>
                  <a:srgbClr val="000000"/>
                </a:solidFill>
              </a:rPr>
              <a:t> </a:t>
            </a:r>
          </a:p>
          <a:p>
            <a:pPr lvl="0"/>
            <a:r>
              <a:rPr lang="zh-CN" altLang="en-US">
                <a:solidFill>
                  <a:srgbClr val="000000"/>
                </a:solidFill>
              </a:rPr>
              <a:t>▲在动手操作实践中发展学生探究、分析、归纳、迁移的能力。</a:t>
            </a:r>
          </a:p>
          <a:p>
            <a:pPr lvl="0"/>
            <a:endParaRPr lang="zh-CN" altLang="en-US">
              <a:solidFill>
                <a:srgbClr val="000000"/>
              </a:solidFill>
            </a:endParaRPr>
          </a:p>
          <a:p>
            <a:pPr lvl="0"/>
            <a:r>
              <a:rPr lang="zh-CN" altLang="en-US">
                <a:solidFill>
                  <a:srgbClr val="000000"/>
                </a:solidFill>
              </a:rPr>
              <a:t>▲运用提问法、讨论法、实验法、归纳法等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32768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1139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1">
            <a:normAutofit fontScale="90000"/>
          </a:bodyPr>
          <a:lstStyle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rPr lang="zh-CN" altLang="en-US" sz="5400" b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</a:rPr>
              <a:t>三、教法与学法</a:t>
            </a:r>
            <a:br>
              <a:rPr lang="zh-CN" altLang="en-US" sz="5400" b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</a:rPr>
            </a:br>
            <a:endParaRPr lang="zh-CN" altLang="en-US" sz="5400" b="1">
              <a:solidFill>
                <a:srgbClr val="000000"/>
              </a:solidFill>
            </a:endParaRPr>
          </a:p>
        </p:txBody>
      </p:sp>
      <p:sp>
        <p:nvSpPr>
          <p:cNvPr id="24578" name="文本占位符 32768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30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32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lang="zh-CN" altLang="en-US" sz="28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lang="zh-CN" altLang="en-US" sz="24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defRPr lang="zh-CN" altLang="en-US"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lang="zh-CN" altLang="en-US"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lang="zh-CN" altLang="en-US"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lang="zh-CN" altLang="en-US"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lang="zh-CN" altLang="en-US"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lang="zh-CN" altLang="en-US"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</a:rPr>
              <a:t>在课堂上着力开发学生的三个空间</a:t>
            </a:r>
          </a:p>
          <a:p>
            <a:pPr lvl="0"/>
            <a:r>
              <a:rPr lang="en-US" altLang="zh-CN" sz="280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</a:rPr>
              <a:t>1.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</a:rPr>
              <a:t>学生的活动空间。将演示实验改为学生的分组试验，全体学生参与，使每个学生都能体验探究过程，得到发展。</a:t>
            </a:r>
          </a:p>
          <a:p>
            <a:pPr lvl="0"/>
            <a:r>
              <a:rPr lang="en-US" altLang="zh-CN" sz="280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</a:rPr>
              <a:t>2.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</a:rPr>
              <a:t>学生的思维空间。创设问题情景，让学生自己体验、感知知识的发生、发展过程，通过思维碰撞，培养思维能力。</a:t>
            </a:r>
          </a:p>
          <a:p>
            <a:pPr lvl="0"/>
            <a:r>
              <a:rPr lang="en-US" altLang="zh-CN" sz="280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</a:rPr>
              <a:t>3.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</a:rPr>
              <a:t>学生的表现空间。通过把自己的想法、结果展示给大家，学习交流与合作，体验成功的愉悦。</a:t>
            </a:r>
            <a:endParaRPr lang="zh-CN" alt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Yjk5ODM0YmMxOWJiYWQyNDU4MGIzYWRmYTA0ZmI5NDcifQ=="/>
  <p:tag name="KSO_WPP_MARK_KEY" val="018f153d-2183-4e6c-a93d-1726dbff8dba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FFFFFF"/>
      </a:dk1>
      <a:lt1>
        <a:srgbClr val="0066CC"/>
      </a:lt1>
      <a:dk2>
        <a:srgbClr val="CCECFF"/>
      </a:dk2>
      <a:lt2>
        <a:srgbClr val="003B76"/>
      </a:lt2>
      <a:accent1>
        <a:srgbClr val="33CCCC"/>
      </a:accent1>
      <a:accent2>
        <a:srgbClr val="66CCFF"/>
      </a:accent2>
      <a:accent3>
        <a:srgbClr val="AAB9E2"/>
      </a:accent3>
      <a:accent4>
        <a:srgbClr val="DCDCDC"/>
      </a:accent4>
      <a:accent5>
        <a:srgbClr val="ADE2E2"/>
      </a:accent5>
      <a:accent6>
        <a:srgbClr val="5BB7E5"/>
      </a:accent6>
      <a:hlink>
        <a:srgbClr val="FFFFCC"/>
      </a:hlink>
      <a:folHlink>
        <a:srgbClr val="FFCC66"/>
      </a:folHlink>
    </a:clrScheme>
    <a:fontScheme name="Cambria-Calibri">
      <a:majorFont>
        <a:latin typeface="Cambria"/>
        <a:ea typeface="Cambria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1115</Words>
  <PresentationFormat>宽屏</PresentationFormat>
  <Paragraphs>159</Paragraphs>
  <Slides>22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Adobe 宋体 Std L</vt:lpstr>
      <vt:lpstr>黑体</vt:lpstr>
      <vt:lpstr>华文中宋</vt:lpstr>
      <vt:lpstr>楷体</vt:lpstr>
      <vt:lpstr>楷体_GB2312</vt:lpstr>
      <vt:lpstr>隶书</vt:lpstr>
      <vt:lpstr>Arial</vt:lpstr>
      <vt:lpstr>Calibri</vt:lpstr>
      <vt:lpstr>Calibri Light</vt:lpstr>
      <vt:lpstr>Times New Roman</vt:lpstr>
      <vt:lpstr>Verdana</vt:lpstr>
      <vt:lpstr>Wingdings</vt:lpstr>
      <vt:lpstr>Office 主题​​</vt:lpstr>
      <vt:lpstr>1_Office 主题​​</vt:lpstr>
      <vt:lpstr>Equation.3</vt:lpstr>
      <vt:lpstr>Equation.DSMT4</vt:lpstr>
      <vt:lpstr>PowerPoint 演示文稿</vt:lpstr>
      <vt:lpstr>说课内容</vt:lpstr>
      <vt:lpstr>一、教材分析</vt:lpstr>
      <vt:lpstr>PowerPoint 演示文稿</vt:lpstr>
      <vt:lpstr>PowerPoint 演示文稿</vt:lpstr>
      <vt:lpstr>（四）、教学目标</vt:lpstr>
      <vt:lpstr>PowerPoint 演示文稿</vt:lpstr>
      <vt:lpstr>三、教法与学法</vt:lpstr>
      <vt:lpstr>三、教法与学法 </vt:lpstr>
      <vt:lpstr>PowerPoint 演示文稿</vt:lpstr>
      <vt:lpstr>（一）创设情境  引入新课</vt:lpstr>
      <vt:lpstr>PowerPoint 演示文稿</vt:lpstr>
      <vt:lpstr>（二）科学探究 学习新知</vt:lpstr>
      <vt:lpstr>PowerPoint 演示文稿</vt:lpstr>
      <vt:lpstr>速度</vt:lpstr>
      <vt:lpstr>(三)巩固新知 加深理解</vt:lpstr>
      <vt:lpstr>PowerPoint 演示文稿</vt:lpstr>
      <vt:lpstr>PowerPoint 演示文稿</vt:lpstr>
      <vt:lpstr>PowerPoint 演示文稿</vt:lpstr>
      <vt:lpstr>一些物体运动的速度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2023-07-04T11:46:34Z</cp:lastPrinted>
  <dcterms:created xsi:type="dcterms:W3CDTF">2023-07-04T11:46:34Z</dcterms:created>
  <dcterms:modified xsi:type="dcterms:W3CDTF">2023-08-07T02:47:06Z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