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91" r:id="rId2"/>
    <p:sldId id="276" r:id="rId3"/>
    <p:sldId id="292" r:id="rId4"/>
    <p:sldId id="256" r:id="rId5"/>
    <p:sldId id="312" r:id="rId6"/>
    <p:sldId id="315" r:id="rId7"/>
    <p:sldId id="284" r:id="rId8"/>
    <p:sldId id="322" r:id="rId9"/>
    <p:sldId id="327" r:id="rId10"/>
    <p:sldId id="328" r:id="rId11"/>
    <p:sldId id="329" r:id="rId12"/>
    <p:sldId id="330" r:id="rId13"/>
    <p:sldId id="331" r:id="rId14"/>
    <p:sldId id="332" r:id="rId15"/>
    <p:sldId id="264" r:id="rId16"/>
    <p:sldId id="260" r:id="rId17"/>
    <p:sldId id="265" r:id="rId18"/>
    <p:sldId id="268"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36AF"/>
    <a:srgbClr val="D0D858"/>
    <a:srgbClr val="34F12F"/>
    <a:srgbClr val="37C6E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7" d="100"/>
          <a:sy n="77" d="100"/>
        </p:scale>
        <p:origin x="-114" y="-81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2019/2/28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2019/2/28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2019/2/28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2019/2/28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2019/2/28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2019/2/28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2019/2/28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alpha val="27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2019/2/28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61064" y="4367925"/>
            <a:ext cx="6005195" cy="518160"/>
          </a:xfrm>
          <a:prstGeom prst="rect">
            <a:avLst/>
          </a:prstGeom>
          <a:noFill/>
        </p:spPr>
        <p:txBody>
          <a:bodyPr wrap="square" rtlCol="0">
            <a:spAutoFit/>
          </a:bodyPr>
          <a:lstStyle/>
          <a:p>
            <a:r>
              <a:rPr lang="zh-CN" altLang="en-US" sz="2800" b="1" dirty="0">
                <a:solidFill>
                  <a:srgbClr val="0000FF"/>
                </a:solidFill>
                <a:latin typeface="宋体" panose="02010600030101010101" pitchFamily="2" charset="-122"/>
                <a:ea typeface="宋体" panose="02010600030101010101" pitchFamily="2" charset="-122"/>
                <a:sym typeface="+mn-ea"/>
              </a:rPr>
              <a:t>为什么能用筷子提起一杯的米</a:t>
            </a:r>
            <a:r>
              <a:rPr lang="en-US" altLang="zh-CN" sz="2800" b="1" dirty="0">
                <a:solidFill>
                  <a:srgbClr val="0000FF"/>
                </a:solidFill>
                <a:latin typeface="宋体" panose="02010600030101010101" pitchFamily="2" charset="-122"/>
                <a:ea typeface="宋体" panose="02010600030101010101" pitchFamily="2" charset="-122"/>
                <a:sym typeface="+mn-ea"/>
              </a:rPr>
              <a:t>?</a:t>
            </a:r>
            <a:endParaRPr lang="zh-CN" altLang="en-US" sz="2800" dirty="0"/>
          </a:p>
        </p:txBody>
      </p:sp>
      <p:sp>
        <p:nvSpPr>
          <p:cNvPr id="5" name="TextBox 4"/>
          <p:cNvSpPr txBox="1"/>
          <p:nvPr/>
        </p:nvSpPr>
        <p:spPr>
          <a:xfrm>
            <a:off x="1754659" y="926757"/>
            <a:ext cx="1800493" cy="369332"/>
          </a:xfrm>
          <a:prstGeom prst="rect">
            <a:avLst/>
          </a:prstGeom>
          <a:noFill/>
        </p:spPr>
        <p:txBody>
          <a:bodyPr wrap="none" rtlCol="0">
            <a:spAutoFit/>
          </a:bodyPr>
          <a:lstStyle/>
          <a:p>
            <a:r>
              <a:rPr lang="zh-CN" altLang="en-US" dirty="0" smtClean="0"/>
              <a:t>演示：筷子提米</a:t>
            </a: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IMG_20170405_205738_副本"/>
          <p:cNvPicPr>
            <a:picLocks noChangeAspect="1"/>
          </p:cNvPicPr>
          <p:nvPr/>
        </p:nvPicPr>
        <p:blipFill>
          <a:blip r:embed="rId2" cstate="print"/>
          <a:stretch>
            <a:fillRect/>
          </a:stretch>
        </p:blipFill>
        <p:spPr>
          <a:xfrm>
            <a:off x="-3810" y="692150"/>
            <a:ext cx="12154535" cy="6124575"/>
          </a:xfrm>
          <a:prstGeom prst="rect">
            <a:avLst/>
          </a:prstGeom>
        </p:spPr>
      </p:pic>
      <p:sp>
        <p:nvSpPr>
          <p:cNvPr id="4" name="文本框 3"/>
          <p:cNvSpPr txBox="1"/>
          <p:nvPr/>
        </p:nvSpPr>
        <p:spPr>
          <a:xfrm>
            <a:off x="90170" y="170180"/>
            <a:ext cx="4129405" cy="640080"/>
          </a:xfrm>
          <a:prstGeom prst="rect">
            <a:avLst/>
          </a:prstGeom>
          <a:noFill/>
        </p:spPr>
        <p:txBody>
          <a:bodyPr wrap="square" rtlCol="0">
            <a:spAutoFit/>
          </a:bodyPr>
          <a:lstStyle/>
          <a:p>
            <a:r>
              <a:rPr lang="zh-CN" altLang="en-US" sz="3600" b="1">
                <a:solidFill>
                  <a:srgbClr val="FF0000"/>
                </a:solidFill>
              </a:rPr>
              <a:t>增大摩擦力的方法：</a:t>
            </a:r>
          </a:p>
        </p:txBody>
      </p:sp>
      <p:sp>
        <p:nvSpPr>
          <p:cNvPr id="5" name="文本框 4"/>
          <p:cNvSpPr txBox="1"/>
          <p:nvPr/>
        </p:nvSpPr>
        <p:spPr>
          <a:xfrm>
            <a:off x="4219575" y="226695"/>
            <a:ext cx="4650740" cy="583565"/>
          </a:xfrm>
          <a:prstGeom prst="rect">
            <a:avLst/>
          </a:prstGeom>
          <a:noFill/>
        </p:spPr>
        <p:txBody>
          <a:bodyPr wrap="square" rtlCol="0">
            <a:spAutoFit/>
          </a:bodyPr>
          <a:lstStyle/>
          <a:p>
            <a:r>
              <a:rPr lang="en-US" altLang="zh-CN" sz="3200" b="1">
                <a:solidFill>
                  <a:srgbClr val="FF0000"/>
                </a:solidFill>
              </a:rPr>
              <a:t>2</a:t>
            </a:r>
            <a:r>
              <a:rPr lang="zh-CN" altLang="en-US" sz="3200" b="1">
                <a:solidFill>
                  <a:srgbClr val="FF0000"/>
                </a:solidFill>
              </a:rPr>
              <a:t>、增大接触面的压力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6070" y="255270"/>
            <a:ext cx="4053205" cy="579120"/>
          </a:xfrm>
          <a:prstGeom prst="rect">
            <a:avLst/>
          </a:prstGeom>
          <a:noFill/>
        </p:spPr>
        <p:txBody>
          <a:bodyPr wrap="square" rtlCol="0">
            <a:spAutoFit/>
          </a:bodyPr>
          <a:lstStyle/>
          <a:p>
            <a:r>
              <a:rPr lang="zh-CN" altLang="en-US" sz="3200" b="1">
                <a:solidFill>
                  <a:srgbClr val="FF0000"/>
                </a:solidFill>
              </a:rPr>
              <a:t>减小摩擦力的方法：</a:t>
            </a:r>
          </a:p>
        </p:txBody>
      </p:sp>
      <p:pic>
        <p:nvPicPr>
          <p:cNvPr id="3" name="图片 2" descr="IMG_20170405_205808_副本"/>
          <p:cNvPicPr>
            <a:picLocks noChangeAspect="1"/>
          </p:cNvPicPr>
          <p:nvPr/>
        </p:nvPicPr>
        <p:blipFill>
          <a:blip r:embed="rId2" cstate="print"/>
          <a:stretch>
            <a:fillRect/>
          </a:stretch>
        </p:blipFill>
        <p:spPr>
          <a:xfrm>
            <a:off x="22860" y="833755"/>
            <a:ext cx="12162155" cy="6134735"/>
          </a:xfrm>
          <a:prstGeom prst="rect">
            <a:avLst/>
          </a:prstGeom>
        </p:spPr>
      </p:pic>
      <p:sp>
        <p:nvSpPr>
          <p:cNvPr id="4" name="文本框 3"/>
          <p:cNvSpPr txBox="1"/>
          <p:nvPr/>
        </p:nvSpPr>
        <p:spPr>
          <a:xfrm>
            <a:off x="4053205" y="255270"/>
            <a:ext cx="3319145" cy="583565"/>
          </a:xfrm>
          <a:prstGeom prst="rect">
            <a:avLst/>
          </a:prstGeom>
          <a:noFill/>
        </p:spPr>
        <p:txBody>
          <a:bodyPr wrap="square" rtlCol="0">
            <a:spAutoFit/>
          </a:bodyPr>
          <a:lstStyle/>
          <a:p>
            <a:r>
              <a:rPr lang="en-US" altLang="zh-CN" sz="3200" b="1">
                <a:solidFill>
                  <a:srgbClr val="FF0000"/>
                </a:solidFill>
              </a:rPr>
              <a:t>1</a:t>
            </a:r>
            <a:r>
              <a:rPr lang="zh-CN" altLang="en-US" sz="3200" b="1">
                <a:solidFill>
                  <a:srgbClr val="FF0000"/>
                </a:solidFill>
              </a:rPr>
              <a:t>、减小压力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4475" y="285115"/>
            <a:ext cx="4236720" cy="579120"/>
          </a:xfrm>
          <a:prstGeom prst="rect">
            <a:avLst/>
          </a:prstGeom>
          <a:noFill/>
        </p:spPr>
        <p:txBody>
          <a:bodyPr wrap="square" rtlCol="0">
            <a:spAutoFit/>
          </a:bodyPr>
          <a:lstStyle/>
          <a:p>
            <a:r>
              <a:rPr lang="zh-CN" altLang="en-US" sz="3200" b="1">
                <a:solidFill>
                  <a:srgbClr val="FF0000"/>
                </a:solidFill>
              </a:rPr>
              <a:t>减小摩擦力的方法：</a:t>
            </a:r>
          </a:p>
        </p:txBody>
      </p:sp>
      <p:pic>
        <p:nvPicPr>
          <p:cNvPr id="3" name="图片 2" descr="IMG_20170405_205907_副本"/>
          <p:cNvPicPr>
            <a:picLocks noChangeAspect="1"/>
          </p:cNvPicPr>
          <p:nvPr/>
        </p:nvPicPr>
        <p:blipFill>
          <a:blip r:embed="rId2" cstate="print"/>
          <a:stretch>
            <a:fillRect/>
          </a:stretch>
        </p:blipFill>
        <p:spPr>
          <a:xfrm>
            <a:off x="1270" y="844550"/>
            <a:ext cx="12220575" cy="5993765"/>
          </a:xfrm>
          <a:prstGeom prst="rect">
            <a:avLst/>
          </a:prstGeom>
        </p:spPr>
      </p:pic>
      <p:sp>
        <p:nvSpPr>
          <p:cNvPr id="4" name="文本框 3"/>
          <p:cNvSpPr txBox="1"/>
          <p:nvPr/>
        </p:nvSpPr>
        <p:spPr>
          <a:xfrm>
            <a:off x="3762375" y="280670"/>
            <a:ext cx="5293360" cy="583565"/>
          </a:xfrm>
          <a:prstGeom prst="rect">
            <a:avLst/>
          </a:prstGeom>
          <a:noFill/>
        </p:spPr>
        <p:txBody>
          <a:bodyPr wrap="square" rtlCol="0">
            <a:spAutoFit/>
          </a:bodyPr>
          <a:lstStyle/>
          <a:p>
            <a:r>
              <a:rPr lang="en-US" altLang="zh-CN" sz="3200" b="1">
                <a:solidFill>
                  <a:srgbClr val="FF0000"/>
                </a:solidFill>
              </a:rPr>
              <a:t>2</a:t>
            </a:r>
            <a:r>
              <a:rPr lang="zh-CN" altLang="en-US" sz="3200" b="1">
                <a:solidFill>
                  <a:srgbClr val="FF0000"/>
                </a:solidFill>
              </a:rPr>
              <a:t>、减小接触面的粗糙程度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5915" y="285115"/>
            <a:ext cx="3517900" cy="579120"/>
          </a:xfrm>
          <a:prstGeom prst="rect">
            <a:avLst/>
          </a:prstGeom>
          <a:noFill/>
        </p:spPr>
        <p:txBody>
          <a:bodyPr wrap="square" rtlCol="0">
            <a:spAutoFit/>
          </a:bodyPr>
          <a:lstStyle/>
          <a:p>
            <a:r>
              <a:rPr lang="zh-CN" altLang="en-US" sz="3200" b="1">
                <a:solidFill>
                  <a:srgbClr val="FF0000"/>
                </a:solidFill>
              </a:rPr>
              <a:t>减小摩擦力的方法：</a:t>
            </a:r>
          </a:p>
        </p:txBody>
      </p:sp>
      <p:pic>
        <p:nvPicPr>
          <p:cNvPr id="3" name="图片 2" descr="IMG_20170405_205838_副本"/>
          <p:cNvPicPr>
            <a:picLocks noChangeAspect="1"/>
          </p:cNvPicPr>
          <p:nvPr/>
        </p:nvPicPr>
        <p:blipFill>
          <a:blip r:embed="rId2" cstate="print"/>
          <a:stretch>
            <a:fillRect/>
          </a:stretch>
        </p:blipFill>
        <p:spPr>
          <a:xfrm>
            <a:off x="-38100" y="864235"/>
            <a:ext cx="12242165" cy="6018530"/>
          </a:xfrm>
          <a:prstGeom prst="rect">
            <a:avLst/>
          </a:prstGeom>
        </p:spPr>
      </p:pic>
      <p:sp>
        <p:nvSpPr>
          <p:cNvPr id="4" name="文本框 3"/>
          <p:cNvSpPr txBox="1"/>
          <p:nvPr/>
        </p:nvSpPr>
        <p:spPr>
          <a:xfrm>
            <a:off x="4183380" y="284480"/>
            <a:ext cx="3915410" cy="583565"/>
          </a:xfrm>
          <a:prstGeom prst="rect">
            <a:avLst/>
          </a:prstGeom>
          <a:noFill/>
        </p:spPr>
        <p:txBody>
          <a:bodyPr wrap="square" rtlCol="0">
            <a:spAutoFit/>
          </a:bodyPr>
          <a:lstStyle/>
          <a:p>
            <a:r>
              <a:rPr lang="en-US" altLang="zh-CN" sz="3200" b="1">
                <a:solidFill>
                  <a:srgbClr val="FF0000"/>
                </a:solidFill>
              </a:rPr>
              <a:t>3</a:t>
            </a:r>
            <a:r>
              <a:rPr lang="zh-CN" altLang="en-US" sz="3200" b="1">
                <a:solidFill>
                  <a:srgbClr val="FF0000"/>
                </a:solidFill>
              </a:rPr>
              <a:t>、变滑动为滚动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0675" y="284480"/>
            <a:ext cx="3808730" cy="579120"/>
          </a:xfrm>
          <a:prstGeom prst="rect">
            <a:avLst/>
          </a:prstGeom>
          <a:noFill/>
        </p:spPr>
        <p:txBody>
          <a:bodyPr wrap="square" rtlCol="0">
            <a:spAutoFit/>
          </a:bodyPr>
          <a:lstStyle/>
          <a:p>
            <a:r>
              <a:rPr lang="zh-CN" altLang="en-US" sz="3200" b="1">
                <a:solidFill>
                  <a:srgbClr val="FF0000"/>
                </a:solidFill>
              </a:rPr>
              <a:t>减小摩擦力的方法：</a:t>
            </a:r>
          </a:p>
        </p:txBody>
      </p:sp>
      <p:pic>
        <p:nvPicPr>
          <p:cNvPr id="3" name="图片 2" descr="IMG_20170405_205927_副本"/>
          <p:cNvPicPr>
            <a:picLocks noChangeAspect="1"/>
          </p:cNvPicPr>
          <p:nvPr/>
        </p:nvPicPr>
        <p:blipFill>
          <a:blip r:embed="rId2" cstate="print"/>
          <a:stretch>
            <a:fillRect/>
          </a:stretch>
        </p:blipFill>
        <p:spPr>
          <a:xfrm>
            <a:off x="27305" y="864235"/>
            <a:ext cx="12137390" cy="5978525"/>
          </a:xfrm>
          <a:prstGeom prst="rect">
            <a:avLst/>
          </a:prstGeom>
        </p:spPr>
      </p:pic>
      <p:sp>
        <p:nvSpPr>
          <p:cNvPr id="4" name="文本框 3"/>
          <p:cNvSpPr txBox="1"/>
          <p:nvPr/>
        </p:nvSpPr>
        <p:spPr>
          <a:xfrm>
            <a:off x="4006215" y="284480"/>
            <a:ext cx="4788535" cy="583565"/>
          </a:xfrm>
          <a:prstGeom prst="rect">
            <a:avLst/>
          </a:prstGeom>
          <a:noFill/>
        </p:spPr>
        <p:txBody>
          <a:bodyPr wrap="square" rtlCol="0">
            <a:spAutoFit/>
          </a:bodyPr>
          <a:lstStyle/>
          <a:p>
            <a:r>
              <a:rPr lang="en-US" altLang="zh-CN" sz="3200" b="1">
                <a:solidFill>
                  <a:srgbClr val="FF0000"/>
                </a:solidFill>
              </a:rPr>
              <a:t>4</a:t>
            </a:r>
            <a:r>
              <a:rPr lang="zh-CN" altLang="en-US" sz="3200" b="1">
                <a:solidFill>
                  <a:srgbClr val="FF0000"/>
                </a:solidFill>
              </a:rPr>
              <a:t>、使接触面彼此分离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5465" y="219710"/>
            <a:ext cx="2028825" cy="640080"/>
          </a:xfrm>
          <a:prstGeom prst="rect">
            <a:avLst/>
          </a:prstGeom>
          <a:noFill/>
        </p:spPr>
        <p:txBody>
          <a:bodyPr wrap="square" rtlCol="0">
            <a:spAutoFit/>
          </a:bodyPr>
          <a:lstStyle/>
          <a:p>
            <a:r>
              <a:rPr lang="zh-CN" altLang="en-US" sz="3600" b="1">
                <a:solidFill>
                  <a:srgbClr val="FF0000"/>
                </a:solidFill>
              </a:rPr>
              <a:t>小结</a:t>
            </a:r>
          </a:p>
        </p:txBody>
      </p:sp>
      <p:sp>
        <p:nvSpPr>
          <p:cNvPr id="3" name="文本框 2"/>
          <p:cNvSpPr txBox="1"/>
          <p:nvPr/>
        </p:nvSpPr>
        <p:spPr>
          <a:xfrm>
            <a:off x="259080" y="3025140"/>
            <a:ext cx="2144395" cy="457200"/>
          </a:xfrm>
          <a:prstGeom prst="rect">
            <a:avLst/>
          </a:prstGeom>
          <a:noFill/>
        </p:spPr>
        <p:txBody>
          <a:bodyPr wrap="square" rtlCol="0">
            <a:spAutoFit/>
          </a:bodyPr>
          <a:lstStyle/>
          <a:p>
            <a:r>
              <a:rPr lang="zh-CN" altLang="en-US" sz="2400" b="1">
                <a:solidFill>
                  <a:srgbClr val="1136AF"/>
                </a:solidFill>
              </a:rPr>
              <a:t>滑动摩擦力</a:t>
            </a:r>
          </a:p>
        </p:txBody>
      </p:sp>
      <p:sp>
        <p:nvSpPr>
          <p:cNvPr id="5" name="左大括号 4"/>
          <p:cNvSpPr/>
          <p:nvPr/>
        </p:nvSpPr>
        <p:spPr>
          <a:xfrm>
            <a:off x="2042160" y="1013460"/>
            <a:ext cx="990600" cy="455676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b="1"/>
          </a:p>
        </p:txBody>
      </p:sp>
      <p:sp>
        <p:nvSpPr>
          <p:cNvPr id="7" name="文本框 6"/>
          <p:cNvSpPr txBox="1"/>
          <p:nvPr/>
        </p:nvSpPr>
        <p:spPr>
          <a:xfrm>
            <a:off x="3988435" y="861060"/>
            <a:ext cx="7390130" cy="826135"/>
          </a:xfrm>
          <a:prstGeom prst="rect">
            <a:avLst/>
          </a:prstGeom>
          <a:noFill/>
        </p:spPr>
        <p:txBody>
          <a:bodyPr wrap="square" rtlCol="0">
            <a:spAutoFit/>
          </a:bodyPr>
          <a:lstStyle/>
          <a:p>
            <a:pPr algn="l"/>
            <a:r>
              <a:rPr lang="en-US" altLang="zh-CN" sz="2400" b="1">
                <a:solidFill>
                  <a:srgbClr val="7030A0"/>
                </a:solidFill>
              </a:rPr>
              <a:t> </a:t>
            </a:r>
            <a:r>
              <a:rPr lang="zh-CN" altLang="en-US" sz="2400" b="1">
                <a:solidFill>
                  <a:srgbClr val="1136AF"/>
                </a:solidFill>
              </a:rPr>
              <a:t>一个物体在另一个物体表面发生相对滑动时，产生                                                                      </a:t>
            </a:r>
            <a:r>
              <a:rPr lang="zh-CN" altLang="en-US" sz="2400" b="1">
                <a:solidFill>
                  <a:srgbClr val="1136AF"/>
                </a:solidFill>
                <a:sym typeface="+mn-ea"/>
              </a:rPr>
              <a:t>阻</a:t>
            </a:r>
            <a:r>
              <a:rPr lang="zh-CN" altLang="en-US" sz="2400" b="1">
                <a:solidFill>
                  <a:srgbClr val="1136AF"/>
                </a:solidFill>
              </a:rPr>
              <a:t>碍相对滑动的力。</a:t>
            </a:r>
          </a:p>
        </p:txBody>
      </p:sp>
      <p:sp>
        <p:nvSpPr>
          <p:cNvPr id="8" name="文本框 7"/>
          <p:cNvSpPr txBox="1"/>
          <p:nvPr/>
        </p:nvSpPr>
        <p:spPr>
          <a:xfrm>
            <a:off x="3032760" y="860425"/>
            <a:ext cx="1112520" cy="457200"/>
          </a:xfrm>
          <a:prstGeom prst="rect">
            <a:avLst/>
          </a:prstGeom>
          <a:noFill/>
        </p:spPr>
        <p:txBody>
          <a:bodyPr wrap="square" rtlCol="0">
            <a:spAutoFit/>
          </a:bodyPr>
          <a:lstStyle/>
          <a:p>
            <a:r>
              <a:rPr lang="zh-CN" altLang="en-US" sz="2400" b="1">
                <a:solidFill>
                  <a:srgbClr val="1136AF"/>
                </a:solidFill>
              </a:rPr>
              <a:t>定义：</a:t>
            </a:r>
          </a:p>
        </p:txBody>
      </p:sp>
      <p:sp>
        <p:nvSpPr>
          <p:cNvPr id="10" name="文本框 9"/>
          <p:cNvSpPr txBox="1"/>
          <p:nvPr/>
        </p:nvSpPr>
        <p:spPr>
          <a:xfrm>
            <a:off x="2574290" y="1917065"/>
            <a:ext cx="5549265" cy="457200"/>
          </a:xfrm>
          <a:prstGeom prst="rect">
            <a:avLst/>
          </a:prstGeom>
          <a:noFill/>
        </p:spPr>
        <p:txBody>
          <a:bodyPr wrap="square" rtlCol="0">
            <a:spAutoFit/>
          </a:bodyPr>
          <a:lstStyle/>
          <a:p>
            <a:r>
              <a:rPr lang="zh-CN" altLang="en-US" sz="2400" b="1">
                <a:solidFill>
                  <a:srgbClr val="1136AF"/>
                </a:solidFill>
              </a:rPr>
              <a:t>影响滑动摩擦力大小的因素</a:t>
            </a:r>
          </a:p>
        </p:txBody>
      </p:sp>
      <p:sp>
        <p:nvSpPr>
          <p:cNvPr id="13" name="左大括号 12"/>
          <p:cNvSpPr/>
          <p:nvPr/>
        </p:nvSpPr>
        <p:spPr>
          <a:xfrm>
            <a:off x="6421120" y="1576070"/>
            <a:ext cx="594360" cy="1139825"/>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b="1"/>
          </a:p>
        </p:txBody>
      </p:sp>
      <p:sp>
        <p:nvSpPr>
          <p:cNvPr id="14" name="文本框 13"/>
          <p:cNvSpPr txBox="1"/>
          <p:nvPr/>
        </p:nvSpPr>
        <p:spPr>
          <a:xfrm>
            <a:off x="7015480" y="1653540"/>
            <a:ext cx="2037080" cy="457200"/>
          </a:xfrm>
          <a:prstGeom prst="rect">
            <a:avLst/>
          </a:prstGeom>
          <a:noFill/>
        </p:spPr>
        <p:txBody>
          <a:bodyPr wrap="square" rtlCol="0">
            <a:spAutoFit/>
          </a:bodyPr>
          <a:lstStyle/>
          <a:p>
            <a:r>
              <a:rPr lang="zh-CN" altLang="en-US" sz="2400" b="1">
                <a:solidFill>
                  <a:srgbClr val="1136AF"/>
                </a:solidFill>
              </a:rPr>
              <a:t>压力的大小</a:t>
            </a:r>
          </a:p>
        </p:txBody>
      </p:sp>
      <p:sp>
        <p:nvSpPr>
          <p:cNvPr id="15" name="文本框 14"/>
          <p:cNvSpPr txBox="1"/>
          <p:nvPr/>
        </p:nvSpPr>
        <p:spPr>
          <a:xfrm>
            <a:off x="7014845" y="2689860"/>
            <a:ext cx="2951480" cy="457200"/>
          </a:xfrm>
          <a:prstGeom prst="rect">
            <a:avLst/>
          </a:prstGeom>
          <a:noFill/>
        </p:spPr>
        <p:txBody>
          <a:bodyPr wrap="square" rtlCol="0">
            <a:spAutoFit/>
          </a:bodyPr>
          <a:lstStyle/>
          <a:p>
            <a:r>
              <a:rPr lang="zh-CN" altLang="en-US" sz="2400" b="1">
                <a:solidFill>
                  <a:srgbClr val="1136AF"/>
                </a:solidFill>
              </a:rPr>
              <a:t>接触面的粗糙程度</a:t>
            </a:r>
          </a:p>
        </p:txBody>
      </p:sp>
      <p:sp>
        <p:nvSpPr>
          <p:cNvPr id="16" name="文本框 15"/>
          <p:cNvSpPr txBox="1"/>
          <p:nvPr/>
        </p:nvSpPr>
        <p:spPr>
          <a:xfrm>
            <a:off x="2696845" y="3482340"/>
            <a:ext cx="3490595" cy="457200"/>
          </a:xfrm>
          <a:prstGeom prst="rect">
            <a:avLst/>
          </a:prstGeom>
          <a:noFill/>
        </p:spPr>
        <p:txBody>
          <a:bodyPr wrap="square" rtlCol="0">
            <a:spAutoFit/>
          </a:bodyPr>
          <a:lstStyle/>
          <a:p>
            <a:r>
              <a:rPr lang="zh-CN" altLang="en-US" sz="2400" b="1">
                <a:solidFill>
                  <a:srgbClr val="1136AF"/>
                </a:solidFill>
              </a:rPr>
              <a:t>增大摩擦力大小的方法</a:t>
            </a:r>
          </a:p>
        </p:txBody>
      </p:sp>
      <p:sp>
        <p:nvSpPr>
          <p:cNvPr id="17" name="左大括号 16"/>
          <p:cNvSpPr/>
          <p:nvPr/>
        </p:nvSpPr>
        <p:spPr>
          <a:xfrm>
            <a:off x="5999480" y="3136900"/>
            <a:ext cx="594360" cy="129032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b="1"/>
          </a:p>
        </p:txBody>
      </p:sp>
      <p:sp>
        <p:nvSpPr>
          <p:cNvPr id="18" name="文本框 17"/>
          <p:cNvSpPr txBox="1"/>
          <p:nvPr/>
        </p:nvSpPr>
        <p:spPr>
          <a:xfrm>
            <a:off x="6593840" y="3137535"/>
            <a:ext cx="2458720" cy="457200"/>
          </a:xfrm>
          <a:prstGeom prst="rect">
            <a:avLst/>
          </a:prstGeom>
          <a:noFill/>
        </p:spPr>
        <p:txBody>
          <a:bodyPr wrap="square" rtlCol="0">
            <a:spAutoFit/>
          </a:bodyPr>
          <a:lstStyle/>
          <a:p>
            <a:r>
              <a:rPr lang="zh-CN" altLang="en-US" sz="2400" b="1">
                <a:solidFill>
                  <a:srgbClr val="1136AF"/>
                </a:solidFill>
              </a:rPr>
              <a:t>增大压力</a:t>
            </a:r>
          </a:p>
        </p:txBody>
      </p:sp>
      <p:sp>
        <p:nvSpPr>
          <p:cNvPr id="20" name="文本框 19"/>
          <p:cNvSpPr txBox="1"/>
          <p:nvPr/>
        </p:nvSpPr>
        <p:spPr>
          <a:xfrm>
            <a:off x="6594475" y="3594100"/>
            <a:ext cx="3614420" cy="457200"/>
          </a:xfrm>
          <a:prstGeom prst="rect">
            <a:avLst/>
          </a:prstGeom>
          <a:noFill/>
        </p:spPr>
        <p:txBody>
          <a:bodyPr wrap="square" rtlCol="0">
            <a:spAutoFit/>
          </a:bodyPr>
          <a:lstStyle/>
          <a:p>
            <a:r>
              <a:rPr lang="zh-CN" altLang="en-US" sz="2400" b="1">
                <a:solidFill>
                  <a:srgbClr val="1136AF"/>
                </a:solidFill>
                <a:sym typeface="+mn-ea"/>
              </a:rPr>
              <a:t>增大接触面的粗糙程度</a:t>
            </a:r>
          </a:p>
        </p:txBody>
      </p:sp>
      <p:sp>
        <p:nvSpPr>
          <p:cNvPr id="21" name="文本框 20"/>
          <p:cNvSpPr txBox="1"/>
          <p:nvPr/>
        </p:nvSpPr>
        <p:spPr>
          <a:xfrm>
            <a:off x="6595110" y="4088130"/>
            <a:ext cx="3828415" cy="457200"/>
          </a:xfrm>
          <a:prstGeom prst="rect">
            <a:avLst/>
          </a:prstGeom>
          <a:noFill/>
        </p:spPr>
        <p:txBody>
          <a:bodyPr wrap="square" rtlCol="0">
            <a:spAutoFit/>
          </a:bodyPr>
          <a:lstStyle/>
          <a:p>
            <a:r>
              <a:rPr lang="zh-CN" altLang="en-US" sz="2400" b="1">
                <a:solidFill>
                  <a:srgbClr val="1136AF"/>
                </a:solidFill>
              </a:rPr>
              <a:t>变滚动摩擦为滑动摩擦</a:t>
            </a:r>
          </a:p>
        </p:txBody>
      </p:sp>
      <p:sp>
        <p:nvSpPr>
          <p:cNvPr id="22" name="文本框 21"/>
          <p:cNvSpPr txBox="1"/>
          <p:nvPr/>
        </p:nvSpPr>
        <p:spPr>
          <a:xfrm>
            <a:off x="3032760" y="5341620"/>
            <a:ext cx="2606040" cy="457200"/>
          </a:xfrm>
          <a:prstGeom prst="rect">
            <a:avLst/>
          </a:prstGeom>
          <a:noFill/>
        </p:spPr>
        <p:txBody>
          <a:bodyPr wrap="square" rtlCol="0">
            <a:spAutoFit/>
          </a:bodyPr>
          <a:lstStyle/>
          <a:p>
            <a:r>
              <a:rPr lang="zh-CN" altLang="en-US" sz="2400" b="1">
                <a:solidFill>
                  <a:srgbClr val="1136AF"/>
                </a:solidFill>
                <a:effectLst>
                  <a:outerShdw blurRad="38100" dist="38100" dir="2700000" algn="tl">
                    <a:srgbClr val="000000">
                      <a:alpha val="43137"/>
                    </a:srgbClr>
                  </a:outerShdw>
                </a:effectLst>
              </a:rPr>
              <a:t>减小摩擦的方法</a:t>
            </a:r>
          </a:p>
        </p:txBody>
      </p:sp>
      <p:sp>
        <p:nvSpPr>
          <p:cNvPr id="23" name="左大括号 22"/>
          <p:cNvSpPr/>
          <p:nvPr/>
        </p:nvSpPr>
        <p:spPr>
          <a:xfrm>
            <a:off x="5405120" y="4742180"/>
            <a:ext cx="594360" cy="1656080"/>
          </a:xfrm>
          <a:prstGeom prst="leftBrace">
            <a:avLst/>
          </a:prstGeom>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b="1"/>
          </a:p>
        </p:txBody>
      </p:sp>
      <p:sp>
        <p:nvSpPr>
          <p:cNvPr id="24" name="文本框 23"/>
          <p:cNvSpPr txBox="1"/>
          <p:nvPr/>
        </p:nvSpPr>
        <p:spPr>
          <a:xfrm>
            <a:off x="6019800" y="4640580"/>
            <a:ext cx="2301240" cy="457200"/>
          </a:xfrm>
          <a:prstGeom prst="rect">
            <a:avLst/>
          </a:prstGeom>
          <a:noFill/>
        </p:spPr>
        <p:txBody>
          <a:bodyPr wrap="square" rtlCol="0">
            <a:spAutoFit/>
          </a:bodyPr>
          <a:lstStyle/>
          <a:p>
            <a:r>
              <a:rPr lang="zh-CN" altLang="en-US" sz="2400" b="1">
                <a:solidFill>
                  <a:srgbClr val="1136AF"/>
                </a:solidFill>
              </a:rPr>
              <a:t>减小压力</a:t>
            </a:r>
          </a:p>
        </p:txBody>
      </p:sp>
      <p:sp>
        <p:nvSpPr>
          <p:cNvPr id="25" name="文本框 24"/>
          <p:cNvSpPr txBox="1"/>
          <p:nvPr/>
        </p:nvSpPr>
        <p:spPr>
          <a:xfrm>
            <a:off x="5999480" y="5097780"/>
            <a:ext cx="3479165" cy="457200"/>
          </a:xfrm>
          <a:prstGeom prst="rect">
            <a:avLst/>
          </a:prstGeom>
          <a:noFill/>
        </p:spPr>
        <p:txBody>
          <a:bodyPr wrap="square" rtlCol="0">
            <a:spAutoFit/>
          </a:bodyPr>
          <a:lstStyle/>
          <a:p>
            <a:r>
              <a:rPr lang="zh-CN" altLang="en-US" sz="2400" b="1">
                <a:solidFill>
                  <a:srgbClr val="1136AF"/>
                </a:solidFill>
              </a:rPr>
              <a:t>减小接触面的粗糙程度</a:t>
            </a:r>
          </a:p>
        </p:txBody>
      </p:sp>
      <p:sp>
        <p:nvSpPr>
          <p:cNvPr id="26" name="文本框 25"/>
          <p:cNvSpPr txBox="1"/>
          <p:nvPr/>
        </p:nvSpPr>
        <p:spPr>
          <a:xfrm>
            <a:off x="5998845" y="5570220"/>
            <a:ext cx="3479800" cy="457200"/>
          </a:xfrm>
          <a:prstGeom prst="rect">
            <a:avLst/>
          </a:prstGeom>
          <a:noFill/>
        </p:spPr>
        <p:txBody>
          <a:bodyPr wrap="square" rtlCol="0">
            <a:spAutoFit/>
          </a:bodyPr>
          <a:lstStyle/>
          <a:p>
            <a:r>
              <a:rPr lang="zh-CN" altLang="en-US" sz="2400" b="1">
                <a:solidFill>
                  <a:srgbClr val="1136AF"/>
                </a:solidFill>
                <a:effectLst>
                  <a:outerShdw blurRad="38100" dist="38100" dir="2700000" algn="tl">
                    <a:srgbClr val="000000">
                      <a:alpha val="43137"/>
                    </a:srgbClr>
                  </a:outerShdw>
                </a:effectLst>
              </a:rPr>
              <a:t>变滑动摩擦为滚动摩擦</a:t>
            </a:r>
          </a:p>
        </p:txBody>
      </p:sp>
      <p:sp>
        <p:nvSpPr>
          <p:cNvPr id="27" name="文本框 26"/>
          <p:cNvSpPr txBox="1"/>
          <p:nvPr/>
        </p:nvSpPr>
        <p:spPr>
          <a:xfrm>
            <a:off x="6019800" y="6028055"/>
            <a:ext cx="4572000" cy="457200"/>
          </a:xfrm>
          <a:prstGeom prst="rect">
            <a:avLst/>
          </a:prstGeom>
          <a:noFill/>
        </p:spPr>
        <p:txBody>
          <a:bodyPr wrap="square" rtlCol="0">
            <a:spAutoFit/>
          </a:bodyPr>
          <a:lstStyle/>
          <a:p>
            <a:r>
              <a:rPr lang="zh-CN" altLang="en-US" sz="2400" b="1">
                <a:solidFill>
                  <a:srgbClr val="1136AF"/>
                </a:solidFill>
              </a:rPr>
              <a:t>加润滑油，使接触面彼此分离</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stretch>
            <a:fillRect/>
          </a:stretch>
        </p:blipFill>
        <p:spPr>
          <a:xfrm>
            <a:off x="249555" y="250190"/>
            <a:ext cx="1268730" cy="1268095"/>
          </a:xfrm>
          <a:prstGeom prst="rect">
            <a:avLst/>
          </a:prstGeom>
        </p:spPr>
      </p:pic>
      <p:sp>
        <p:nvSpPr>
          <p:cNvPr id="8" name="矩形 7"/>
          <p:cNvSpPr/>
          <p:nvPr/>
        </p:nvSpPr>
        <p:spPr>
          <a:xfrm>
            <a:off x="6408420" y="107315"/>
            <a:ext cx="5607685" cy="1005840"/>
          </a:xfrm>
          <a:prstGeom prst="rect">
            <a:avLst/>
          </a:prstGeom>
          <a:noFill/>
          <a:ln>
            <a:noFill/>
          </a:ln>
        </p:spPr>
        <p:txBody>
          <a:bodyPr wrap="square" rtlCol="0" anchor="t">
            <a:spAutoFit/>
            <a:scene3d>
              <a:camera prst="isometricOffAxis1Right">
                <a:rot lat="600000" lon="19500000" rev="0"/>
              </a:camera>
              <a:lightRig rig="threePt" dir="t">
                <a:rot lat="0" lon="0" rev="0"/>
              </a:lightRig>
            </a:scene3d>
            <a:sp3d extrusionH="266700" contourW="12700">
              <a:extrusionClr>
                <a:srgbClr val="A7A7A6"/>
              </a:extrusionClr>
              <a:contourClr>
                <a:srgbClr val="BEBCB9"/>
              </a:contourClr>
            </a:sp3d>
          </a:bodyPr>
          <a:lstStyle/>
          <a:p>
            <a:pPr algn="ctr"/>
            <a:r>
              <a:rPr lang="zh-CN" altLang="en-US" sz="6000" b="1">
                <a:ln w="6600">
                  <a:prstDash val="solid"/>
                </a:ln>
                <a:solidFill>
                  <a:srgbClr val="FF0000"/>
                </a:solidFill>
                <a:effectLst>
                  <a:outerShdw blurRad="63500" dist="342900" dir="7200000" sy="30000" kx="1300200" algn="ctr" rotWithShape="0">
                    <a:prstClr val="black">
                      <a:alpha val="32000"/>
                    </a:prstClr>
                  </a:outerShdw>
                </a:effectLst>
              </a:rPr>
              <a:t>小试牛刀</a:t>
            </a:r>
          </a:p>
        </p:txBody>
      </p:sp>
      <p:sp>
        <p:nvSpPr>
          <p:cNvPr id="9" name="文本框 8"/>
          <p:cNvSpPr txBox="1"/>
          <p:nvPr/>
        </p:nvSpPr>
        <p:spPr>
          <a:xfrm>
            <a:off x="652780" y="1680210"/>
            <a:ext cx="11362690" cy="2228850"/>
          </a:xfrm>
          <a:prstGeom prst="rect">
            <a:avLst/>
          </a:prstGeom>
          <a:noFill/>
        </p:spPr>
        <p:txBody>
          <a:bodyPr wrap="square" rtlCol="0">
            <a:spAutoFit/>
          </a:bodyPr>
          <a:lstStyle/>
          <a:p>
            <a:r>
              <a:rPr lang="en-US" altLang="zh-CN" sz="2800" b="1">
                <a:solidFill>
                  <a:srgbClr val="1136AF"/>
                </a:solidFill>
              </a:rPr>
              <a:t>1</a:t>
            </a:r>
            <a:r>
              <a:rPr lang="zh-CN" altLang="en-US" sz="2800" b="1">
                <a:solidFill>
                  <a:srgbClr val="1136AF"/>
                </a:solidFill>
              </a:rPr>
              <a:t>、在日常的生活和生产中，下面那个措施的目的是减小摩擦（     ）</a:t>
            </a:r>
          </a:p>
          <a:p>
            <a:r>
              <a:rPr lang="zh-CN" altLang="en-US" sz="2800" b="1">
                <a:solidFill>
                  <a:srgbClr val="1136AF"/>
                </a:solidFill>
              </a:rPr>
              <a:t>A．汽车的轮胎、鞋底等都印有很多花纹          </a:t>
            </a:r>
          </a:p>
          <a:p>
            <a:r>
              <a:rPr lang="zh-CN" altLang="en-US" sz="2800" b="1">
                <a:solidFill>
                  <a:srgbClr val="1136AF"/>
                </a:solidFill>
              </a:rPr>
              <a:t>B．台球运动员要在球杆击球的一端打点蜡</a:t>
            </a:r>
          </a:p>
          <a:p>
            <a:r>
              <a:rPr lang="zh-CN" altLang="en-US" sz="2800" b="1">
                <a:solidFill>
                  <a:srgbClr val="1136AF"/>
                </a:solidFill>
              </a:rPr>
              <a:t>C．自行车在下坡时要用力捏闸                  </a:t>
            </a:r>
          </a:p>
          <a:p>
            <a:r>
              <a:rPr lang="zh-CN" altLang="en-US" sz="2800" b="1">
                <a:solidFill>
                  <a:srgbClr val="1136AF"/>
                </a:solidFill>
              </a:rPr>
              <a:t>D．医生在戴乳胶手套前先要在手上涂些滑石粉</a:t>
            </a:r>
          </a:p>
        </p:txBody>
      </p:sp>
      <p:sp>
        <p:nvSpPr>
          <p:cNvPr id="10" name="文本框 9"/>
          <p:cNvSpPr txBox="1"/>
          <p:nvPr/>
        </p:nvSpPr>
        <p:spPr>
          <a:xfrm>
            <a:off x="652780" y="3909060"/>
            <a:ext cx="11534775" cy="2655570"/>
          </a:xfrm>
          <a:prstGeom prst="rect">
            <a:avLst/>
          </a:prstGeom>
          <a:noFill/>
        </p:spPr>
        <p:txBody>
          <a:bodyPr wrap="square" rtlCol="0">
            <a:spAutoFit/>
          </a:bodyPr>
          <a:lstStyle/>
          <a:p>
            <a:r>
              <a:rPr lang="en-US" altLang="zh-CN" sz="2800" b="1">
                <a:solidFill>
                  <a:srgbClr val="1136AF"/>
                </a:solidFill>
              </a:rPr>
              <a:t>2</a:t>
            </a:r>
            <a:r>
              <a:rPr lang="zh-CN" altLang="en-US" sz="2800" b="1">
                <a:solidFill>
                  <a:srgbClr val="1136AF"/>
                </a:solidFill>
              </a:rPr>
              <a:t>、体重为490N的某同学用双手握住竖直的木杆匀速上攀，他所受的摩擦力（     ）      </a:t>
            </a:r>
          </a:p>
          <a:p>
            <a:r>
              <a:rPr lang="zh-CN" altLang="en-US" sz="2800" b="1">
                <a:solidFill>
                  <a:srgbClr val="1136AF"/>
                </a:solidFill>
              </a:rPr>
              <a:t>A.  等于490N，方向竖直向下          </a:t>
            </a:r>
          </a:p>
          <a:p>
            <a:r>
              <a:rPr lang="zh-CN" altLang="en-US" sz="2800" b="1">
                <a:solidFill>
                  <a:srgbClr val="1136AF"/>
                </a:solidFill>
              </a:rPr>
              <a:t>B.  等于490N，方向竖直向上</a:t>
            </a:r>
          </a:p>
          <a:p>
            <a:r>
              <a:rPr lang="zh-CN" altLang="en-US" sz="2800" b="1">
                <a:solidFill>
                  <a:srgbClr val="1136AF"/>
                </a:solidFill>
              </a:rPr>
              <a:t>C.  大于490N，方向竖直向下      </a:t>
            </a:r>
          </a:p>
          <a:p>
            <a:r>
              <a:rPr lang="zh-CN" altLang="en-US" sz="2800" b="1">
                <a:solidFill>
                  <a:srgbClr val="1136AF"/>
                </a:solidFill>
              </a:rPr>
              <a:t>D.  小于490N，方向竖直向上</a:t>
            </a:r>
          </a:p>
        </p:txBody>
      </p:sp>
      <p:sp>
        <p:nvSpPr>
          <p:cNvPr id="2" name="文本框 1"/>
          <p:cNvSpPr txBox="1"/>
          <p:nvPr/>
        </p:nvSpPr>
        <p:spPr>
          <a:xfrm>
            <a:off x="10618470" y="1680210"/>
            <a:ext cx="342265" cy="518160"/>
          </a:xfrm>
          <a:prstGeom prst="rect">
            <a:avLst/>
          </a:prstGeom>
          <a:noFill/>
        </p:spPr>
        <p:txBody>
          <a:bodyPr wrap="square" rtlCol="0">
            <a:spAutoFit/>
          </a:bodyPr>
          <a:lstStyle/>
          <a:p>
            <a:r>
              <a:rPr lang="en-US" altLang="zh-CN" sz="2800" b="1">
                <a:solidFill>
                  <a:srgbClr val="FF0000"/>
                </a:solidFill>
                <a:latin typeface="宋体" panose="02010600030101010101" pitchFamily="2" charset="-122"/>
                <a:ea typeface="宋体" panose="02010600030101010101" pitchFamily="2" charset="-122"/>
              </a:rPr>
              <a:t>D</a:t>
            </a:r>
          </a:p>
        </p:txBody>
      </p:sp>
      <p:sp>
        <p:nvSpPr>
          <p:cNvPr id="3" name="文本框 2"/>
          <p:cNvSpPr txBox="1"/>
          <p:nvPr/>
        </p:nvSpPr>
        <p:spPr>
          <a:xfrm>
            <a:off x="1411605" y="4366260"/>
            <a:ext cx="539115" cy="518160"/>
          </a:xfrm>
          <a:prstGeom prst="rect">
            <a:avLst/>
          </a:prstGeom>
          <a:noFill/>
        </p:spPr>
        <p:txBody>
          <a:bodyPr wrap="square" rtlCol="0">
            <a:spAutoFit/>
          </a:bodyPr>
          <a:lstStyle/>
          <a:p>
            <a:r>
              <a:rPr lang="en-US" altLang="zh-CN" sz="2800" b="1">
                <a:solidFill>
                  <a:srgbClr val="FF0000"/>
                </a:solidFill>
                <a:latin typeface="宋体" panose="02010600030101010101" pitchFamily="2" charset="-122"/>
                <a:ea typeface="宋体" panose="02010600030101010101" pitchFamily="2"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1000"/>
                                        <p:tgtEl>
                                          <p:spTgt spid="9">
                                            <p:txEl>
                                              <p:pRg st="1" end="1"/>
                                            </p:txEl>
                                          </p:spTgt>
                                        </p:tgtEl>
                                      </p:cBhvr>
                                    </p:animEffect>
                                    <p:anim calcmode="lin" valueType="num">
                                      <p:cBhvr>
                                        <p:cTn id="13"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9">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fade">
                                      <p:cBhvr>
                                        <p:cTn id="17" dur="1000"/>
                                        <p:tgtEl>
                                          <p:spTgt spid="9">
                                            <p:txEl>
                                              <p:pRg st="2" end="2"/>
                                            </p:txEl>
                                          </p:spTgt>
                                        </p:tgtEl>
                                      </p:cBhvr>
                                    </p:animEffect>
                                    <p:anim calcmode="lin" valueType="num">
                                      <p:cBhvr>
                                        <p:cTn id="18"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9">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fade">
                                      <p:cBhvr>
                                        <p:cTn id="22" dur="1000"/>
                                        <p:tgtEl>
                                          <p:spTgt spid="9">
                                            <p:txEl>
                                              <p:pRg st="3" end="3"/>
                                            </p:txEl>
                                          </p:spTgt>
                                        </p:tgtEl>
                                      </p:cBhvr>
                                    </p:animEffect>
                                    <p:anim calcmode="lin" valueType="num">
                                      <p:cBhvr>
                                        <p:cTn id="23"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9">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fade">
                                      <p:cBhvr>
                                        <p:cTn id="27" dur="1000"/>
                                        <p:tgtEl>
                                          <p:spTgt spid="9">
                                            <p:txEl>
                                              <p:pRg st="4" end="4"/>
                                            </p:txEl>
                                          </p:spTgt>
                                        </p:tgtEl>
                                      </p:cBhvr>
                                    </p:animEffect>
                                    <p:anim calcmode="lin" valueType="num">
                                      <p:cBhvr>
                                        <p:cTn id="28"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0">
                                            <p:txEl>
                                              <p:pRg st="0" end="0"/>
                                            </p:txEl>
                                          </p:spTgt>
                                        </p:tgtEl>
                                        <p:attrNameLst>
                                          <p:attrName>style.visibility</p:attrName>
                                        </p:attrNameLst>
                                      </p:cBhvr>
                                      <p:to>
                                        <p:strVal val="visible"/>
                                      </p:to>
                                    </p:set>
                                    <p:animEffect transition="in" filter="fade">
                                      <p:cBhvr>
                                        <p:cTn id="34" dur="1000"/>
                                        <p:tgtEl>
                                          <p:spTgt spid="10">
                                            <p:txEl>
                                              <p:pRg st="0" end="0"/>
                                            </p:txEl>
                                          </p:spTgt>
                                        </p:tgtEl>
                                      </p:cBhvr>
                                    </p:animEffect>
                                    <p:anim calcmode="lin" valueType="num">
                                      <p:cBhvr>
                                        <p:cTn id="35"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36" dur="1000" fill="hold"/>
                                        <p:tgtEl>
                                          <p:spTgt spid="10">
                                            <p:txEl>
                                              <p:pRg st="0" end="0"/>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0">
                                            <p:txEl>
                                              <p:pRg st="1" end="1"/>
                                            </p:txEl>
                                          </p:spTgt>
                                        </p:tgtEl>
                                        <p:attrNameLst>
                                          <p:attrName>style.visibility</p:attrName>
                                        </p:attrNameLst>
                                      </p:cBhvr>
                                      <p:to>
                                        <p:strVal val="visible"/>
                                      </p:to>
                                    </p:set>
                                    <p:animEffect transition="in" filter="fade">
                                      <p:cBhvr>
                                        <p:cTn id="39" dur="1000"/>
                                        <p:tgtEl>
                                          <p:spTgt spid="10">
                                            <p:txEl>
                                              <p:pRg st="1" end="1"/>
                                            </p:txEl>
                                          </p:spTgt>
                                        </p:tgtEl>
                                      </p:cBhvr>
                                    </p:animEffect>
                                    <p:anim calcmode="lin" valueType="num">
                                      <p:cBhvr>
                                        <p:cTn id="40"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41" dur="1000" fill="hold"/>
                                        <p:tgtEl>
                                          <p:spTgt spid="10">
                                            <p:txEl>
                                              <p:pRg st="1" end="1"/>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0">
                                            <p:txEl>
                                              <p:pRg st="2" end="2"/>
                                            </p:txEl>
                                          </p:spTgt>
                                        </p:tgtEl>
                                        <p:attrNameLst>
                                          <p:attrName>style.visibility</p:attrName>
                                        </p:attrNameLst>
                                      </p:cBhvr>
                                      <p:to>
                                        <p:strVal val="visible"/>
                                      </p:to>
                                    </p:set>
                                    <p:animEffect transition="in" filter="fade">
                                      <p:cBhvr>
                                        <p:cTn id="44" dur="1000"/>
                                        <p:tgtEl>
                                          <p:spTgt spid="10">
                                            <p:txEl>
                                              <p:pRg st="2" end="2"/>
                                            </p:txEl>
                                          </p:spTgt>
                                        </p:tgtEl>
                                      </p:cBhvr>
                                    </p:animEffect>
                                    <p:anim calcmode="lin" valueType="num">
                                      <p:cBhvr>
                                        <p:cTn id="45"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46" dur="1000" fill="hold"/>
                                        <p:tgtEl>
                                          <p:spTgt spid="10">
                                            <p:txEl>
                                              <p:pRg st="2" end="2"/>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0">
                                            <p:txEl>
                                              <p:pRg st="3" end="3"/>
                                            </p:txEl>
                                          </p:spTgt>
                                        </p:tgtEl>
                                        <p:attrNameLst>
                                          <p:attrName>style.visibility</p:attrName>
                                        </p:attrNameLst>
                                      </p:cBhvr>
                                      <p:to>
                                        <p:strVal val="visible"/>
                                      </p:to>
                                    </p:set>
                                    <p:animEffect transition="in" filter="fade">
                                      <p:cBhvr>
                                        <p:cTn id="49" dur="1000"/>
                                        <p:tgtEl>
                                          <p:spTgt spid="10">
                                            <p:txEl>
                                              <p:pRg st="3" end="3"/>
                                            </p:txEl>
                                          </p:spTgt>
                                        </p:tgtEl>
                                      </p:cBhvr>
                                    </p:animEffect>
                                    <p:anim calcmode="lin" valueType="num">
                                      <p:cBhvr>
                                        <p:cTn id="50" dur="1000" fill="hold"/>
                                        <p:tgtEl>
                                          <p:spTgt spid="10">
                                            <p:txEl>
                                              <p:pRg st="3" end="3"/>
                                            </p:txEl>
                                          </p:spTgt>
                                        </p:tgtEl>
                                        <p:attrNameLst>
                                          <p:attrName>ppt_x</p:attrName>
                                        </p:attrNameLst>
                                      </p:cBhvr>
                                      <p:tavLst>
                                        <p:tav tm="0">
                                          <p:val>
                                            <p:strVal val="#ppt_x"/>
                                          </p:val>
                                        </p:tav>
                                        <p:tav tm="100000">
                                          <p:val>
                                            <p:strVal val="#ppt_x"/>
                                          </p:val>
                                        </p:tav>
                                      </p:tavLst>
                                    </p:anim>
                                    <p:anim calcmode="lin" valueType="num">
                                      <p:cBhvr>
                                        <p:cTn id="51" dur="1000" fill="hold"/>
                                        <p:tgtEl>
                                          <p:spTgt spid="10">
                                            <p:txEl>
                                              <p:pRg st="3" end="3"/>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0">
                                            <p:txEl>
                                              <p:pRg st="4" end="4"/>
                                            </p:txEl>
                                          </p:spTgt>
                                        </p:tgtEl>
                                        <p:attrNameLst>
                                          <p:attrName>style.visibility</p:attrName>
                                        </p:attrNameLst>
                                      </p:cBhvr>
                                      <p:to>
                                        <p:strVal val="visible"/>
                                      </p:to>
                                    </p:set>
                                    <p:animEffect transition="in" filter="fade">
                                      <p:cBhvr>
                                        <p:cTn id="54" dur="1000"/>
                                        <p:tgtEl>
                                          <p:spTgt spid="10">
                                            <p:txEl>
                                              <p:pRg st="4" end="4"/>
                                            </p:txEl>
                                          </p:spTgt>
                                        </p:tgtEl>
                                      </p:cBhvr>
                                    </p:animEffect>
                                    <p:anim calcmode="lin" valueType="num">
                                      <p:cBhvr>
                                        <p:cTn id="55" dur="1000" fill="hold"/>
                                        <p:tgtEl>
                                          <p:spTgt spid="10">
                                            <p:txEl>
                                              <p:pRg st="4" end="4"/>
                                            </p:txEl>
                                          </p:spTgt>
                                        </p:tgtEl>
                                        <p:attrNameLst>
                                          <p:attrName>ppt_x</p:attrName>
                                        </p:attrNameLst>
                                      </p:cBhvr>
                                      <p:tavLst>
                                        <p:tav tm="0">
                                          <p:val>
                                            <p:strVal val="#ppt_x"/>
                                          </p:val>
                                        </p:tav>
                                        <p:tav tm="100000">
                                          <p:val>
                                            <p:strVal val="#ppt_x"/>
                                          </p:val>
                                        </p:tav>
                                      </p:tavLst>
                                    </p:anim>
                                    <p:anim calcmode="lin" valueType="num">
                                      <p:cBhvr>
                                        <p:cTn id="56" dur="1000" fill="hold"/>
                                        <p:tgtEl>
                                          <p:spTgt spid="10">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 presetClass="entr" presetSubtype="16" fill="hold" nodeType="clickEffect">
                                  <p:stCondLst>
                                    <p:cond delay="0"/>
                                  </p:stCondLst>
                                  <p:childTnLst>
                                    <p:set>
                                      <p:cBhvr>
                                        <p:cTn id="60" dur="1" fill="hold">
                                          <p:stCondLst>
                                            <p:cond delay="0"/>
                                          </p:stCondLst>
                                        </p:cTn>
                                        <p:tgtEl>
                                          <p:spTgt spid="2">
                                            <p:txEl>
                                              <p:pRg st="0" end="0"/>
                                            </p:txEl>
                                          </p:spTgt>
                                        </p:tgtEl>
                                        <p:attrNameLst>
                                          <p:attrName>style.visibility</p:attrName>
                                        </p:attrNameLst>
                                      </p:cBhvr>
                                      <p:to>
                                        <p:strVal val="visible"/>
                                      </p:to>
                                    </p:set>
                                    <p:animEffect transition="in" filter="box(in)">
                                      <p:cBhvr>
                                        <p:cTn id="61" dur="500"/>
                                        <p:tgtEl>
                                          <p:spTgt spid="2">
                                            <p:txEl>
                                              <p:pRg st="0" end="0"/>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4" presetClass="entr" presetSubtype="16" fill="hold" nodeType="clickEffect">
                                  <p:stCondLst>
                                    <p:cond delay="0"/>
                                  </p:stCondLst>
                                  <p:childTnLst>
                                    <p:set>
                                      <p:cBhvr>
                                        <p:cTn id="65" dur="1" fill="hold">
                                          <p:stCondLst>
                                            <p:cond delay="0"/>
                                          </p:stCondLst>
                                        </p:cTn>
                                        <p:tgtEl>
                                          <p:spTgt spid="3">
                                            <p:txEl>
                                              <p:pRg st="0" end="0"/>
                                            </p:txEl>
                                          </p:spTgt>
                                        </p:tgtEl>
                                        <p:attrNameLst>
                                          <p:attrName>style.visibility</p:attrName>
                                        </p:attrNameLst>
                                      </p:cBhvr>
                                      <p:to>
                                        <p:strVal val="visible"/>
                                      </p:to>
                                    </p:set>
                                    <p:animEffect transition="in" filter="box(in)">
                                      <p:cBhvr>
                                        <p:cTn id="6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64515" y="480060"/>
            <a:ext cx="11322685" cy="2228850"/>
          </a:xfrm>
          <a:prstGeom prst="rect">
            <a:avLst/>
          </a:prstGeom>
          <a:noFill/>
        </p:spPr>
        <p:txBody>
          <a:bodyPr wrap="square" rtlCol="0">
            <a:spAutoFit/>
          </a:bodyPr>
          <a:lstStyle/>
          <a:p>
            <a:r>
              <a:rPr lang="en-US" altLang="zh-CN" sz="2800" b="1">
                <a:solidFill>
                  <a:srgbClr val="7030A0"/>
                </a:solidFill>
              </a:rPr>
              <a:t>3</a:t>
            </a:r>
            <a:r>
              <a:rPr lang="zh-CN" altLang="en-US" sz="2800" b="1">
                <a:solidFill>
                  <a:srgbClr val="1136AF"/>
                </a:solidFill>
              </a:rPr>
              <a:t>、京京同学手中握着一个圆柱形饮料瓶（瓶重忽略不计），在空中静止，瓶中装有重2N的饮料，瓶子受到的摩擦力是__________N；当她喝掉一半饮料后用力握瓶子，瓶子仍在空中静止，此时瓶子受到的摩擦力是____N。</a:t>
            </a:r>
          </a:p>
          <a:p>
            <a:endParaRPr lang="zh-CN" altLang="en-US" sz="2800" b="1">
              <a:solidFill>
                <a:srgbClr val="1136AF"/>
              </a:solidFill>
            </a:endParaRPr>
          </a:p>
        </p:txBody>
      </p:sp>
      <p:sp>
        <p:nvSpPr>
          <p:cNvPr id="3" name="文本框 2"/>
          <p:cNvSpPr txBox="1"/>
          <p:nvPr/>
        </p:nvSpPr>
        <p:spPr>
          <a:xfrm>
            <a:off x="565150" y="2446020"/>
            <a:ext cx="11383010" cy="1802130"/>
          </a:xfrm>
          <a:prstGeom prst="rect">
            <a:avLst/>
          </a:prstGeom>
          <a:noFill/>
        </p:spPr>
        <p:txBody>
          <a:bodyPr wrap="square" rtlCol="0">
            <a:spAutoFit/>
          </a:bodyPr>
          <a:lstStyle/>
          <a:p>
            <a:r>
              <a:rPr lang="zh-CN" altLang="en-US" sz="2800" b="1">
                <a:solidFill>
                  <a:srgbClr val="1136AF"/>
                </a:solidFill>
                <a:sym typeface="+mn-ea"/>
              </a:rPr>
              <a:t>4、爷爷推箱子感到吃力。聪明的芳芳在爷爷推的箱子下面撒一些圆形的砂子后，爷爷感觉轻松多了。这是因为滚动摩擦比滑动摩擦要_____（填“大”或“小”）得多的缘故。</a:t>
            </a:r>
          </a:p>
          <a:p>
            <a:endParaRPr lang="zh-CN" altLang="en-US" sz="2800" b="1">
              <a:solidFill>
                <a:srgbClr val="1136AF"/>
              </a:solidFill>
              <a:sym typeface="+mn-ea"/>
            </a:endParaRPr>
          </a:p>
        </p:txBody>
      </p:sp>
      <p:sp>
        <p:nvSpPr>
          <p:cNvPr id="4" name="文本框 3"/>
          <p:cNvSpPr txBox="1"/>
          <p:nvPr/>
        </p:nvSpPr>
        <p:spPr>
          <a:xfrm>
            <a:off x="671195" y="3970655"/>
            <a:ext cx="10149205" cy="1802130"/>
          </a:xfrm>
          <a:prstGeom prst="rect">
            <a:avLst/>
          </a:prstGeom>
          <a:noFill/>
        </p:spPr>
        <p:txBody>
          <a:bodyPr wrap="square" rtlCol="0">
            <a:spAutoFit/>
          </a:bodyPr>
          <a:lstStyle/>
          <a:p>
            <a:r>
              <a:rPr lang="zh-CN" altLang="en-US" sz="2800" b="1">
                <a:solidFill>
                  <a:srgbClr val="1136AF"/>
                </a:solidFill>
              </a:rPr>
              <a:t>5、下列现象中各属于哪种摩擦？</a:t>
            </a:r>
          </a:p>
          <a:p>
            <a:r>
              <a:rPr lang="zh-CN" altLang="en-US" sz="2800" b="1">
                <a:solidFill>
                  <a:srgbClr val="1136AF"/>
                </a:solidFill>
              </a:rPr>
              <a:t>（1）小孩从滑梯上滑下，小孩和滑梯间的摩擦是_____</a:t>
            </a:r>
            <a:r>
              <a:rPr lang="en-US" altLang="zh-CN" sz="2800" b="1">
                <a:solidFill>
                  <a:srgbClr val="1136AF"/>
                </a:solidFill>
              </a:rPr>
              <a:t>_______</a:t>
            </a:r>
            <a:r>
              <a:rPr lang="zh-CN" altLang="en-US" sz="2800" b="1">
                <a:solidFill>
                  <a:srgbClr val="1136AF"/>
                </a:solidFill>
              </a:rPr>
              <a:t>。</a:t>
            </a:r>
          </a:p>
          <a:p>
            <a:r>
              <a:rPr lang="zh-CN" altLang="en-US" sz="2800" b="1">
                <a:solidFill>
                  <a:srgbClr val="1136AF"/>
                </a:solidFill>
              </a:rPr>
              <a:t>（2）人走路时，鞋底与地面之间的摩擦是________</a:t>
            </a:r>
            <a:r>
              <a:rPr lang="en-US" altLang="zh-CN" sz="2800" b="1">
                <a:solidFill>
                  <a:srgbClr val="1136AF"/>
                </a:solidFill>
              </a:rPr>
              <a:t>______</a:t>
            </a:r>
            <a:r>
              <a:rPr lang="zh-CN" altLang="en-US" sz="2800" b="1">
                <a:solidFill>
                  <a:srgbClr val="1136AF"/>
                </a:solidFill>
              </a:rPr>
              <a:t>。</a:t>
            </a:r>
          </a:p>
          <a:p>
            <a:r>
              <a:rPr lang="zh-CN" altLang="en-US" sz="2800" b="1">
                <a:solidFill>
                  <a:srgbClr val="1136AF"/>
                </a:solidFill>
              </a:rPr>
              <a:t>（3）自行车前进时，前轮和地面间的摩擦是__________</a:t>
            </a:r>
            <a:r>
              <a:rPr lang="en-US" altLang="zh-CN" sz="2800" b="1">
                <a:solidFill>
                  <a:srgbClr val="1136AF"/>
                </a:solidFill>
              </a:rPr>
              <a:t>____</a:t>
            </a:r>
            <a:r>
              <a:rPr lang="zh-CN" altLang="en-US" sz="2800" b="1">
                <a:solidFill>
                  <a:srgbClr val="7030A0"/>
                </a:solidFill>
              </a:rPr>
              <a:t>。</a:t>
            </a:r>
          </a:p>
        </p:txBody>
      </p:sp>
      <p:sp>
        <p:nvSpPr>
          <p:cNvPr id="5" name="文本框 4"/>
          <p:cNvSpPr txBox="1"/>
          <p:nvPr/>
        </p:nvSpPr>
        <p:spPr>
          <a:xfrm>
            <a:off x="8625840" y="922020"/>
            <a:ext cx="1021080" cy="518160"/>
          </a:xfrm>
          <a:prstGeom prst="rect">
            <a:avLst/>
          </a:prstGeom>
          <a:noFill/>
        </p:spPr>
        <p:txBody>
          <a:bodyPr wrap="square" rtlCol="0">
            <a:spAutoFit/>
          </a:bodyPr>
          <a:lstStyle/>
          <a:p>
            <a:r>
              <a:rPr lang="en-US" altLang="zh-CN" sz="2800" b="1">
                <a:solidFill>
                  <a:srgbClr val="FF0000"/>
                </a:solidFill>
                <a:latin typeface="宋体" panose="02010600030101010101" pitchFamily="2" charset="-122"/>
                <a:ea typeface="宋体" panose="02010600030101010101" pitchFamily="2" charset="-122"/>
              </a:rPr>
              <a:t>2</a:t>
            </a:r>
          </a:p>
        </p:txBody>
      </p:sp>
      <p:sp>
        <p:nvSpPr>
          <p:cNvPr id="6" name="文本框 5"/>
          <p:cNvSpPr txBox="1"/>
          <p:nvPr/>
        </p:nvSpPr>
        <p:spPr>
          <a:xfrm>
            <a:off x="1112520" y="1821180"/>
            <a:ext cx="426720" cy="518160"/>
          </a:xfrm>
          <a:prstGeom prst="rect">
            <a:avLst/>
          </a:prstGeom>
          <a:noFill/>
        </p:spPr>
        <p:txBody>
          <a:bodyPr wrap="square" rtlCol="0">
            <a:spAutoFit/>
          </a:bodyPr>
          <a:lstStyle/>
          <a:p>
            <a:r>
              <a:rPr lang="en-US" altLang="zh-CN" sz="2800" b="1">
                <a:solidFill>
                  <a:srgbClr val="FF0000"/>
                </a:solidFill>
                <a:latin typeface="宋体" panose="02010600030101010101" pitchFamily="2" charset="-122"/>
                <a:ea typeface="宋体" panose="02010600030101010101" pitchFamily="2" charset="-122"/>
              </a:rPr>
              <a:t>1</a:t>
            </a:r>
          </a:p>
        </p:txBody>
      </p:sp>
      <p:sp>
        <p:nvSpPr>
          <p:cNvPr id="7" name="文本框 6"/>
          <p:cNvSpPr txBox="1"/>
          <p:nvPr/>
        </p:nvSpPr>
        <p:spPr>
          <a:xfrm>
            <a:off x="10759440" y="2857500"/>
            <a:ext cx="746760" cy="518160"/>
          </a:xfrm>
          <a:prstGeom prst="rect">
            <a:avLst/>
          </a:prstGeom>
          <a:noFill/>
        </p:spPr>
        <p:txBody>
          <a:bodyPr wrap="square" rtlCol="0">
            <a:spAutoFit/>
          </a:bodyPr>
          <a:lstStyle/>
          <a:p>
            <a:r>
              <a:rPr lang="zh-CN" altLang="en-US" sz="2800" b="1">
                <a:solidFill>
                  <a:srgbClr val="FF0000"/>
                </a:solidFill>
              </a:rPr>
              <a:t>小</a:t>
            </a:r>
          </a:p>
        </p:txBody>
      </p:sp>
      <p:sp>
        <p:nvSpPr>
          <p:cNvPr id="8" name="文本框 7"/>
          <p:cNvSpPr txBox="1"/>
          <p:nvPr/>
        </p:nvSpPr>
        <p:spPr>
          <a:xfrm>
            <a:off x="8625840" y="4354830"/>
            <a:ext cx="2072640" cy="518160"/>
          </a:xfrm>
          <a:prstGeom prst="rect">
            <a:avLst/>
          </a:prstGeom>
          <a:noFill/>
        </p:spPr>
        <p:txBody>
          <a:bodyPr wrap="square" rtlCol="0">
            <a:spAutoFit/>
          </a:bodyPr>
          <a:lstStyle/>
          <a:p>
            <a:r>
              <a:rPr lang="zh-CN" altLang="en-US" sz="2800" b="1">
                <a:solidFill>
                  <a:srgbClr val="FF0000"/>
                </a:solidFill>
              </a:rPr>
              <a:t>滑动摩擦</a:t>
            </a:r>
          </a:p>
        </p:txBody>
      </p:sp>
      <p:sp>
        <p:nvSpPr>
          <p:cNvPr id="9" name="文本框 8"/>
          <p:cNvSpPr txBox="1"/>
          <p:nvPr/>
        </p:nvSpPr>
        <p:spPr>
          <a:xfrm>
            <a:off x="7635240" y="4872990"/>
            <a:ext cx="1508760" cy="518160"/>
          </a:xfrm>
          <a:prstGeom prst="rect">
            <a:avLst/>
          </a:prstGeom>
          <a:noFill/>
        </p:spPr>
        <p:txBody>
          <a:bodyPr wrap="square" rtlCol="0">
            <a:spAutoFit/>
          </a:bodyPr>
          <a:lstStyle/>
          <a:p>
            <a:r>
              <a:rPr lang="zh-CN" altLang="en-US" sz="2800" b="1">
                <a:solidFill>
                  <a:srgbClr val="FF0000"/>
                </a:solidFill>
              </a:rPr>
              <a:t>静摩擦</a:t>
            </a:r>
          </a:p>
        </p:txBody>
      </p:sp>
      <p:sp>
        <p:nvSpPr>
          <p:cNvPr id="10" name="文本框 9"/>
          <p:cNvSpPr txBox="1"/>
          <p:nvPr/>
        </p:nvSpPr>
        <p:spPr>
          <a:xfrm>
            <a:off x="8016875" y="5254625"/>
            <a:ext cx="2239645" cy="518160"/>
          </a:xfrm>
          <a:prstGeom prst="rect">
            <a:avLst/>
          </a:prstGeom>
          <a:noFill/>
        </p:spPr>
        <p:txBody>
          <a:bodyPr wrap="square" rtlCol="0">
            <a:spAutoFit/>
          </a:bodyPr>
          <a:lstStyle/>
          <a:p>
            <a:r>
              <a:rPr lang="zh-CN" altLang="en-US" sz="2800" b="1">
                <a:solidFill>
                  <a:srgbClr val="FF0000"/>
                </a:solidFill>
              </a:rPr>
              <a:t>滚动摩擦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blinds(horizontal)">
                                      <p:cBhvr>
                                        <p:cTn id="20" dur="500"/>
                                        <p:tgtEl>
                                          <p:spTgt spid="4">
                                            <p:txEl>
                                              <p:pRg st="1" end="1"/>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blinds(horizontal)">
                                      <p:cBhvr>
                                        <p:cTn id="23" dur="500"/>
                                        <p:tgtEl>
                                          <p:spTgt spid="4">
                                            <p:txEl>
                                              <p:pRg st="2" end="2"/>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4">
                                            <p:txEl>
                                              <p:pRg st="3" end="3"/>
                                            </p:txEl>
                                          </p:spTgt>
                                        </p:tgtEl>
                                        <p:attrNameLst>
                                          <p:attrName>style.visibility</p:attrName>
                                        </p:attrNameLst>
                                      </p:cBhvr>
                                      <p:to>
                                        <p:strVal val="visible"/>
                                      </p:to>
                                    </p:set>
                                    <p:animEffect transition="in" filter="blinds(horizontal)">
                                      <p:cBhvr>
                                        <p:cTn id="26" dur="500"/>
                                        <p:tgtEl>
                                          <p:spTgt spid="4">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nodeType="click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Effect transition="in" filter="box(in)">
                                      <p:cBhvr>
                                        <p:cTn id="31" dur="500"/>
                                        <p:tgtEl>
                                          <p:spTgt spid="5">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box(in)">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nodeType="clickEffect">
                                  <p:stCondLst>
                                    <p:cond delay="0"/>
                                  </p:stCondLst>
                                  <p:childTnLst>
                                    <p:set>
                                      <p:cBhvr>
                                        <p:cTn id="40" dur="1" fill="hold">
                                          <p:stCondLst>
                                            <p:cond delay="0"/>
                                          </p:stCondLst>
                                        </p:cTn>
                                        <p:tgtEl>
                                          <p:spTgt spid="7">
                                            <p:txEl>
                                              <p:pRg st="0" end="0"/>
                                            </p:txEl>
                                          </p:spTgt>
                                        </p:tgtEl>
                                        <p:attrNameLst>
                                          <p:attrName>style.visibility</p:attrName>
                                        </p:attrNameLst>
                                      </p:cBhvr>
                                      <p:to>
                                        <p:strVal val="visible"/>
                                      </p:to>
                                    </p:set>
                                    <p:animEffect transition="in" filter="box(in)">
                                      <p:cBhvr>
                                        <p:cTn id="41" dur="500"/>
                                        <p:tgtEl>
                                          <p:spTgt spid="7">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ox(in)">
                                      <p:cBhvr>
                                        <p:cTn id="46" dur="500"/>
                                        <p:tgtEl>
                                          <p:spTgt spid="8"/>
                                        </p:tgtEl>
                                      </p:cBhvr>
                                    </p:animEffect>
                                  </p:childTnLst>
                                </p:cTn>
                              </p:par>
                            </p:childTnLst>
                          </p:cTn>
                        </p:par>
                      </p:childTnLst>
                    </p:cTn>
                  </p:par>
                  <p:par>
                    <p:cTn id="47" fill="hold">
                      <p:stCondLst>
                        <p:cond delay="indefinite"/>
                      </p:stCondLst>
                      <p:childTnLst>
                        <p:par>
                          <p:cTn id="48" fill="hold">
                            <p:stCondLst>
                              <p:cond delay="0"/>
                            </p:stCondLst>
                            <p:childTnLst>
                              <p:par>
                                <p:cTn id="49" presetID="4" presetClass="entr" presetSubtype="16"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box(in)">
                                      <p:cBhvr>
                                        <p:cTn id="51" dur="500"/>
                                        <p:tgtEl>
                                          <p:spTgt spid="9"/>
                                        </p:tgtEl>
                                      </p:cBhvr>
                                    </p:animEffect>
                                  </p:childTnLst>
                                </p:cTn>
                              </p:par>
                            </p:childTnLst>
                          </p:cTn>
                        </p:par>
                      </p:childTnLst>
                    </p:cTn>
                  </p:par>
                  <p:par>
                    <p:cTn id="52" fill="hold">
                      <p:stCondLst>
                        <p:cond delay="indefinite"/>
                      </p:stCondLst>
                      <p:childTnLst>
                        <p:par>
                          <p:cTn id="53" fill="hold">
                            <p:stCondLst>
                              <p:cond delay="0"/>
                            </p:stCondLst>
                            <p:childTnLst>
                              <p:par>
                                <p:cTn id="54" presetID="4" presetClass="entr" presetSubtype="16" fill="hold" nodeType="clickEffect">
                                  <p:stCondLst>
                                    <p:cond delay="0"/>
                                  </p:stCondLst>
                                  <p:childTnLst>
                                    <p:set>
                                      <p:cBhvr>
                                        <p:cTn id="55" dur="1" fill="hold">
                                          <p:stCondLst>
                                            <p:cond delay="0"/>
                                          </p:stCondLst>
                                        </p:cTn>
                                        <p:tgtEl>
                                          <p:spTgt spid="10">
                                            <p:txEl>
                                              <p:pRg st="0" end="0"/>
                                            </p:txEl>
                                          </p:spTgt>
                                        </p:tgtEl>
                                        <p:attrNameLst>
                                          <p:attrName>style.visibility</p:attrName>
                                        </p:attrNameLst>
                                      </p:cBhvr>
                                      <p:to>
                                        <p:strVal val="visible"/>
                                      </p:to>
                                    </p:set>
                                    <p:animEffect transition="in" filter="box(in)">
                                      <p:cBhvr>
                                        <p:cTn id="56"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74800" y="243840"/>
            <a:ext cx="6198870" cy="1188720"/>
          </a:xfrm>
          <a:prstGeom prst="rect">
            <a:avLst/>
          </a:prstGeom>
          <a:noFill/>
          <a:ln>
            <a:noFill/>
          </a:ln>
        </p:spPr>
        <p:txBody>
          <a:bodyPr wrap="square" rtlCol="0" anchor="t">
            <a:spAutoFit/>
            <a:scene3d>
              <a:camera prst="isometricOffAxis1Right">
                <a:rot lat="600000" lon="19500000" rev="0"/>
              </a:camera>
              <a:lightRig rig="threePt" dir="t">
                <a:rot lat="0" lon="0" rev="0"/>
              </a:lightRig>
            </a:scene3d>
            <a:sp3d extrusionH="266700" contourW="12700">
              <a:extrusionClr>
                <a:srgbClr val="A7A7A6"/>
              </a:extrusionClr>
              <a:contourClr>
                <a:srgbClr val="BEBCB9"/>
              </a:contourClr>
            </a:sp3d>
          </a:bodyPr>
          <a:lstStyle/>
          <a:p>
            <a:pPr algn="ctr"/>
            <a:r>
              <a:rPr lang="zh-CN" altLang="en-US" sz="7200" b="1">
                <a:ln w="6600">
                  <a:prstDash val="solid"/>
                </a:ln>
                <a:solidFill>
                  <a:srgbClr val="FF0000"/>
                </a:solidFill>
                <a:effectLst>
                  <a:outerShdw blurRad="63500" dist="342900" dir="7200000" sy="30000" kx="1300200" algn="ctr" rotWithShape="0">
                    <a:prstClr val="black">
                      <a:alpha val="32000"/>
                    </a:prstClr>
                  </a:outerShdw>
                </a:effectLst>
              </a:rPr>
              <a:t>自由飞</a:t>
            </a:r>
          </a:p>
        </p:txBody>
      </p:sp>
      <p:sp>
        <p:nvSpPr>
          <p:cNvPr id="3" name="文本框 2"/>
          <p:cNvSpPr txBox="1"/>
          <p:nvPr/>
        </p:nvSpPr>
        <p:spPr>
          <a:xfrm>
            <a:off x="1216025" y="1689100"/>
            <a:ext cx="10285095" cy="1742440"/>
          </a:xfrm>
          <a:prstGeom prst="rect">
            <a:avLst/>
          </a:prstGeom>
          <a:noFill/>
        </p:spPr>
        <p:txBody>
          <a:bodyPr wrap="square" rtlCol="0">
            <a:spAutoFit/>
          </a:bodyPr>
          <a:lstStyle/>
          <a:p>
            <a:r>
              <a:rPr lang="en-US" altLang="zh-CN" sz="3600" b="1">
                <a:solidFill>
                  <a:srgbClr val="1136AF"/>
                </a:solidFill>
              </a:rPr>
              <a:t>1</a:t>
            </a:r>
            <a:r>
              <a:rPr lang="zh-CN" altLang="en-US" sz="3600" b="1">
                <a:solidFill>
                  <a:srgbClr val="1136AF"/>
                </a:solidFill>
              </a:rPr>
              <a:t>、你会骑自行车吗？自行车上有摩擦吗？如果有，那么，哪些部位要增大摩擦，哪些部位要减小摩擦。这些部位各是用什么方法增大或减小摩擦的？</a:t>
            </a:r>
          </a:p>
        </p:txBody>
      </p:sp>
      <p:sp>
        <p:nvSpPr>
          <p:cNvPr id="4" name="文本框 3"/>
          <p:cNvSpPr txBox="1"/>
          <p:nvPr/>
        </p:nvSpPr>
        <p:spPr>
          <a:xfrm>
            <a:off x="1216025" y="3566160"/>
            <a:ext cx="10285095" cy="1742440"/>
          </a:xfrm>
          <a:prstGeom prst="rect">
            <a:avLst/>
          </a:prstGeom>
          <a:noFill/>
        </p:spPr>
        <p:txBody>
          <a:bodyPr wrap="square" rtlCol="0">
            <a:spAutoFit/>
          </a:bodyPr>
          <a:lstStyle/>
          <a:p>
            <a:r>
              <a:rPr lang="en-US" altLang="zh-CN" sz="3600" b="1">
                <a:solidFill>
                  <a:srgbClr val="1136AF"/>
                </a:solidFill>
              </a:rPr>
              <a:t>2</a:t>
            </a:r>
            <a:r>
              <a:rPr lang="zh-CN" altLang="en-US" sz="3600" b="1">
                <a:solidFill>
                  <a:srgbClr val="1136AF"/>
                </a:solidFill>
              </a:rPr>
              <a:t>、请你设想一下，如果没有摩擦，我们的生活将会变成什么样子呢？请同学们思考一下，请以</a:t>
            </a:r>
          </a:p>
          <a:p>
            <a:r>
              <a:rPr lang="zh-CN" altLang="en-US" sz="3600" b="1">
                <a:solidFill>
                  <a:srgbClr val="1136AF"/>
                </a:solidFill>
              </a:rPr>
              <a:t>《没有摩擦的世界》为题，写一篇科幻小短文。</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a:hlinkClick r:id="" action="ppaction://ole?verb=0"/>
          </p:cNvPr>
          <p:cNvGraphicFramePr>
            <a:graphicFrameLocks/>
          </p:cNvGraphicFramePr>
          <p:nvPr/>
        </p:nvGraphicFramePr>
        <p:xfrm>
          <a:off x="5638800" y="3321050"/>
          <a:ext cx="914400" cy="215900"/>
        </p:xfrm>
        <a:graphic>
          <a:graphicData uri="http://schemas.openxmlformats.org/presentationml/2006/ole">
            <p:oleObj spid="_x0000_s1025" r:id="rId3" imgW="914400" imgH="215640" progId="Equation.3">
              <p:embed/>
            </p:oleObj>
          </a:graphicData>
        </a:graphic>
      </p:graphicFrame>
      <p:sp>
        <p:nvSpPr>
          <p:cNvPr id="6" name="矩形 5"/>
          <p:cNvSpPr/>
          <p:nvPr/>
        </p:nvSpPr>
        <p:spPr>
          <a:xfrm>
            <a:off x="493395" y="609600"/>
            <a:ext cx="4773930" cy="1188720"/>
          </a:xfrm>
          <a:prstGeom prst="rect">
            <a:avLst/>
          </a:prstGeom>
          <a:noFill/>
          <a:ln>
            <a:noFill/>
          </a:ln>
        </p:spPr>
        <p:txBody>
          <a:bodyPr wrap="none" rtlCol="0" anchor="t">
            <a:spAutoFit/>
            <a:scene3d>
              <a:camera prst="isometricOffAxis1Right">
                <a:rot lat="600000" lon="19500000" rev="0"/>
              </a:camera>
              <a:lightRig rig="threePt" dir="t">
                <a:rot lat="0" lon="0" rev="0"/>
              </a:lightRig>
            </a:scene3d>
            <a:sp3d extrusionH="266700" contourW="12700">
              <a:extrusionClr>
                <a:srgbClr val="A7A7A6"/>
              </a:extrusionClr>
              <a:contourClr>
                <a:srgbClr val="BEBCB9"/>
              </a:contourClr>
            </a:sp3d>
          </a:bodyPr>
          <a:lstStyle/>
          <a:p>
            <a:pPr algn="ctr"/>
            <a:r>
              <a:rPr lang="zh-CN" altLang="en-US" sz="7200" b="1">
                <a:ln w="6600">
                  <a:prstDash val="solid"/>
                </a:ln>
                <a:solidFill>
                  <a:srgbClr val="FF0000"/>
                </a:solidFill>
                <a:effectLst>
                  <a:outerShdw blurRad="63500" dist="342900" dir="7200000" sy="30000" kx="1300200" algn="ctr" rotWithShape="0">
                    <a:prstClr val="black">
                      <a:alpha val="32000"/>
                    </a:prstClr>
                  </a:outerShdw>
                </a:effectLst>
              </a:rPr>
              <a:t>今日聚焦：</a:t>
            </a:r>
          </a:p>
        </p:txBody>
      </p:sp>
      <p:sp>
        <p:nvSpPr>
          <p:cNvPr id="7" name="文本框 6"/>
          <p:cNvSpPr txBox="1"/>
          <p:nvPr/>
        </p:nvSpPr>
        <p:spPr>
          <a:xfrm>
            <a:off x="2414270" y="3140710"/>
            <a:ext cx="8754110" cy="2103120"/>
          </a:xfrm>
          <a:prstGeom prst="rect">
            <a:avLst/>
          </a:prstGeom>
          <a:noFill/>
        </p:spPr>
        <p:txBody>
          <a:bodyPr wrap="square" rtlCol="0">
            <a:spAutoFit/>
          </a:bodyPr>
          <a:lstStyle/>
          <a:p>
            <a:r>
              <a:rPr lang="zh-CN" altLang="en-US" sz="6600" b="1">
                <a:solidFill>
                  <a:srgbClr val="1136AF"/>
                </a:solidFill>
              </a:rPr>
              <a:t>探究摩擦力的大小与</a:t>
            </a:r>
          </a:p>
          <a:p>
            <a:r>
              <a:rPr lang="zh-CN" altLang="en-US" sz="6600" b="1">
                <a:solidFill>
                  <a:srgbClr val="1136AF"/>
                </a:solidFill>
              </a:rPr>
              <a:t>            什么有关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2"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fmla="#ppt_w*sin(2.5*pi*$)">
                                          <p:val>
                                            <p:fltVal val="0"/>
                                          </p:val>
                                        </p:tav>
                                        <p:tav tm="100000">
                                          <p:val>
                                            <p:fltVal val="1"/>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7" grpId="2"/>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8600" y="252095"/>
            <a:ext cx="11826240" cy="6126480"/>
          </a:xfrm>
          <a:prstGeom prst="rect">
            <a:avLst/>
          </a:prstGeom>
          <a:noFill/>
        </p:spPr>
        <p:txBody>
          <a:bodyPr wrap="square" rtlCol="0">
            <a:spAutoFit/>
          </a:bodyPr>
          <a:lstStyle/>
          <a:p>
            <a:r>
              <a:rPr lang="zh-CN" altLang="en-US" sz="3600" b="1">
                <a:solidFill>
                  <a:srgbClr val="1136AF"/>
                </a:solidFill>
              </a:rPr>
              <a:t>学习目标：</a:t>
            </a:r>
          </a:p>
          <a:p>
            <a:r>
              <a:rPr lang="zh-CN" altLang="en-US" sz="3600" b="1">
                <a:solidFill>
                  <a:srgbClr val="1136AF"/>
                </a:solidFill>
              </a:rPr>
              <a:t>            </a:t>
            </a:r>
            <a:r>
              <a:rPr lang="en-US" altLang="zh-CN" sz="3600" b="1">
                <a:solidFill>
                  <a:srgbClr val="1136AF"/>
                </a:solidFill>
              </a:rPr>
              <a:t>1</a:t>
            </a:r>
            <a:r>
              <a:rPr lang="zh-CN" altLang="en-US" sz="3600" b="1">
                <a:solidFill>
                  <a:srgbClr val="1136AF"/>
                </a:solidFill>
              </a:rPr>
              <a:t>、知道摩擦力的类型以及概念。</a:t>
            </a:r>
          </a:p>
          <a:p>
            <a:r>
              <a:rPr lang="zh-CN" altLang="en-US" sz="3600" b="1">
                <a:solidFill>
                  <a:srgbClr val="1136AF"/>
                </a:solidFill>
              </a:rPr>
              <a:t>            </a:t>
            </a:r>
            <a:r>
              <a:rPr lang="en-US" altLang="zh-CN" sz="3600" b="1">
                <a:solidFill>
                  <a:srgbClr val="1136AF"/>
                </a:solidFill>
              </a:rPr>
              <a:t>2</a:t>
            </a:r>
            <a:r>
              <a:rPr lang="zh-CN" altLang="en-US" sz="3600" b="1">
                <a:solidFill>
                  <a:srgbClr val="1136AF"/>
                </a:solidFill>
              </a:rPr>
              <a:t>、能举出有关现实生活中有关摩擦力的现象</a:t>
            </a:r>
          </a:p>
          <a:p>
            <a:r>
              <a:rPr lang="zh-CN" altLang="en-US" sz="3600" b="1">
                <a:solidFill>
                  <a:srgbClr val="1136AF"/>
                </a:solidFill>
              </a:rPr>
              <a:t>            </a:t>
            </a:r>
            <a:r>
              <a:rPr lang="en-US" altLang="zh-CN" sz="3600" b="1">
                <a:solidFill>
                  <a:srgbClr val="1136AF"/>
                </a:solidFill>
              </a:rPr>
              <a:t>3</a:t>
            </a:r>
            <a:r>
              <a:rPr lang="zh-CN" altLang="en-US" sz="3600" b="1">
                <a:solidFill>
                  <a:srgbClr val="1136AF"/>
                </a:solidFill>
              </a:rPr>
              <a:t>、知道影响滑动摩擦力大小的因素。</a:t>
            </a:r>
          </a:p>
          <a:p>
            <a:r>
              <a:rPr lang="zh-CN" altLang="en-US" sz="3600" b="1">
                <a:solidFill>
                  <a:srgbClr val="1136AF"/>
                </a:solidFill>
              </a:rPr>
              <a:t>            </a:t>
            </a:r>
            <a:r>
              <a:rPr lang="en-US" sz="3600" b="1">
                <a:solidFill>
                  <a:srgbClr val="1136AF"/>
                </a:solidFill>
              </a:rPr>
              <a:t>4</a:t>
            </a:r>
            <a:r>
              <a:rPr lang="zh-CN" altLang="en-US" sz="3600" b="1">
                <a:solidFill>
                  <a:srgbClr val="1136AF"/>
                </a:solidFill>
              </a:rPr>
              <a:t>、知道增大或减小摩擦力的方法。</a:t>
            </a:r>
          </a:p>
          <a:p>
            <a:r>
              <a:rPr lang="zh-CN" altLang="en-US" sz="3600" b="1">
                <a:solidFill>
                  <a:srgbClr val="1136AF"/>
                </a:solidFill>
              </a:rPr>
              <a:t>重点难点：</a:t>
            </a:r>
          </a:p>
          <a:p>
            <a:r>
              <a:rPr lang="zh-CN" altLang="en-US" sz="3600" b="1">
                <a:solidFill>
                  <a:srgbClr val="1136AF"/>
                </a:solidFill>
              </a:rPr>
              <a:t>          重点：</a:t>
            </a:r>
            <a:r>
              <a:rPr lang="zh-CN" altLang="en-US" sz="3600" b="1">
                <a:solidFill>
                  <a:srgbClr val="1136AF"/>
                </a:solidFill>
                <a:sym typeface="+mn-ea"/>
              </a:rPr>
              <a:t>探究滑动摩擦力与什么有关，猜想与设计方</a:t>
            </a:r>
          </a:p>
          <a:p>
            <a:r>
              <a:rPr lang="zh-CN" altLang="en-US" sz="3600" b="1">
                <a:solidFill>
                  <a:srgbClr val="1136AF"/>
                </a:solidFill>
              </a:rPr>
              <a:t>                      案的过程。</a:t>
            </a:r>
          </a:p>
          <a:p>
            <a:r>
              <a:rPr lang="zh-CN" altLang="en-US" sz="3600" b="1">
                <a:solidFill>
                  <a:srgbClr val="1136AF"/>
                </a:solidFill>
              </a:rPr>
              <a:t>          难点：掌握控制变量的方法，摩擦力的测量</a:t>
            </a:r>
          </a:p>
          <a:p>
            <a:endParaRPr lang="zh-CN" altLang="en-US" sz="3600" b="1">
              <a:solidFill>
                <a:srgbClr val="1136AF"/>
              </a:solidFill>
            </a:endParaRPr>
          </a:p>
          <a:p>
            <a:r>
              <a:rPr lang="zh-CN" altLang="en-US" sz="3600" b="1">
                <a:solidFill>
                  <a:srgbClr val="7030A0"/>
                </a:solidFill>
              </a:rPr>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7030" y="332105"/>
            <a:ext cx="11814810" cy="6583680"/>
          </a:xfrm>
          <a:prstGeom prst="rect">
            <a:avLst/>
          </a:prstGeom>
          <a:noFill/>
        </p:spPr>
        <p:txBody>
          <a:bodyPr wrap="square" rtlCol="0">
            <a:spAutoFit/>
          </a:bodyPr>
          <a:lstStyle/>
          <a:p>
            <a:r>
              <a:rPr lang="zh-CN" altLang="en-US" sz="6600" b="1">
                <a:solidFill>
                  <a:srgbClr val="FF0000"/>
                </a:solidFill>
              </a:rPr>
              <a:t>摩擦力：</a:t>
            </a:r>
          </a:p>
          <a:p>
            <a:endParaRPr lang="zh-CN" altLang="en-US" sz="3600" b="1">
              <a:solidFill>
                <a:srgbClr val="7030A0"/>
              </a:solidFill>
            </a:endParaRPr>
          </a:p>
          <a:p>
            <a:r>
              <a:rPr lang="zh-CN" altLang="en-US" sz="3600" b="1">
                <a:solidFill>
                  <a:srgbClr val="7030A0"/>
                </a:solidFill>
              </a:rPr>
              <a:t>      </a:t>
            </a:r>
            <a:r>
              <a:rPr lang="zh-CN" altLang="en-US" sz="3600" b="1">
                <a:solidFill>
                  <a:srgbClr val="1136AF"/>
                </a:solidFill>
              </a:rPr>
              <a:t>一个物体在另一个物体表面发生相对滑动时，阻碍相对滑动的力叫做滑动摩擦力。</a:t>
            </a:r>
          </a:p>
          <a:p>
            <a:r>
              <a:rPr lang="zh-CN" altLang="en-US" sz="3600" b="1">
                <a:solidFill>
                  <a:srgbClr val="1136AF"/>
                </a:solidFill>
              </a:rPr>
              <a:t>       一个物体在另一个物体上滚动时所产生的摩擦，叫做滚动摩擦。</a:t>
            </a:r>
          </a:p>
          <a:p>
            <a:r>
              <a:rPr lang="zh-CN" altLang="en-US" sz="3600" b="1">
                <a:solidFill>
                  <a:srgbClr val="1136AF"/>
                </a:solidFill>
              </a:rPr>
              <a:t>        两个相对静止的物体间产生的摩擦叫做静摩擦。两个相互接触的物体，当其接触表面之间有相对滑动的趋势，但尚保持相对静止时，彼此作用着阻碍相对滑动的阻力，这种阻力称为静滑动摩擦力，简称静摩擦力。</a:t>
            </a:r>
          </a:p>
          <a:p>
            <a:r>
              <a:rPr lang="zh-CN" altLang="en-US" sz="3600" b="1">
                <a:solidFill>
                  <a:srgbClr val="1136AF"/>
                </a:solidFill>
              </a:rPr>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2910" y="175260"/>
            <a:ext cx="11530330" cy="1493520"/>
          </a:xfrm>
          <a:prstGeom prst="rect">
            <a:avLst/>
          </a:prstGeom>
          <a:noFill/>
        </p:spPr>
        <p:txBody>
          <a:bodyPr wrap="square" rtlCol="0" anchor="t">
            <a:spAutoFit/>
          </a:bodyPr>
          <a:lstStyle/>
          <a:p>
            <a:pPr lvl="0" indent="0">
              <a:spcBef>
                <a:spcPct val="50000"/>
              </a:spcBef>
            </a:pPr>
            <a:r>
              <a:rPr lang="zh-CN" altLang="en-US" sz="4400" b="1" dirty="0">
                <a:solidFill>
                  <a:srgbClr val="FF0000"/>
                </a:solidFill>
                <a:latin typeface="宋体" panose="02010600030101010101" pitchFamily="2" charset="-122"/>
                <a:ea typeface="宋体" panose="02010600030101010101" pitchFamily="2" charset="-122"/>
                <a:sym typeface="+mn-ea"/>
              </a:rPr>
              <a:t>猜想：</a:t>
            </a:r>
            <a:endParaRPr lang="zh-CN" altLang="en-US" sz="4400" b="1" dirty="0">
              <a:solidFill>
                <a:srgbClr val="FF0000"/>
              </a:solidFill>
              <a:latin typeface="宋体" panose="02010600030101010101" pitchFamily="2" charset="-122"/>
              <a:ea typeface="宋体" panose="02010600030101010101" pitchFamily="2" charset="-122"/>
            </a:endParaRPr>
          </a:p>
          <a:p>
            <a:pPr lvl="0" indent="0" algn="ctr">
              <a:spcBef>
                <a:spcPct val="50000"/>
              </a:spcBef>
            </a:pPr>
            <a:r>
              <a:rPr lang="zh-CN" altLang="en-US" sz="3200" b="1" dirty="0">
                <a:solidFill>
                  <a:srgbClr val="0000FF"/>
                </a:solidFill>
                <a:latin typeface="宋体" panose="02010600030101010101" pitchFamily="2" charset="-122"/>
                <a:ea typeface="宋体" panose="02010600030101010101" pitchFamily="2" charset="-122"/>
                <a:sym typeface="+mn-ea"/>
              </a:rPr>
              <a:t>滑动摩擦力大小可能和哪些因素有关？</a:t>
            </a:r>
            <a:endParaRPr lang="zh-CN" altLang="en-US" sz="3200"/>
          </a:p>
        </p:txBody>
      </p:sp>
      <p:sp>
        <p:nvSpPr>
          <p:cNvPr id="3" name="文本框 2"/>
          <p:cNvSpPr txBox="1"/>
          <p:nvPr/>
        </p:nvSpPr>
        <p:spPr>
          <a:xfrm>
            <a:off x="2317115" y="2065020"/>
            <a:ext cx="8594725" cy="579120"/>
          </a:xfrm>
          <a:prstGeom prst="rect">
            <a:avLst/>
          </a:prstGeom>
          <a:noFill/>
        </p:spPr>
        <p:txBody>
          <a:bodyPr wrap="square" rtlCol="0">
            <a:spAutoFit/>
          </a:bodyPr>
          <a:lstStyle/>
          <a:p>
            <a:r>
              <a:rPr lang="en-US" altLang="zh-CN" sz="3200" b="1" dirty="0">
                <a:solidFill>
                  <a:srgbClr val="0000FF"/>
                </a:solidFill>
                <a:latin typeface="宋体" panose="02010600030101010101" pitchFamily="2" charset="-122"/>
                <a:ea typeface="宋体" panose="02010600030101010101" pitchFamily="2" charset="-122"/>
                <a:sym typeface="+mn-ea"/>
              </a:rPr>
              <a:t>1</a:t>
            </a:r>
            <a:r>
              <a:rPr lang="zh-CN" altLang="en-US" sz="3200" b="1" dirty="0">
                <a:solidFill>
                  <a:srgbClr val="0000FF"/>
                </a:solidFill>
                <a:latin typeface="宋体" panose="02010600030101010101" pitchFamily="2" charset="-122"/>
                <a:ea typeface="宋体" panose="02010600030101010101" pitchFamily="2" charset="-122"/>
                <a:sym typeface="+mn-ea"/>
              </a:rPr>
              <a:t>、滑动摩擦力大小可能与压力大小有关</a:t>
            </a:r>
            <a:endParaRPr lang="zh-CN" altLang="en-US" sz="3200"/>
          </a:p>
        </p:txBody>
      </p:sp>
      <p:sp>
        <p:nvSpPr>
          <p:cNvPr id="4" name="文本框 3"/>
          <p:cNvSpPr txBox="1"/>
          <p:nvPr/>
        </p:nvSpPr>
        <p:spPr>
          <a:xfrm>
            <a:off x="2317115" y="3055620"/>
            <a:ext cx="9356090" cy="579120"/>
          </a:xfrm>
          <a:prstGeom prst="rect">
            <a:avLst/>
          </a:prstGeom>
          <a:noFill/>
        </p:spPr>
        <p:txBody>
          <a:bodyPr wrap="square" rtlCol="0">
            <a:spAutoFit/>
          </a:bodyPr>
          <a:lstStyle/>
          <a:p>
            <a:r>
              <a:rPr lang="en-US" altLang="zh-CN" sz="3200" b="1" dirty="0">
                <a:solidFill>
                  <a:srgbClr val="0000FF"/>
                </a:solidFill>
                <a:latin typeface="宋体" panose="02010600030101010101" pitchFamily="2" charset="-122"/>
                <a:ea typeface="宋体" panose="02010600030101010101" pitchFamily="2" charset="-122"/>
                <a:sym typeface="+mn-ea"/>
              </a:rPr>
              <a:t>2</a:t>
            </a:r>
            <a:r>
              <a:rPr lang="zh-CN" altLang="en-US" sz="3200" b="1" dirty="0">
                <a:solidFill>
                  <a:srgbClr val="0000FF"/>
                </a:solidFill>
                <a:latin typeface="宋体" panose="02010600030101010101" pitchFamily="2" charset="-122"/>
                <a:ea typeface="宋体" panose="02010600030101010101" pitchFamily="2" charset="-122"/>
                <a:sym typeface="+mn-ea"/>
              </a:rPr>
              <a:t>、滑动摩擦力大小可能与接触面的粗糙程度有关</a:t>
            </a:r>
            <a:endParaRPr lang="zh-CN" altLang="en-US" sz="3200" b="1">
              <a:solidFill>
                <a:srgbClr val="0070C0"/>
              </a:solidFill>
            </a:endParaRPr>
          </a:p>
        </p:txBody>
      </p:sp>
      <p:sp>
        <p:nvSpPr>
          <p:cNvPr id="5" name="文本框 4"/>
          <p:cNvSpPr txBox="1"/>
          <p:nvPr/>
        </p:nvSpPr>
        <p:spPr>
          <a:xfrm>
            <a:off x="2317115" y="3939540"/>
            <a:ext cx="8686165" cy="579120"/>
          </a:xfrm>
          <a:prstGeom prst="rect">
            <a:avLst/>
          </a:prstGeom>
          <a:noFill/>
        </p:spPr>
        <p:txBody>
          <a:bodyPr wrap="square" rtlCol="0">
            <a:spAutoFit/>
          </a:bodyPr>
          <a:lstStyle/>
          <a:p>
            <a:r>
              <a:rPr lang="en-US" altLang="zh-CN" sz="3200" b="1" dirty="0">
                <a:solidFill>
                  <a:srgbClr val="0000FF"/>
                </a:solidFill>
                <a:latin typeface="宋体" panose="02010600030101010101" pitchFamily="2" charset="-122"/>
                <a:ea typeface="宋体" panose="02010600030101010101" pitchFamily="2" charset="-122"/>
                <a:sym typeface="+mn-ea"/>
              </a:rPr>
              <a:t>3</a:t>
            </a:r>
            <a:r>
              <a:rPr lang="zh-CN" altLang="en-US" sz="3200" b="1" dirty="0">
                <a:solidFill>
                  <a:srgbClr val="0000FF"/>
                </a:solidFill>
                <a:latin typeface="宋体" panose="02010600030101010101" pitchFamily="2" charset="-122"/>
                <a:ea typeface="宋体" panose="02010600030101010101" pitchFamily="2" charset="-122"/>
                <a:sym typeface="+mn-ea"/>
              </a:rPr>
              <a:t>、滑动摩擦力大小可能与接触面积有关</a:t>
            </a:r>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18" name="图片 14350" descr="图片21"/>
          <p:cNvPicPr>
            <a:picLocks noChangeAspect="1"/>
          </p:cNvPicPr>
          <p:nvPr/>
        </p:nvPicPr>
        <p:blipFill>
          <a:blip r:embed="rId3" cstate="print"/>
          <a:srcRect t="38289"/>
          <a:stretch>
            <a:fillRect/>
          </a:stretch>
        </p:blipFill>
        <p:spPr>
          <a:xfrm>
            <a:off x="256540" y="151765"/>
            <a:ext cx="5579745" cy="1390015"/>
          </a:xfrm>
          <a:prstGeom prst="rect">
            <a:avLst/>
          </a:prstGeom>
          <a:noFill/>
          <a:ln w="9525">
            <a:noFill/>
          </a:ln>
        </p:spPr>
      </p:pic>
      <p:grpSp>
        <p:nvGrpSpPr>
          <p:cNvPr id="21506" name="组合 14338"/>
          <p:cNvGrpSpPr/>
          <p:nvPr/>
        </p:nvGrpSpPr>
        <p:grpSpPr>
          <a:xfrm>
            <a:off x="2789555" y="1717675"/>
            <a:ext cx="5313045" cy="1497330"/>
            <a:chOff x="1803" y="820"/>
            <a:chExt cx="3059" cy="642"/>
          </a:xfrm>
        </p:grpSpPr>
        <p:graphicFrame>
          <p:nvGraphicFramePr>
            <p:cNvPr id="21507" name="对象 14339"/>
            <p:cNvGraphicFramePr>
              <a:graphicFrameLocks/>
            </p:cNvGraphicFramePr>
            <p:nvPr/>
          </p:nvGraphicFramePr>
          <p:xfrm>
            <a:off x="2216" y="820"/>
            <a:ext cx="2646" cy="642"/>
          </p:xfrm>
          <a:graphic>
            <a:graphicData uri="http://schemas.openxmlformats.org/presentationml/2006/ole">
              <p:oleObj spid="_x0000_s17409" r:id="rId4" imgW="4200000" imgH="1019048" progId="PBrush">
                <p:embed/>
              </p:oleObj>
            </a:graphicData>
          </a:graphic>
        </p:graphicFrame>
        <p:sp>
          <p:nvSpPr>
            <p:cNvPr id="21508" name="直接连接符 14340"/>
            <p:cNvSpPr/>
            <p:nvPr/>
          </p:nvSpPr>
          <p:spPr>
            <a:xfrm flipH="1">
              <a:off x="1803" y="1162"/>
              <a:ext cx="672" cy="0"/>
            </a:xfrm>
            <a:prstGeom prst="line">
              <a:avLst/>
            </a:prstGeom>
            <a:ln w="57150" cap="flat" cmpd="sng">
              <a:solidFill>
                <a:srgbClr val="CC0000"/>
              </a:solidFill>
              <a:prstDash val="solid"/>
              <a:round/>
              <a:headEnd type="none" w="med" len="med"/>
              <a:tailEnd type="triangle" w="med" len="med"/>
            </a:ln>
          </p:spPr>
        </p:sp>
      </p:grpSp>
      <p:sp>
        <p:nvSpPr>
          <p:cNvPr id="4" name="文本框 3"/>
          <p:cNvSpPr txBox="1"/>
          <p:nvPr/>
        </p:nvSpPr>
        <p:spPr>
          <a:xfrm>
            <a:off x="381635" y="3390900"/>
            <a:ext cx="11107420" cy="2046605"/>
          </a:xfrm>
          <a:prstGeom prst="rect">
            <a:avLst/>
          </a:prstGeom>
          <a:noFill/>
        </p:spPr>
        <p:txBody>
          <a:bodyPr wrap="square" rtlCol="0">
            <a:spAutoFit/>
          </a:bodyPr>
          <a:lstStyle/>
          <a:p>
            <a:r>
              <a:rPr lang="zh-CN" altLang="en-US" sz="3200" b="1">
                <a:solidFill>
                  <a:srgbClr val="1136AF"/>
                </a:solidFill>
              </a:rPr>
              <a:t>注意事项：</a:t>
            </a:r>
            <a:r>
              <a:rPr lang="en-US" altLang="zh-CN" sz="3200" b="1">
                <a:solidFill>
                  <a:srgbClr val="1136AF"/>
                </a:solidFill>
              </a:rPr>
              <a:t>1</a:t>
            </a:r>
            <a:r>
              <a:rPr lang="zh-CN" altLang="en-US" sz="3200" b="1">
                <a:solidFill>
                  <a:srgbClr val="1136AF"/>
                </a:solidFill>
              </a:rPr>
              <a:t>、拉动木块时，必须匀速拉动。</a:t>
            </a:r>
          </a:p>
          <a:p>
            <a:r>
              <a:rPr lang="zh-CN" altLang="en-US" sz="3200" b="1">
                <a:solidFill>
                  <a:srgbClr val="1136AF"/>
                </a:solidFill>
              </a:rPr>
              <a:t>                      </a:t>
            </a:r>
            <a:r>
              <a:rPr lang="en-US" altLang="zh-CN" sz="3200" b="1">
                <a:solidFill>
                  <a:srgbClr val="1136AF"/>
                </a:solidFill>
              </a:rPr>
              <a:t>2</a:t>
            </a:r>
            <a:r>
              <a:rPr lang="zh-CN" altLang="en-US" sz="3200" b="1">
                <a:solidFill>
                  <a:srgbClr val="1136AF"/>
                </a:solidFill>
              </a:rPr>
              <a:t>、</a:t>
            </a:r>
            <a:r>
              <a:rPr lang="zh-CN" altLang="en-US" sz="3200" b="1" dirty="0">
                <a:solidFill>
                  <a:srgbClr val="0000FF"/>
                </a:solidFill>
                <a:latin typeface="Times New Roman" panose="02020603050405020304" pitchFamily="18" charset="0"/>
                <a:ea typeface="宋体" panose="02010600030101010101" pitchFamily="2" charset="-122"/>
                <a:sym typeface="+mn-ea"/>
              </a:rPr>
              <a:t>当用弹簧测力计</a:t>
            </a:r>
            <a:r>
              <a:rPr lang="zh-CN" altLang="en-US" sz="3200" b="1" dirty="0">
                <a:solidFill>
                  <a:srgbClr val="FF0000"/>
                </a:solidFill>
                <a:latin typeface="Times New Roman" panose="02020603050405020304" pitchFamily="18" charset="0"/>
                <a:ea typeface="宋体" panose="02010600030101010101" pitchFamily="2" charset="-122"/>
                <a:sym typeface="+mn-ea"/>
              </a:rPr>
              <a:t>水平</a:t>
            </a:r>
            <a:r>
              <a:rPr lang="zh-CN" altLang="en-US" sz="3200" b="1" dirty="0">
                <a:solidFill>
                  <a:srgbClr val="0000FF"/>
                </a:solidFill>
                <a:latin typeface="Times New Roman" panose="02020603050405020304" pitchFamily="18" charset="0"/>
                <a:ea typeface="宋体" panose="02010600030101010101" pitchFamily="2" charset="-122"/>
                <a:sym typeface="+mn-ea"/>
              </a:rPr>
              <a:t>拉着木块</a:t>
            </a:r>
            <a:r>
              <a:rPr lang="zh-CN" altLang="en-US" sz="3200" b="1" dirty="0">
                <a:solidFill>
                  <a:srgbClr val="FF0000"/>
                </a:solidFill>
                <a:latin typeface="Times New Roman" panose="02020603050405020304" pitchFamily="18" charset="0"/>
                <a:ea typeface="宋体" panose="02010600030101010101" pitchFamily="2" charset="-122"/>
                <a:sym typeface="+mn-ea"/>
              </a:rPr>
              <a:t>匀速</a:t>
            </a:r>
            <a:r>
              <a:rPr lang="zh-CN" altLang="en-US" sz="3200" b="1" dirty="0">
                <a:solidFill>
                  <a:srgbClr val="0000FF"/>
                </a:solidFill>
                <a:latin typeface="Times New Roman" panose="02020603050405020304" pitchFamily="18" charset="0"/>
                <a:ea typeface="宋体" panose="02010600030101010101" pitchFamily="2" charset="-122"/>
                <a:sym typeface="+mn-ea"/>
              </a:rPr>
              <a:t>滑动时，弹簧测力计的示数的大小就等于滑动摩擦力的大小。</a:t>
            </a:r>
            <a:r>
              <a:rPr lang="zh-CN" altLang="en-US" sz="3200" b="1" dirty="0">
                <a:solidFill>
                  <a:srgbClr val="FF0000"/>
                </a:solidFill>
                <a:latin typeface="宋体" panose="02010600030101010101" pitchFamily="2" charset="-122"/>
                <a:ea typeface="宋体" panose="02010600030101010101" pitchFamily="2" charset="-122"/>
                <a:sym typeface="+mn-ea"/>
              </a:rPr>
              <a:t>即 </a:t>
            </a:r>
            <a:r>
              <a:rPr lang="en-US" altLang="zh-CN" sz="3200" b="1">
                <a:solidFill>
                  <a:srgbClr val="FF0000"/>
                </a:solidFill>
                <a:latin typeface="宋体" panose="02010600030101010101" pitchFamily="2" charset="-122"/>
                <a:ea typeface="宋体" panose="02010600030101010101" pitchFamily="2" charset="-122"/>
                <a:sym typeface="+mn-ea"/>
              </a:rPr>
              <a:t>f = F</a:t>
            </a:r>
            <a:endParaRPr lang="en-US" altLang="zh-CN" sz="3200" b="1">
              <a:solidFill>
                <a:srgbClr val="FF0000"/>
              </a:solidFill>
              <a:latin typeface="宋体" panose="02010600030101010101" pitchFamily="2" charset="-122"/>
              <a:ea typeface="宋体" panose="02010600030101010101" pitchFamily="2" charset="-122"/>
            </a:endParaRPr>
          </a:p>
          <a:p>
            <a:endParaRPr lang="zh-CN" altLang="en-US" sz="3200" b="1">
              <a:solidFill>
                <a:srgbClr val="1136AF"/>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97280" y="1500505"/>
            <a:ext cx="10256520" cy="4241165"/>
          </a:xfrm>
          <a:prstGeom prst="rect">
            <a:avLst/>
          </a:prstGeom>
          <a:noFill/>
        </p:spPr>
        <p:txBody>
          <a:bodyPr wrap="square" rtlCol="0">
            <a:spAutoFit/>
          </a:bodyPr>
          <a:lstStyle/>
          <a:p>
            <a:r>
              <a:rPr lang="en-US" altLang="zh-CN" sz="3200" b="1">
                <a:solidFill>
                  <a:srgbClr val="7030A0"/>
                </a:solidFill>
              </a:rPr>
              <a:t>      </a:t>
            </a:r>
          </a:p>
          <a:p>
            <a:r>
              <a:rPr lang="zh-CN" altLang="en-US" sz="4000" b="1">
                <a:solidFill>
                  <a:srgbClr val="1136AF"/>
                </a:solidFill>
              </a:rPr>
              <a:t>滑动摩擦力的大小与相互接触的两个物体间的压力和接触面的粗糙程度有关。</a:t>
            </a:r>
          </a:p>
          <a:p>
            <a:r>
              <a:rPr lang="zh-CN" altLang="en-US" sz="4000" b="1">
                <a:solidFill>
                  <a:srgbClr val="1136AF"/>
                </a:solidFill>
              </a:rPr>
              <a:t>      当压力一定时，接触面越粗糙，滑动摩擦力越大。</a:t>
            </a:r>
          </a:p>
          <a:p>
            <a:r>
              <a:rPr lang="zh-CN" altLang="en-US" sz="4000" b="1">
                <a:solidFill>
                  <a:srgbClr val="1136AF"/>
                </a:solidFill>
              </a:rPr>
              <a:t>      当</a:t>
            </a:r>
            <a:r>
              <a:rPr lang="zh-CN" altLang="en-US" sz="4000" b="1">
                <a:solidFill>
                  <a:srgbClr val="1136AF"/>
                </a:solidFill>
                <a:sym typeface="+mn-ea"/>
              </a:rPr>
              <a:t>接触面粗糙程度一定时，压力越大，滑动摩擦力就越大。</a:t>
            </a:r>
          </a:p>
        </p:txBody>
      </p:sp>
      <p:sp>
        <p:nvSpPr>
          <p:cNvPr id="3" name="文本框 2"/>
          <p:cNvSpPr txBox="1"/>
          <p:nvPr/>
        </p:nvSpPr>
        <p:spPr>
          <a:xfrm>
            <a:off x="716280" y="586105"/>
            <a:ext cx="8899525" cy="914400"/>
          </a:xfrm>
          <a:prstGeom prst="rect">
            <a:avLst/>
          </a:prstGeom>
          <a:noFill/>
        </p:spPr>
        <p:txBody>
          <a:bodyPr wrap="square" rtlCol="0">
            <a:spAutoFit/>
          </a:bodyPr>
          <a:lstStyle/>
          <a:p>
            <a:r>
              <a:rPr lang="zh-CN" altLang="en-US" sz="5400" b="1">
                <a:solidFill>
                  <a:srgbClr val="FF0000"/>
                </a:solidFill>
              </a:rPr>
              <a:t>影响滑动摩擦力大小的因素：</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6745" y="1846580"/>
            <a:ext cx="11044555" cy="3017520"/>
          </a:xfrm>
          <a:prstGeom prst="rect">
            <a:avLst/>
          </a:prstGeom>
          <a:noFill/>
        </p:spPr>
        <p:txBody>
          <a:bodyPr wrap="square" rtlCol="0" anchor="t">
            <a:spAutoFit/>
          </a:bodyPr>
          <a:lstStyle/>
          <a:p>
            <a:pPr lvl="0" indent="0">
              <a:lnSpc>
                <a:spcPct val="150000"/>
              </a:lnSpc>
            </a:pPr>
            <a:r>
              <a:rPr lang="en-US" altLang="zh-CN" sz="3200" b="1" dirty="0">
                <a:solidFill>
                  <a:srgbClr val="0000FF"/>
                </a:solidFill>
                <a:latin typeface="宋体" panose="02010600030101010101" pitchFamily="2" charset="-122"/>
                <a:ea typeface="宋体" panose="02010600030101010101" pitchFamily="2" charset="-122"/>
                <a:sym typeface="+mn-ea"/>
              </a:rPr>
              <a:t>1.</a:t>
            </a:r>
            <a:r>
              <a:rPr lang="zh-CN" altLang="en-US" sz="3200" b="1" dirty="0">
                <a:solidFill>
                  <a:srgbClr val="0000FF"/>
                </a:solidFill>
                <a:latin typeface="宋体" panose="02010600030101010101" pitchFamily="2" charset="-122"/>
                <a:ea typeface="宋体" panose="02010600030101010101" pitchFamily="2" charset="-122"/>
                <a:sym typeface="+mn-ea"/>
              </a:rPr>
              <a:t>日常生活中的哪些现象中存在摩擦力的作用？</a:t>
            </a:r>
            <a:endParaRPr lang="zh-CN" altLang="en-US" sz="3200" b="1" dirty="0">
              <a:solidFill>
                <a:srgbClr val="0000FF"/>
              </a:solidFill>
              <a:latin typeface="宋体" panose="02010600030101010101" pitchFamily="2" charset="-122"/>
              <a:ea typeface="宋体" panose="02010600030101010101" pitchFamily="2" charset="-122"/>
            </a:endParaRPr>
          </a:p>
          <a:p>
            <a:pPr lvl="0" indent="0">
              <a:lnSpc>
                <a:spcPct val="150000"/>
              </a:lnSpc>
            </a:pPr>
            <a:r>
              <a:rPr lang="en-US" altLang="zh-CN" sz="3200" b="1" dirty="0">
                <a:solidFill>
                  <a:srgbClr val="0000FF"/>
                </a:solidFill>
                <a:latin typeface="宋体" panose="02010600030101010101" pitchFamily="2" charset="-122"/>
                <a:ea typeface="宋体" panose="02010600030101010101" pitchFamily="2" charset="-122"/>
                <a:sym typeface="+mn-ea"/>
              </a:rPr>
              <a:t>2.</a:t>
            </a:r>
            <a:r>
              <a:rPr lang="zh-CN" altLang="en-US" sz="3200" b="1" dirty="0">
                <a:solidFill>
                  <a:srgbClr val="0000FF"/>
                </a:solidFill>
                <a:latin typeface="宋体" panose="02010600030101010101" pitchFamily="2" charset="-122"/>
                <a:ea typeface="宋体" panose="02010600030101010101" pitchFamily="2" charset="-122"/>
                <a:sym typeface="+mn-ea"/>
              </a:rPr>
              <a:t>摩擦力对人们是有益的还是有害的呢？</a:t>
            </a:r>
            <a:endParaRPr lang="zh-CN" altLang="en-US" sz="3200" b="1" dirty="0">
              <a:solidFill>
                <a:srgbClr val="0000FF"/>
              </a:solidFill>
              <a:latin typeface="宋体" panose="02010600030101010101" pitchFamily="2" charset="-122"/>
              <a:ea typeface="宋体" panose="02010600030101010101" pitchFamily="2" charset="-122"/>
            </a:endParaRPr>
          </a:p>
          <a:p>
            <a:pPr lvl="0" indent="0">
              <a:lnSpc>
                <a:spcPct val="150000"/>
              </a:lnSpc>
            </a:pPr>
            <a:r>
              <a:rPr lang="en-US" altLang="zh-CN" sz="3200" b="1" dirty="0">
                <a:solidFill>
                  <a:srgbClr val="0000FF"/>
                </a:solidFill>
                <a:latin typeface="宋体" panose="02010600030101010101" pitchFamily="2" charset="-122"/>
                <a:ea typeface="宋体" panose="02010600030101010101" pitchFamily="2" charset="-122"/>
                <a:sym typeface="+mn-ea"/>
              </a:rPr>
              <a:t>3.</a:t>
            </a:r>
            <a:r>
              <a:rPr lang="zh-CN" altLang="en-US" sz="3200" b="1" dirty="0">
                <a:solidFill>
                  <a:srgbClr val="0000FF"/>
                </a:solidFill>
                <a:latin typeface="宋体" panose="02010600030101010101" pitchFamily="2" charset="-122"/>
                <a:ea typeface="宋体" panose="02010600030101010101" pitchFamily="2" charset="-122"/>
                <a:sym typeface="+mn-ea"/>
              </a:rPr>
              <a:t>对我们有益的摩擦我们应该怎么办？有害的摩擦我们又该怎么办？</a:t>
            </a:r>
            <a:endParaRPr lang="zh-CN" altLang="en-US" sz="3200"/>
          </a:p>
        </p:txBody>
      </p:sp>
      <p:sp>
        <p:nvSpPr>
          <p:cNvPr id="3" name="文本框 2"/>
          <p:cNvSpPr txBox="1"/>
          <p:nvPr/>
        </p:nvSpPr>
        <p:spPr>
          <a:xfrm>
            <a:off x="626745" y="591185"/>
            <a:ext cx="2493010" cy="822960"/>
          </a:xfrm>
          <a:prstGeom prst="rect">
            <a:avLst/>
          </a:prstGeom>
          <a:noFill/>
        </p:spPr>
        <p:txBody>
          <a:bodyPr wrap="square" rtlCol="0">
            <a:spAutoFit/>
          </a:bodyPr>
          <a:lstStyle/>
          <a:p>
            <a:r>
              <a:rPr lang="zh-CN" altLang="en-US" sz="4800" b="1">
                <a:solidFill>
                  <a:srgbClr val="FF0000"/>
                </a:solidFill>
              </a:rPr>
              <a:t>讨论：</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IMG_20170405_205702_副本"/>
          <p:cNvPicPr>
            <a:picLocks noChangeAspect="1"/>
          </p:cNvPicPr>
          <p:nvPr/>
        </p:nvPicPr>
        <p:blipFill>
          <a:blip r:embed="rId2" cstate="print"/>
          <a:stretch>
            <a:fillRect/>
          </a:stretch>
        </p:blipFill>
        <p:spPr>
          <a:xfrm>
            <a:off x="16510" y="662305"/>
            <a:ext cx="5901690" cy="6162675"/>
          </a:xfrm>
          <a:prstGeom prst="rect">
            <a:avLst/>
          </a:prstGeom>
        </p:spPr>
      </p:pic>
      <p:pic>
        <p:nvPicPr>
          <p:cNvPr id="3" name="图片 2" descr="IMG_20170405_205716_副本"/>
          <p:cNvPicPr>
            <a:picLocks noChangeAspect="1"/>
          </p:cNvPicPr>
          <p:nvPr/>
        </p:nvPicPr>
        <p:blipFill>
          <a:blip r:embed="rId3" cstate="print"/>
          <a:stretch>
            <a:fillRect/>
          </a:stretch>
        </p:blipFill>
        <p:spPr>
          <a:xfrm>
            <a:off x="5749925" y="662305"/>
            <a:ext cx="6403975" cy="6163310"/>
          </a:xfrm>
          <a:prstGeom prst="rect">
            <a:avLst/>
          </a:prstGeom>
        </p:spPr>
      </p:pic>
      <p:sp>
        <p:nvSpPr>
          <p:cNvPr id="4" name="文本框 3"/>
          <p:cNvSpPr txBox="1"/>
          <p:nvPr/>
        </p:nvSpPr>
        <p:spPr>
          <a:xfrm>
            <a:off x="154305" y="83185"/>
            <a:ext cx="3317875" cy="579120"/>
          </a:xfrm>
          <a:prstGeom prst="rect">
            <a:avLst/>
          </a:prstGeom>
          <a:noFill/>
        </p:spPr>
        <p:txBody>
          <a:bodyPr wrap="square" rtlCol="0">
            <a:spAutoFit/>
          </a:bodyPr>
          <a:lstStyle/>
          <a:p>
            <a:r>
              <a:rPr lang="zh-CN" altLang="en-US" sz="3200" b="1">
                <a:solidFill>
                  <a:srgbClr val="FF0000"/>
                </a:solidFill>
              </a:rPr>
              <a:t>增大摩擦的方法：</a:t>
            </a:r>
          </a:p>
        </p:txBody>
      </p:sp>
      <p:sp>
        <p:nvSpPr>
          <p:cNvPr id="5" name="文本框 4"/>
          <p:cNvSpPr txBox="1"/>
          <p:nvPr/>
        </p:nvSpPr>
        <p:spPr>
          <a:xfrm>
            <a:off x="3472815" y="78740"/>
            <a:ext cx="5132070" cy="583565"/>
          </a:xfrm>
          <a:prstGeom prst="rect">
            <a:avLst/>
          </a:prstGeom>
          <a:noFill/>
        </p:spPr>
        <p:txBody>
          <a:bodyPr wrap="square" rtlCol="0">
            <a:spAutoFit/>
          </a:bodyPr>
          <a:lstStyle/>
          <a:p>
            <a:r>
              <a:rPr lang="en-US" altLang="zh-CN" sz="3200" b="1">
                <a:solidFill>
                  <a:srgbClr val="FF0000"/>
                </a:solidFill>
                <a:sym typeface="+mn-ea"/>
              </a:rPr>
              <a:t>1</a:t>
            </a:r>
            <a:r>
              <a:rPr lang="zh-CN" altLang="en-US" sz="3200" b="1">
                <a:solidFill>
                  <a:srgbClr val="FF0000"/>
                </a:solidFill>
                <a:sym typeface="+mn-ea"/>
              </a:rPr>
              <a:t>、增大接触面的粗糙程度</a:t>
            </a:r>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962</Words>
  <Application>Microsoft Office PowerPoint</Application>
  <PresentationFormat>自定义</PresentationFormat>
  <Paragraphs>95</Paragraphs>
  <Slides>18</Slides>
  <Notes>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20" baseType="lpstr">
      <vt:lpstr>Office 主题</vt:lpstr>
      <vt:lpstr>Microsoft 公式 3.0</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China</cp:lastModifiedBy>
  <cp:revision>74</cp:revision>
  <dcterms:created xsi:type="dcterms:W3CDTF">2015-05-05T08:02:00Z</dcterms:created>
  <dcterms:modified xsi:type="dcterms:W3CDTF">2019-02-28T07:54:39Z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2052-10.1.0.6374</vt:lpwstr>
  </property>
</Properties>
</file>